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7" r:id="rId2"/>
  </p:sldMasterIdLst>
  <p:notesMasterIdLst>
    <p:notesMasterId r:id="rId40"/>
  </p:notesMasterIdLst>
  <p:handoutMasterIdLst>
    <p:handoutMasterId r:id="rId41"/>
  </p:handoutMasterIdLst>
  <p:sldIdLst>
    <p:sldId id="256" r:id="rId3"/>
    <p:sldId id="489" r:id="rId4"/>
    <p:sldId id="463" r:id="rId5"/>
    <p:sldId id="448" r:id="rId6"/>
    <p:sldId id="451" r:id="rId7"/>
    <p:sldId id="472" r:id="rId8"/>
    <p:sldId id="528" r:id="rId9"/>
    <p:sldId id="508" r:id="rId10"/>
    <p:sldId id="509" r:id="rId11"/>
    <p:sldId id="513" r:id="rId12"/>
    <p:sldId id="521" r:id="rId13"/>
    <p:sldId id="510" r:id="rId14"/>
    <p:sldId id="511" r:id="rId15"/>
    <p:sldId id="485" r:id="rId16"/>
    <p:sldId id="512" r:id="rId17"/>
    <p:sldId id="497" r:id="rId18"/>
    <p:sldId id="491" r:id="rId19"/>
    <p:sldId id="499" r:id="rId20"/>
    <p:sldId id="517" r:id="rId21"/>
    <p:sldId id="490" r:id="rId22"/>
    <p:sldId id="492" r:id="rId23"/>
    <p:sldId id="426" r:id="rId24"/>
    <p:sldId id="339" r:id="rId25"/>
    <p:sldId id="520" r:id="rId26"/>
    <p:sldId id="527" r:id="rId27"/>
    <p:sldId id="514" r:id="rId28"/>
    <p:sldId id="515" r:id="rId29"/>
    <p:sldId id="504" r:id="rId30"/>
    <p:sldId id="522" r:id="rId31"/>
    <p:sldId id="523" r:id="rId32"/>
    <p:sldId id="506" r:id="rId33"/>
    <p:sldId id="530" r:id="rId34"/>
    <p:sldId id="519" r:id="rId35"/>
    <p:sldId id="529" r:id="rId36"/>
    <p:sldId id="525" r:id="rId37"/>
    <p:sldId id="526" r:id="rId38"/>
    <p:sldId id="524" r:id="rId39"/>
  </p:sldIdLst>
  <p:sldSz cx="9144000" cy="6858000" type="screen4x3"/>
  <p:notesSz cx="9928225" cy="6797675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E500"/>
    <a:srgbClr val="B233AF"/>
    <a:srgbClr val="26E9FF"/>
    <a:srgbClr val="FFFF00"/>
    <a:srgbClr val="00618F"/>
    <a:srgbClr val="185C9B"/>
    <a:srgbClr val="DCE6F2"/>
    <a:srgbClr val="0000FF"/>
    <a:srgbClr val="2A5E8B"/>
    <a:srgbClr val="FFAA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4737" autoAdjust="0"/>
  </p:normalViewPr>
  <p:slideViewPr>
    <p:cSldViewPr snapToGrid="0" snapToObjects="1">
      <p:cViewPr varScale="1">
        <p:scale>
          <a:sx n="65" d="100"/>
          <a:sy n="65" d="100"/>
        </p:scale>
        <p:origin x="132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 snapToObjects="1">
      <p:cViewPr varScale="1">
        <p:scale>
          <a:sx n="163" d="100"/>
          <a:sy n="163" d="100"/>
        </p:scale>
        <p:origin x="1410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623697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28.06.2018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623697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623697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28.06.2018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400425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623697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71638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229E3-77D5-440E-8C7C-6776E97459B8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08299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90130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3613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23155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94387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Inbetriebnahme UNILAC 1975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229E3-77D5-440E-8C7C-6776E97459B8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34988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99809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0485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3711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229E3-77D5-440E-8C7C-6776E97459B8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5914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229E3-77D5-440E-8C7C-6776E97459B8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2287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229E3-77D5-440E-8C7C-6776E97459B8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13934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29858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60153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90997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5302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78202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84478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31656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80660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825" y="200025"/>
            <a:ext cx="8557895" cy="968375"/>
          </a:xfrm>
        </p:spPr>
        <p:txBody>
          <a:bodyPr/>
          <a:lstStyle/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dirty="0" err="1" smtClean="0"/>
              <a:t>Textmasterformate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Zweite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Dritte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Vierte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Fünfte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>
                <a:solidFill>
                  <a:srgbClr val="FFFFFF"/>
                </a:solidFill>
              </a:rPr>
              <a:t>PAGE </a:t>
            </a:r>
            <a:fld id="{F35164B6-5B5C-4D57-91C6-379885D5A5FE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98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825" y="200025"/>
            <a:ext cx="8557895" cy="968375"/>
          </a:xfrm>
        </p:spPr>
        <p:txBody>
          <a:bodyPr/>
          <a:lstStyle/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>
                <a:solidFill>
                  <a:srgbClr val="FFFFFF"/>
                </a:solidFill>
              </a:rPr>
              <a:t>PAGE </a:t>
            </a:r>
            <a:fld id="{F35164B6-5B5C-4D57-91C6-379885D5A5FE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99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322347" y="141590"/>
            <a:ext cx="6334871" cy="709330"/>
          </a:xfrm>
        </p:spPr>
        <p:txBody>
          <a:bodyPr/>
          <a:lstStyle/>
          <a:p>
            <a:r>
              <a:rPr lang="de-DE" dirty="0" smtClean="0"/>
              <a:t>Titelmaserformat durch Klicken bearbeiten</a:t>
            </a:r>
            <a:endParaRPr lang="de-DE" dirty="0"/>
          </a:p>
        </p:txBody>
      </p:sp>
      <p:sp>
        <p:nvSpPr>
          <p:cNvPr id="23" name="Foliennummernplatzhalter 9"/>
          <p:cNvSpPr>
            <a:spLocks noGrp="1"/>
          </p:cNvSpPr>
          <p:nvPr>
            <p:ph type="sldNum" sz="quarter" idx="4"/>
          </p:nvPr>
        </p:nvSpPr>
        <p:spPr>
          <a:xfrm>
            <a:off x="8736941" y="6609871"/>
            <a:ext cx="454249" cy="255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fld id="{3A7472C2-BBF5-43B1-9199-47DB44D7E0A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7056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7" name="Rechteck 6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>
            <a:spLocks/>
          </p:cNvSpPr>
          <p:nvPr userDrawn="1"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/>
          <p:cNvSpPr>
            <a:spLocks/>
          </p:cNvSpPr>
          <p:nvPr userDrawn="1"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9" name="Rechteck 8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>
            <a:spLocks/>
          </p:cNvSpPr>
          <p:nvPr userDrawn="1"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825" y="200025"/>
            <a:ext cx="8557895" cy="968375"/>
          </a:xfrm>
        </p:spPr>
        <p:txBody>
          <a:bodyPr/>
          <a:lstStyle/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5773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30452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30019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16926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55495" y="135686"/>
            <a:ext cx="1188000" cy="660728"/>
          </a:xfrm>
          <a:prstGeom prst="rect">
            <a:avLst/>
          </a:prstGeom>
          <a:solidFill>
            <a:srgbClr val="185C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0" y="943200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 userDrawn="1"/>
        </p:nvSpPr>
        <p:spPr>
          <a:xfrm>
            <a:off x="0" y="6609600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5098" y="212461"/>
            <a:ext cx="1271070" cy="423690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281054" y="236049"/>
            <a:ext cx="6334871" cy="502859"/>
          </a:xfrm>
          <a:prstGeom prst="rect">
            <a:avLst/>
          </a:prstGeom>
        </p:spPr>
        <p:txBody>
          <a:bodyPr vert="horz" lIns="36000" tIns="36000" rIns="36000" bIns="36000" rtlCol="0" anchor="ctr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 userDrawn="1"/>
        </p:nvSpPr>
        <p:spPr>
          <a:xfrm>
            <a:off x="-1" y="941866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>
            <a:spLocks/>
          </p:cNvSpPr>
          <p:nvPr userDrawn="1"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Fußzeilenplatzhalter 7"/>
          <p:cNvSpPr txBox="1">
            <a:spLocks/>
          </p:cNvSpPr>
          <p:nvPr userDrawn="1"/>
        </p:nvSpPr>
        <p:spPr>
          <a:xfrm>
            <a:off x="5458287" y="6609600"/>
            <a:ext cx="3298534" cy="255600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l" defTabSz="457200" rtl="0" eaLnBrk="1" latinLnBrk="0" hangingPunct="1">
              <a:defRPr sz="1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de-DE" sz="900" dirty="0" smtClean="0"/>
              <a:t>TTC Meeting 2018 at RIKEN </a:t>
            </a:r>
            <a:r>
              <a:rPr lang="en-US" altLang="de-DE" sz="900" dirty="0" err="1" smtClean="0"/>
              <a:t>Nishina</a:t>
            </a:r>
            <a:r>
              <a:rPr lang="en-US" altLang="de-DE" sz="900" dirty="0" smtClean="0"/>
              <a:t> Center,</a:t>
            </a:r>
            <a:r>
              <a:rPr lang="en-US" altLang="de-DE" sz="900" baseline="0" dirty="0" smtClean="0"/>
              <a:t> 26</a:t>
            </a:r>
            <a:r>
              <a:rPr lang="en-US" altLang="de-DE" sz="900" dirty="0" smtClean="0"/>
              <a:t>-29</a:t>
            </a:r>
            <a:r>
              <a:rPr lang="en-US" altLang="de-DE" sz="900" baseline="0" dirty="0" smtClean="0"/>
              <a:t> June 2018, Japan</a:t>
            </a:r>
            <a:endParaRPr lang="de-DE" sz="900" dirty="0"/>
          </a:p>
        </p:txBody>
      </p:sp>
      <p:sp>
        <p:nvSpPr>
          <p:cNvPr id="24" name="Fußzeilenplatzhalter 7"/>
          <p:cNvSpPr txBox="1">
            <a:spLocks/>
          </p:cNvSpPr>
          <p:nvPr userDrawn="1"/>
        </p:nvSpPr>
        <p:spPr>
          <a:xfrm>
            <a:off x="215010" y="6609871"/>
            <a:ext cx="4317233" cy="255600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l" defTabSz="457200" rtl="0" eaLnBrk="1" latinLnBrk="0" hangingPunct="1">
              <a:defRPr sz="1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de-DE" sz="900" dirty="0" smtClean="0"/>
              <a:t>F. Dziuba, Superconducting</a:t>
            </a:r>
            <a:r>
              <a:rPr lang="en-US" altLang="de-DE" sz="900" baseline="0" dirty="0" smtClean="0"/>
              <a:t> CH Structure Development in Mainz, Frankfurt, Darmstadt</a:t>
            </a:r>
            <a:endParaRPr lang="de-DE" sz="900" dirty="0"/>
          </a:p>
        </p:txBody>
      </p:sp>
      <p:sp>
        <p:nvSpPr>
          <p:cNvPr id="26" name="Foliennummernplatzhalter 9"/>
          <p:cNvSpPr>
            <a:spLocks noGrp="1"/>
          </p:cNvSpPr>
          <p:nvPr>
            <p:ph type="sldNum" sz="quarter" idx="4"/>
          </p:nvPr>
        </p:nvSpPr>
        <p:spPr>
          <a:xfrm>
            <a:off x="8736941" y="6609871"/>
            <a:ext cx="454249" cy="255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fld id="{3A7472C2-BBF5-43B1-9199-47DB44D7E0A1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028" name="Picture 4" descr="https://www.him.uni-mainz.de/sites/him.m1234.de/files/logo-him/HI-Mainz_d.png"/>
          <p:cNvPicPr>
            <a:picLocks noChangeAspect="1" noChangeArrowheads="1"/>
          </p:cNvPicPr>
          <p:nvPr userDrawn="1"/>
        </p:nvPicPr>
        <p:blipFill>
          <a:blip r:embed="rId16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99" y="212461"/>
            <a:ext cx="1139667" cy="50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0" r:id="rId3"/>
    <p:sldLayoutId id="2147483652" r:id="rId4"/>
    <p:sldLayoutId id="2147483654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folien_footer_strukm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626225"/>
            <a:ext cx="91440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20002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smtClean="0"/>
              <a:t>TITELMASTERFORMAT</a:t>
            </a:r>
            <a:br>
              <a:rPr lang="en-US" noProof="0" dirty="0" smtClean="0"/>
            </a:br>
            <a:r>
              <a:rPr lang="en-US" noProof="0" dirty="0" err="1" smtClean="0"/>
              <a:t>Unterzeile</a:t>
            </a:r>
            <a:r>
              <a:rPr lang="en-US" noProof="0" dirty="0" smtClean="0"/>
              <a:t> </a:t>
            </a:r>
            <a:r>
              <a:rPr lang="en-US" noProof="0" dirty="0" err="1" smtClean="0"/>
              <a:t>manuell</a:t>
            </a:r>
            <a:r>
              <a:rPr lang="en-US" noProof="0" dirty="0" smtClean="0"/>
              <a:t> </a:t>
            </a:r>
            <a:r>
              <a:rPr lang="en-US" noProof="0" dirty="0" err="1" smtClean="0"/>
              <a:t>einfärben</a:t>
            </a:r>
            <a:endParaRPr lang="en-US" noProof="0" dirty="0" smtClean="0"/>
          </a:p>
        </p:txBody>
      </p:sp>
      <p:sp>
        <p:nvSpPr>
          <p:cNvPr id="2052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smtClean="0"/>
              <a:t>Die </a:t>
            </a:r>
            <a:r>
              <a:rPr lang="en-US" noProof="0" dirty="0" err="1" smtClean="0"/>
              <a:t>farbigen</a:t>
            </a:r>
            <a:r>
              <a:rPr lang="en-US" noProof="0" dirty="0" smtClean="0"/>
              <a:t> </a:t>
            </a:r>
            <a:r>
              <a:rPr lang="en-US" noProof="0" dirty="0" err="1" smtClean="0"/>
              <a:t>Sekundärfarben</a:t>
            </a:r>
            <a:r>
              <a:rPr lang="en-US" noProof="0" dirty="0" smtClean="0"/>
              <a:t> </a:t>
            </a:r>
            <a:r>
              <a:rPr lang="en-US" noProof="0" dirty="0" err="1" smtClean="0"/>
              <a:t>fungieren</a:t>
            </a:r>
            <a:r>
              <a:rPr lang="en-US" noProof="0" dirty="0" smtClean="0"/>
              <a:t> </a:t>
            </a:r>
            <a:r>
              <a:rPr lang="en-US" noProof="0" dirty="0" err="1" smtClean="0"/>
              <a:t>sowohl</a:t>
            </a:r>
            <a:r>
              <a:rPr lang="en-US" noProof="0" dirty="0" smtClean="0"/>
              <a:t> </a:t>
            </a:r>
            <a:r>
              <a:rPr lang="en-US" noProof="0" dirty="0" err="1" smtClean="0"/>
              <a:t>als</a:t>
            </a:r>
            <a:r>
              <a:rPr lang="en-US" noProof="0" dirty="0" smtClean="0"/>
              <a:t> </a:t>
            </a:r>
            <a:r>
              <a:rPr lang="en-US" noProof="0" dirty="0" err="1" smtClean="0"/>
              <a:t>Codierung</a:t>
            </a:r>
            <a:r>
              <a:rPr lang="en-US" noProof="0" dirty="0" smtClean="0"/>
              <a:t> (Navigation) </a:t>
            </a:r>
            <a:r>
              <a:rPr lang="en-US" noProof="0" dirty="0" err="1" smtClean="0"/>
              <a:t>innerhalb</a:t>
            </a:r>
            <a:r>
              <a:rPr lang="en-US" noProof="0" dirty="0" smtClean="0"/>
              <a:t> der </a:t>
            </a:r>
            <a:r>
              <a:rPr lang="en-US" noProof="0" dirty="0" err="1" smtClean="0"/>
              <a:t>Kommunikation</a:t>
            </a:r>
            <a:r>
              <a:rPr lang="en-US" noProof="0" dirty="0" smtClean="0"/>
              <a:t> </a:t>
            </a:r>
            <a:r>
              <a:rPr lang="en-US" noProof="0" dirty="0" err="1" smtClean="0"/>
              <a:t>als</a:t>
            </a:r>
            <a:r>
              <a:rPr lang="en-US" noProof="0" dirty="0" smtClean="0"/>
              <a:t> </a:t>
            </a:r>
            <a:r>
              <a:rPr lang="en-US" noProof="0" dirty="0" err="1" smtClean="0"/>
              <a:t>auch</a:t>
            </a:r>
            <a:r>
              <a:rPr lang="en-US" noProof="0" dirty="0" smtClean="0"/>
              <a:t> </a:t>
            </a:r>
            <a:r>
              <a:rPr lang="en-US" noProof="0" dirty="0" err="1" smtClean="0"/>
              <a:t>zur</a:t>
            </a:r>
            <a:r>
              <a:rPr lang="en-US" noProof="0" dirty="0" smtClean="0"/>
              <a:t> </a:t>
            </a:r>
            <a:r>
              <a:rPr lang="en-US" noProof="0" dirty="0" err="1" smtClean="0"/>
              <a:t>Auflockerung</a:t>
            </a:r>
            <a:r>
              <a:rPr lang="en-US" noProof="0" dirty="0" smtClean="0"/>
              <a:t> des </a:t>
            </a:r>
            <a:r>
              <a:rPr lang="en-US" noProof="0" dirty="0" err="1" smtClean="0"/>
              <a:t>gesamten</a:t>
            </a:r>
            <a:r>
              <a:rPr lang="en-US" noProof="0" dirty="0" smtClean="0"/>
              <a:t> </a:t>
            </a:r>
            <a:r>
              <a:rPr lang="en-US" noProof="0" dirty="0" err="1" smtClean="0"/>
              <a:t>visuellen</a:t>
            </a:r>
            <a:r>
              <a:rPr lang="en-US" noProof="0" dirty="0" smtClean="0"/>
              <a:t> </a:t>
            </a:r>
            <a:r>
              <a:rPr lang="en-US" noProof="0" dirty="0" err="1" smtClean="0"/>
              <a:t>Auftritts</a:t>
            </a:r>
            <a:r>
              <a:rPr lang="en-US" noProof="0" dirty="0" smtClean="0"/>
              <a:t>. </a:t>
            </a:r>
          </a:p>
          <a:p>
            <a:pPr lvl="1"/>
            <a:r>
              <a:rPr lang="en-US" noProof="0" dirty="0" err="1" smtClean="0"/>
              <a:t>Mastertextformat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Als</a:t>
            </a:r>
            <a:r>
              <a:rPr lang="en-US" noProof="0" dirty="0" smtClean="0"/>
              <a:t> </a:t>
            </a:r>
            <a:r>
              <a:rPr lang="en-US" noProof="0" dirty="0" err="1" smtClean="0"/>
              <a:t>weitere</a:t>
            </a:r>
            <a:r>
              <a:rPr lang="en-US" noProof="0" dirty="0" smtClean="0"/>
              <a:t> </a:t>
            </a:r>
            <a:r>
              <a:rPr lang="en-US" noProof="0" dirty="0" err="1" smtClean="0"/>
              <a:t>Sekundärfarben</a:t>
            </a:r>
            <a:r>
              <a:rPr lang="en-US" noProof="0" dirty="0" smtClean="0"/>
              <a:t> </a:t>
            </a:r>
            <a:r>
              <a:rPr lang="en-US" noProof="0" dirty="0" err="1" smtClean="0"/>
              <a:t>ergänzen</a:t>
            </a:r>
            <a:r>
              <a:rPr lang="en-US" noProof="0" dirty="0" smtClean="0"/>
              <a:t> </a:t>
            </a:r>
            <a:r>
              <a:rPr lang="en-US" noProof="0" dirty="0" err="1" smtClean="0"/>
              <a:t>drei</a:t>
            </a:r>
            <a:r>
              <a:rPr lang="en-US" noProof="0" dirty="0" smtClean="0"/>
              <a:t> </a:t>
            </a:r>
            <a:r>
              <a:rPr lang="en-US" noProof="0" dirty="0" err="1" smtClean="0"/>
              <a:t>Grautöne</a:t>
            </a:r>
            <a:r>
              <a:rPr lang="en-US" noProof="0" dirty="0" smtClean="0"/>
              <a:t> </a:t>
            </a:r>
            <a:r>
              <a:rPr lang="en-US" noProof="0" dirty="0" err="1" smtClean="0"/>
              <a:t>Seriosität</a:t>
            </a:r>
            <a:r>
              <a:rPr lang="en-US" noProof="0" dirty="0" smtClean="0"/>
              <a:t> und </a:t>
            </a:r>
            <a:r>
              <a:rPr lang="en-US" noProof="0" dirty="0" err="1" smtClean="0"/>
              <a:t>Neutralität</a:t>
            </a:r>
            <a:r>
              <a:rPr lang="en-US" noProof="0" dirty="0" smtClean="0"/>
              <a:t>.</a:t>
            </a:r>
          </a:p>
          <a:p>
            <a:pPr lvl="1"/>
            <a:r>
              <a:rPr lang="en-US" noProof="0" dirty="0" smtClean="0"/>
              <a:t>Die </a:t>
            </a:r>
            <a:r>
              <a:rPr lang="en-US" noProof="0" dirty="0" err="1" smtClean="0"/>
              <a:t>farbigen</a:t>
            </a:r>
            <a:r>
              <a:rPr lang="en-US" noProof="0" dirty="0" smtClean="0"/>
              <a:t> </a:t>
            </a:r>
            <a:r>
              <a:rPr lang="en-US" noProof="0" dirty="0" err="1" smtClean="0"/>
              <a:t>Sekundärfarben</a:t>
            </a:r>
            <a:r>
              <a:rPr lang="en-US" noProof="0" dirty="0" smtClean="0"/>
              <a:t> </a:t>
            </a:r>
            <a:r>
              <a:rPr lang="en-US" noProof="0" dirty="0" err="1" smtClean="0"/>
              <a:t>fungieren</a:t>
            </a:r>
            <a:r>
              <a:rPr lang="en-US" noProof="0" dirty="0" smtClean="0"/>
              <a:t> </a:t>
            </a:r>
            <a:r>
              <a:rPr lang="en-US" noProof="0" dirty="0" err="1" smtClean="0"/>
              <a:t>sowohl</a:t>
            </a:r>
            <a:r>
              <a:rPr lang="en-US" noProof="0" dirty="0" smtClean="0"/>
              <a:t> </a:t>
            </a:r>
            <a:r>
              <a:rPr lang="en-US" noProof="0" dirty="0" err="1" smtClean="0"/>
              <a:t>als</a:t>
            </a:r>
            <a:r>
              <a:rPr lang="en-US" noProof="0" dirty="0" smtClean="0"/>
              <a:t> </a:t>
            </a:r>
            <a:r>
              <a:rPr lang="en-US" noProof="0" dirty="0" err="1" smtClean="0"/>
              <a:t>Codierung</a:t>
            </a:r>
            <a:r>
              <a:rPr lang="en-US" noProof="0" dirty="0" smtClean="0"/>
              <a:t> (Navigation) </a:t>
            </a:r>
            <a:r>
              <a:rPr lang="en-US" noProof="0" dirty="0" err="1" smtClean="0"/>
              <a:t>innerhalb</a:t>
            </a:r>
            <a:r>
              <a:rPr lang="en-US" noProof="0" dirty="0" smtClean="0"/>
              <a:t> der </a:t>
            </a:r>
            <a:r>
              <a:rPr lang="en-US" noProof="0" dirty="0" err="1" smtClean="0"/>
              <a:t>Kommunikation</a:t>
            </a:r>
            <a:r>
              <a:rPr lang="en-US" noProof="0" dirty="0" smtClean="0"/>
              <a:t> </a:t>
            </a:r>
            <a:r>
              <a:rPr lang="en-US" noProof="0" dirty="0" err="1" smtClean="0"/>
              <a:t>als</a:t>
            </a:r>
            <a:r>
              <a:rPr lang="en-US" noProof="0" dirty="0" smtClean="0"/>
              <a:t> </a:t>
            </a:r>
            <a:r>
              <a:rPr lang="en-US" noProof="0" dirty="0" err="1" smtClean="0"/>
              <a:t>auch</a:t>
            </a:r>
            <a:r>
              <a:rPr lang="en-US" noProof="0" dirty="0" smtClean="0"/>
              <a:t> </a:t>
            </a:r>
            <a:r>
              <a:rPr lang="en-US" noProof="0" dirty="0" err="1" smtClean="0"/>
              <a:t>zur</a:t>
            </a:r>
            <a:r>
              <a:rPr lang="en-US" noProof="0" dirty="0" smtClean="0"/>
              <a:t> </a:t>
            </a:r>
            <a:r>
              <a:rPr lang="en-US" noProof="0" dirty="0" err="1" smtClean="0"/>
              <a:t>Auflockerung</a:t>
            </a:r>
            <a:r>
              <a:rPr lang="en-US" noProof="0" dirty="0" smtClean="0"/>
              <a:t> des </a:t>
            </a:r>
            <a:r>
              <a:rPr lang="en-US" noProof="0" dirty="0" err="1" smtClean="0"/>
              <a:t>gesamten</a:t>
            </a:r>
            <a:r>
              <a:rPr lang="en-US" noProof="0" dirty="0" smtClean="0"/>
              <a:t> </a:t>
            </a:r>
            <a:r>
              <a:rPr lang="en-US" noProof="0" dirty="0" err="1" smtClean="0"/>
              <a:t>visuellen</a:t>
            </a:r>
            <a:r>
              <a:rPr lang="en-US" noProof="0" dirty="0" smtClean="0"/>
              <a:t> </a:t>
            </a:r>
            <a:r>
              <a:rPr lang="en-US" noProof="0" dirty="0" err="1" smtClean="0"/>
              <a:t>Auftritts</a:t>
            </a:r>
            <a:r>
              <a:rPr lang="en-US" noProof="0" dirty="0" smtClean="0"/>
              <a:t>.</a:t>
            </a:r>
          </a:p>
          <a:p>
            <a:pPr lvl="2"/>
            <a:r>
              <a:rPr lang="en-US" noProof="0" dirty="0" err="1" smtClean="0"/>
              <a:t>Punkt</a:t>
            </a:r>
            <a:r>
              <a:rPr lang="en-US" noProof="0" dirty="0" smtClean="0"/>
              <a:t> x</a:t>
            </a:r>
          </a:p>
          <a:p>
            <a:pPr lvl="2"/>
            <a:r>
              <a:rPr lang="en-US" noProof="0" dirty="0" err="1" smtClean="0"/>
              <a:t>Punkt</a:t>
            </a:r>
            <a:r>
              <a:rPr lang="en-US" noProof="0" dirty="0" smtClean="0"/>
              <a:t> y</a:t>
            </a:r>
          </a:p>
          <a:p>
            <a:pPr lvl="0"/>
            <a:endParaRPr lang="en-US" noProof="0" dirty="0" smtClean="0"/>
          </a:p>
        </p:txBody>
      </p:sp>
      <p:sp>
        <p:nvSpPr>
          <p:cNvPr id="4812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22250" y="65786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80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r>
              <a:rPr lang="de-DE" dirty="0">
                <a:solidFill>
                  <a:srgbClr val="FFFFFF"/>
                </a:solidFill>
              </a:rPr>
              <a:t>PAGE </a:t>
            </a:r>
            <a:fld id="{0F503262-1E4F-464B-B8B6-0E5D639F4FB0}" type="slidenum">
              <a:rPr lang="de-DE">
                <a:solidFill>
                  <a:srgbClr val="FFFFFF"/>
                </a:solidFill>
              </a:rPr>
              <a:pPr defTabSz="914400" fontAlgn="base">
                <a:spcAft>
                  <a:spcPct val="0"/>
                </a:spcAft>
                <a:defRPr/>
              </a:pPr>
              <a:t>‹Nr.›</a:t>
            </a:fld>
            <a:endParaRPr lang="de-D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006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</a:defRPr>
      </a:lvl2pPr>
      <a:lvl3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</a:defRPr>
      </a:lvl3pPr>
      <a:lvl4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</a:defRPr>
      </a:lvl4pPr>
      <a:lvl5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</a:defRPr>
      </a:lvl5pPr>
      <a:lvl6pPr marL="457200" algn="l" rtl="0" fontAlgn="base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</a:defRPr>
      </a:lvl6pPr>
      <a:lvl7pPr marL="914400" algn="l" rtl="0" fontAlgn="base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</a:defRPr>
      </a:lvl7pPr>
      <a:lvl8pPr marL="1371600" algn="l" rtl="0" fontAlgn="base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</a:defRPr>
      </a:lvl8pPr>
      <a:lvl9pPr marL="1828800" algn="l" rtl="0" fontAlgn="base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lnSpc>
          <a:spcPts val="3000"/>
        </a:lnSpc>
        <a:spcBef>
          <a:spcPct val="20000"/>
        </a:spcBef>
        <a:spcAft>
          <a:spcPct val="20000"/>
        </a:spcAft>
        <a:buClr>
          <a:srgbClr val="00589C"/>
        </a:buClr>
        <a:buFont typeface="Wingdings" pitchFamily="2" charset="2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820738" indent="-285750" algn="l" rtl="0" eaLnBrk="0" fontAlgn="base" hangingPunct="0">
        <a:lnSpc>
          <a:spcPts val="3000"/>
        </a:lnSpc>
        <a:spcBef>
          <a:spcPct val="20000"/>
        </a:spcBef>
        <a:spcAft>
          <a:spcPct val="20000"/>
        </a:spcAft>
        <a:buClr>
          <a:srgbClr val="00589C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1228725" indent="-228600" algn="l" rtl="0" eaLnBrk="0" fontAlgn="base" hangingPunct="0">
        <a:lnSpc>
          <a:spcPts val="3000"/>
        </a:lnSpc>
        <a:spcBef>
          <a:spcPct val="20000"/>
        </a:spcBef>
        <a:spcAft>
          <a:spcPct val="20000"/>
        </a:spcAft>
        <a:buClr>
          <a:srgbClr val="00589C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3pPr>
      <a:lvl4pPr marL="163671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png"/><Relationship Id="rId4" Type="http://schemas.openxmlformats.org/officeDocument/2006/relationships/image" Target="../media/image25.emf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3142" y="2547196"/>
            <a:ext cx="7813957" cy="1223157"/>
          </a:xfrm>
        </p:spPr>
        <p:txBody>
          <a:bodyPr/>
          <a:lstStyle/>
          <a:p>
            <a:r>
              <a:rPr lang="en-US" sz="3200" dirty="0" smtClean="0"/>
              <a:t>Superconducting CH </a:t>
            </a:r>
            <a:r>
              <a:rPr lang="en-US" sz="3200" dirty="0"/>
              <a:t>S</a:t>
            </a:r>
            <a:r>
              <a:rPr lang="en-US" sz="3200" dirty="0" smtClean="0"/>
              <a:t>tructure Development in</a:t>
            </a:r>
            <a:br>
              <a:rPr lang="en-US" sz="3200" dirty="0" smtClean="0"/>
            </a:br>
            <a:r>
              <a:rPr lang="en-US" sz="3200" dirty="0" smtClean="0"/>
              <a:t>Mainz, Frankfurt, Darmstadt</a:t>
            </a:r>
            <a:endParaRPr lang="de-DE" sz="32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18158" y="3862822"/>
            <a:ext cx="6483927" cy="1436765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0"/>
              </a:spcBef>
            </a:pPr>
            <a:r>
              <a:rPr lang="en-US" sz="2800" kern="800" dirty="0">
                <a:latin typeface="Times New Roman"/>
                <a:ea typeface="Times New Roman"/>
              </a:rPr>
              <a:t>F</a:t>
            </a:r>
            <a:r>
              <a:rPr lang="en-US" sz="2800" kern="800" dirty="0" smtClean="0">
                <a:latin typeface="Times New Roman"/>
                <a:ea typeface="Times New Roman"/>
              </a:rPr>
              <a:t>. Dziuba</a:t>
            </a:r>
            <a:r>
              <a:rPr lang="en-US" sz="2800" kern="800" baseline="30000" dirty="0" smtClean="0">
                <a:latin typeface="Times New Roman"/>
                <a:ea typeface="Times New Roman"/>
              </a:rPr>
              <a:t>1 </a:t>
            </a:r>
          </a:p>
          <a:p>
            <a:pPr>
              <a:spcBef>
                <a:spcPts val="0"/>
              </a:spcBef>
            </a:pPr>
            <a:r>
              <a:rPr lang="en-US" kern="800" dirty="0" smtClean="0">
                <a:latin typeface="Times New Roman"/>
                <a:ea typeface="Times New Roman"/>
              </a:rPr>
              <a:t>K</a:t>
            </a:r>
            <a:r>
              <a:rPr lang="en-US" kern="800" dirty="0">
                <a:latin typeface="Times New Roman"/>
                <a:ea typeface="Times New Roman"/>
              </a:rPr>
              <a:t>. </a:t>
            </a:r>
            <a:r>
              <a:rPr lang="en-US" kern="800" dirty="0" smtClean="0">
                <a:latin typeface="Times New Roman"/>
                <a:ea typeface="Times New Roman"/>
              </a:rPr>
              <a:t>Aulenbacher</a:t>
            </a:r>
            <a:r>
              <a:rPr lang="en-US" kern="800" baseline="30000" dirty="0" smtClean="0">
                <a:latin typeface="Times New Roman"/>
                <a:ea typeface="Times New Roman"/>
              </a:rPr>
              <a:t>1,4</a:t>
            </a:r>
            <a:r>
              <a:rPr lang="en-US" kern="800" dirty="0">
                <a:latin typeface="Times New Roman"/>
                <a:ea typeface="Times New Roman"/>
              </a:rPr>
              <a:t>, </a:t>
            </a:r>
            <a:r>
              <a:rPr lang="en-US" kern="800" dirty="0" smtClean="0">
                <a:latin typeface="Times New Roman"/>
                <a:ea typeface="Times New Roman"/>
              </a:rPr>
              <a:t>W. Barth</a:t>
            </a:r>
            <a:r>
              <a:rPr lang="en-US" kern="800" baseline="30000" dirty="0" smtClean="0">
                <a:latin typeface="Times New Roman"/>
                <a:ea typeface="Times New Roman"/>
              </a:rPr>
              <a:t>1,2</a:t>
            </a:r>
            <a:r>
              <a:rPr lang="en-US" kern="800" dirty="0" smtClean="0">
                <a:latin typeface="Times New Roman"/>
                <a:ea typeface="Times New Roman"/>
              </a:rPr>
              <a:t>, M. Basten</a:t>
            </a:r>
            <a:r>
              <a:rPr lang="en-US" kern="800" baseline="30000" dirty="0" smtClean="0">
                <a:latin typeface="Times New Roman"/>
                <a:ea typeface="Times New Roman"/>
              </a:rPr>
              <a:t>3</a:t>
            </a:r>
            <a:r>
              <a:rPr lang="en-US" kern="800" dirty="0" smtClean="0">
                <a:latin typeface="Times New Roman"/>
                <a:ea typeface="Times New Roman"/>
              </a:rPr>
              <a:t>, M</a:t>
            </a:r>
            <a:r>
              <a:rPr lang="en-US" kern="800" dirty="0">
                <a:latin typeface="Times New Roman"/>
                <a:ea typeface="Times New Roman"/>
              </a:rPr>
              <a:t>. </a:t>
            </a:r>
            <a:r>
              <a:rPr lang="en-US" kern="800" dirty="0" smtClean="0">
                <a:latin typeface="Times New Roman"/>
                <a:ea typeface="Times New Roman"/>
              </a:rPr>
              <a:t>Busch</a:t>
            </a:r>
            <a:r>
              <a:rPr lang="en-US" kern="800" baseline="30000" dirty="0" smtClean="0">
                <a:latin typeface="Times New Roman"/>
                <a:ea typeface="Times New Roman"/>
              </a:rPr>
              <a:t>3</a:t>
            </a:r>
            <a:r>
              <a:rPr lang="en-US" kern="800" dirty="0" smtClean="0">
                <a:latin typeface="Times New Roman"/>
                <a:ea typeface="Times New Roman"/>
              </a:rPr>
              <a:t>,</a:t>
            </a:r>
            <a:r>
              <a:rPr lang="en-US" kern="800" baseline="30000" dirty="0" smtClean="0">
                <a:latin typeface="Times New Roman"/>
                <a:ea typeface="Times New Roman"/>
              </a:rPr>
              <a:t> </a:t>
            </a:r>
            <a:br>
              <a:rPr lang="en-US" kern="800" baseline="30000" dirty="0" smtClean="0">
                <a:latin typeface="Times New Roman"/>
                <a:ea typeface="Times New Roman"/>
              </a:rPr>
            </a:br>
            <a:r>
              <a:rPr lang="en-US" kern="800" dirty="0" smtClean="0">
                <a:latin typeface="Times New Roman"/>
                <a:ea typeface="Times New Roman"/>
              </a:rPr>
              <a:t>V</a:t>
            </a:r>
            <a:r>
              <a:rPr lang="en-US" kern="800" dirty="0">
                <a:latin typeface="Times New Roman"/>
                <a:ea typeface="Times New Roman"/>
              </a:rPr>
              <a:t>. </a:t>
            </a:r>
            <a:r>
              <a:rPr lang="en-US" kern="800" dirty="0" smtClean="0">
                <a:latin typeface="Times New Roman"/>
                <a:ea typeface="Times New Roman"/>
              </a:rPr>
              <a:t>Gettmann</a:t>
            </a:r>
            <a:r>
              <a:rPr lang="en-US" kern="800" baseline="30000" dirty="0" smtClean="0">
                <a:latin typeface="Times New Roman"/>
                <a:ea typeface="Times New Roman"/>
              </a:rPr>
              <a:t>1</a:t>
            </a:r>
            <a:r>
              <a:rPr lang="en-US" kern="800" dirty="0" smtClean="0">
                <a:latin typeface="Times New Roman"/>
                <a:ea typeface="Times New Roman"/>
              </a:rPr>
              <a:t>, M. Heilmann</a:t>
            </a:r>
            <a:r>
              <a:rPr lang="en-US" kern="800" baseline="30000" dirty="0" smtClean="0">
                <a:latin typeface="Times New Roman"/>
                <a:ea typeface="Times New Roman"/>
              </a:rPr>
              <a:t>2</a:t>
            </a:r>
            <a:r>
              <a:rPr lang="en-US" kern="800" dirty="0" smtClean="0">
                <a:latin typeface="Times New Roman"/>
                <a:ea typeface="Times New Roman"/>
              </a:rPr>
              <a:t>, J. List</a:t>
            </a:r>
            <a:r>
              <a:rPr lang="en-US" kern="800" baseline="30000" dirty="0" smtClean="0">
                <a:latin typeface="Times New Roman"/>
                <a:ea typeface="Times New Roman"/>
              </a:rPr>
              <a:t>1 </a:t>
            </a:r>
            <a:r>
              <a:rPr lang="en-US" kern="800" dirty="0" smtClean="0">
                <a:latin typeface="Times New Roman"/>
                <a:ea typeface="Times New Roman"/>
              </a:rPr>
              <a:t>, T. Kürzeder</a:t>
            </a:r>
            <a:r>
              <a:rPr lang="en-US" kern="800" baseline="30000" dirty="0" smtClean="0">
                <a:latin typeface="Times New Roman"/>
                <a:ea typeface="Times New Roman"/>
              </a:rPr>
              <a:t>1</a:t>
            </a:r>
            <a:r>
              <a:rPr lang="en-US" kern="800" dirty="0" smtClean="0">
                <a:latin typeface="Times New Roman"/>
                <a:ea typeface="Times New Roman"/>
              </a:rPr>
              <a:t>,</a:t>
            </a:r>
            <a:br>
              <a:rPr lang="en-US" kern="800" dirty="0" smtClean="0">
                <a:latin typeface="Times New Roman"/>
                <a:ea typeface="Times New Roman"/>
              </a:rPr>
            </a:br>
            <a:r>
              <a:rPr lang="en-US" kern="800" dirty="0" smtClean="0">
                <a:latin typeface="Times New Roman"/>
                <a:ea typeface="Times New Roman"/>
              </a:rPr>
              <a:t>M. Miski-Oglu</a:t>
            </a:r>
            <a:r>
              <a:rPr lang="en-US" kern="800" baseline="30000" dirty="0" smtClean="0">
                <a:latin typeface="Times New Roman"/>
                <a:ea typeface="Times New Roman"/>
              </a:rPr>
              <a:t>1</a:t>
            </a:r>
            <a:r>
              <a:rPr lang="en-US" kern="800" dirty="0" smtClean="0">
                <a:latin typeface="Times New Roman"/>
                <a:ea typeface="Times New Roman"/>
              </a:rPr>
              <a:t>, H</a:t>
            </a:r>
            <a:r>
              <a:rPr lang="en-US" kern="800" dirty="0">
                <a:latin typeface="Times New Roman"/>
                <a:ea typeface="Times New Roman"/>
              </a:rPr>
              <a:t>.</a:t>
            </a:r>
            <a:r>
              <a:rPr lang="de-DE" kern="800" dirty="0">
                <a:latin typeface="Times New Roman"/>
                <a:ea typeface="Times New Roman"/>
                <a:sym typeface="Symbol"/>
              </a:rPr>
              <a:t></a:t>
            </a:r>
            <a:r>
              <a:rPr lang="en-US" kern="800" dirty="0">
                <a:latin typeface="Times New Roman"/>
                <a:ea typeface="Times New Roman"/>
              </a:rPr>
              <a:t>Podlech</a:t>
            </a:r>
            <a:r>
              <a:rPr lang="en-US" kern="800" baseline="30000" dirty="0">
                <a:latin typeface="Times New Roman"/>
                <a:ea typeface="Times New Roman"/>
              </a:rPr>
              <a:t>3</a:t>
            </a:r>
            <a:r>
              <a:rPr lang="en-US" kern="800" dirty="0">
                <a:latin typeface="Times New Roman"/>
                <a:ea typeface="Times New Roman"/>
              </a:rPr>
              <a:t>, </a:t>
            </a:r>
            <a:r>
              <a:rPr lang="en-US" kern="800" dirty="0" smtClean="0">
                <a:latin typeface="Times New Roman"/>
                <a:ea typeface="Times New Roman"/>
              </a:rPr>
              <a:t>A. Rubin</a:t>
            </a:r>
            <a:r>
              <a:rPr lang="en-US" kern="800" baseline="30000" dirty="0" smtClean="0">
                <a:latin typeface="Times New Roman"/>
                <a:ea typeface="Times New Roman"/>
              </a:rPr>
              <a:t>2</a:t>
            </a:r>
            <a:r>
              <a:rPr lang="en-US" kern="800" dirty="0" smtClean="0">
                <a:latin typeface="Times New Roman"/>
                <a:ea typeface="Times New Roman"/>
              </a:rPr>
              <a:t>, A. Schnase</a:t>
            </a:r>
            <a:r>
              <a:rPr lang="en-US" kern="800" baseline="30000" dirty="0">
                <a:latin typeface="Times New Roman"/>
                <a:ea typeface="Times New Roman"/>
              </a:rPr>
              <a:t>2</a:t>
            </a:r>
            <a:r>
              <a:rPr lang="en-US" kern="800" dirty="0" smtClean="0">
                <a:latin typeface="Times New Roman"/>
                <a:ea typeface="Times New Roman"/>
              </a:rPr>
              <a:t>,</a:t>
            </a:r>
            <a:br>
              <a:rPr lang="en-US" kern="800" dirty="0" smtClean="0">
                <a:latin typeface="Times New Roman"/>
                <a:ea typeface="Times New Roman"/>
              </a:rPr>
            </a:br>
            <a:r>
              <a:rPr lang="en-US" kern="800" dirty="0" smtClean="0">
                <a:latin typeface="Times New Roman"/>
                <a:ea typeface="Times New Roman"/>
              </a:rPr>
              <a:t>M. Schwarz</a:t>
            </a:r>
            <a:r>
              <a:rPr lang="en-US" kern="800" baseline="30000" dirty="0" smtClean="0">
                <a:latin typeface="Times New Roman"/>
                <a:ea typeface="Times New Roman"/>
              </a:rPr>
              <a:t>3</a:t>
            </a:r>
            <a:r>
              <a:rPr lang="en-US" kern="800" dirty="0" smtClean="0">
                <a:latin typeface="Times New Roman"/>
                <a:ea typeface="Times New Roman"/>
              </a:rPr>
              <a:t>, S.Yaramyshev</a:t>
            </a:r>
            <a:r>
              <a:rPr lang="en-US" kern="800" baseline="30000" dirty="0" smtClean="0">
                <a:latin typeface="Times New Roman"/>
                <a:ea typeface="Times New Roman"/>
              </a:rPr>
              <a:t>2</a:t>
            </a:r>
            <a:endParaRPr lang="de-DE" dirty="0">
              <a:latin typeface="Times New Roman"/>
              <a:ea typeface="Times New Roman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-45829" y="6017393"/>
            <a:ext cx="4572000" cy="4950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ts val="900"/>
              </a:spcBef>
            </a:pPr>
            <a:r>
              <a:rPr lang="de-DE" sz="1100" baseline="30000" dirty="0" smtClean="0">
                <a:solidFill>
                  <a:prstClr val="black"/>
                </a:solidFill>
                <a:latin typeface="Times New Roman"/>
                <a:ea typeface="Times New Roman"/>
              </a:rPr>
              <a:t>1</a:t>
            </a:r>
            <a:r>
              <a:rPr lang="de-DE" sz="1100" dirty="0" smtClean="0">
                <a:solidFill>
                  <a:prstClr val="black"/>
                </a:solidFill>
                <a:latin typeface="Times New Roman"/>
                <a:ea typeface="MS Mincho"/>
              </a:rPr>
              <a:t>HIM, Helmholtz Institute Mainz, Mainz, </a:t>
            </a:r>
            <a:r>
              <a:rPr lang="de-DE" sz="1100" dirty="0">
                <a:solidFill>
                  <a:prstClr val="black"/>
                </a:solidFill>
                <a:latin typeface="Times New Roman"/>
                <a:ea typeface="MS Mincho"/>
              </a:rPr>
              <a:t>Germany</a:t>
            </a:r>
            <a:endParaRPr lang="de-DE" sz="11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>
              <a:spcBef>
                <a:spcPts val="480"/>
              </a:spcBef>
            </a:pPr>
            <a:r>
              <a:rPr lang="de-DE" sz="1100" baseline="30000" dirty="0" smtClean="0">
                <a:solidFill>
                  <a:prstClr val="black"/>
                </a:solidFill>
                <a:latin typeface="Times New Roman"/>
                <a:ea typeface="Times New Roman"/>
              </a:rPr>
              <a:t>2</a:t>
            </a:r>
            <a:r>
              <a:rPr lang="de-DE" sz="1100" dirty="0" smtClean="0">
                <a:solidFill>
                  <a:prstClr val="black"/>
                </a:solidFill>
                <a:latin typeface="Times New Roman"/>
                <a:ea typeface="MS Mincho"/>
              </a:rPr>
              <a:t>GSI </a:t>
            </a:r>
            <a:r>
              <a:rPr lang="de-DE" sz="1100" dirty="0" err="1" smtClean="0">
                <a:solidFill>
                  <a:prstClr val="black"/>
                </a:solidFill>
                <a:latin typeface="Times New Roman"/>
                <a:ea typeface="MS Mincho"/>
              </a:rPr>
              <a:t>Helmholtzzentrum</a:t>
            </a:r>
            <a:r>
              <a:rPr lang="de-DE" sz="1100" dirty="0" smtClean="0">
                <a:solidFill>
                  <a:prstClr val="black"/>
                </a:solidFill>
                <a:latin typeface="Times New Roman"/>
                <a:ea typeface="MS Mincho"/>
              </a:rPr>
              <a:t>, Darmstadt, Germany</a:t>
            </a:r>
            <a:endParaRPr lang="de-DE" sz="1100" dirty="0">
              <a:solidFill>
                <a:prstClr val="black"/>
              </a:solidFill>
              <a:latin typeface="Times New Roman"/>
              <a:ea typeface="MS Mincho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6127561" y="6017393"/>
            <a:ext cx="3249885" cy="533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80"/>
              </a:spcBef>
              <a:spcAft>
                <a:spcPts val="300"/>
              </a:spcAft>
            </a:pPr>
            <a:r>
              <a:rPr lang="en-US" sz="1100" kern="800" baseline="30000" dirty="0">
                <a:solidFill>
                  <a:prstClr val="black"/>
                </a:solidFill>
                <a:latin typeface="Times New Roman"/>
                <a:ea typeface="Times New Roman"/>
              </a:rPr>
              <a:t>3</a:t>
            </a:r>
            <a:r>
              <a:rPr lang="en-US" sz="1100" kern="800" dirty="0">
                <a:solidFill>
                  <a:prstClr val="black"/>
                </a:solidFill>
                <a:latin typeface="Times New Roman"/>
                <a:ea typeface="Times New Roman"/>
              </a:rPr>
              <a:t>IAP, Goethe Univ. Frankfurt, Frankfurt, Germany</a:t>
            </a:r>
            <a:endParaRPr lang="de-DE" sz="1100" i="1" kern="8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>
              <a:spcBef>
                <a:spcPts val="480"/>
              </a:spcBef>
              <a:spcAft>
                <a:spcPts val="300"/>
              </a:spcAft>
            </a:pPr>
            <a:r>
              <a:rPr lang="en-US" sz="1100" kern="800" baseline="30000" dirty="0" smtClean="0">
                <a:solidFill>
                  <a:prstClr val="black"/>
                </a:solidFill>
                <a:latin typeface="Times New Roman"/>
                <a:ea typeface="Times New Roman"/>
              </a:rPr>
              <a:t>4</a:t>
            </a:r>
            <a:r>
              <a:rPr lang="en-US" sz="1100" kern="800" dirty="0" smtClean="0">
                <a:solidFill>
                  <a:prstClr val="black"/>
                </a:solidFill>
                <a:latin typeface="Times New Roman"/>
                <a:ea typeface="Times New Roman"/>
              </a:rPr>
              <a:t>KPH</a:t>
            </a:r>
            <a:r>
              <a:rPr lang="en-US" sz="1100" kern="800" dirty="0">
                <a:solidFill>
                  <a:prstClr val="black"/>
                </a:solidFill>
                <a:latin typeface="Times New Roman"/>
                <a:ea typeface="Times New Roman"/>
              </a:rPr>
              <a:t>, </a:t>
            </a:r>
            <a:r>
              <a:rPr lang="en-US" sz="1100" kern="800" dirty="0" smtClean="0">
                <a:solidFill>
                  <a:prstClr val="black"/>
                </a:solidFill>
                <a:latin typeface="Times New Roman"/>
                <a:ea typeface="Times New Roman"/>
              </a:rPr>
              <a:t>Johannes Gutenberg Univ., </a:t>
            </a:r>
            <a:r>
              <a:rPr lang="en-US" sz="1100" kern="800" dirty="0">
                <a:solidFill>
                  <a:prstClr val="black"/>
                </a:solidFill>
                <a:latin typeface="Times New Roman"/>
                <a:ea typeface="Times New Roman"/>
              </a:rPr>
              <a:t>Mainz, </a:t>
            </a:r>
            <a:r>
              <a:rPr lang="en-US" sz="1100" kern="800" dirty="0" smtClean="0">
                <a:solidFill>
                  <a:prstClr val="black"/>
                </a:solidFill>
                <a:latin typeface="Times New Roman"/>
                <a:ea typeface="Times New Roman"/>
              </a:rPr>
              <a:t>Germany</a:t>
            </a:r>
            <a:endParaRPr lang="de-DE" sz="1100" i="1" kern="8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075" y="1861404"/>
            <a:ext cx="3948203" cy="2977694"/>
          </a:xfrm>
          <a:prstGeom prst="rect">
            <a:avLst/>
          </a:prstGeom>
        </p:spPr>
      </p:pic>
      <p:sp>
        <p:nvSpPr>
          <p:cNvPr id="43" name="Titel 4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>
                <a:latin typeface="Calibri" panose="020F0502020204030204" pitchFamily="34" charset="0"/>
              </a:rPr>
              <a:t>Cavity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Performace</a:t>
            </a:r>
            <a:r>
              <a:rPr lang="de-DE" dirty="0" smtClean="0">
                <a:latin typeface="Calibri" panose="020F0502020204030204" pitchFamily="34" charset="0"/>
              </a:rPr>
              <a:t> at 4 K</a:t>
            </a:r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7472C2-BBF5-43B1-9199-47DB44D7E0A1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103743" y="1118797"/>
            <a:ext cx="4933926" cy="705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 smtClean="0">
                <a:latin typeface="Calibri" panose="020F0502020204030204" pitchFamily="34" charset="0"/>
              </a:rPr>
              <a:t>1. RF </a:t>
            </a:r>
            <a:r>
              <a:rPr lang="en-US" sz="1400" b="1" dirty="0">
                <a:latin typeface="Calibri" panose="020F0502020204030204" pitchFamily="34" charset="0"/>
              </a:rPr>
              <a:t>test in vertical </a:t>
            </a:r>
            <a:r>
              <a:rPr lang="en-US" sz="1400" b="1" dirty="0" smtClean="0">
                <a:latin typeface="Calibri" panose="020F0502020204030204" pitchFamily="34" charset="0"/>
              </a:rPr>
              <a:t>orientation</a:t>
            </a:r>
            <a:br>
              <a:rPr lang="en-US" sz="1400" b="1" dirty="0" smtClean="0">
                <a:latin typeface="Calibri" panose="020F0502020204030204" pitchFamily="34" charset="0"/>
              </a:rPr>
            </a:br>
            <a:r>
              <a:rPr lang="en-US" sz="1400" b="1" dirty="0" smtClean="0">
                <a:latin typeface="Calibri" panose="020F0502020204030204" pitchFamily="34" charset="0"/>
              </a:rPr>
              <a:t>w/o </a:t>
            </a:r>
            <a:r>
              <a:rPr lang="en-US" sz="1400" b="1" dirty="0">
                <a:latin typeface="Calibri" panose="020F0502020204030204" pitchFamily="34" charset="0"/>
              </a:rPr>
              <a:t>He </a:t>
            </a:r>
            <a:r>
              <a:rPr lang="en-US" sz="1400" b="1" dirty="0" smtClean="0">
                <a:latin typeface="Calibri" panose="020F0502020204030204" pitchFamily="34" charset="0"/>
              </a:rPr>
              <a:t>vessel at IAP (01/2016)</a:t>
            </a:r>
            <a:endParaRPr lang="en-US" sz="1400" b="1" dirty="0">
              <a:latin typeface="Calibri" panose="020F0502020204030204" pitchFamily="34" charset="0"/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793235" y="4858917"/>
            <a:ext cx="42186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latin typeface="Calibri" panose="020F0502020204030204" pitchFamily="34" charset="0"/>
              </a:rPr>
              <a:t>Cavity was limited by field emission due to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Calibri" panose="020F0502020204030204" pitchFamily="34" charset="0"/>
              </a:rPr>
              <a:t>insufficient surface preparation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Calibri" panose="020F0502020204030204" pitchFamily="34" charset="0"/>
              </a:rPr>
              <a:t>HPR was not possible inside each </a:t>
            </a:r>
            <a:r>
              <a:rPr lang="en-US" sz="1600" dirty="0" smtClean="0">
                <a:latin typeface="Calibri" panose="020F0502020204030204" pitchFamily="34" charset="0"/>
              </a:rPr>
              <a:t>quadrant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52" name="Pfeil nach rechts 51"/>
          <p:cNvSpPr/>
          <p:nvPr/>
        </p:nvSpPr>
        <p:spPr>
          <a:xfrm>
            <a:off x="459308" y="5083958"/>
            <a:ext cx="296091" cy="69668"/>
          </a:xfrm>
          <a:prstGeom prst="rightArrow">
            <a:avLst/>
          </a:prstGeom>
          <a:solidFill>
            <a:srgbClr val="0061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Pfeil nach rechts 11"/>
          <p:cNvSpPr/>
          <p:nvPr/>
        </p:nvSpPr>
        <p:spPr>
          <a:xfrm>
            <a:off x="459308" y="5807276"/>
            <a:ext cx="296091" cy="69668"/>
          </a:xfrm>
          <a:prstGeom prst="rightArrow">
            <a:avLst/>
          </a:prstGeom>
          <a:solidFill>
            <a:srgbClr val="0061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6" name="Gruppieren 25"/>
          <p:cNvGrpSpPr/>
          <p:nvPr/>
        </p:nvGrpSpPr>
        <p:grpSpPr>
          <a:xfrm>
            <a:off x="1930846" y="3282591"/>
            <a:ext cx="1994338" cy="939427"/>
            <a:chOff x="3207199" y="4409702"/>
            <a:chExt cx="1910901" cy="900124"/>
          </a:xfrm>
        </p:grpSpPr>
        <p:sp>
          <p:nvSpPr>
            <p:cNvPr id="27" name="Rechteck 26"/>
            <p:cNvSpPr/>
            <p:nvPr/>
          </p:nvSpPr>
          <p:spPr>
            <a:xfrm>
              <a:off x="3207199" y="4647674"/>
              <a:ext cx="1910901" cy="66215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61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33" name="Gruppieren 32"/>
            <p:cNvGrpSpPr/>
            <p:nvPr/>
          </p:nvGrpSpPr>
          <p:grpSpPr>
            <a:xfrm>
              <a:off x="3246433" y="4409702"/>
              <a:ext cx="1810447" cy="843636"/>
              <a:chOff x="3246433" y="4409702"/>
              <a:chExt cx="1810447" cy="843636"/>
            </a:xfrm>
          </p:grpSpPr>
          <p:cxnSp>
            <p:nvCxnSpPr>
              <p:cNvPr id="34" name="Gerade Verbindung mit Pfeil 34"/>
              <p:cNvCxnSpPr>
                <a:cxnSpLocks noChangeShapeType="1"/>
                <a:stCxn id="27" idx="0"/>
              </p:cNvCxnSpPr>
              <p:nvPr/>
            </p:nvCxnSpPr>
            <p:spPr bwMode="auto">
              <a:xfrm flipV="1">
                <a:off x="4162650" y="4409702"/>
                <a:ext cx="156660" cy="237972"/>
              </a:xfrm>
              <a:prstGeom prst="straightConnector1">
                <a:avLst/>
              </a:prstGeom>
              <a:noFill/>
              <a:ln w="25400" algn="ctr">
                <a:solidFill>
                  <a:srgbClr val="00618F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35" name="Gruppieren 34"/>
              <p:cNvGrpSpPr/>
              <p:nvPr/>
            </p:nvGrpSpPr>
            <p:grpSpPr>
              <a:xfrm>
                <a:off x="3246433" y="4678399"/>
                <a:ext cx="1810447" cy="574939"/>
                <a:chOff x="3246433" y="4678399"/>
                <a:chExt cx="1810447" cy="574939"/>
              </a:xfrm>
            </p:grpSpPr>
            <p:pic>
              <p:nvPicPr>
                <p:cNvPr id="36" name="Picture 14" descr="Q_0 = Q_e = \text{1,98} \cdot 10^8"/>
                <p:cNvPicPr>
                  <a:picLocks noChangeAspect="1" noChangeArrowheads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46433" y="4998412"/>
                  <a:ext cx="1810447" cy="2549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7" name="Picture 2" descr="E_a = 6.9\,\mathrm{MV/m}&#10;"/>
                <p:cNvPicPr>
                  <a:picLocks noChangeAspect="1" noChangeArrowheads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60463" y="4678399"/>
                  <a:ext cx="1580031" cy="26333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grpSp>
        <p:nvGrpSpPr>
          <p:cNvPr id="38" name="Gruppieren 37"/>
          <p:cNvGrpSpPr/>
          <p:nvPr/>
        </p:nvGrpSpPr>
        <p:grpSpPr>
          <a:xfrm>
            <a:off x="932131" y="2704011"/>
            <a:ext cx="1626583" cy="695889"/>
            <a:chOff x="3133984" y="1766788"/>
            <a:chExt cx="1626583" cy="695889"/>
          </a:xfrm>
        </p:grpSpPr>
        <p:grpSp>
          <p:nvGrpSpPr>
            <p:cNvPr id="39" name="Gruppieren 38"/>
            <p:cNvGrpSpPr/>
            <p:nvPr/>
          </p:nvGrpSpPr>
          <p:grpSpPr>
            <a:xfrm>
              <a:off x="3133984" y="2053719"/>
              <a:ext cx="1626583" cy="408958"/>
              <a:chOff x="3681369" y="2114550"/>
              <a:chExt cx="2198651" cy="552788"/>
            </a:xfrm>
          </p:grpSpPr>
          <p:pic>
            <p:nvPicPr>
              <p:cNvPr id="41" name="Picture 2" descr="Q_0 = \text{1,44} \cdot 10^9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1356" y="2201179"/>
                <a:ext cx="2078792" cy="4023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4" name="Rechteck 43"/>
              <p:cNvSpPr/>
              <p:nvPr/>
            </p:nvSpPr>
            <p:spPr>
              <a:xfrm>
                <a:off x="3681369" y="2114550"/>
                <a:ext cx="2198651" cy="552788"/>
              </a:xfrm>
              <a:prstGeom prst="rect">
                <a:avLst/>
              </a:prstGeom>
              <a:noFill/>
              <a:ln>
                <a:solidFill>
                  <a:srgbClr val="0061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cxnSp>
          <p:nvCxnSpPr>
            <p:cNvPr id="40" name="Gerade Verbindung mit Pfeil 34"/>
            <p:cNvCxnSpPr>
              <a:cxnSpLocks noChangeShapeType="1"/>
            </p:cNvCxnSpPr>
            <p:nvPr/>
          </p:nvCxnSpPr>
          <p:spPr bwMode="auto">
            <a:xfrm flipH="1" flipV="1">
              <a:off x="3429762" y="1766788"/>
              <a:ext cx="491390" cy="286932"/>
            </a:xfrm>
            <a:prstGeom prst="straightConnector1">
              <a:avLst/>
            </a:prstGeom>
            <a:noFill/>
            <a:ln w="25400" algn="ctr">
              <a:solidFill>
                <a:srgbClr val="00618F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6" name="Gruppieren 45"/>
          <p:cNvGrpSpPr/>
          <p:nvPr/>
        </p:nvGrpSpPr>
        <p:grpSpPr>
          <a:xfrm>
            <a:off x="1189310" y="2253054"/>
            <a:ext cx="3163628" cy="356292"/>
            <a:chOff x="1550360" y="3497902"/>
            <a:chExt cx="3031272" cy="341386"/>
          </a:xfrm>
        </p:grpSpPr>
        <p:sp>
          <p:nvSpPr>
            <p:cNvPr id="47" name="Text Box 16"/>
            <p:cNvSpPr txBox="1">
              <a:spLocks noChangeArrowheads="1"/>
            </p:cNvSpPr>
            <p:nvPr/>
          </p:nvSpPr>
          <p:spPr bwMode="auto">
            <a:xfrm>
              <a:off x="1550360" y="3497902"/>
              <a:ext cx="3031272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de-DE" sz="1400" dirty="0" smtClean="0">
                  <a:latin typeface="Calibri" panose="020F0502020204030204" pitchFamily="34" charset="0"/>
                </a:rPr>
                <a:t>Beginn </a:t>
              </a:r>
              <a:r>
                <a:rPr lang="de-DE" sz="1400" dirty="0" err="1" smtClean="0">
                  <a:latin typeface="Calibri" panose="020F0502020204030204" pitchFamily="34" charset="0"/>
                </a:rPr>
                <a:t>field</a:t>
              </a:r>
              <a:r>
                <a:rPr lang="de-DE" sz="1400" dirty="0" smtClean="0">
                  <a:latin typeface="Calibri" panose="020F0502020204030204" pitchFamily="34" charset="0"/>
                </a:rPr>
                <a:t> </a:t>
              </a:r>
              <a:r>
                <a:rPr lang="de-DE" sz="1400" dirty="0" err="1" smtClean="0">
                  <a:latin typeface="Calibri" panose="020F0502020204030204" pitchFamily="34" charset="0"/>
                </a:rPr>
                <a:t>emission</a:t>
              </a:r>
              <a:endParaRPr lang="de-DE" altLang="de-DE" sz="1400" dirty="0">
                <a:latin typeface="Calibri" pitchFamily="34" charset="0"/>
              </a:endParaRPr>
            </a:p>
          </p:txBody>
        </p:sp>
        <p:cxnSp>
          <p:nvCxnSpPr>
            <p:cNvPr id="48" name="Gerade Verbindung mit Pfeil 34"/>
            <p:cNvCxnSpPr>
              <a:cxnSpLocks noChangeShapeType="1"/>
            </p:cNvCxnSpPr>
            <p:nvPr/>
          </p:nvCxnSpPr>
          <p:spPr bwMode="auto">
            <a:xfrm flipH="1">
              <a:off x="1999087" y="3670122"/>
              <a:ext cx="249270" cy="169166"/>
            </a:xfrm>
            <a:prstGeom prst="straightConnector1">
              <a:avLst/>
            </a:prstGeom>
            <a:noFill/>
            <a:ln w="25400" algn="ctr">
              <a:solidFill>
                <a:srgbClr val="00618F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20" name="Grafik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1729" y="1483820"/>
            <a:ext cx="2490908" cy="1868182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2045" y="4403700"/>
            <a:ext cx="2780592" cy="2110761"/>
          </a:xfrm>
          <a:prstGeom prst="rect">
            <a:avLst/>
          </a:prstGeom>
        </p:spPr>
      </p:pic>
      <p:sp>
        <p:nvSpPr>
          <p:cNvPr id="51" name="Rechteck 50"/>
          <p:cNvSpPr/>
          <p:nvPr/>
        </p:nvSpPr>
        <p:spPr>
          <a:xfrm>
            <a:off x="4604594" y="3664879"/>
            <a:ext cx="480657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 smtClean="0">
                <a:latin typeface="Calibri" panose="020F0502020204030204" pitchFamily="34" charset="0"/>
              </a:rPr>
              <a:t>Cross check of RF power meters with</a:t>
            </a:r>
          </a:p>
          <a:p>
            <a:pPr algn="ctr">
              <a:lnSpc>
                <a:spcPct val="150000"/>
              </a:lnSpc>
            </a:pPr>
            <a:r>
              <a:rPr lang="en-US" sz="1400" b="1" dirty="0" smtClean="0">
                <a:latin typeface="Calibri" panose="020F0502020204030204" pitchFamily="34" charset="0"/>
              </a:rPr>
              <a:t>cavity x-ray spectrum</a:t>
            </a:r>
            <a:endParaRPr lang="en-US" sz="1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06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12" grpId="0" animBg="1"/>
      <p:bldP spid="5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el 4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 smtClean="0">
                <a:latin typeface="Calibri" panose="020F0502020204030204" pitchFamily="34" charset="0"/>
              </a:rPr>
              <a:t>Frequency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Sensitivity</a:t>
            </a:r>
            <a:r>
              <a:rPr lang="de-DE" dirty="0" smtClean="0">
                <a:latin typeface="Calibri" panose="020F0502020204030204" pitchFamily="34" charset="0"/>
              </a:rPr>
              <a:t/>
            </a:r>
            <a:br>
              <a:rPr lang="de-DE" dirty="0" smtClean="0">
                <a:latin typeface="Calibri" panose="020F0502020204030204" pitchFamily="34" charset="0"/>
              </a:rPr>
            </a:br>
            <a:r>
              <a:rPr lang="de-DE" sz="1300" dirty="0" smtClean="0">
                <a:latin typeface="Calibri" panose="020F0502020204030204" pitchFamily="34" charset="0"/>
              </a:rPr>
              <a:t>(</a:t>
            </a:r>
            <a:r>
              <a:rPr lang="de-DE" sz="1300" dirty="0" err="1" smtClean="0">
                <a:latin typeface="Calibri" panose="020F0502020204030204" pitchFamily="34" charset="0"/>
              </a:rPr>
              <a:t>Cavity</a:t>
            </a:r>
            <a:r>
              <a:rPr lang="de-DE" sz="1300" dirty="0" smtClean="0">
                <a:latin typeface="Calibri" panose="020F0502020204030204" pitchFamily="34" charset="0"/>
              </a:rPr>
              <a:t> </a:t>
            </a:r>
            <a:r>
              <a:rPr lang="de-DE" sz="1300" dirty="0" err="1" smtClean="0">
                <a:latin typeface="Calibri" panose="020F0502020204030204" pitchFamily="34" charset="0"/>
              </a:rPr>
              <a:t>without</a:t>
            </a:r>
            <a:r>
              <a:rPr lang="de-DE" sz="1300" dirty="0" smtClean="0">
                <a:latin typeface="Calibri" panose="020F0502020204030204" pitchFamily="34" charset="0"/>
              </a:rPr>
              <a:t> He </a:t>
            </a:r>
            <a:r>
              <a:rPr lang="de-DE" sz="1300" dirty="0" err="1" smtClean="0">
                <a:latin typeface="Calibri" panose="020F0502020204030204" pitchFamily="34" charset="0"/>
              </a:rPr>
              <a:t>vessel</a:t>
            </a:r>
            <a:r>
              <a:rPr lang="de-DE" sz="1300" dirty="0" smtClean="0">
                <a:latin typeface="Calibri" panose="020F0502020204030204" pitchFamily="34" charset="0"/>
              </a:rPr>
              <a:t>)</a:t>
            </a:r>
            <a:endParaRPr lang="de-DE" sz="1300" dirty="0">
              <a:latin typeface="Calibri" panose="020F0502020204030204" pitchFamily="34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7472C2-BBF5-43B1-9199-47DB44D7E0A1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24" name="Rechteck 23"/>
          <p:cNvSpPr/>
          <p:nvPr/>
        </p:nvSpPr>
        <p:spPr>
          <a:xfrm>
            <a:off x="2673848" y="1279802"/>
            <a:ext cx="3770179" cy="38209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 smtClean="0">
                <a:latin typeface="Calibri" panose="020F0502020204030204" pitchFamily="34" charset="0"/>
              </a:rPr>
              <a:t>Analysis of dynamic frequency variations</a:t>
            </a:r>
            <a:endParaRPr lang="en-US" sz="1400" b="1" dirty="0">
              <a:latin typeface="Calibri" panose="020F0502020204030204" pitchFamily="34" charset="0"/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2902886" y="4571871"/>
            <a:ext cx="39293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Operated as generator driven resonator,</a:t>
            </a:r>
            <a:b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directed by </a:t>
            </a:r>
            <a:r>
              <a:rPr lang="en-US" sz="16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rf</a:t>
            </a: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control system, no tuning</a:t>
            </a:r>
          </a:p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Recording of VCO signal over 10 h</a:t>
            </a:r>
          </a:p>
          <a:p>
            <a:pPr>
              <a:lnSpc>
                <a:spcPct val="150000"/>
              </a:lnSpc>
            </a:pPr>
            <a:r>
              <a:rPr lang="en-US" sz="1600" dirty="0" smtClean="0">
                <a:latin typeface="Calibri" panose="020F0502020204030204" pitchFamily="34" charset="0"/>
              </a:rPr>
              <a:t>Very stable operation of the cavity</a:t>
            </a:r>
          </a:p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Max. frequency shift of ±7 Hz</a:t>
            </a:r>
          </a:p>
          <a:p>
            <a:pPr>
              <a:lnSpc>
                <a:spcPct val="150000"/>
              </a:lnSpc>
            </a:pPr>
            <a:endParaRPr lang="en-US" sz="16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52" name="Pfeil nach rechts 51"/>
          <p:cNvSpPr/>
          <p:nvPr/>
        </p:nvSpPr>
        <p:spPr>
          <a:xfrm>
            <a:off x="2570691" y="4802348"/>
            <a:ext cx="296091" cy="69668"/>
          </a:xfrm>
          <a:prstGeom prst="rightArrow">
            <a:avLst/>
          </a:prstGeom>
          <a:solidFill>
            <a:srgbClr val="0061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Pfeil nach rechts 27"/>
          <p:cNvSpPr/>
          <p:nvPr/>
        </p:nvSpPr>
        <p:spPr>
          <a:xfrm>
            <a:off x="2570691" y="5898201"/>
            <a:ext cx="296091" cy="69668"/>
          </a:xfrm>
          <a:prstGeom prst="rightArrow">
            <a:avLst/>
          </a:prstGeom>
          <a:solidFill>
            <a:srgbClr val="0061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Textfeld 76"/>
          <p:cNvSpPr txBox="1">
            <a:spLocks noChangeArrowheads="1"/>
          </p:cNvSpPr>
          <p:nvPr/>
        </p:nvSpPr>
        <p:spPr bwMode="auto">
          <a:xfrm>
            <a:off x="-2394990" y="7762018"/>
            <a:ext cx="1291986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175125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175125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175125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175125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de-DE" altLang="de-DE" sz="1600" dirty="0" err="1" smtClean="0">
                <a:latin typeface="Calibri" panose="020F0502020204030204" pitchFamily="34" charset="0"/>
              </a:rPr>
              <a:t>Mechanical</a:t>
            </a:r>
            <a:r>
              <a:rPr lang="de-DE" altLang="de-DE" sz="1600" dirty="0" smtClean="0">
                <a:latin typeface="Calibri" panose="020F0502020204030204" pitchFamily="34" charset="0"/>
              </a:rPr>
              <a:t> </a:t>
            </a:r>
            <a:r>
              <a:rPr lang="de-DE" altLang="de-DE" sz="1600" dirty="0" err="1" smtClean="0">
                <a:latin typeface="Calibri" panose="020F0502020204030204" pitchFamily="34" charset="0"/>
              </a:rPr>
              <a:t>modes</a:t>
            </a:r>
            <a:r>
              <a:rPr lang="de-DE" altLang="de-DE" sz="1600" dirty="0" smtClean="0">
                <a:latin typeface="Calibri" panose="020F0502020204030204" pitchFamily="34" charset="0"/>
              </a:rPr>
              <a:t> </a:t>
            </a:r>
            <a:r>
              <a:rPr lang="de-DE" altLang="de-DE" sz="1600" dirty="0" err="1" smtClean="0">
                <a:latin typeface="Calibri" panose="020F0502020204030204" pitchFamily="34" charset="0"/>
              </a:rPr>
              <a:t>and</a:t>
            </a:r>
            <a:r>
              <a:rPr lang="de-DE" altLang="de-DE" sz="1600" dirty="0" smtClean="0">
                <a:latin typeface="Calibri" panose="020F0502020204030204" pitchFamily="34" charset="0"/>
              </a:rPr>
              <a:t> </a:t>
            </a:r>
            <a:r>
              <a:rPr lang="de-DE" altLang="de-DE" sz="1600" dirty="0" err="1" smtClean="0">
                <a:latin typeface="Calibri" panose="020F0502020204030204" pitchFamily="34" charset="0"/>
              </a:rPr>
              <a:t>corresponding</a:t>
            </a:r>
            <a:r>
              <a:rPr lang="de-DE" altLang="de-DE" sz="1600" dirty="0" smtClean="0">
                <a:latin typeface="Calibri" panose="020F0502020204030204" pitchFamily="34" charset="0"/>
              </a:rPr>
              <a:t> VCO </a:t>
            </a:r>
            <a:r>
              <a:rPr lang="de-DE" altLang="de-DE" sz="1600" dirty="0" err="1" smtClean="0">
                <a:latin typeface="Calibri" panose="020F0502020204030204" pitchFamily="34" charset="0"/>
              </a:rPr>
              <a:t>signal</a:t>
            </a:r>
            <a:r>
              <a:rPr lang="de-DE" altLang="de-DE" sz="1600" dirty="0" smtClean="0">
                <a:latin typeface="Calibri" panose="020F0502020204030204" pitchFamily="34" charset="0"/>
              </a:rPr>
              <a:t> due </a:t>
            </a:r>
            <a:r>
              <a:rPr lang="de-DE" altLang="de-DE" sz="1600" dirty="0" err="1" smtClean="0">
                <a:latin typeface="Calibri" panose="020F0502020204030204" pitchFamily="34" charset="0"/>
              </a:rPr>
              <a:t>to</a:t>
            </a:r>
            <a:r>
              <a:rPr lang="de-DE" altLang="de-DE" sz="1600" dirty="0" smtClean="0">
                <a:latin typeface="Calibri" panose="020F0502020204030204" pitchFamily="34" charset="0"/>
              </a:rPr>
              <a:t> an </a:t>
            </a:r>
            <a:r>
              <a:rPr lang="de-DE" altLang="de-DE" sz="1600" dirty="0" err="1" smtClean="0">
                <a:latin typeface="Calibri" panose="020F0502020204030204" pitchFamily="34" charset="0"/>
              </a:rPr>
              <a:t>excitation</a:t>
            </a:r>
            <a:r>
              <a:rPr lang="de-DE" altLang="de-DE" sz="1600" dirty="0" smtClean="0">
                <a:latin typeface="Calibri" panose="020F0502020204030204" pitchFamily="34" charset="0"/>
              </a:rPr>
              <a:t> </a:t>
            </a:r>
            <a:r>
              <a:rPr lang="de-DE" altLang="de-DE" sz="1600" dirty="0" err="1" smtClean="0">
                <a:latin typeface="Calibri" panose="020F0502020204030204" pitchFamily="34" charset="0"/>
              </a:rPr>
              <a:t>with</a:t>
            </a:r>
            <a:r>
              <a:rPr lang="de-DE" altLang="de-DE" sz="1600" dirty="0" smtClean="0">
                <a:latin typeface="Calibri" panose="020F0502020204030204" pitchFamily="34" charset="0"/>
              </a:rPr>
              <a:t> a </a:t>
            </a:r>
            <a:r>
              <a:rPr lang="de-DE" altLang="de-DE" sz="1600" dirty="0" err="1" smtClean="0">
                <a:latin typeface="Calibri" panose="020F0502020204030204" pitchFamily="34" charset="0"/>
              </a:rPr>
              <a:t>harmonic</a:t>
            </a:r>
            <a:r>
              <a:rPr lang="de-DE" altLang="de-DE" sz="1600" dirty="0">
                <a:latin typeface="Calibri" panose="020F0502020204030204" pitchFamily="34" charset="0"/>
              </a:rPr>
              <a:t> </a:t>
            </a:r>
            <a:r>
              <a:rPr lang="de-DE" altLang="de-DE" sz="1600" dirty="0" err="1" smtClean="0">
                <a:latin typeface="Calibri" panose="020F0502020204030204" pitchFamily="34" charset="0"/>
              </a:rPr>
              <a:t>ac</a:t>
            </a:r>
            <a:r>
              <a:rPr lang="de-DE" altLang="de-DE" sz="1600" dirty="0" smtClean="0">
                <a:latin typeface="Calibri" panose="020F0502020204030204" pitchFamily="34" charset="0"/>
              </a:rPr>
              <a:t> </a:t>
            </a:r>
            <a:r>
              <a:rPr lang="de-DE" altLang="de-DE" sz="1600" dirty="0" err="1" smtClean="0">
                <a:latin typeface="Calibri" panose="020F0502020204030204" pitchFamily="34" charset="0"/>
              </a:rPr>
              <a:t>voltage</a:t>
            </a:r>
            <a:r>
              <a:rPr lang="de-DE" altLang="de-DE" sz="1600" dirty="0" smtClean="0">
                <a:latin typeface="Calibri" panose="020F0502020204030204" pitchFamily="34" charset="0"/>
              </a:rPr>
              <a:t> at 4.2 K</a:t>
            </a:r>
          </a:p>
        </p:txBody>
      </p:sp>
      <p:pic>
        <p:nvPicPr>
          <p:cNvPr id="29" name="Grafik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8672" y="1925354"/>
            <a:ext cx="3624143" cy="2672938"/>
          </a:xfrm>
          <a:prstGeom prst="rect">
            <a:avLst/>
          </a:prstGeom>
        </p:spPr>
      </p:pic>
      <p:sp>
        <p:nvSpPr>
          <p:cNvPr id="39" name="Pfeil nach rechts 38"/>
          <p:cNvSpPr/>
          <p:nvPr/>
        </p:nvSpPr>
        <p:spPr>
          <a:xfrm>
            <a:off x="2570690" y="5523716"/>
            <a:ext cx="296091" cy="69668"/>
          </a:xfrm>
          <a:prstGeom prst="rightArrow">
            <a:avLst/>
          </a:prstGeom>
          <a:solidFill>
            <a:srgbClr val="0061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Pfeil nach rechts 45"/>
          <p:cNvSpPr/>
          <p:nvPr/>
        </p:nvSpPr>
        <p:spPr>
          <a:xfrm>
            <a:off x="2570689" y="6253794"/>
            <a:ext cx="296091" cy="69668"/>
          </a:xfrm>
          <a:prstGeom prst="rightArrow">
            <a:avLst/>
          </a:prstGeom>
          <a:solidFill>
            <a:srgbClr val="0061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674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28" grpId="0" animBg="1"/>
      <p:bldP spid="39" grpId="0" animBg="1"/>
      <p:bldP spid="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el 4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 smtClean="0">
                <a:latin typeface="Calibri" panose="020F0502020204030204" pitchFamily="34" charset="0"/>
              </a:rPr>
              <a:t>Microphonics</a:t>
            </a:r>
            <a:r>
              <a:rPr lang="de-DE" dirty="0" smtClean="0">
                <a:latin typeface="Calibri" panose="020F0502020204030204" pitchFamily="34" charset="0"/>
              </a:rPr>
              <a:t/>
            </a:r>
            <a:br>
              <a:rPr lang="de-DE" dirty="0" smtClean="0">
                <a:latin typeface="Calibri" panose="020F0502020204030204" pitchFamily="34" charset="0"/>
              </a:rPr>
            </a:br>
            <a:r>
              <a:rPr lang="de-DE" sz="1300" dirty="0" smtClean="0">
                <a:latin typeface="Calibri" panose="020F0502020204030204" pitchFamily="34" charset="0"/>
              </a:rPr>
              <a:t>(</a:t>
            </a:r>
            <a:r>
              <a:rPr lang="de-DE" sz="1300" dirty="0" err="1" smtClean="0">
                <a:latin typeface="Calibri" panose="020F0502020204030204" pitchFamily="34" charset="0"/>
              </a:rPr>
              <a:t>Cavity</a:t>
            </a:r>
            <a:r>
              <a:rPr lang="de-DE" sz="1300" dirty="0" smtClean="0">
                <a:latin typeface="Calibri" panose="020F0502020204030204" pitchFamily="34" charset="0"/>
              </a:rPr>
              <a:t> </a:t>
            </a:r>
            <a:r>
              <a:rPr lang="de-DE" sz="1300" dirty="0" err="1" smtClean="0">
                <a:latin typeface="Calibri" panose="020F0502020204030204" pitchFamily="34" charset="0"/>
              </a:rPr>
              <a:t>without</a:t>
            </a:r>
            <a:r>
              <a:rPr lang="de-DE" sz="1300" dirty="0" smtClean="0">
                <a:latin typeface="Calibri" panose="020F0502020204030204" pitchFamily="34" charset="0"/>
              </a:rPr>
              <a:t> He </a:t>
            </a:r>
            <a:r>
              <a:rPr lang="de-DE" sz="1300" dirty="0" err="1" smtClean="0">
                <a:latin typeface="Calibri" panose="020F0502020204030204" pitchFamily="34" charset="0"/>
              </a:rPr>
              <a:t>vessel</a:t>
            </a:r>
            <a:r>
              <a:rPr lang="de-DE" sz="1300" dirty="0" smtClean="0">
                <a:latin typeface="Calibri" panose="020F0502020204030204" pitchFamily="34" charset="0"/>
              </a:rPr>
              <a:t>)</a:t>
            </a:r>
            <a:endParaRPr lang="de-DE" sz="1300" dirty="0">
              <a:latin typeface="Calibri" panose="020F0502020204030204" pitchFamily="34" charset="0"/>
            </a:endParaRPr>
          </a:p>
        </p:txBody>
      </p:sp>
      <p:sp>
        <p:nvSpPr>
          <p:cNvPr id="31" name="Textfeld 76"/>
          <p:cNvSpPr txBox="1">
            <a:spLocks noChangeArrowheads="1"/>
          </p:cNvSpPr>
          <p:nvPr/>
        </p:nvSpPr>
        <p:spPr bwMode="auto">
          <a:xfrm>
            <a:off x="-2394990" y="7762018"/>
            <a:ext cx="1291986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175125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175125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175125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175125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de-DE" altLang="de-DE" sz="1600" dirty="0" err="1" smtClean="0">
                <a:latin typeface="Calibri" panose="020F0502020204030204" pitchFamily="34" charset="0"/>
              </a:rPr>
              <a:t>Mechanical</a:t>
            </a:r>
            <a:r>
              <a:rPr lang="de-DE" altLang="de-DE" sz="1600" dirty="0" smtClean="0">
                <a:latin typeface="Calibri" panose="020F0502020204030204" pitchFamily="34" charset="0"/>
              </a:rPr>
              <a:t> </a:t>
            </a:r>
            <a:r>
              <a:rPr lang="de-DE" altLang="de-DE" sz="1600" dirty="0" err="1" smtClean="0">
                <a:latin typeface="Calibri" panose="020F0502020204030204" pitchFamily="34" charset="0"/>
              </a:rPr>
              <a:t>modes</a:t>
            </a:r>
            <a:r>
              <a:rPr lang="de-DE" altLang="de-DE" sz="1600" dirty="0" smtClean="0">
                <a:latin typeface="Calibri" panose="020F0502020204030204" pitchFamily="34" charset="0"/>
              </a:rPr>
              <a:t> </a:t>
            </a:r>
            <a:r>
              <a:rPr lang="de-DE" altLang="de-DE" sz="1600" dirty="0" err="1" smtClean="0">
                <a:latin typeface="Calibri" panose="020F0502020204030204" pitchFamily="34" charset="0"/>
              </a:rPr>
              <a:t>and</a:t>
            </a:r>
            <a:r>
              <a:rPr lang="de-DE" altLang="de-DE" sz="1600" dirty="0" smtClean="0">
                <a:latin typeface="Calibri" panose="020F0502020204030204" pitchFamily="34" charset="0"/>
              </a:rPr>
              <a:t> </a:t>
            </a:r>
            <a:r>
              <a:rPr lang="de-DE" altLang="de-DE" sz="1600" dirty="0" err="1" smtClean="0">
                <a:latin typeface="Calibri" panose="020F0502020204030204" pitchFamily="34" charset="0"/>
              </a:rPr>
              <a:t>corresponding</a:t>
            </a:r>
            <a:r>
              <a:rPr lang="de-DE" altLang="de-DE" sz="1600" dirty="0" smtClean="0">
                <a:latin typeface="Calibri" panose="020F0502020204030204" pitchFamily="34" charset="0"/>
              </a:rPr>
              <a:t> VCO </a:t>
            </a:r>
            <a:r>
              <a:rPr lang="de-DE" altLang="de-DE" sz="1600" dirty="0" err="1" smtClean="0">
                <a:latin typeface="Calibri" panose="020F0502020204030204" pitchFamily="34" charset="0"/>
              </a:rPr>
              <a:t>signal</a:t>
            </a:r>
            <a:r>
              <a:rPr lang="de-DE" altLang="de-DE" sz="1600" dirty="0" smtClean="0">
                <a:latin typeface="Calibri" panose="020F0502020204030204" pitchFamily="34" charset="0"/>
              </a:rPr>
              <a:t> due </a:t>
            </a:r>
            <a:r>
              <a:rPr lang="de-DE" altLang="de-DE" sz="1600" dirty="0" err="1" smtClean="0">
                <a:latin typeface="Calibri" panose="020F0502020204030204" pitchFamily="34" charset="0"/>
              </a:rPr>
              <a:t>to</a:t>
            </a:r>
            <a:r>
              <a:rPr lang="de-DE" altLang="de-DE" sz="1600" dirty="0" smtClean="0">
                <a:latin typeface="Calibri" panose="020F0502020204030204" pitchFamily="34" charset="0"/>
              </a:rPr>
              <a:t> an </a:t>
            </a:r>
            <a:r>
              <a:rPr lang="de-DE" altLang="de-DE" sz="1600" dirty="0" err="1" smtClean="0">
                <a:latin typeface="Calibri" panose="020F0502020204030204" pitchFamily="34" charset="0"/>
              </a:rPr>
              <a:t>excitation</a:t>
            </a:r>
            <a:r>
              <a:rPr lang="de-DE" altLang="de-DE" sz="1600" dirty="0" smtClean="0">
                <a:latin typeface="Calibri" panose="020F0502020204030204" pitchFamily="34" charset="0"/>
              </a:rPr>
              <a:t> </a:t>
            </a:r>
            <a:r>
              <a:rPr lang="de-DE" altLang="de-DE" sz="1600" dirty="0" err="1" smtClean="0">
                <a:latin typeface="Calibri" panose="020F0502020204030204" pitchFamily="34" charset="0"/>
              </a:rPr>
              <a:t>with</a:t>
            </a:r>
            <a:r>
              <a:rPr lang="de-DE" altLang="de-DE" sz="1600" dirty="0" smtClean="0">
                <a:latin typeface="Calibri" panose="020F0502020204030204" pitchFamily="34" charset="0"/>
              </a:rPr>
              <a:t> a </a:t>
            </a:r>
            <a:r>
              <a:rPr lang="de-DE" altLang="de-DE" sz="1600" dirty="0" err="1" smtClean="0">
                <a:latin typeface="Calibri" panose="020F0502020204030204" pitchFamily="34" charset="0"/>
              </a:rPr>
              <a:t>harmonic</a:t>
            </a:r>
            <a:r>
              <a:rPr lang="de-DE" altLang="de-DE" sz="1600" dirty="0">
                <a:latin typeface="Calibri" panose="020F0502020204030204" pitchFamily="34" charset="0"/>
              </a:rPr>
              <a:t> </a:t>
            </a:r>
            <a:r>
              <a:rPr lang="de-DE" altLang="de-DE" sz="1600" dirty="0" err="1" smtClean="0">
                <a:latin typeface="Calibri" panose="020F0502020204030204" pitchFamily="34" charset="0"/>
              </a:rPr>
              <a:t>ac</a:t>
            </a:r>
            <a:r>
              <a:rPr lang="de-DE" altLang="de-DE" sz="1600" dirty="0" smtClean="0">
                <a:latin typeface="Calibri" panose="020F0502020204030204" pitchFamily="34" charset="0"/>
              </a:rPr>
              <a:t> </a:t>
            </a:r>
            <a:r>
              <a:rPr lang="de-DE" altLang="de-DE" sz="1600" dirty="0" err="1" smtClean="0">
                <a:latin typeface="Calibri" panose="020F0502020204030204" pitchFamily="34" charset="0"/>
              </a:rPr>
              <a:t>voltage</a:t>
            </a:r>
            <a:r>
              <a:rPr lang="de-DE" altLang="de-DE" sz="1600" dirty="0" smtClean="0">
                <a:latin typeface="Calibri" panose="020F0502020204030204" pitchFamily="34" charset="0"/>
              </a:rPr>
              <a:t> at 4.2 K</a:t>
            </a:r>
          </a:p>
        </p:txBody>
      </p:sp>
      <p:sp>
        <p:nvSpPr>
          <p:cNvPr id="34" name="Rechteck 33"/>
          <p:cNvSpPr/>
          <p:nvPr/>
        </p:nvSpPr>
        <p:spPr>
          <a:xfrm>
            <a:off x="2158775" y="1279802"/>
            <a:ext cx="4806577" cy="38209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 smtClean="0">
                <a:latin typeface="Calibri" panose="020F0502020204030204" pitchFamily="34" charset="0"/>
              </a:rPr>
              <a:t>Analysis of mechanical resonances</a:t>
            </a:r>
            <a:endParaRPr lang="en-US" sz="1400" b="1" dirty="0">
              <a:latin typeface="Calibri" panose="020F0502020204030204" pitchFamily="34" charset="0"/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2210978" y="4271425"/>
            <a:ext cx="49823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Piezo actuator to excite the </a:t>
            </a:r>
            <a:r>
              <a:rPr lang="en-US" sz="16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cavitiy</a:t>
            </a:r>
            <a:r>
              <a:rPr lang="en-US" sz="1600" dirty="0" smtClean="0">
                <a:latin typeface="Calibri" panose="020F0502020204030204" pitchFamily="34" charset="0"/>
              </a:rPr>
              <a:t>, piezo sensor to recorded mechanical amplitudes</a:t>
            </a:r>
          </a:p>
          <a:p>
            <a:pPr>
              <a:lnSpc>
                <a:spcPct val="150000"/>
              </a:lnSpc>
            </a:pPr>
            <a:r>
              <a:rPr lang="en-US" sz="1600" dirty="0" smtClean="0">
                <a:latin typeface="Calibri" panose="020F0502020204030204" pitchFamily="34" charset="0"/>
              </a:rPr>
              <a:t>No </a:t>
            </a:r>
            <a:r>
              <a:rPr lang="en-US" sz="1600" dirty="0" err="1">
                <a:latin typeface="Calibri" panose="020F0502020204030204" pitchFamily="34" charset="0"/>
              </a:rPr>
              <a:t>microphonics</a:t>
            </a:r>
            <a:r>
              <a:rPr lang="en-US" sz="1600" dirty="0">
                <a:latin typeface="Calibri" panose="020F0502020204030204" pitchFamily="34" charset="0"/>
              </a:rPr>
              <a:t> up to 100 </a:t>
            </a:r>
            <a:r>
              <a:rPr lang="en-US" sz="1600" dirty="0" smtClean="0">
                <a:latin typeface="Calibri" panose="020F0502020204030204" pitchFamily="34" charset="0"/>
              </a:rPr>
              <a:t>Hz in VCO signal</a:t>
            </a:r>
          </a:p>
          <a:p>
            <a:pPr>
              <a:lnSpc>
                <a:spcPct val="150000"/>
              </a:lnSpc>
            </a:pPr>
            <a:r>
              <a:rPr lang="en-US" sz="1600" dirty="0" smtClean="0">
                <a:latin typeface="Calibri" panose="020F0502020204030204" pitchFamily="34" charset="0"/>
              </a:rPr>
              <a:t>C</a:t>
            </a: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ompensation of </a:t>
            </a:r>
            <a:r>
              <a:rPr lang="en-US" sz="1600" dirty="0">
                <a:latin typeface="Calibri" panose="020F0502020204030204" pitchFamily="34" charset="0"/>
              </a:rPr>
              <a:t>frequency shifts caused by higher resonances </a:t>
            </a: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by </a:t>
            </a:r>
            <a:r>
              <a:rPr lang="en-US" sz="16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rf</a:t>
            </a: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control system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Calibri" panose="020F0502020204030204" pitchFamily="34" charset="0"/>
              </a:rPr>
              <a:t>Not all mechanical resonances causing frequency </a:t>
            </a:r>
            <a:r>
              <a:rPr lang="en-US" sz="1600" dirty="0" smtClean="0">
                <a:latin typeface="Calibri" panose="020F0502020204030204" pitchFamily="34" charset="0"/>
              </a:rPr>
              <a:t>changes</a:t>
            </a:r>
            <a:endParaRPr lang="en-US" sz="1600" dirty="0">
              <a:latin typeface="Calibri" panose="020F0502020204030204" pitchFamily="34" charset="0"/>
            </a:endParaRPr>
          </a:p>
        </p:txBody>
      </p:sp>
      <p:pic>
        <p:nvPicPr>
          <p:cNvPr id="30" name="Grafik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2282" y="1746829"/>
            <a:ext cx="3481735" cy="2653066"/>
          </a:xfrm>
          <a:prstGeom prst="rect">
            <a:avLst/>
          </a:prstGeom>
        </p:spPr>
      </p:pic>
      <p:sp>
        <p:nvSpPr>
          <p:cNvPr id="35" name="Textfeld 34"/>
          <p:cNvSpPr txBox="1"/>
          <p:nvPr/>
        </p:nvSpPr>
        <p:spPr>
          <a:xfrm>
            <a:off x="3424193" y="2158426"/>
            <a:ext cx="748202" cy="34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143 Hz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3596657" y="3264861"/>
            <a:ext cx="748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180 Hz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4112135" y="3341364"/>
            <a:ext cx="748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 smtClean="0">
                <a:latin typeface="Calibri" panose="020F0502020204030204" pitchFamily="34" charset="0"/>
              </a:rPr>
              <a:t>318</a:t>
            </a:r>
            <a:r>
              <a:rPr lang="en-US" sz="1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Hz</a:t>
            </a:r>
          </a:p>
        </p:txBody>
      </p:sp>
      <p:sp>
        <p:nvSpPr>
          <p:cNvPr id="40" name="Pfeil nach rechts 39"/>
          <p:cNvSpPr/>
          <p:nvPr/>
        </p:nvSpPr>
        <p:spPr>
          <a:xfrm>
            <a:off x="1832174" y="4492961"/>
            <a:ext cx="296091" cy="69668"/>
          </a:xfrm>
          <a:prstGeom prst="rightArrow">
            <a:avLst/>
          </a:prstGeom>
          <a:solidFill>
            <a:srgbClr val="0061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Pfeil nach rechts 40"/>
          <p:cNvSpPr/>
          <p:nvPr/>
        </p:nvSpPr>
        <p:spPr>
          <a:xfrm>
            <a:off x="1832174" y="5223505"/>
            <a:ext cx="296091" cy="69668"/>
          </a:xfrm>
          <a:prstGeom prst="rightArrow">
            <a:avLst/>
          </a:prstGeom>
          <a:solidFill>
            <a:srgbClr val="0061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Pfeil nach rechts 43"/>
          <p:cNvSpPr/>
          <p:nvPr/>
        </p:nvSpPr>
        <p:spPr>
          <a:xfrm>
            <a:off x="1832174" y="5589282"/>
            <a:ext cx="296091" cy="69668"/>
          </a:xfrm>
          <a:prstGeom prst="rightArrow">
            <a:avLst/>
          </a:prstGeom>
          <a:solidFill>
            <a:srgbClr val="0061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Pfeil nach rechts 20"/>
          <p:cNvSpPr/>
          <p:nvPr/>
        </p:nvSpPr>
        <p:spPr>
          <a:xfrm>
            <a:off x="1836528" y="6309873"/>
            <a:ext cx="296091" cy="69668"/>
          </a:xfrm>
          <a:prstGeom prst="rightArrow">
            <a:avLst/>
          </a:prstGeom>
          <a:solidFill>
            <a:srgbClr val="0061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6941" y="6609871"/>
            <a:ext cx="454249" cy="255600"/>
          </a:xfrm>
        </p:spPr>
        <p:txBody>
          <a:bodyPr/>
          <a:lstStyle/>
          <a:p>
            <a:r>
              <a:rPr lang="de-DE" dirty="0" smtClean="0"/>
              <a:t>12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7378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  <p:bldP spid="38" grpId="0"/>
      <p:bldP spid="40" grpId="0" animBg="1"/>
      <p:bldP spid="41" grpId="0" animBg="1"/>
      <p:bldP spid="44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7472C2-BBF5-43B1-9199-47DB44D7E0A1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6" name="Titel 42"/>
          <p:cNvSpPr>
            <a:spLocks noGrp="1"/>
          </p:cNvSpPr>
          <p:nvPr>
            <p:ph type="title"/>
          </p:nvPr>
        </p:nvSpPr>
        <p:spPr>
          <a:xfrm>
            <a:off x="1322347" y="141590"/>
            <a:ext cx="6334871" cy="709330"/>
          </a:xfrm>
        </p:spPr>
        <p:txBody>
          <a:bodyPr>
            <a:normAutofit/>
          </a:bodyPr>
          <a:lstStyle/>
          <a:p>
            <a:r>
              <a:rPr lang="de-DE" dirty="0" err="1" smtClean="0">
                <a:latin typeface="Calibri" panose="020F0502020204030204" pitchFamily="34" charset="0"/>
              </a:rPr>
              <a:t>Lorence</a:t>
            </a:r>
            <a:r>
              <a:rPr lang="de-DE" dirty="0" smtClean="0">
                <a:latin typeface="Calibri" panose="020F0502020204030204" pitchFamily="34" charset="0"/>
              </a:rPr>
              <a:t> Force </a:t>
            </a:r>
            <a:r>
              <a:rPr lang="de-DE" dirty="0" err="1" smtClean="0">
                <a:latin typeface="Calibri" panose="020F0502020204030204" pitchFamily="34" charset="0"/>
              </a:rPr>
              <a:t>Detuning</a:t>
            </a:r>
            <a:r>
              <a:rPr lang="de-DE" dirty="0" smtClean="0">
                <a:latin typeface="Calibri" panose="020F0502020204030204" pitchFamily="34" charset="0"/>
              </a:rPr>
              <a:t/>
            </a:r>
            <a:br>
              <a:rPr lang="de-DE" dirty="0" smtClean="0">
                <a:latin typeface="Calibri" panose="020F0502020204030204" pitchFamily="34" charset="0"/>
              </a:rPr>
            </a:br>
            <a:r>
              <a:rPr lang="de-DE" sz="1300" dirty="0">
                <a:latin typeface="Calibri" panose="020F0502020204030204" pitchFamily="34" charset="0"/>
              </a:rPr>
              <a:t>(</a:t>
            </a:r>
            <a:r>
              <a:rPr lang="de-DE" sz="1300" dirty="0" err="1">
                <a:latin typeface="Calibri" panose="020F0502020204030204" pitchFamily="34" charset="0"/>
              </a:rPr>
              <a:t>Cavity</a:t>
            </a:r>
            <a:r>
              <a:rPr lang="de-DE" sz="1300" dirty="0">
                <a:latin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</a:rPr>
              <a:t>without</a:t>
            </a:r>
            <a:r>
              <a:rPr lang="de-DE" sz="1300" dirty="0">
                <a:latin typeface="Calibri" panose="020F0502020204030204" pitchFamily="34" charset="0"/>
              </a:rPr>
              <a:t> He </a:t>
            </a:r>
            <a:r>
              <a:rPr lang="de-DE" sz="1300" dirty="0" err="1">
                <a:latin typeface="Calibri" panose="020F0502020204030204" pitchFamily="34" charset="0"/>
              </a:rPr>
              <a:t>vessel</a:t>
            </a:r>
            <a:r>
              <a:rPr lang="de-DE" sz="1300" dirty="0"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8" name="Pfeil nach rechts 7"/>
          <p:cNvSpPr/>
          <p:nvPr/>
        </p:nvSpPr>
        <p:spPr>
          <a:xfrm>
            <a:off x="1901844" y="5816653"/>
            <a:ext cx="372936" cy="69668"/>
          </a:xfrm>
          <a:prstGeom prst="rightArrow">
            <a:avLst/>
          </a:prstGeom>
          <a:solidFill>
            <a:srgbClr val="0061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2168712" y="1263099"/>
            <a:ext cx="4806577" cy="4154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 smtClean="0">
                <a:latin typeface="Calibri" panose="020F0502020204030204" pitchFamily="34" charset="0"/>
              </a:rPr>
              <a:t>Pulsed operation - 800 </a:t>
            </a:r>
            <a:r>
              <a:rPr lang="en-US" sz="1400" b="1" dirty="0" err="1" smtClean="0">
                <a:latin typeface="Calibri" panose="020F0502020204030204" pitchFamily="34" charset="0"/>
              </a:rPr>
              <a:t>ms</a:t>
            </a:r>
            <a:r>
              <a:rPr lang="en-US" sz="1400" b="1" dirty="0" smtClean="0">
                <a:latin typeface="Calibri" panose="020F0502020204030204" pitchFamily="34" charset="0"/>
              </a:rPr>
              <a:t> RF pulses at various field levels</a:t>
            </a:r>
            <a:endParaRPr lang="en-US" sz="1400" b="1" dirty="0">
              <a:latin typeface="Calibri" panose="020F0502020204030204" pitchFamily="34" charset="0"/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772313" y="1891787"/>
            <a:ext cx="7599375" cy="3010470"/>
            <a:chOff x="777701" y="1782937"/>
            <a:chExt cx="7599375" cy="3010470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701" y="1782937"/>
              <a:ext cx="3349460" cy="2512096"/>
            </a:xfrm>
            <a:prstGeom prst="rect">
              <a:avLst/>
            </a:prstGeom>
          </p:spPr>
        </p:pic>
        <p:grpSp>
          <p:nvGrpSpPr>
            <p:cNvPr id="13" name="Gruppieren 12"/>
            <p:cNvGrpSpPr/>
            <p:nvPr/>
          </p:nvGrpSpPr>
          <p:grpSpPr>
            <a:xfrm>
              <a:off x="4397108" y="1782937"/>
              <a:ext cx="3979968" cy="3010470"/>
              <a:chOff x="4397108" y="1782937"/>
              <a:chExt cx="3979968" cy="3010470"/>
            </a:xfrm>
          </p:grpSpPr>
          <p:pic>
            <p:nvPicPr>
              <p:cNvPr id="5" name="Grafik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97108" y="1782937"/>
                <a:ext cx="3979968" cy="3010470"/>
              </a:xfrm>
              <a:prstGeom prst="rect">
                <a:avLst/>
              </a:prstGeom>
            </p:spPr>
          </p:pic>
          <p:pic>
            <p:nvPicPr>
              <p:cNvPr id="12" name="Picture 16" descr="K = - 2.1\,\text{Hz/(MV/m)}^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70757" y="3426949"/>
                <a:ext cx="2127913" cy="2845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7" name="Textfeld 6"/>
          <p:cNvSpPr txBox="1"/>
          <p:nvPr/>
        </p:nvSpPr>
        <p:spPr>
          <a:xfrm>
            <a:off x="2280648" y="5228117"/>
            <a:ext cx="4912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Measurement of corresponding VCO signal (green curve)</a:t>
            </a:r>
            <a:endParaRPr lang="en-US" sz="1600" dirty="0" smtClean="0"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dirty="0" smtClean="0">
                <a:latin typeface="Calibri" panose="020F0502020204030204" pitchFamily="34" charset="0"/>
              </a:rPr>
              <a:t>K factor of -2.1 Hz/(MV/m)</a:t>
            </a:r>
            <a:r>
              <a:rPr lang="en-US" sz="1600" baseline="30000" dirty="0" smtClean="0">
                <a:latin typeface="Calibri" panose="020F0502020204030204" pitchFamily="34" charset="0"/>
              </a:rPr>
              <a:t>2 </a:t>
            </a:r>
            <a:br>
              <a:rPr lang="en-US" sz="1600" baseline="30000" dirty="0" smtClean="0">
                <a:latin typeface="Calibri" panose="020F0502020204030204" pitchFamily="34" charset="0"/>
              </a:rPr>
            </a:br>
            <a:r>
              <a:rPr lang="en-US" sz="1600" dirty="0" smtClean="0">
                <a:latin typeface="Calibri" panose="020F0502020204030204" pitchFamily="34" charset="0"/>
              </a:rPr>
              <a:t>∆</a:t>
            </a:r>
            <a:r>
              <a:rPr lang="en-US" sz="1600" dirty="0">
                <a:latin typeface="Calibri" panose="020F0502020204030204" pitchFamily="34" charset="0"/>
              </a:rPr>
              <a:t>f = -64 </a:t>
            </a:r>
            <a:r>
              <a:rPr lang="en-US" sz="1600" dirty="0" smtClean="0">
                <a:latin typeface="Calibri" panose="020F0502020204030204" pitchFamily="34" charset="0"/>
              </a:rPr>
              <a:t>Hz </a:t>
            </a:r>
            <a:r>
              <a:rPr lang="en-US" sz="1600" dirty="0">
                <a:latin typeface="Calibri" panose="020F0502020204030204" pitchFamily="34" charset="0"/>
              </a:rPr>
              <a:t>at 5.5 </a:t>
            </a:r>
            <a:r>
              <a:rPr lang="en-US" sz="1600" dirty="0" smtClean="0">
                <a:latin typeface="Calibri" panose="020F0502020204030204" pitchFamily="34" charset="0"/>
              </a:rPr>
              <a:t>MV/m</a:t>
            </a:r>
          </a:p>
        </p:txBody>
      </p:sp>
      <p:cxnSp>
        <p:nvCxnSpPr>
          <p:cNvPr id="9" name="Gerader Verbinder 8"/>
          <p:cNvCxnSpPr/>
          <p:nvPr/>
        </p:nvCxnSpPr>
        <p:spPr>
          <a:xfrm flipV="1">
            <a:off x="7454538" y="1910443"/>
            <a:ext cx="0" cy="2516414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hteck 18"/>
          <p:cNvSpPr/>
          <p:nvPr/>
        </p:nvSpPr>
        <p:spPr>
          <a:xfrm>
            <a:off x="738449" y="4473782"/>
            <a:ext cx="283029" cy="13565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0" name="Pfeil nach rechts 19"/>
          <p:cNvSpPr/>
          <p:nvPr/>
        </p:nvSpPr>
        <p:spPr>
          <a:xfrm>
            <a:off x="1907712" y="6177347"/>
            <a:ext cx="372936" cy="69668"/>
          </a:xfrm>
          <a:prstGeom prst="rightArrow">
            <a:avLst/>
          </a:prstGeom>
          <a:solidFill>
            <a:srgbClr val="0061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Pfeil nach rechts 20"/>
          <p:cNvSpPr/>
          <p:nvPr/>
        </p:nvSpPr>
        <p:spPr>
          <a:xfrm>
            <a:off x="1901844" y="5444750"/>
            <a:ext cx="372936" cy="69668"/>
          </a:xfrm>
          <a:prstGeom prst="rightArrow">
            <a:avLst/>
          </a:prstGeom>
          <a:solidFill>
            <a:srgbClr val="0061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/>
          <p:cNvSpPr/>
          <p:nvPr/>
        </p:nvSpPr>
        <p:spPr>
          <a:xfrm>
            <a:off x="1007753" y="4327078"/>
            <a:ext cx="1454082" cy="38209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 smtClean="0">
                <a:latin typeface="Calibri" panose="020F0502020204030204" pitchFamily="34" charset="0"/>
              </a:rPr>
              <a:t>Forward power</a:t>
            </a:r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738449" y="4726406"/>
            <a:ext cx="283029" cy="135652"/>
          </a:xfrm>
          <a:prstGeom prst="rect">
            <a:avLst/>
          </a:prstGeom>
          <a:solidFill>
            <a:srgbClr val="26E9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4" name="Rechteck 23"/>
          <p:cNvSpPr/>
          <p:nvPr/>
        </p:nvSpPr>
        <p:spPr>
          <a:xfrm>
            <a:off x="1007753" y="4579702"/>
            <a:ext cx="1454082" cy="38209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 smtClean="0">
                <a:latin typeface="Calibri" panose="020F0502020204030204" pitchFamily="34" charset="0"/>
              </a:rPr>
              <a:t>Reflected power</a:t>
            </a:r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25" name="Rechteck 24"/>
          <p:cNvSpPr/>
          <p:nvPr/>
        </p:nvSpPr>
        <p:spPr>
          <a:xfrm>
            <a:off x="2448592" y="4479814"/>
            <a:ext cx="283029" cy="135652"/>
          </a:xfrm>
          <a:prstGeom prst="rect">
            <a:avLst/>
          </a:prstGeom>
          <a:solidFill>
            <a:srgbClr val="B233A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6" name="Rechteck 25"/>
          <p:cNvSpPr/>
          <p:nvPr/>
        </p:nvSpPr>
        <p:spPr>
          <a:xfrm>
            <a:off x="2720830" y="4333110"/>
            <a:ext cx="1618854" cy="38209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 smtClean="0">
                <a:latin typeface="Calibri" panose="020F0502020204030204" pitchFamily="34" charset="0"/>
              </a:rPr>
              <a:t>Transmitted power</a:t>
            </a:r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27" name="Rechteck 26"/>
          <p:cNvSpPr/>
          <p:nvPr/>
        </p:nvSpPr>
        <p:spPr>
          <a:xfrm>
            <a:off x="2448592" y="4726586"/>
            <a:ext cx="283029" cy="135652"/>
          </a:xfrm>
          <a:prstGeom prst="rect">
            <a:avLst/>
          </a:prstGeom>
          <a:solidFill>
            <a:srgbClr val="16E50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8" name="Rechteck 27"/>
          <p:cNvSpPr/>
          <p:nvPr/>
        </p:nvSpPr>
        <p:spPr>
          <a:xfrm>
            <a:off x="2709647" y="4594940"/>
            <a:ext cx="1618854" cy="38209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 smtClean="0">
                <a:latin typeface="Calibri" panose="020F0502020204030204" pitchFamily="34" charset="0"/>
              </a:rPr>
              <a:t>VCO signal</a:t>
            </a:r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29" name="Rechteck 28"/>
          <p:cNvSpPr/>
          <p:nvPr/>
        </p:nvSpPr>
        <p:spPr>
          <a:xfrm>
            <a:off x="6837423" y="2417931"/>
            <a:ext cx="1234230" cy="415498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 err="1" smtClean="0">
                <a:latin typeface="Calibri" panose="020F0502020204030204" pitchFamily="34" charset="0"/>
              </a:rPr>
              <a:t>E</a:t>
            </a:r>
            <a:r>
              <a:rPr lang="en-US" sz="1400" baseline="-25000" dirty="0" err="1" smtClean="0">
                <a:latin typeface="Calibri" panose="020F0502020204030204" pitchFamily="34" charset="0"/>
              </a:rPr>
              <a:t>a</a:t>
            </a:r>
            <a:r>
              <a:rPr lang="en-US" sz="1400" dirty="0" smtClean="0">
                <a:latin typeface="Calibri" panose="020F0502020204030204" pitchFamily="34" charset="0"/>
              </a:rPr>
              <a:t> = 5.5 MV/m</a:t>
            </a:r>
            <a:endParaRPr lang="en-US" sz="1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62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el 4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latin typeface="Calibri" panose="020F0502020204030204" pitchFamily="34" charset="0"/>
              </a:rPr>
              <a:t>Cavity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Performace</a:t>
            </a:r>
            <a:r>
              <a:rPr lang="de-DE" dirty="0">
                <a:latin typeface="Calibri" panose="020F0502020204030204" pitchFamily="34" charset="0"/>
              </a:rPr>
              <a:t> at 4 K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7472C2-BBF5-43B1-9199-47DB44D7E0A1}" type="slidenum">
              <a:rPr lang="de-DE" smtClean="0"/>
              <a:pPr/>
              <a:t>14</a:t>
            </a:fld>
            <a:endParaRPr lang="de-DE" dirty="0"/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356" y="1854145"/>
            <a:ext cx="3950618" cy="2979513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9467" y="1466845"/>
            <a:ext cx="3591392" cy="2020158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7564" y="3716945"/>
            <a:ext cx="3662755" cy="2650490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29633" y="1139966"/>
            <a:ext cx="5082298" cy="705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 smtClean="0">
                <a:latin typeface="Calibri" panose="020F0502020204030204" pitchFamily="34" charset="0"/>
              </a:rPr>
              <a:t>2. RF </a:t>
            </a:r>
            <a:r>
              <a:rPr lang="en-US" sz="1400" b="1" dirty="0">
                <a:latin typeface="Calibri" panose="020F0502020204030204" pitchFamily="34" charset="0"/>
              </a:rPr>
              <a:t>test in horizontal orientation with He </a:t>
            </a:r>
            <a:r>
              <a:rPr lang="en-US" sz="1400" b="1" dirty="0" smtClean="0">
                <a:latin typeface="Calibri" panose="020F0502020204030204" pitchFamily="34" charset="0"/>
              </a:rPr>
              <a:t>vessel</a:t>
            </a:r>
            <a:br>
              <a:rPr lang="en-US" sz="1400" b="1" dirty="0" smtClean="0">
                <a:latin typeface="Calibri" panose="020F0502020204030204" pitchFamily="34" charset="0"/>
              </a:rPr>
            </a:br>
            <a:r>
              <a:rPr lang="en-US" sz="1400" b="1" dirty="0" smtClean="0">
                <a:latin typeface="Calibri" panose="020F0502020204030204" pitchFamily="34" charset="0"/>
              </a:rPr>
              <a:t>at GSI (10/2016)</a:t>
            </a:r>
            <a:endParaRPr lang="en-US" sz="1400" b="1" dirty="0">
              <a:latin typeface="Calibri" panose="020F0502020204030204" pitchFamily="34" charset="0"/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793235" y="4858917"/>
            <a:ext cx="42186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Improved performance due to </a:t>
            </a:r>
            <a:r>
              <a:rPr lang="en-US" sz="1600" dirty="0" smtClean="0">
                <a:latin typeface="Calibri" panose="020F0502020204030204" pitchFamily="34" charset="0"/>
              </a:rPr>
              <a:t>second </a:t>
            </a: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HPR</a:t>
            </a:r>
          </a:p>
          <a:p>
            <a:pPr>
              <a:lnSpc>
                <a:spcPct val="150000"/>
              </a:lnSpc>
            </a:pPr>
            <a:r>
              <a:rPr lang="en-US" sz="1600" dirty="0" smtClean="0">
                <a:latin typeface="Calibri" panose="020F0502020204030204" pitchFamily="34" charset="0"/>
              </a:rPr>
              <a:t>No</a:t>
            </a: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field emission activity</a:t>
            </a:r>
          </a:p>
          <a:p>
            <a:pPr>
              <a:lnSpc>
                <a:spcPct val="150000"/>
              </a:lnSpc>
            </a:pPr>
            <a:r>
              <a:rPr lang="en-US" sz="1600" dirty="0" smtClean="0">
                <a:latin typeface="Calibri" panose="020F0502020204030204" pitchFamily="34" charset="0"/>
              </a:rPr>
              <a:t>High gradient</a:t>
            </a:r>
            <a:endParaRPr lang="en-US" sz="16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dirty="0" smtClean="0">
                <a:latin typeface="Calibri" panose="020F0502020204030204" pitchFamily="34" charset="0"/>
              </a:rPr>
              <a:t>Thermal quenching above 9.6 MV/m</a:t>
            </a:r>
            <a:endParaRPr lang="en-US" sz="16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52" name="Pfeil nach rechts 51"/>
          <p:cNvSpPr/>
          <p:nvPr/>
        </p:nvSpPr>
        <p:spPr>
          <a:xfrm>
            <a:off x="459308" y="5083958"/>
            <a:ext cx="296091" cy="69668"/>
          </a:xfrm>
          <a:prstGeom prst="rightArrow">
            <a:avLst/>
          </a:prstGeom>
          <a:solidFill>
            <a:srgbClr val="0061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Pfeil nach rechts 52"/>
          <p:cNvSpPr/>
          <p:nvPr/>
        </p:nvSpPr>
        <p:spPr>
          <a:xfrm>
            <a:off x="459307" y="5451923"/>
            <a:ext cx="296091" cy="69668"/>
          </a:xfrm>
          <a:prstGeom prst="rightArrow">
            <a:avLst/>
          </a:prstGeom>
          <a:solidFill>
            <a:srgbClr val="0061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Pfeil nach rechts 11"/>
          <p:cNvSpPr/>
          <p:nvPr/>
        </p:nvSpPr>
        <p:spPr>
          <a:xfrm>
            <a:off x="459308" y="5807276"/>
            <a:ext cx="296091" cy="69668"/>
          </a:xfrm>
          <a:prstGeom prst="rightArrow">
            <a:avLst/>
          </a:prstGeom>
          <a:solidFill>
            <a:srgbClr val="0061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Pfeil nach rechts 12"/>
          <p:cNvSpPr/>
          <p:nvPr/>
        </p:nvSpPr>
        <p:spPr>
          <a:xfrm>
            <a:off x="463662" y="6176509"/>
            <a:ext cx="296091" cy="69668"/>
          </a:xfrm>
          <a:prstGeom prst="rightArrow">
            <a:avLst/>
          </a:prstGeom>
          <a:solidFill>
            <a:srgbClr val="0061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/>
          <p:cNvGrpSpPr/>
          <p:nvPr/>
        </p:nvGrpSpPr>
        <p:grpSpPr>
          <a:xfrm>
            <a:off x="3332149" y="2864069"/>
            <a:ext cx="1709282" cy="1320452"/>
            <a:chOff x="3332149" y="2864069"/>
            <a:chExt cx="1709282" cy="1320452"/>
          </a:xfrm>
        </p:grpSpPr>
        <p:cxnSp>
          <p:nvCxnSpPr>
            <p:cNvPr id="19" name="Gerade Verbindung mit Pfeil 34"/>
            <p:cNvCxnSpPr>
              <a:cxnSpLocks noChangeShapeType="1"/>
              <a:stCxn id="18" idx="0"/>
            </p:cNvCxnSpPr>
            <p:nvPr/>
          </p:nvCxnSpPr>
          <p:spPr bwMode="auto">
            <a:xfrm flipH="1" flipV="1">
              <a:off x="4026090" y="2864069"/>
              <a:ext cx="160700" cy="629388"/>
            </a:xfrm>
            <a:prstGeom prst="straightConnector1">
              <a:avLst/>
            </a:prstGeom>
            <a:noFill/>
            <a:ln w="25400" algn="ctr">
              <a:solidFill>
                <a:srgbClr val="00618F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6" name="Gruppieren 5"/>
            <p:cNvGrpSpPr/>
            <p:nvPr/>
          </p:nvGrpSpPr>
          <p:grpSpPr>
            <a:xfrm>
              <a:off x="3332149" y="3493457"/>
              <a:ext cx="1709282" cy="691064"/>
              <a:chOff x="3450650" y="5138177"/>
              <a:chExt cx="1709282" cy="691064"/>
            </a:xfrm>
          </p:grpSpPr>
          <p:sp>
            <p:nvSpPr>
              <p:cNvPr id="18" name="Rechteck 17"/>
              <p:cNvSpPr/>
              <p:nvPr/>
            </p:nvSpPr>
            <p:spPr>
              <a:xfrm>
                <a:off x="3450650" y="5138177"/>
                <a:ext cx="1709282" cy="69106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61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1026" name="Picture 2" descr="E_a = 9.6\,\mathrm{MV/m}&#10;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84975" y="5189301"/>
                <a:ext cx="1645127" cy="2741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4" descr="Q_0 = 8.14\cdot 10^8&#10;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0854" y="5482407"/>
                <a:ext cx="1529968" cy="2961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9" name="Ellipse 28"/>
          <p:cNvSpPr/>
          <p:nvPr/>
        </p:nvSpPr>
        <p:spPr>
          <a:xfrm rot="5400000">
            <a:off x="2298237" y="2678237"/>
            <a:ext cx="750437" cy="370468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solidFill>
              <a:srgbClr val="006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Ellipse 31"/>
          <p:cNvSpPr/>
          <p:nvPr/>
        </p:nvSpPr>
        <p:spPr>
          <a:xfrm>
            <a:off x="7884355" y="5845844"/>
            <a:ext cx="750437" cy="436445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solidFill>
              <a:srgbClr val="006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5854701" y="5410194"/>
            <a:ext cx="724878" cy="292388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@ </a:t>
            </a:r>
            <a:r>
              <a:rPr lang="de-DE" sz="1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de-DE" sz="1300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de-DE" sz="1300" i="1" baseline="30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endParaRPr lang="de-DE" sz="13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97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12" grpId="0" animBg="1"/>
      <p:bldP spid="13" grpId="0" animBg="1"/>
      <p:bldP spid="29" grpId="0" animBg="1"/>
      <p:bldP spid="32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Calibri" panose="020F0502020204030204" pitchFamily="34" charset="0"/>
              </a:rPr>
              <a:t>Power </a:t>
            </a:r>
            <a:r>
              <a:rPr lang="de-DE" dirty="0" err="1" smtClean="0">
                <a:latin typeface="Calibri" panose="020F0502020204030204" pitchFamily="34" charset="0"/>
              </a:rPr>
              <a:t>Consumption</a:t>
            </a:r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125CBDDA-5CCF-8748-8988-9DC6C8981774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639964" y="4931785"/>
            <a:ext cx="31131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1. RF test</a:t>
            </a:r>
            <a:endParaRPr lang="en-US" sz="16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136564" y="5387302"/>
            <a:ext cx="3228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 smtClean="0">
                <a:latin typeface="Calibri" panose="020F0502020204030204" pitchFamily="34" charset="0"/>
              </a:rPr>
              <a:t>Rapidly increase of total losses</a:t>
            </a:r>
          </a:p>
          <a:p>
            <a:pPr>
              <a:lnSpc>
                <a:spcPct val="150000"/>
              </a:lnSpc>
            </a:pPr>
            <a:r>
              <a:rPr lang="en-US" sz="1600" dirty="0" smtClean="0">
                <a:latin typeface="Calibri" panose="020F0502020204030204" pitchFamily="34" charset="0"/>
              </a:rPr>
              <a:t>at </a:t>
            </a:r>
            <a:r>
              <a:rPr lang="en-US" sz="1600" dirty="0" err="1" smtClean="0">
                <a:latin typeface="Calibri" panose="020F0502020204030204" pitchFamily="34" charset="0"/>
              </a:rPr>
              <a:t>E</a:t>
            </a:r>
            <a:r>
              <a:rPr lang="en-US" sz="1600" baseline="-25000" dirty="0" err="1" smtClean="0">
                <a:latin typeface="Calibri" panose="020F0502020204030204" pitchFamily="34" charset="0"/>
              </a:rPr>
              <a:t>a</a:t>
            </a:r>
            <a:r>
              <a:rPr lang="en-US" sz="1600" dirty="0" smtClean="0">
                <a:latin typeface="Calibri" panose="020F0502020204030204" pitchFamily="34" charset="0"/>
              </a:rPr>
              <a:t> = 5 MV/m (E</a:t>
            </a:r>
            <a:r>
              <a:rPr lang="en-US" sz="1600" baseline="-25000" dirty="0" smtClean="0">
                <a:latin typeface="Calibri" panose="020F0502020204030204" pitchFamily="34" charset="0"/>
              </a:rPr>
              <a:t>p</a:t>
            </a:r>
            <a:r>
              <a:rPr lang="en-US" sz="1600" dirty="0" smtClean="0">
                <a:latin typeface="Calibri" panose="020F0502020204030204" pitchFamily="34" charset="0"/>
              </a:rPr>
              <a:t> = 32 MV/m)</a:t>
            </a:r>
          </a:p>
          <a:p>
            <a:pPr>
              <a:lnSpc>
                <a:spcPct val="150000"/>
              </a:lnSpc>
            </a:pPr>
            <a:r>
              <a:rPr lang="en-US" sz="1600" smtClean="0">
                <a:solidFill>
                  <a:schemeClr val="tx1"/>
                </a:solidFill>
                <a:latin typeface="Calibri" panose="020F0502020204030204" pitchFamily="34" charset="0"/>
              </a:rPr>
              <a:t>Indication </a:t>
            </a:r>
            <a:r>
              <a:rPr lang="en-US" sz="1600" smtClean="0">
                <a:latin typeface="Calibri" panose="020F0502020204030204" pitchFamily="34" charset="0"/>
              </a:rPr>
              <a:t>for</a:t>
            </a:r>
            <a:r>
              <a:rPr lang="en-US" sz="160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field emitter activation</a:t>
            </a:r>
          </a:p>
        </p:txBody>
      </p:sp>
      <p:sp>
        <p:nvSpPr>
          <p:cNvPr id="12" name="Pfeil nach rechts 11"/>
          <p:cNvSpPr/>
          <p:nvPr/>
        </p:nvSpPr>
        <p:spPr>
          <a:xfrm>
            <a:off x="766388" y="5612343"/>
            <a:ext cx="328233" cy="69668"/>
          </a:xfrm>
          <a:prstGeom prst="rightArrow">
            <a:avLst/>
          </a:prstGeom>
          <a:solidFill>
            <a:srgbClr val="0061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Pfeil nach rechts 13"/>
          <p:cNvSpPr/>
          <p:nvPr/>
        </p:nvSpPr>
        <p:spPr>
          <a:xfrm>
            <a:off x="766388" y="6335661"/>
            <a:ext cx="328233" cy="69668"/>
          </a:xfrm>
          <a:prstGeom prst="rightArrow">
            <a:avLst/>
          </a:prstGeom>
          <a:solidFill>
            <a:srgbClr val="0061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/>
          <p:cNvSpPr txBox="1"/>
          <p:nvPr/>
        </p:nvSpPr>
        <p:spPr>
          <a:xfrm>
            <a:off x="5446380" y="5387302"/>
            <a:ext cx="32745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 smtClean="0">
                <a:latin typeface="Calibri" panose="020F0502020204030204" pitchFamily="34" charset="0"/>
              </a:rPr>
              <a:t>Extremely reduced total losses</a:t>
            </a:r>
          </a:p>
          <a:p>
            <a:pPr>
              <a:lnSpc>
                <a:spcPct val="150000"/>
              </a:lnSpc>
            </a:pPr>
            <a:r>
              <a:rPr lang="en-US" sz="1600" dirty="0" smtClean="0">
                <a:latin typeface="Calibri" panose="020F0502020204030204" pitchFamily="34" charset="0"/>
              </a:rPr>
              <a:t>Minor increase of total losses</a:t>
            </a:r>
          </a:p>
          <a:p>
            <a:pPr>
              <a:lnSpc>
                <a:spcPct val="150000"/>
              </a:lnSpc>
            </a:pPr>
            <a:r>
              <a:rPr lang="en-US" sz="1600" dirty="0" smtClean="0">
                <a:latin typeface="Calibri" panose="020F0502020204030204" pitchFamily="34" charset="0"/>
              </a:rPr>
              <a:t>at </a:t>
            </a:r>
            <a:r>
              <a:rPr lang="en-US" sz="1600" dirty="0" err="1">
                <a:latin typeface="Calibri" panose="020F0502020204030204" pitchFamily="34" charset="0"/>
              </a:rPr>
              <a:t>E</a:t>
            </a:r>
            <a:r>
              <a:rPr lang="en-US" sz="1600" baseline="-25000" dirty="0" err="1">
                <a:latin typeface="Calibri" panose="020F0502020204030204" pitchFamily="34" charset="0"/>
              </a:rPr>
              <a:t>a</a:t>
            </a:r>
            <a:r>
              <a:rPr lang="en-US" sz="1600" dirty="0">
                <a:latin typeface="Calibri" panose="020F0502020204030204" pitchFamily="34" charset="0"/>
              </a:rPr>
              <a:t> = </a:t>
            </a:r>
            <a:r>
              <a:rPr lang="en-US" sz="1600" dirty="0" smtClean="0">
                <a:latin typeface="Calibri" panose="020F0502020204030204" pitchFamily="34" charset="0"/>
              </a:rPr>
              <a:t>7.8 </a:t>
            </a:r>
            <a:r>
              <a:rPr lang="en-US" sz="1600" dirty="0">
                <a:latin typeface="Calibri" panose="020F0502020204030204" pitchFamily="34" charset="0"/>
              </a:rPr>
              <a:t>MV/m (E</a:t>
            </a:r>
            <a:r>
              <a:rPr lang="en-US" sz="1600" baseline="-25000" dirty="0">
                <a:latin typeface="Calibri" panose="020F0502020204030204" pitchFamily="34" charset="0"/>
              </a:rPr>
              <a:t>p</a:t>
            </a:r>
            <a:r>
              <a:rPr lang="en-US" sz="1600" dirty="0">
                <a:latin typeface="Calibri" panose="020F0502020204030204" pitchFamily="34" charset="0"/>
              </a:rPr>
              <a:t> = </a:t>
            </a:r>
            <a:r>
              <a:rPr lang="en-US" sz="1600" dirty="0" smtClean="0">
                <a:latin typeface="Calibri" panose="020F0502020204030204" pitchFamily="34" charset="0"/>
              </a:rPr>
              <a:t>49 </a:t>
            </a:r>
            <a:r>
              <a:rPr lang="en-US" sz="1600" dirty="0">
                <a:latin typeface="Calibri" panose="020F0502020204030204" pitchFamily="34" charset="0"/>
              </a:rPr>
              <a:t>MV/m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Pfeil nach rechts 17"/>
          <p:cNvSpPr/>
          <p:nvPr/>
        </p:nvSpPr>
        <p:spPr>
          <a:xfrm>
            <a:off x="5076204" y="5612343"/>
            <a:ext cx="328233" cy="69668"/>
          </a:xfrm>
          <a:prstGeom prst="rightArrow">
            <a:avLst/>
          </a:prstGeom>
          <a:solidFill>
            <a:srgbClr val="0061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Pfeil nach rechts 18"/>
          <p:cNvSpPr/>
          <p:nvPr/>
        </p:nvSpPr>
        <p:spPr>
          <a:xfrm>
            <a:off x="5076203" y="5980308"/>
            <a:ext cx="328233" cy="69668"/>
          </a:xfrm>
          <a:prstGeom prst="rightArrow">
            <a:avLst/>
          </a:prstGeom>
          <a:solidFill>
            <a:srgbClr val="0061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/>
          <p:cNvSpPr/>
          <p:nvPr/>
        </p:nvSpPr>
        <p:spPr>
          <a:xfrm>
            <a:off x="4964308" y="4931785"/>
            <a:ext cx="4806577" cy="423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2. RF test (after second HPR)</a:t>
            </a:r>
            <a:endParaRPr lang="en-US" sz="1600" b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7867" y="2008082"/>
            <a:ext cx="3715018" cy="2815461"/>
          </a:xfrm>
          <a:prstGeom prst="rect">
            <a:avLst/>
          </a:prstGeom>
        </p:spPr>
      </p:pic>
      <p:sp>
        <p:nvSpPr>
          <p:cNvPr id="23" name="Rechteck 22"/>
          <p:cNvSpPr/>
          <p:nvPr/>
        </p:nvSpPr>
        <p:spPr>
          <a:xfrm>
            <a:off x="2248902" y="1335978"/>
            <a:ext cx="4806577" cy="423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 smtClean="0">
                <a:latin typeface="Calibri" panose="020F0502020204030204" pitchFamily="34" charset="0"/>
              </a:rPr>
              <a:t>Total losses inside the cavity</a:t>
            </a:r>
            <a:endParaRPr lang="en-US" sz="1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37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4" grpId="0" animBg="1"/>
      <p:bldP spid="18" grpId="0" animBg="1"/>
      <p:bldP spid="19" grpId="0" animBg="1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7472C2-BBF5-43B1-9199-47DB44D7E0A1}" type="slidenum">
              <a:rPr lang="de-DE" smtClean="0"/>
              <a:pPr/>
              <a:t>16</a:t>
            </a:fld>
            <a:endParaRPr lang="de-DE" dirty="0"/>
          </a:p>
        </p:txBody>
      </p:sp>
      <p:grpSp>
        <p:nvGrpSpPr>
          <p:cNvPr id="13" name="Gruppieren 12"/>
          <p:cNvGrpSpPr/>
          <p:nvPr/>
        </p:nvGrpSpPr>
        <p:grpSpPr>
          <a:xfrm>
            <a:off x="253548" y="2499588"/>
            <a:ext cx="4080672" cy="3039930"/>
            <a:chOff x="55900" y="1655521"/>
            <a:chExt cx="4080672" cy="3039930"/>
          </a:xfrm>
        </p:grpSpPr>
        <p:grpSp>
          <p:nvGrpSpPr>
            <p:cNvPr id="6" name="Gruppieren 5"/>
            <p:cNvGrpSpPr>
              <a:grpSpLocks noChangeAspect="1"/>
            </p:cNvGrpSpPr>
            <p:nvPr/>
          </p:nvGrpSpPr>
          <p:grpSpPr>
            <a:xfrm>
              <a:off x="109180" y="1655521"/>
              <a:ext cx="4027392" cy="3039930"/>
              <a:chOff x="-2243464" y="-1190458"/>
              <a:chExt cx="6120000" cy="4619458"/>
            </a:xfrm>
          </p:grpSpPr>
          <p:pic>
            <p:nvPicPr>
              <p:cNvPr id="7" name="Picture 12" descr="D:\Powerpoint\Poster\SRF2017\Dziuba\tld_vert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243464" y="-1190458"/>
                <a:ext cx="6120000" cy="46194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16" descr="D:\Powerpoint\Poster\SRF2017\Dziuba\ellipse50577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27580" y="-171340"/>
                <a:ext cx="1679644" cy="21704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1" name="Textfeld 10"/>
            <p:cNvSpPr txBox="1"/>
            <p:nvPr/>
          </p:nvSpPr>
          <p:spPr>
            <a:xfrm rot="16200000">
              <a:off x="-83393" y="3085692"/>
              <a:ext cx="540196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de-DE" sz="1100" dirty="0" smtClean="0"/>
                <a:t>Dose</a:t>
              </a:r>
            </a:p>
          </p:txBody>
        </p:sp>
      </p:grpSp>
      <p:grpSp>
        <p:nvGrpSpPr>
          <p:cNvPr id="14" name="Gruppieren 13"/>
          <p:cNvGrpSpPr/>
          <p:nvPr/>
        </p:nvGrpSpPr>
        <p:grpSpPr>
          <a:xfrm>
            <a:off x="4666737" y="2499588"/>
            <a:ext cx="4087169" cy="3038400"/>
            <a:chOff x="4489782" y="1655521"/>
            <a:chExt cx="4087169" cy="3038400"/>
          </a:xfrm>
        </p:grpSpPr>
        <p:pic>
          <p:nvPicPr>
            <p:cNvPr id="5" name="Picture 11" descr="D:\Powerpoint\Poster\SRF2017\Dziuba\tld_horizont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1585" y="1655521"/>
              <a:ext cx="4025366" cy="303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feld 11"/>
            <p:cNvSpPr txBox="1"/>
            <p:nvPr/>
          </p:nvSpPr>
          <p:spPr>
            <a:xfrm rot="16200000">
              <a:off x="4350489" y="3085692"/>
              <a:ext cx="540196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de-DE" sz="1100" dirty="0" smtClean="0"/>
                <a:t>Dose</a:t>
              </a:r>
            </a:p>
          </p:txBody>
        </p:sp>
      </p:grpSp>
      <p:sp>
        <p:nvSpPr>
          <p:cNvPr id="15" name="Titel 42"/>
          <p:cNvSpPr>
            <a:spLocks noGrp="1"/>
          </p:cNvSpPr>
          <p:nvPr>
            <p:ph type="title"/>
          </p:nvPr>
        </p:nvSpPr>
        <p:spPr>
          <a:xfrm>
            <a:off x="1322347" y="141590"/>
            <a:ext cx="6334871" cy="709330"/>
          </a:xfrm>
        </p:spPr>
        <p:txBody>
          <a:bodyPr/>
          <a:lstStyle/>
          <a:p>
            <a:r>
              <a:rPr lang="de-DE" dirty="0" err="1" smtClean="0">
                <a:latin typeface="Calibri" panose="020F0502020204030204" pitchFamily="34" charset="0"/>
              </a:rPr>
              <a:t>Detection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of</a:t>
            </a:r>
            <a:r>
              <a:rPr lang="de-DE" dirty="0" smtClean="0">
                <a:latin typeface="Calibri" panose="020F0502020204030204" pitchFamily="34" charset="0"/>
              </a:rPr>
              <a:t> Field Emitters</a:t>
            </a:r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962692" y="1486755"/>
            <a:ext cx="31131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 smtClean="0">
                <a:latin typeface="Calibri" panose="020F0502020204030204" pitchFamily="34" charset="0"/>
              </a:rPr>
              <a:t>1. RF test </a:t>
            </a:r>
          </a:p>
          <a:p>
            <a:pPr algn="ctr">
              <a:lnSpc>
                <a:spcPct val="150000"/>
              </a:lnSpc>
            </a:pPr>
            <a:r>
              <a:rPr lang="en-US" sz="1400" b="1" dirty="0" smtClean="0">
                <a:latin typeface="Calibri" panose="020F0502020204030204" pitchFamily="34" charset="0"/>
              </a:rPr>
              <a:t>(vertical test, without He vessel)</a:t>
            </a:r>
            <a:endParaRPr lang="en-US" sz="1400" b="1" dirty="0">
              <a:latin typeface="Calibri" panose="020F0502020204030204" pitchFamily="34" charset="0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4505984" y="1486755"/>
            <a:ext cx="480657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 smtClean="0">
                <a:latin typeface="Calibri" panose="020F0502020204030204" pitchFamily="34" charset="0"/>
              </a:rPr>
              <a:t>2. RF test</a:t>
            </a:r>
          </a:p>
          <a:p>
            <a:pPr algn="ctr">
              <a:lnSpc>
                <a:spcPct val="150000"/>
              </a:lnSpc>
            </a:pPr>
            <a:r>
              <a:rPr lang="en-US" sz="1400" b="1" dirty="0" smtClean="0">
                <a:latin typeface="Calibri" panose="020F0502020204030204" pitchFamily="34" charset="0"/>
              </a:rPr>
              <a:t>(horizontal test, second HPR, with He vessel)</a:t>
            </a:r>
            <a:endParaRPr lang="en-US" sz="1400" b="1" dirty="0">
              <a:latin typeface="Calibri" panose="020F0502020204030204" pitchFamily="34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1659202" y="5707958"/>
            <a:ext cx="58255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Integrated radiation dose after 9 h of operation at high field levels</a:t>
            </a:r>
            <a:b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measured </a:t>
            </a:r>
            <a:r>
              <a:rPr lang="en-US" sz="1600" dirty="0">
                <a:latin typeface="Calibri" panose="020F0502020204030204" pitchFamily="34" charset="0"/>
              </a:rPr>
              <a:t>with </a:t>
            </a:r>
            <a:r>
              <a:rPr lang="en-US" sz="1600" dirty="0" err="1" smtClean="0">
                <a:latin typeface="Calibri" panose="020F0502020204030204" pitchFamily="34" charset="0"/>
              </a:rPr>
              <a:t>thermoluminescent</a:t>
            </a:r>
            <a:r>
              <a:rPr lang="en-US" sz="1600" dirty="0" smtClean="0">
                <a:latin typeface="Calibri" panose="020F0502020204030204" pitchFamily="34" charset="0"/>
              </a:rPr>
              <a:t> detectors (TLD)</a:t>
            </a:r>
            <a:endParaRPr lang="en-US" sz="16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44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8516" y="3163209"/>
            <a:ext cx="4962730" cy="234566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Calibri" panose="020F0502020204030204" pitchFamily="34" charset="0"/>
              </a:rPr>
              <a:t>Demonstrator Beam </a:t>
            </a:r>
            <a:r>
              <a:rPr lang="de-DE" dirty="0" err="1" smtClean="0">
                <a:latin typeface="Calibri" panose="020F0502020204030204" pitchFamily="34" charset="0"/>
              </a:rPr>
              <a:t>Commissioning</a:t>
            </a:r>
            <a:r>
              <a:rPr lang="de-DE" dirty="0" smtClean="0">
                <a:latin typeface="Calibri" panose="020F0502020204030204" pitchFamily="34" charset="0"/>
              </a:rPr>
              <a:t> Environment</a:t>
            </a:r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7472C2-BBF5-43B1-9199-47DB44D7E0A1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51" name="Freihandform 50"/>
          <p:cNvSpPr/>
          <p:nvPr/>
        </p:nvSpPr>
        <p:spPr>
          <a:xfrm>
            <a:off x="8122394" y="5057578"/>
            <a:ext cx="687377" cy="227023"/>
          </a:xfrm>
          <a:custGeom>
            <a:avLst/>
            <a:gdLst>
              <a:gd name="connsiteX0" fmla="*/ 0 w 687377"/>
              <a:gd name="connsiteY0" fmla="*/ 0 h 227023"/>
              <a:gd name="connsiteX1" fmla="*/ 687377 w 687377"/>
              <a:gd name="connsiteY1" fmla="*/ 227023 h 227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87377" h="227023">
                <a:moveTo>
                  <a:pt x="0" y="0"/>
                </a:moveTo>
                <a:cubicBezTo>
                  <a:pt x="256978" y="107205"/>
                  <a:pt x="513956" y="214411"/>
                  <a:pt x="687377" y="227023"/>
                </a:cubicBezTo>
              </a:path>
            </a:pathLst>
          </a:cu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1" name="Gerade Verbindung mit Pfeil 20"/>
          <p:cNvCxnSpPr>
            <a:cxnSpLocks/>
          </p:cNvCxnSpPr>
          <p:nvPr/>
        </p:nvCxnSpPr>
        <p:spPr>
          <a:xfrm>
            <a:off x="8349420" y="3014367"/>
            <a:ext cx="233329" cy="205204"/>
          </a:xfrm>
          <a:prstGeom prst="straightConnector1">
            <a:avLst/>
          </a:prstGeom>
          <a:ln w="12700">
            <a:solidFill>
              <a:schemeClr val="tx1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>
            <a:spLocks noChangeAspect="1"/>
          </p:cNvSpPr>
          <p:nvPr/>
        </p:nvSpPr>
        <p:spPr>
          <a:xfrm>
            <a:off x="7242462" y="2751074"/>
            <a:ext cx="2089149" cy="3598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de-DE" sz="1400" dirty="0" smtClean="0">
                <a:latin typeface="Calibri" panose="020F0502020204030204" pitchFamily="34" charset="0"/>
              </a:rPr>
              <a:t>ECR</a:t>
            </a:r>
            <a:endParaRPr lang="de-DE" sz="1400" dirty="0">
              <a:latin typeface="Calibri" panose="020F0502020204030204" pitchFamily="34" charset="0"/>
            </a:endParaRPr>
          </a:p>
        </p:txBody>
      </p:sp>
      <p:cxnSp>
        <p:nvCxnSpPr>
          <p:cNvPr id="24" name="Gerade Verbindung mit Pfeil 23"/>
          <p:cNvCxnSpPr>
            <a:cxnSpLocks/>
          </p:cNvCxnSpPr>
          <p:nvPr/>
        </p:nvCxnSpPr>
        <p:spPr>
          <a:xfrm>
            <a:off x="7353039" y="3289101"/>
            <a:ext cx="484083" cy="623501"/>
          </a:xfrm>
          <a:prstGeom prst="straightConnector1">
            <a:avLst/>
          </a:prstGeom>
          <a:ln w="12700">
            <a:solidFill>
              <a:schemeClr val="tx1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>
            <a:spLocks noChangeAspect="1"/>
          </p:cNvSpPr>
          <p:nvPr/>
        </p:nvSpPr>
        <p:spPr>
          <a:xfrm>
            <a:off x="6244723" y="3039646"/>
            <a:ext cx="2089149" cy="3598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de-DE" sz="1400" dirty="0" smtClean="0">
                <a:latin typeface="Calibri" panose="020F0502020204030204" pitchFamily="34" charset="0"/>
              </a:rPr>
              <a:t>HLI-IH</a:t>
            </a:r>
            <a:endParaRPr lang="de-DE" sz="1400" dirty="0">
              <a:latin typeface="Calibri" panose="020F0502020204030204" pitchFamily="34" charset="0"/>
            </a:endParaRPr>
          </a:p>
        </p:txBody>
      </p:sp>
      <p:cxnSp>
        <p:nvCxnSpPr>
          <p:cNvPr id="28" name="Gerade Verbindung mit Pfeil 27"/>
          <p:cNvCxnSpPr>
            <a:cxnSpLocks/>
          </p:cNvCxnSpPr>
          <p:nvPr/>
        </p:nvCxnSpPr>
        <p:spPr>
          <a:xfrm flipH="1" flipV="1">
            <a:off x="8418788" y="3690830"/>
            <a:ext cx="239636" cy="660380"/>
          </a:xfrm>
          <a:prstGeom prst="straightConnector1">
            <a:avLst/>
          </a:prstGeom>
          <a:ln w="12700">
            <a:solidFill>
              <a:schemeClr val="tx1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28"/>
          <p:cNvSpPr txBox="1">
            <a:spLocks noChangeAspect="1"/>
          </p:cNvSpPr>
          <p:nvPr/>
        </p:nvSpPr>
        <p:spPr>
          <a:xfrm>
            <a:off x="7613849" y="4323418"/>
            <a:ext cx="2089149" cy="3598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de-DE" sz="1400" dirty="0" smtClean="0">
                <a:latin typeface="Calibri" panose="020F0502020204030204" pitchFamily="34" charset="0"/>
              </a:rPr>
              <a:t>HLI-RFQ</a:t>
            </a:r>
            <a:endParaRPr lang="de-DE" sz="1400" dirty="0">
              <a:latin typeface="Calibri" panose="020F0502020204030204" pitchFamily="34" charset="0"/>
            </a:endParaRPr>
          </a:p>
        </p:txBody>
      </p:sp>
      <p:cxnSp>
        <p:nvCxnSpPr>
          <p:cNvPr id="31" name="Gerade Verbindung mit Pfeil 30"/>
          <p:cNvCxnSpPr>
            <a:cxnSpLocks/>
          </p:cNvCxnSpPr>
          <p:nvPr/>
        </p:nvCxnSpPr>
        <p:spPr>
          <a:xfrm>
            <a:off x="5589774" y="3450174"/>
            <a:ext cx="470492" cy="963941"/>
          </a:xfrm>
          <a:prstGeom prst="straightConnector1">
            <a:avLst/>
          </a:prstGeom>
          <a:ln w="12700">
            <a:solidFill>
              <a:schemeClr val="tx1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feld 31"/>
          <p:cNvSpPr txBox="1">
            <a:spLocks noChangeAspect="1"/>
          </p:cNvSpPr>
          <p:nvPr/>
        </p:nvSpPr>
        <p:spPr>
          <a:xfrm>
            <a:off x="4482816" y="3186881"/>
            <a:ext cx="2089149" cy="3598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de-DE" sz="1400" dirty="0" smtClean="0">
                <a:latin typeface="Calibri" panose="020F0502020204030204" pitchFamily="34" charset="0"/>
              </a:rPr>
              <a:t>Demonstrator</a:t>
            </a:r>
            <a:endParaRPr lang="de-DE" sz="1400" dirty="0">
              <a:latin typeface="Calibri" panose="020F0502020204030204" pitchFamily="34" charset="0"/>
            </a:endParaRPr>
          </a:p>
        </p:txBody>
      </p:sp>
      <p:cxnSp>
        <p:nvCxnSpPr>
          <p:cNvPr id="36" name="Gerade Verbindung mit Pfeil 35"/>
          <p:cNvCxnSpPr>
            <a:cxnSpLocks/>
          </p:cNvCxnSpPr>
          <p:nvPr/>
        </p:nvCxnSpPr>
        <p:spPr>
          <a:xfrm>
            <a:off x="4718608" y="4021020"/>
            <a:ext cx="398217" cy="689815"/>
          </a:xfrm>
          <a:prstGeom prst="straightConnector1">
            <a:avLst/>
          </a:prstGeom>
          <a:ln w="12700">
            <a:solidFill>
              <a:schemeClr val="tx1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feld 36"/>
          <p:cNvSpPr txBox="1">
            <a:spLocks noChangeAspect="1"/>
          </p:cNvSpPr>
          <p:nvPr/>
        </p:nvSpPr>
        <p:spPr>
          <a:xfrm>
            <a:off x="3630356" y="3766766"/>
            <a:ext cx="2089149" cy="3598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de-DE" sz="1400" dirty="0" smtClean="0">
                <a:latin typeface="Calibri" panose="020F0502020204030204" pitchFamily="34" charset="0"/>
              </a:rPr>
              <a:t>Control </a:t>
            </a:r>
            <a:r>
              <a:rPr lang="de-DE" sz="1400" dirty="0" err="1" smtClean="0">
                <a:latin typeface="Calibri" panose="020F0502020204030204" pitchFamily="34" charset="0"/>
              </a:rPr>
              <a:t>roo</a:t>
            </a:r>
            <a:r>
              <a:rPr lang="de-DE" sz="1400" dirty="0" err="1">
                <a:latin typeface="Calibri" panose="020F0502020204030204" pitchFamily="34" charset="0"/>
              </a:rPr>
              <a:t>m</a:t>
            </a:r>
            <a:endParaRPr lang="de-DE" sz="1400" dirty="0">
              <a:latin typeface="Calibri" panose="020F0502020204030204" pitchFamily="34" charset="0"/>
            </a:endParaRPr>
          </a:p>
        </p:txBody>
      </p:sp>
      <p:cxnSp>
        <p:nvCxnSpPr>
          <p:cNvPr id="40" name="Gerade Verbindung mit Pfeil 39"/>
          <p:cNvCxnSpPr>
            <a:cxnSpLocks/>
          </p:cNvCxnSpPr>
          <p:nvPr/>
        </p:nvCxnSpPr>
        <p:spPr>
          <a:xfrm flipV="1">
            <a:off x="5152173" y="4958710"/>
            <a:ext cx="1027912" cy="525708"/>
          </a:xfrm>
          <a:prstGeom prst="straightConnector1">
            <a:avLst/>
          </a:prstGeom>
          <a:ln w="12700">
            <a:solidFill>
              <a:schemeClr val="tx1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feld 40"/>
          <p:cNvSpPr txBox="1">
            <a:spLocks noChangeAspect="1"/>
          </p:cNvSpPr>
          <p:nvPr/>
        </p:nvSpPr>
        <p:spPr>
          <a:xfrm>
            <a:off x="3741052" y="5464176"/>
            <a:ext cx="2089149" cy="3598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de-DE" sz="1400" dirty="0" err="1" smtClean="0">
                <a:latin typeface="Calibri" panose="020F0502020204030204" pitchFamily="34" charset="0"/>
              </a:rPr>
              <a:t>LHe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reservoir</a:t>
            </a:r>
            <a:r>
              <a:rPr lang="de-DE" sz="1400" dirty="0" smtClean="0">
                <a:latin typeface="Calibri" panose="020F0502020204030204" pitchFamily="34" charset="0"/>
              </a:rPr>
              <a:t> (3000 l)</a:t>
            </a:r>
            <a:endParaRPr lang="de-DE" sz="1400" dirty="0">
              <a:latin typeface="Calibri" panose="020F0502020204030204" pitchFamily="34" charset="0"/>
            </a:endParaRPr>
          </a:p>
        </p:txBody>
      </p:sp>
      <p:sp>
        <p:nvSpPr>
          <p:cNvPr id="47" name="Textfeld 46"/>
          <p:cNvSpPr txBox="1">
            <a:spLocks noChangeAspect="1"/>
          </p:cNvSpPr>
          <p:nvPr/>
        </p:nvSpPr>
        <p:spPr>
          <a:xfrm rot="20700000">
            <a:off x="6175601" y="5070872"/>
            <a:ext cx="2089149" cy="3598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de-DE" sz="1400" dirty="0" smtClean="0">
                <a:latin typeface="Calibri" panose="020F0502020204030204" pitchFamily="34" charset="0"/>
              </a:rPr>
              <a:t>UNILAC</a:t>
            </a:r>
            <a:endParaRPr lang="de-DE" sz="1400" dirty="0">
              <a:latin typeface="Calibri" panose="020F0502020204030204" pitchFamily="34" charset="0"/>
            </a:endParaRPr>
          </a:p>
        </p:txBody>
      </p:sp>
      <p:sp>
        <p:nvSpPr>
          <p:cNvPr id="54" name="Freihandform 53"/>
          <p:cNvSpPr/>
          <p:nvPr/>
        </p:nvSpPr>
        <p:spPr>
          <a:xfrm>
            <a:off x="6665928" y="4597223"/>
            <a:ext cx="882606" cy="592904"/>
          </a:xfrm>
          <a:custGeom>
            <a:avLst/>
            <a:gdLst>
              <a:gd name="connsiteX0" fmla="*/ 50314 w 863815"/>
              <a:gd name="connsiteY0" fmla="*/ 0 h 548640"/>
              <a:gd name="connsiteX1" fmla="*/ 88151 w 863815"/>
              <a:gd name="connsiteY1" fmla="*/ 510803 h 548640"/>
              <a:gd name="connsiteX2" fmla="*/ 863815 w 863815"/>
              <a:gd name="connsiteY2" fmla="*/ 510803 h 548640"/>
              <a:gd name="connsiteX3" fmla="*/ 863815 w 863815"/>
              <a:gd name="connsiteY3" fmla="*/ 510803 h 548640"/>
              <a:gd name="connsiteX0" fmla="*/ 50314 w 863815"/>
              <a:gd name="connsiteY0" fmla="*/ 0 h 539060"/>
              <a:gd name="connsiteX1" fmla="*/ 88151 w 863815"/>
              <a:gd name="connsiteY1" fmla="*/ 498191 h 539060"/>
              <a:gd name="connsiteX2" fmla="*/ 863815 w 863815"/>
              <a:gd name="connsiteY2" fmla="*/ 510803 h 539060"/>
              <a:gd name="connsiteX3" fmla="*/ 863815 w 863815"/>
              <a:gd name="connsiteY3" fmla="*/ 510803 h 539060"/>
              <a:gd name="connsiteX0" fmla="*/ 37573 w 882605"/>
              <a:gd name="connsiteY0" fmla="*/ 0 h 518751"/>
              <a:gd name="connsiteX1" fmla="*/ 106941 w 882605"/>
              <a:gd name="connsiteY1" fmla="*/ 479273 h 518751"/>
              <a:gd name="connsiteX2" fmla="*/ 882605 w 882605"/>
              <a:gd name="connsiteY2" fmla="*/ 491885 h 518751"/>
              <a:gd name="connsiteX3" fmla="*/ 882605 w 882605"/>
              <a:gd name="connsiteY3" fmla="*/ 491885 h 518751"/>
              <a:gd name="connsiteX0" fmla="*/ 37573 w 882605"/>
              <a:gd name="connsiteY0" fmla="*/ 0 h 492514"/>
              <a:gd name="connsiteX1" fmla="*/ 106941 w 882605"/>
              <a:gd name="connsiteY1" fmla="*/ 479273 h 492514"/>
              <a:gd name="connsiteX2" fmla="*/ 882605 w 882605"/>
              <a:gd name="connsiteY2" fmla="*/ 491885 h 492514"/>
              <a:gd name="connsiteX3" fmla="*/ 882605 w 882605"/>
              <a:gd name="connsiteY3" fmla="*/ 491885 h 492514"/>
              <a:gd name="connsiteX0" fmla="*/ 37573 w 931094"/>
              <a:gd name="connsiteY0" fmla="*/ 0 h 529001"/>
              <a:gd name="connsiteX1" fmla="*/ 106941 w 931094"/>
              <a:gd name="connsiteY1" fmla="*/ 479273 h 529001"/>
              <a:gd name="connsiteX2" fmla="*/ 882605 w 931094"/>
              <a:gd name="connsiteY2" fmla="*/ 491885 h 529001"/>
              <a:gd name="connsiteX3" fmla="*/ 844767 w 931094"/>
              <a:gd name="connsiteY3" fmla="*/ 283781 h 529001"/>
              <a:gd name="connsiteX0" fmla="*/ 37573 w 1337091"/>
              <a:gd name="connsiteY0" fmla="*/ 0 h 522157"/>
              <a:gd name="connsiteX1" fmla="*/ 106941 w 1337091"/>
              <a:gd name="connsiteY1" fmla="*/ 479273 h 522157"/>
              <a:gd name="connsiteX2" fmla="*/ 882605 w 1337091"/>
              <a:gd name="connsiteY2" fmla="*/ 491885 h 522157"/>
              <a:gd name="connsiteX3" fmla="*/ 1336652 w 1337091"/>
              <a:gd name="connsiteY3" fmla="*/ 416211 h 522157"/>
              <a:gd name="connsiteX0" fmla="*/ 37573 w 882605"/>
              <a:gd name="connsiteY0" fmla="*/ 0 h 522157"/>
              <a:gd name="connsiteX1" fmla="*/ 106941 w 882605"/>
              <a:gd name="connsiteY1" fmla="*/ 479273 h 522157"/>
              <a:gd name="connsiteX2" fmla="*/ 882605 w 882605"/>
              <a:gd name="connsiteY2" fmla="*/ 491885 h 522157"/>
              <a:gd name="connsiteX0" fmla="*/ 38251 w 895895"/>
              <a:gd name="connsiteY0" fmla="*/ 0 h 494428"/>
              <a:gd name="connsiteX1" fmla="*/ 107619 w 895895"/>
              <a:gd name="connsiteY1" fmla="*/ 479273 h 494428"/>
              <a:gd name="connsiteX2" fmla="*/ 895895 w 895895"/>
              <a:gd name="connsiteY2" fmla="*/ 378373 h 494428"/>
              <a:gd name="connsiteX0" fmla="*/ 37574 w 882606"/>
              <a:gd name="connsiteY0" fmla="*/ 0 h 487838"/>
              <a:gd name="connsiteX1" fmla="*/ 106942 w 882606"/>
              <a:gd name="connsiteY1" fmla="*/ 479273 h 487838"/>
              <a:gd name="connsiteX2" fmla="*/ 882606 w 882606"/>
              <a:gd name="connsiteY2" fmla="*/ 315311 h 487838"/>
              <a:gd name="connsiteX0" fmla="*/ 37574 w 882606"/>
              <a:gd name="connsiteY0" fmla="*/ 0 h 489626"/>
              <a:gd name="connsiteX1" fmla="*/ 106942 w 882606"/>
              <a:gd name="connsiteY1" fmla="*/ 479273 h 489626"/>
              <a:gd name="connsiteX2" fmla="*/ 882606 w 882606"/>
              <a:gd name="connsiteY2" fmla="*/ 315311 h 489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2606" h="489626">
                <a:moveTo>
                  <a:pt x="37574" y="0"/>
                </a:moveTo>
                <a:cubicBezTo>
                  <a:pt x="-11300" y="212834"/>
                  <a:pt x="-33897" y="426721"/>
                  <a:pt x="106942" y="479273"/>
                </a:cubicBezTo>
                <a:cubicBezTo>
                  <a:pt x="247781" y="531825"/>
                  <a:pt x="696573" y="369964"/>
                  <a:pt x="882606" y="315311"/>
                </a:cubicBezTo>
              </a:path>
            </a:pathLst>
          </a:custGeom>
          <a:noFill/>
          <a:ln>
            <a:solidFill>
              <a:schemeClr val="tx1"/>
            </a:solidFill>
            <a:tailEnd type="stealth" w="lg" len="lg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/>
          <p:cNvSpPr txBox="1"/>
          <p:nvPr/>
        </p:nvSpPr>
        <p:spPr bwMode="auto">
          <a:xfrm>
            <a:off x="1562103" y="1449098"/>
            <a:ext cx="5813928" cy="58477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anchor="ctr">
            <a:spAutoFit/>
          </a:bodyPr>
          <a:lstStyle/>
          <a:p>
            <a:pPr algn="ctr" defTabSz="965200">
              <a:defRPr/>
            </a:pPr>
            <a:r>
              <a:rPr lang="de-DE" sz="1600" b="1" kern="0" dirty="0" smtClean="0">
                <a:solidFill>
                  <a:srgbClr val="00618F"/>
                </a:solidFill>
                <a:latin typeface="Calibri" panose="020F0502020204030204" pitchFamily="34" charset="0"/>
                <a:ea typeface="+mj-ea"/>
                <a:cs typeface="+mj-cs"/>
              </a:rPr>
              <a:t>The High Charge State </a:t>
            </a:r>
            <a:r>
              <a:rPr lang="de-DE" sz="1600" b="1" kern="0" dirty="0" err="1" smtClean="0">
                <a:solidFill>
                  <a:srgbClr val="00618F"/>
                </a:solidFill>
                <a:latin typeface="Calibri" panose="020F0502020204030204" pitchFamily="34" charset="0"/>
                <a:ea typeface="+mj-ea"/>
                <a:cs typeface="+mj-cs"/>
              </a:rPr>
              <a:t>Injector</a:t>
            </a:r>
            <a:r>
              <a:rPr lang="de-DE" sz="1600" b="1" kern="0" dirty="0" smtClean="0">
                <a:solidFill>
                  <a:srgbClr val="00618F"/>
                </a:solidFill>
                <a:latin typeface="Calibri" panose="020F0502020204030204" pitchFamily="34" charset="0"/>
                <a:ea typeface="+mj-ea"/>
                <a:cs typeface="+mj-cs"/>
              </a:rPr>
              <a:t> (HLI) at GSI </a:t>
            </a:r>
            <a:r>
              <a:rPr lang="de-DE" sz="1600" b="1" kern="0" dirty="0" err="1" smtClean="0">
                <a:solidFill>
                  <a:srgbClr val="00618F"/>
                </a:solidFill>
                <a:latin typeface="Calibri" panose="020F0502020204030204" pitchFamily="34" charset="0"/>
                <a:ea typeface="+mj-ea"/>
                <a:cs typeface="+mj-cs"/>
              </a:rPr>
              <a:t>served</a:t>
            </a:r>
            <a:r>
              <a:rPr lang="de-DE" sz="1600" b="1" kern="0" dirty="0" smtClean="0">
                <a:solidFill>
                  <a:srgbClr val="00618F"/>
                </a:solidFill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lang="de-DE" sz="1600" b="1" kern="0" dirty="0" err="1" smtClean="0">
                <a:solidFill>
                  <a:srgbClr val="00618F"/>
                </a:solidFill>
                <a:latin typeface="Calibri" panose="020F0502020204030204" pitchFamily="34" charset="0"/>
                <a:ea typeface="+mj-ea"/>
                <a:cs typeface="+mj-cs"/>
              </a:rPr>
              <a:t>as</a:t>
            </a:r>
            <a:r>
              <a:rPr lang="de-DE" sz="1600" b="1" kern="0" dirty="0" smtClean="0">
                <a:solidFill>
                  <a:srgbClr val="00618F"/>
                </a:solidFill>
                <a:latin typeface="Calibri" panose="020F0502020204030204" pitchFamily="34" charset="0"/>
                <a:ea typeface="+mj-ea"/>
                <a:cs typeface="+mj-cs"/>
              </a:rPr>
              <a:t> an </a:t>
            </a:r>
            <a:r>
              <a:rPr lang="de-DE" sz="1600" b="1" kern="0" dirty="0" err="1" smtClean="0">
                <a:solidFill>
                  <a:srgbClr val="00618F"/>
                </a:solidFill>
                <a:latin typeface="Calibri" panose="020F0502020204030204" pitchFamily="34" charset="0"/>
                <a:ea typeface="+mj-ea"/>
                <a:cs typeface="+mj-cs"/>
              </a:rPr>
              <a:t>injector</a:t>
            </a:r>
            <a:r>
              <a:rPr lang="de-DE" sz="1600" b="1" kern="0" dirty="0" smtClean="0">
                <a:solidFill>
                  <a:srgbClr val="00618F"/>
                </a:solidFill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lang="de-DE" sz="1600" b="1" kern="0" dirty="0" err="1" smtClean="0">
                <a:solidFill>
                  <a:srgbClr val="00618F"/>
                </a:solidFill>
                <a:latin typeface="Calibri" panose="020F0502020204030204" pitchFamily="34" charset="0"/>
                <a:ea typeface="+mj-ea"/>
                <a:cs typeface="+mj-cs"/>
              </a:rPr>
              <a:t>for</a:t>
            </a:r>
            <a:r>
              <a:rPr lang="de-DE" sz="1600" b="1" kern="0" dirty="0" smtClean="0">
                <a:solidFill>
                  <a:srgbClr val="00618F"/>
                </a:solidFill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lang="de-DE" sz="1600" b="1" kern="0" dirty="0" err="1" smtClean="0">
                <a:solidFill>
                  <a:srgbClr val="00618F"/>
                </a:solidFill>
                <a:latin typeface="Calibri" panose="020F0502020204030204" pitchFamily="34" charset="0"/>
                <a:ea typeface="+mj-ea"/>
                <a:cs typeface="+mj-cs"/>
              </a:rPr>
              <a:t>the</a:t>
            </a:r>
            <a:r>
              <a:rPr lang="de-DE" sz="1600" b="1" kern="0" dirty="0" smtClean="0">
                <a:solidFill>
                  <a:srgbClr val="00618F"/>
                </a:solidFill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lang="de-DE" sz="1600" b="1" kern="0" dirty="0" err="1" smtClean="0">
                <a:solidFill>
                  <a:srgbClr val="00618F"/>
                </a:solidFill>
                <a:latin typeface="Calibri" panose="020F0502020204030204" pitchFamily="34" charset="0"/>
                <a:ea typeface="+mj-ea"/>
                <a:cs typeface="+mj-cs"/>
              </a:rPr>
              <a:t>demonstrator</a:t>
            </a:r>
            <a:endParaRPr lang="de-DE" sz="1600" b="1" kern="0" dirty="0">
              <a:solidFill>
                <a:srgbClr val="00618F"/>
              </a:solidFill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19" name="Ellipse 18"/>
          <p:cNvSpPr/>
          <p:nvPr/>
        </p:nvSpPr>
        <p:spPr>
          <a:xfrm>
            <a:off x="5556821" y="3944089"/>
            <a:ext cx="1200998" cy="947031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>
            <a:solidFill>
              <a:srgbClr val="006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extfeld 25"/>
          <p:cNvSpPr txBox="1"/>
          <p:nvPr/>
        </p:nvSpPr>
        <p:spPr bwMode="auto">
          <a:xfrm>
            <a:off x="4178533" y="5985880"/>
            <a:ext cx="4622070" cy="27699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anchor="ctr">
            <a:spAutoFit/>
          </a:bodyPr>
          <a:lstStyle/>
          <a:p>
            <a:pPr algn="ctr" defTabSz="965200">
              <a:defRPr/>
            </a:pPr>
            <a:r>
              <a:rPr lang="de-DE" sz="1200" i="1" kern="0" dirty="0" smtClean="0">
                <a:latin typeface="Calibri" panose="020F0502020204030204" pitchFamily="34" charset="0"/>
                <a:ea typeface="+mj-ea"/>
                <a:cs typeface="+mj-cs"/>
              </a:rPr>
              <a:t>Experimental </a:t>
            </a:r>
            <a:r>
              <a:rPr lang="de-DE" sz="1200" i="1" kern="0" dirty="0" err="1" smtClean="0">
                <a:latin typeface="Calibri" panose="020F0502020204030204" pitchFamily="34" charset="0"/>
                <a:ea typeface="+mj-ea"/>
                <a:cs typeface="+mj-cs"/>
              </a:rPr>
              <a:t>setup</a:t>
            </a:r>
            <a:r>
              <a:rPr lang="de-DE" sz="1200" i="1" kern="0" dirty="0" smtClean="0"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lang="de-DE" sz="1200" i="1" kern="0" dirty="0" err="1" smtClean="0">
                <a:latin typeface="Calibri" panose="020F0502020204030204" pitchFamily="34" charset="0"/>
                <a:ea typeface="+mj-ea"/>
                <a:cs typeface="+mj-cs"/>
              </a:rPr>
              <a:t>of</a:t>
            </a:r>
            <a:r>
              <a:rPr lang="de-DE" sz="1200" i="1" kern="0" dirty="0" smtClean="0"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lang="de-DE" sz="1200" i="1" kern="0" dirty="0" err="1" smtClean="0">
                <a:latin typeface="Calibri" panose="020F0502020204030204" pitchFamily="34" charset="0"/>
                <a:ea typeface="+mj-ea"/>
                <a:cs typeface="+mj-cs"/>
              </a:rPr>
              <a:t>the</a:t>
            </a:r>
            <a:r>
              <a:rPr lang="de-DE" sz="1200" i="1" kern="0" dirty="0" smtClean="0"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lang="de-DE" sz="1200" i="1" kern="0" dirty="0" err="1" smtClean="0">
                <a:latin typeface="Calibri" panose="020F0502020204030204" pitchFamily="34" charset="0"/>
                <a:ea typeface="+mj-ea"/>
                <a:cs typeface="+mj-cs"/>
              </a:rPr>
              <a:t>demonstrator</a:t>
            </a:r>
            <a:r>
              <a:rPr lang="de-DE" sz="1200" i="1" kern="0" dirty="0" smtClean="0">
                <a:latin typeface="Calibri" panose="020F0502020204030204" pitchFamily="34" charset="0"/>
                <a:ea typeface="+mj-ea"/>
                <a:cs typeface="+mj-cs"/>
              </a:rPr>
              <a:t> at GSI</a:t>
            </a:r>
            <a:endParaRPr lang="de-DE" sz="1200" i="1" kern="0" dirty="0">
              <a:latin typeface="Calibri" panose="020F0502020204030204" pitchFamily="34" charset="0"/>
              <a:ea typeface="+mj-ea"/>
              <a:cs typeface="+mj-cs"/>
            </a:endParaRPr>
          </a:p>
        </p:txBody>
      </p:sp>
      <p:cxnSp>
        <p:nvCxnSpPr>
          <p:cNvPr id="20" name="Gerade Verbindung mit Pfeil 34"/>
          <p:cNvCxnSpPr>
            <a:cxnSpLocks noChangeShapeType="1"/>
          </p:cNvCxnSpPr>
          <p:nvPr/>
        </p:nvCxnSpPr>
        <p:spPr bwMode="auto">
          <a:xfrm flipV="1">
            <a:off x="3455801" y="4521025"/>
            <a:ext cx="2101020" cy="85650"/>
          </a:xfrm>
          <a:prstGeom prst="straightConnector1">
            <a:avLst/>
          </a:prstGeom>
          <a:noFill/>
          <a:ln w="34925" algn="ctr">
            <a:solidFill>
              <a:srgbClr val="00618F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" name="Gerade Verbindung mit Pfeil 41"/>
          <p:cNvCxnSpPr/>
          <p:nvPr/>
        </p:nvCxnSpPr>
        <p:spPr>
          <a:xfrm flipH="1">
            <a:off x="7837122" y="5582405"/>
            <a:ext cx="1121056" cy="0"/>
          </a:xfrm>
          <a:prstGeom prst="straightConnector1">
            <a:avLst/>
          </a:prstGeom>
          <a:ln w="12700">
            <a:solidFill>
              <a:schemeClr val="tx1"/>
            </a:solidFill>
            <a:headEnd type="stealth" w="med" len="lg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feld 42"/>
          <p:cNvSpPr txBox="1"/>
          <p:nvPr/>
        </p:nvSpPr>
        <p:spPr>
          <a:xfrm>
            <a:off x="8115850" y="5325283"/>
            <a:ext cx="5501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smtClean="0">
                <a:latin typeface="Calibri" panose="020F0502020204030204" pitchFamily="34" charset="0"/>
              </a:rPr>
              <a:t>15 m</a:t>
            </a:r>
            <a:endParaRPr lang="de-DE" sz="1400" dirty="0">
              <a:latin typeface="Calibri" panose="020F0502020204030204" pitchFamily="34" charset="0"/>
            </a:endParaRPr>
          </a:p>
        </p:txBody>
      </p:sp>
      <p:grpSp>
        <p:nvGrpSpPr>
          <p:cNvPr id="5" name="Gruppieren 4"/>
          <p:cNvGrpSpPr/>
          <p:nvPr/>
        </p:nvGrpSpPr>
        <p:grpSpPr>
          <a:xfrm>
            <a:off x="-1953" y="2377422"/>
            <a:ext cx="4123518" cy="3895229"/>
            <a:chOff x="-1953" y="2377422"/>
            <a:chExt cx="4123518" cy="3895229"/>
          </a:xfrm>
        </p:grpSpPr>
        <p:grpSp>
          <p:nvGrpSpPr>
            <p:cNvPr id="83" name="Gruppieren 82"/>
            <p:cNvGrpSpPr/>
            <p:nvPr/>
          </p:nvGrpSpPr>
          <p:grpSpPr>
            <a:xfrm>
              <a:off x="-1953" y="2377422"/>
              <a:ext cx="4123518" cy="3895229"/>
              <a:chOff x="-1953" y="2377422"/>
              <a:chExt cx="4123518" cy="3895229"/>
            </a:xfrm>
          </p:grpSpPr>
          <p:sp>
            <p:nvSpPr>
              <p:cNvPr id="12" name="Textfeld 11"/>
              <p:cNvSpPr txBox="1"/>
              <p:nvPr/>
            </p:nvSpPr>
            <p:spPr bwMode="auto">
              <a:xfrm>
                <a:off x="60225" y="5995652"/>
                <a:ext cx="3845450" cy="276999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txBody>
              <a:bodyPr wrap="square" anchor="ctr">
                <a:spAutoFit/>
              </a:bodyPr>
              <a:lstStyle/>
              <a:p>
                <a:pPr algn="ctr" defTabSz="965200">
                  <a:defRPr/>
                </a:pPr>
                <a:r>
                  <a:rPr lang="de-DE" sz="1200" i="1" kern="0" dirty="0" smtClean="0">
                    <a:latin typeface="Calibri" panose="020F0502020204030204" pitchFamily="34" charset="0"/>
                    <a:ea typeface="+mj-ea"/>
                    <a:cs typeface="+mj-cs"/>
                  </a:rPr>
                  <a:t>Layout </a:t>
                </a:r>
                <a:r>
                  <a:rPr lang="de-DE" sz="1200" i="1" kern="0" dirty="0" err="1" smtClean="0">
                    <a:latin typeface="Calibri" panose="020F0502020204030204" pitchFamily="34" charset="0"/>
                    <a:ea typeface="+mj-ea"/>
                    <a:cs typeface="+mj-cs"/>
                  </a:rPr>
                  <a:t>of</a:t>
                </a:r>
                <a:r>
                  <a:rPr lang="de-DE" sz="1200" i="1" kern="0" dirty="0" smtClean="0">
                    <a:latin typeface="Calibri" panose="020F0502020204030204" pitchFamily="34" charset="0"/>
                    <a:ea typeface="+mj-ea"/>
                    <a:cs typeface="+mj-cs"/>
                  </a:rPr>
                  <a:t> </a:t>
                </a:r>
                <a:r>
                  <a:rPr lang="de-DE" sz="1200" i="1" kern="0" dirty="0" err="1" smtClean="0">
                    <a:latin typeface="Calibri" panose="020F0502020204030204" pitchFamily="34" charset="0"/>
                    <a:ea typeface="+mj-ea"/>
                    <a:cs typeface="+mj-cs"/>
                  </a:rPr>
                  <a:t>the</a:t>
                </a:r>
                <a:r>
                  <a:rPr lang="de-DE" sz="1200" i="1" kern="0" dirty="0" smtClean="0">
                    <a:latin typeface="Calibri" panose="020F0502020204030204" pitchFamily="34" charset="0"/>
                    <a:ea typeface="+mj-ea"/>
                    <a:cs typeface="+mj-cs"/>
                  </a:rPr>
                  <a:t> horizontal </a:t>
                </a:r>
                <a:r>
                  <a:rPr lang="de-DE" sz="1200" i="1" kern="0" dirty="0" err="1" smtClean="0">
                    <a:latin typeface="Calibri" panose="020F0502020204030204" pitchFamily="34" charset="0"/>
                    <a:ea typeface="+mj-ea"/>
                    <a:cs typeface="+mj-cs"/>
                  </a:rPr>
                  <a:t>cryo</a:t>
                </a:r>
                <a:r>
                  <a:rPr lang="de-DE" sz="1200" i="1" kern="0" dirty="0" smtClean="0">
                    <a:latin typeface="Calibri" panose="020F0502020204030204" pitchFamily="34" charset="0"/>
                    <a:ea typeface="+mj-ea"/>
                    <a:cs typeface="+mj-cs"/>
                  </a:rPr>
                  <a:t> </a:t>
                </a:r>
                <a:r>
                  <a:rPr lang="de-DE" sz="1200" i="1" kern="0" dirty="0" err="1" smtClean="0">
                    <a:latin typeface="Calibri" panose="020F0502020204030204" pitchFamily="34" charset="0"/>
                    <a:ea typeface="+mj-ea"/>
                    <a:cs typeface="+mj-cs"/>
                  </a:rPr>
                  <a:t>module</a:t>
                </a:r>
                <a:endParaRPr lang="de-DE" sz="1200" i="1" kern="0" dirty="0">
                  <a:latin typeface="Calibri" panose="020F0502020204030204" pitchFamily="34" charset="0"/>
                  <a:ea typeface="+mj-ea"/>
                  <a:cs typeface="+mj-cs"/>
                </a:endParaRPr>
              </a:p>
            </p:txBody>
          </p:sp>
          <p:grpSp>
            <p:nvGrpSpPr>
              <p:cNvPr id="55" name="Gruppieren 12"/>
              <p:cNvGrpSpPr>
                <a:grpSpLocks/>
              </p:cNvGrpSpPr>
              <p:nvPr/>
            </p:nvGrpSpPr>
            <p:grpSpPr bwMode="auto">
              <a:xfrm>
                <a:off x="-1953" y="2377422"/>
                <a:ext cx="4123518" cy="3498386"/>
                <a:chOff x="18205535" y="19384082"/>
                <a:chExt cx="11362421" cy="9640240"/>
              </a:xfrm>
            </p:grpSpPr>
            <p:pic>
              <p:nvPicPr>
                <p:cNvPr id="56" name="Picture 223" descr="C:\Users\Dziuba\Documents\GSI SHE Linac\Cryogenic Kryostat\pictures\cut1-compr.jpg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r="-1"/>
                <a:stretch/>
              </p:blipFill>
              <p:spPr bwMode="auto">
                <a:xfrm>
                  <a:off x="18766970" y="19384082"/>
                  <a:ext cx="9349962" cy="96402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58" name="Gruppieren 30"/>
                <p:cNvGrpSpPr>
                  <a:grpSpLocks/>
                </p:cNvGrpSpPr>
                <p:nvPr/>
              </p:nvGrpSpPr>
              <p:grpSpPr bwMode="auto">
                <a:xfrm>
                  <a:off x="18205535" y="20413131"/>
                  <a:ext cx="11362421" cy="6721709"/>
                  <a:chOff x="17661894" y="30693948"/>
                  <a:chExt cx="11361532" cy="6720973"/>
                </a:xfrm>
              </p:grpSpPr>
              <p:cxnSp>
                <p:nvCxnSpPr>
                  <p:cNvPr id="61" name="Gerade Verbindung mit Pfeil 12"/>
                  <p:cNvCxnSpPr>
                    <a:cxnSpLocks noChangeShapeType="1"/>
                    <a:stCxn id="60" idx="2"/>
                  </p:cNvCxnSpPr>
                  <p:nvPr/>
                </p:nvCxnSpPr>
                <p:spPr bwMode="auto">
                  <a:xfrm flipH="1">
                    <a:off x="23092261" y="32354714"/>
                    <a:ext cx="3691114" cy="3426559"/>
                  </a:xfrm>
                  <a:prstGeom prst="straightConnector1">
                    <a:avLst/>
                  </a:prstGeom>
                  <a:noFill/>
                  <a:ln w="12700" algn="ctr">
                    <a:solidFill>
                      <a:schemeClr val="tx1"/>
                    </a:solidFill>
                    <a:round/>
                    <a:headEnd/>
                    <a:tailEnd type="stealth" w="lg" len="lg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62" name="Textfeld 13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7863820" y="30693948"/>
                    <a:ext cx="4175982" cy="14416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 eaLnBrk="0" hangingPunct="0">
                      <a:defRPr sz="82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defRPr sz="82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 sz="82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 sz="82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 sz="82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defTabSz="41751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2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defTabSz="41751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2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defTabSz="41751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2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defTabSz="41751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2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algn="ctr" eaLnBrk="1" hangingPunct="1"/>
                    <a:r>
                      <a:rPr lang="de-DE" sz="1400" dirty="0" err="1" smtClean="0">
                        <a:latin typeface="Calibri" panose="020F0502020204030204" pitchFamily="34" charset="0"/>
                      </a:rPr>
                      <a:t>Superconducting</a:t>
                    </a:r>
                    <a:endParaRPr lang="de-DE" sz="1400" dirty="0" smtClean="0">
                      <a:latin typeface="Calibri" panose="020F0502020204030204" pitchFamily="34" charset="0"/>
                    </a:endParaRPr>
                  </a:p>
                  <a:p>
                    <a:pPr algn="ctr" eaLnBrk="1" hangingPunct="1"/>
                    <a:r>
                      <a:rPr lang="de-DE" sz="1400" dirty="0" smtClean="0">
                        <a:latin typeface="Calibri" panose="020F0502020204030204" pitchFamily="34" charset="0"/>
                      </a:rPr>
                      <a:t>9.3 T </a:t>
                    </a:r>
                    <a:r>
                      <a:rPr lang="de-DE" sz="1400" dirty="0" err="1" smtClean="0">
                        <a:latin typeface="Calibri" panose="020F0502020204030204" pitchFamily="34" charset="0"/>
                      </a:rPr>
                      <a:t>solenoids</a:t>
                    </a:r>
                    <a:endParaRPr lang="de-DE" sz="1400" dirty="0">
                      <a:latin typeface="Calibri" panose="020F0502020204030204" pitchFamily="34" charset="0"/>
                    </a:endParaRPr>
                  </a:p>
                </p:txBody>
              </p:sp>
              <p:cxnSp>
                <p:nvCxnSpPr>
                  <p:cNvPr id="63" name="Gerade Verbindung mit Pfeil 12"/>
                  <p:cNvCxnSpPr>
                    <a:cxnSpLocks noChangeShapeType="1"/>
                    <a:stCxn id="62" idx="2"/>
                  </p:cNvCxnSpPr>
                  <p:nvPr/>
                </p:nvCxnSpPr>
                <p:spPr bwMode="auto">
                  <a:xfrm>
                    <a:off x="19951811" y="32135588"/>
                    <a:ext cx="5433827" cy="3435740"/>
                  </a:xfrm>
                  <a:prstGeom prst="straightConnector1">
                    <a:avLst/>
                  </a:prstGeom>
                  <a:noFill/>
                  <a:ln w="12700" algn="ctr">
                    <a:solidFill>
                      <a:schemeClr val="tx1"/>
                    </a:solidFill>
                    <a:round/>
                    <a:headEnd/>
                    <a:tailEnd type="stealth" w="lg" len="lg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64" name="Gerade Verbindung mit Pfeil 12"/>
                  <p:cNvCxnSpPr>
                    <a:cxnSpLocks noChangeShapeType="1"/>
                    <a:stCxn id="62" idx="2"/>
                  </p:cNvCxnSpPr>
                  <p:nvPr/>
                </p:nvCxnSpPr>
                <p:spPr bwMode="auto">
                  <a:xfrm>
                    <a:off x="19951811" y="32135588"/>
                    <a:ext cx="1365455" cy="3958731"/>
                  </a:xfrm>
                  <a:prstGeom prst="straightConnector1">
                    <a:avLst/>
                  </a:prstGeom>
                  <a:noFill/>
                  <a:ln w="12700" algn="ctr">
                    <a:solidFill>
                      <a:schemeClr val="tx1"/>
                    </a:solidFill>
                    <a:round/>
                    <a:headEnd/>
                    <a:tailEnd type="stealth" w="lg" len="lg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65" name="Textfeld 12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7661894" y="32397473"/>
                    <a:ext cx="2394290" cy="14416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82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defRPr sz="82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 sz="82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 sz="82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 sz="82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defTabSz="41751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2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defTabSz="41751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2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defTabSz="41751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2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defTabSz="41751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2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algn="ctr" eaLnBrk="1" hangingPunct="1"/>
                    <a:r>
                      <a:rPr lang="de-DE" sz="1400" dirty="0">
                        <a:latin typeface="Calibri" panose="020F0502020204030204" pitchFamily="34" charset="0"/>
                      </a:rPr>
                      <a:t>Support </a:t>
                    </a:r>
                    <a:r>
                      <a:rPr lang="de-DE" sz="1400" dirty="0" err="1">
                        <a:latin typeface="Calibri" panose="020F0502020204030204" pitchFamily="34" charset="0"/>
                      </a:rPr>
                      <a:t>frame</a:t>
                    </a:r>
                    <a:endParaRPr lang="de-DE" sz="1400" dirty="0">
                      <a:latin typeface="Calibri" panose="020F0502020204030204" pitchFamily="34" charset="0"/>
                    </a:endParaRPr>
                  </a:p>
                </p:txBody>
              </p:sp>
              <p:cxnSp>
                <p:nvCxnSpPr>
                  <p:cNvPr id="66" name="Gerade Verbindung mit Pfeil 12"/>
                  <p:cNvCxnSpPr>
                    <a:cxnSpLocks noChangeShapeType="1"/>
                    <a:stCxn id="65" idx="2"/>
                  </p:cNvCxnSpPr>
                  <p:nvPr/>
                </p:nvCxnSpPr>
                <p:spPr bwMode="auto">
                  <a:xfrm>
                    <a:off x="18859039" y="33839113"/>
                    <a:ext cx="2118586" cy="3575808"/>
                  </a:xfrm>
                  <a:prstGeom prst="straightConnector1">
                    <a:avLst/>
                  </a:prstGeom>
                  <a:noFill/>
                  <a:ln w="12700" algn="ctr">
                    <a:solidFill>
                      <a:schemeClr val="tx1"/>
                    </a:solidFill>
                    <a:round/>
                    <a:headEnd/>
                    <a:tailEnd type="stealth" w="lg" len="lg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60" name="Textfeld 12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4543324" y="30913073"/>
                    <a:ext cx="4480102" cy="14416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 eaLnBrk="0" hangingPunct="0">
                      <a:defRPr sz="82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defRPr sz="82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 sz="82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 sz="82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 sz="82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defTabSz="41751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2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defTabSz="41751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2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defTabSz="41751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2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defTabSz="41751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2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algn="ctr" eaLnBrk="1" hangingPunct="1"/>
                    <a:r>
                      <a:rPr lang="de-DE" sz="1400" dirty="0" err="1" smtClean="0">
                        <a:latin typeface="Calibri" panose="020F0502020204030204" pitchFamily="34" charset="0"/>
                      </a:rPr>
                      <a:t>Superconducting</a:t>
                    </a:r>
                    <a:endParaRPr lang="de-DE" sz="1400" dirty="0" smtClean="0">
                      <a:latin typeface="Calibri" panose="020F0502020204030204" pitchFamily="34" charset="0"/>
                    </a:endParaRPr>
                  </a:p>
                  <a:p>
                    <a:pPr algn="ctr" eaLnBrk="1" hangingPunct="1"/>
                    <a:r>
                      <a:rPr lang="de-DE" sz="1400" dirty="0" smtClean="0">
                        <a:latin typeface="Calibri" panose="020F0502020204030204" pitchFamily="34" charset="0"/>
                      </a:rPr>
                      <a:t>217 MHz </a:t>
                    </a:r>
                    <a:r>
                      <a:rPr lang="de-DE" sz="1400" dirty="0">
                        <a:latin typeface="Calibri" panose="020F0502020204030204" pitchFamily="34" charset="0"/>
                      </a:rPr>
                      <a:t>CH </a:t>
                    </a:r>
                    <a:r>
                      <a:rPr lang="de-DE" sz="1400" dirty="0" err="1">
                        <a:latin typeface="Calibri" panose="020F0502020204030204" pitchFamily="34" charset="0"/>
                      </a:rPr>
                      <a:t>cavity</a:t>
                    </a:r>
                    <a:endParaRPr lang="de-DE" sz="1400" dirty="0">
                      <a:latin typeface="Calibri" panose="020F0502020204030204" pitchFamily="34" charset="0"/>
                    </a:endParaRPr>
                  </a:p>
                </p:txBody>
              </p:sp>
            </p:grpSp>
          </p:grpSp>
        </p:grpSp>
        <p:cxnSp>
          <p:nvCxnSpPr>
            <p:cNvPr id="44" name="Gerade Verbindung mit Pfeil 43"/>
            <p:cNvCxnSpPr/>
            <p:nvPr/>
          </p:nvCxnSpPr>
          <p:spPr>
            <a:xfrm flipH="1">
              <a:off x="432535" y="5915780"/>
              <a:ext cx="2982093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stealth" w="med" len="lg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feld 44"/>
            <p:cNvSpPr txBox="1"/>
            <p:nvPr/>
          </p:nvSpPr>
          <p:spPr>
            <a:xfrm>
              <a:off x="1721183" y="5658658"/>
              <a:ext cx="5950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 smtClean="0">
                  <a:latin typeface="Calibri" panose="020F0502020204030204" pitchFamily="34" charset="0"/>
                </a:rPr>
                <a:t>2.2 m</a:t>
              </a:r>
              <a:endParaRPr lang="de-DE" sz="1400" dirty="0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838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7472C2-BBF5-43B1-9199-47DB44D7E0A1}" type="slidenum">
              <a:rPr lang="de-DE" smtClean="0"/>
              <a:pPr/>
              <a:t>18</a:t>
            </a:fld>
            <a:endParaRPr lang="de-D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8689" y="3389959"/>
            <a:ext cx="2818980" cy="1681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5" descr="X:\Fotos\Reinraum\20160819_09553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34"/>
          <a:stretch/>
        </p:blipFill>
        <p:spPr bwMode="auto">
          <a:xfrm>
            <a:off x="381749" y="1328594"/>
            <a:ext cx="2845920" cy="199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328286" y="5208739"/>
            <a:ext cx="3052575" cy="92333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Upgrade of clean room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 panose="020F0502020204030204" pitchFamily="34" charset="0"/>
              </a:rPr>
              <a:t>Outer part:	ISO8</a:t>
            </a:r>
            <a:r>
              <a:rPr lang="en-GB" altLang="de-DE" dirty="0" smtClean="0">
                <a:solidFill>
                  <a:prstClr val="black"/>
                </a:solidFill>
                <a:latin typeface="Calibri" panose="020F0502020204030204" pitchFamily="34" charset="0"/>
                <a:sym typeface="Symbol"/>
              </a:rPr>
              <a:t> </a:t>
            </a:r>
            <a:r>
              <a:rPr lang="en-GB" altLang="de-DE" dirty="0">
                <a:solidFill>
                  <a:prstClr val="black"/>
                </a:solidFill>
                <a:latin typeface="Calibri" panose="020F0502020204030204" pitchFamily="34" charset="0"/>
                <a:sym typeface="Symbol"/>
              </a:rPr>
              <a:t> ISO6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GB" altLang="de-DE" dirty="0" smtClean="0">
                <a:solidFill>
                  <a:prstClr val="black"/>
                </a:solidFill>
                <a:latin typeface="Calibri" panose="020F0502020204030204" pitchFamily="34" charset="0"/>
                <a:sym typeface="Symbol"/>
              </a:rPr>
              <a:t>Inner part:</a:t>
            </a:r>
            <a:r>
              <a:rPr lang="en-GB" altLang="de-DE" dirty="0">
                <a:solidFill>
                  <a:prstClr val="black"/>
                </a:solidFill>
                <a:latin typeface="Calibri" panose="020F0502020204030204" pitchFamily="34" charset="0"/>
                <a:sym typeface="Symbol"/>
              </a:rPr>
              <a:t>	</a:t>
            </a:r>
            <a:r>
              <a:rPr lang="en-GB" altLang="de-DE" dirty="0" smtClean="0">
                <a:solidFill>
                  <a:prstClr val="black"/>
                </a:solidFill>
                <a:latin typeface="Calibri" panose="020F0502020204030204" pitchFamily="34" charset="0"/>
                <a:sym typeface="Symbol"/>
              </a:rPr>
              <a:t>ISO4</a:t>
            </a:r>
          </a:p>
        </p:txBody>
      </p:sp>
      <p:pic>
        <p:nvPicPr>
          <p:cNvPr id="8" name="Picture 13" descr="F:\Job\Konferenzen\SRF2017\Gettmann\Stri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8860" y="1339694"/>
            <a:ext cx="2633950" cy="197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7" descr="F:\Job\Konferenzen\SRF2017\Gettmann\Koppler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54354" y="1339694"/>
            <a:ext cx="2603380" cy="197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5034" y="3390057"/>
            <a:ext cx="5293574" cy="2414115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4964174" y="5947403"/>
            <a:ext cx="2517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Integration into Cryostat</a:t>
            </a:r>
            <a:endParaRPr lang="de-DE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1322347" y="141590"/>
            <a:ext cx="6334871" cy="709330"/>
          </a:xfrm>
        </p:spPr>
        <p:txBody>
          <a:bodyPr>
            <a:normAutofit/>
          </a:bodyPr>
          <a:lstStyle/>
          <a:p>
            <a:r>
              <a:rPr lang="en-US" altLang="de-DE" dirty="0" smtClean="0">
                <a:latin typeface="Calibri" panose="020F0502020204030204" pitchFamily="34" charset="0"/>
              </a:rPr>
              <a:t>Assembly of Acceleration String at GSI</a:t>
            </a:r>
            <a:endParaRPr lang="en-US" altLang="de-DE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17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7472C2-BBF5-43B1-9199-47DB44D7E0A1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1322347" y="141590"/>
            <a:ext cx="6334871" cy="709330"/>
          </a:xfrm>
        </p:spPr>
        <p:txBody>
          <a:bodyPr>
            <a:normAutofit fontScale="90000"/>
          </a:bodyPr>
          <a:lstStyle/>
          <a:p>
            <a:r>
              <a:rPr lang="en-US" altLang="de-DE" dirty="0" smtClean="0">
                <a:latin typeface="Calibri" panose="020F0502020204030204" pitchFamily="34" charset="0"/>
              </a:rPr>
              <a:t>Test of Tuning </a:t>
            </a:r>
            <a:r>
              <a:rPr lang="en-US" altLang="de-DE" dirty="0">
                <a:latin typeface="Calibri" panose="020F0502020204030204" pitchFamily="34" charset="0"/>
              </a:rPr>
              <a:t>System </a:t>
            </a:r>
            <a:r>
              <a:rPr lang="en-US" altLang="de-DE" dirty="0" smtClean="0">
                <a:latin typeface="Calibri" panose="020F0502020204030204" pitchFamily="34" charset="0"/>
              </a:rPr>
              <a:t>during Beam Commissioning</a:t>
            </a:r>
            <a:endParaRPr lang="en-US" altLang="de-DE" dirty="0">
              <a:latin typeface="Calibri" panose="020F0502020204030204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263540" y="1234073"/>
            <a:ext cx="63331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 smtClean="0">
                <a:latin typeface="Calibri" panose="020F0502020204030204" pitchFamily="34" charset="0"/>
              </a:rPr>
              <a:t>Problems measuring Q</a:t>
            </a:r>
            <a:r>
              <a:rPr lang="en-US" sz="1600" b="1" baseline="-25000" dirty="0" smtClean="0">
                <a:latin typeface="Calibri" panose="020F0502020204030204" pitchFamily="34" charset="0"/>
              </a:rPr>
              <a:t>0</a:t>
            </a:r>
            <a:r>
              <a:rPr lang="en-US" sz="1600" b="1" dirty="0" smtClean="0">
                <a:latin typeface="Calibri" panose="020F0502020204030204" pitchFamily="34" charset="0"/>
              </a:rPr>
              <a:t>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</a:rPr>
              <a:t>No calibration of </a:t>
            </a:r>
            <a:r>
              <a:rPr lang="en-US" sz="1600" dirty="0" smtClean="0">
                <a:latin typeface="Calibri" panose="020F0502020204030204" pitchFamily="34" charset="0"/>
              </a:rPr>
              <a:t>He gas flow meter</a:t>
            </a:r>
            <a:br>
              <a:rPr lang="en-US" sz="1600" dirty="0" smtClean="0">
                <a:latin typeface="Calibri" panose="020F0502020204030204" pitchFamily="34" charset="0"/>
              </a:rPr>
            </a:br>
            <a:r>
              <a:rPr lang="en-US" sz="1600" dirty="0" smtClean="0">
                <a:latin typeface="Calibri" panose="020F0502020204030204" pitchFamily="34" charset="0"/>
              </a:rPr>
              <a:t>to </a:t>
            </a:r>
            <a:r>
              <a:rPr lang="en-US" sz="1600" dirty="0">
                <a:latin typeface="Calibri" panose="020F0502020204030204" pitchFamily="34" charset="0"/>
              </a:rPr>
              <a:t>measure cryogenic losses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 err="1" smtClean="0">
                <a:latin typeface="Calibri" panose="020F0502020204030204" pitchFamily="34" charset="0"/>
              </a:rPr>
              <a:t>Determining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>
                <a:latin typeface="Calibri" panose="020F0502020204030204" pitchFamily="34" charset="0"/>
              </a:rPr>
              <a:t>Q</a:t>
            </a:r>
            <a:r>
              <a:rPr lang="de-DE" sz="1600" baseline="-25000" dirty="0">
                <a:latin typeface="Calibri" panose="020F0502020204030204" pitchFamily="34" charset="0"/>
              </a:rPr>
              <a:t>0</a:t>
            </a:r>
            <a:r>
              <a:rPr lang="de-DE" sz="1600" dirty="0">
                <a:latin typeface="Calibri" panose="020F0502020204030204" pitchFamily="34" charset="0"/>
              </a:rPr>
              <a:t> not </a:t>
            </a:r>
            <a:r>
              <a:rPr lang="de-DE" sz="1600" dirty="0" err="1" smtClean="0">
                <a:latin typeface="Calibri" panose="020F0502020204030204" pitchFamily="34" charset="0"/>
              </a:rPr>
              <a:t>possible</a:t>
            </a:r>
            <a:endParaRPr lang="de-DE" sz="1600" dirty="0" smtClean="0">
              <a:latin typeface="Calibri" panose="020F0502020204030204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263541" y="2732003"/>
            <a:ext cx="61285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 smtClean="0">
                <a:latin typeface="Calibri" panose="020F0502020204030204" pitchFamily="34" charset="0"/>
              </a:rPr>
              <a:t>Input coupling: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</a:rPr>
              <a:t>S</a:t>
            </a:r>
            <a:r>
              <a:rPr lang="en-US" sz="1600" dirty="0" smtClean="0">
                <a:latin typeface="Calibri" panose="020F0502020204030204" pitchFamily="34" charset="0"/>
              </a:rPr>
              <a:t>trongly over coupled to increase bandwidth</a:t>
            </a:r>
            <a:endParaRPr lang="en-US" sz="1600" dirty="0">
              <a:latin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Q</a:t>
            </a:r>
            <a:r>
              <a:rPr lang="en-US" sz="1600" baseline="-25000" dirty="0" smtClean="0">
                <a:latin typeface="Calibri" panose="020F0502020204030204" pitchFamily="34" charset="0"/>
              </a:rPr>
              <a:t>L </a:t>
            </a:r>
            <a:r>
              <a:rPr lang="en-US" sz="1600" dirty="0" smtClean="0">
                <a:latin typeface="Calibri" panose="020F0502020204030204" pitchFamily="34" charset="0"/>
              </a:rPr>
              <a:t>= 7.1 ∙ 10</a:t>
            </a:r>
            <a:r>
              <a:rPr lang="en-US" sz="1600" baseline="30000" dirty="0" smtClean="0">
                <a:latin typeface="Calibri" panose="020F0502020204030204" pitchFamily="34" charset="0"/>
              </a:rPr>
              <a:t>5</a:t>
            </a:r>
            <a:r>
              <a:rPr lang="en-US" sz="1600" dirty="0" smtClean="0">
                <a:latin typeface="Calibri" panose="020F0502020204030204" pitchFamily="34" charset="0"/>
              </a:rPr>
              <a:t>, ∆f = 300 Hz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1.5 kW CW max. forward power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Max. </a:t>
            </a:r>
            <a:r>
              <a:rPr lang="en-US" sz="1600" dirty="0" err="1" smtClean="0">
                <a:latin typeface="Calibri" panose="020F0502020204030204" pitchFamily="34" charset="0"/>
              </a:rPr>
              <a:t>E</a:t>
            </a:r>
            <a:r>
              <a:rPr lang="en-US" sz="1600" baseline="-25000" dirty="0" err="1" smtClean="0">
                <a:latin typeface="Calibri" panose="020F0502020204030204" pitchFamily="34" charset="0"/>
              </a:rPr>
              <a:t>a</a:t>
            </a:r>
            <a:r>
              <a:rPr lang="en-US" sz="1600" dirty="0" smtClean="0">
                <a:latin typeface="Calibri" panose="020F0502020204030204" pitchFamily="34" charset="0"/>
              </a:rPr>
              <a:t> = 6.4 MV/m at 1.5 kW forward power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263540" y="4599265"/>
            <a:ext cx="61285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 smtClean="0">
                <a:latin typeface="Calibri" panose="020F0502020204030204" pitchFamily="34" charset="0"/>
              </a:rPr>
              <a:t>RF control system: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</a:rPr>
              <a:t>Amplitude, phase and frequency </a:t>
            </a:r>
            <a:r>
              <a:rPr lang="en-US" sz="1600" dirty="0" smtClean="0">
                <a:latin typeface="Calibri" panose="020F0502020204030204" pitchFamily="34" charset="0"/>
              </a:rPr>
              <a:t>control</a:t>
            </a:r>
            <a:endParaRPr lang="en-US" sz="1600" dirty="0">
              <a:latin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</a:rPr>
              <a:t>Operation </a:t>
            </a:r>
            <a:r>
              <a:rPr lang="en-US" sz="1600" dirty="0" smtClean="0">
                <a:latin typeface="Calibri" panose="020F0502020204030204" pitchFamily="34" charset="0"/>
              </a:rPr>
              <a:t>of one </a:t>
            </a:r>
            <a:r>
              <a:rPr lang="en-US" sz="1600" dirty="0">
                <a:latin typeface="Calibri" panose="020F0502020204030204" pitchFamily="34" charset="0"/>
              </a:rPr>
              <a:t>slow </a:t>
            </a:r>
            <a:r>
              <a:rPr lang="en-US" sz="1600" dirty="0" smtClean="0">
                <a:latin typeface="Calibri" panose="020F0502020204030204" pitchFamily="34" charset="0"/>
              </a:rPr>
              <a:t>tuner (tuner 2 &amp; 3 standby, </a:t>
            </a:r>
            <a:r>
              <a:rPr lang="en-US" sz="1600" dirty="0" err="1" smtClean="0">
                <a:latin typeface="Calibri" panose="020F0502020204030204" pitchFamily="34" charset="0"/>
              </a:rPr>
              <a:t>piezos</a:t>
            </a:r>
            <a:r>
              <a:rPr lang="en-US" sz="1600" dirty="0" smtClean="0">
                <a:latin typeface="Calibri" panose="020F0502020204030204" pitchFamily="34" charset="0"/>
              </a:rPr>
              <a:t> not used)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Max. displacement during operation: 500 steps – 25 µm, </a:t>
            </a:r>
            <a:r>
              <a:rPr lang="en-US" sz="1600" dirty="0">
                <a:latin typeface="Calibri" panose="020F0502020204030204" pitchFamily="34" charset="0"/>
              </a:rPr>
              <a:t>∆f = </a:t>
            </a:r>
            <a:r>
              <a:rPr lang="en-US" sz="1600" dirty="0" smtClean="0">
                <a:latin typeface="Calibri" panose="020F0502020204030204" pitchFamily="34" charset="0"/>
              </a:rPr>
              <a:t>700 Hz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</a:rPr>
              <a:t>S</a:t>
            </a:r>
            <a:r>
              <a:rPr lang="en-US" sz="1600" dirty="0" smtClean="0">
                <a:latin typeface="Calibri" panose="020F0502020204030204" pitchFamily="34" charset="0"/>
              </a:rPr>
              <a:t>table frequency operation: 1 step/min due to change of He level</a:t>
            </a:r>
            <a:endParaRPr lang="en-US" sz="1600" dirty="0">
              <a:latin typeface="Calibri" panose="020F050202020403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0689" y="1456948"/>
            <a:ext cx="2157517" cy="2876689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7625" y="3498281"/>
            <a:ext cx="2157517" cy="2876689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4327930" y="4266879"/>
            <a:ext cx="2706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 smtClean="0">
                <a:latin typeface="Calibri" panose="020F0502020204030204" pitchFamily="34" charset="0"/>
              </a:rPr>
              <a:t>CW amplifier, 217 MHz, 5 kW 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6603332" y="3157547"/>
            <a:ext cx="2706101" cy="34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 smtClean="0">
                <a:latin typeface="Calibri" panose="020F0502020204030204" pitchFamily="34" charset="0"/>
              </a:rPr>
              <a:t>Tuning system</a:t>
            </a:r>
          </a:p>
        </p:txBody>
      </p:sp>
    </p:spTree>
    <p:extLst>
      <p:ext uri="{BB962C8B-B14F-4D97-AF65-F5344CB8AC3E}">
        <p14:creationId xmlns:p14="http://schemas.microsoft.com/office/powerpoint/2010/main" val="347498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7472C2-BBF5-43B1-9199-47DB44D7E0A1}" type="slidenum">
              <a:rPr lang="de-DE" smtClean="0"/>
              <a:pPr/>
              <a:t>2</a:t>
            </a:fld>
            <a:endParaRPr lang="de-DE" dirty="0"/>
          </a:p>
        </p:txBody>
      </p:sp>
      <p:pic>
        <p:nvPicPr>
          <p:cNvPr id="6" name="Picture 11" descr="H_Moden_DTL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888" y="2344363"/>
            <a:ext cx="8658225" cy="267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889000" y="5413001"/>
            <a:ext cx="1304925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defPPr>
              <a:defRPr lang="de-DE"/>
            </a:defPPr>
            <a:lvl1pPr algn="l" defTabSz="417512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087563" indent="-1630363" algn="l" defTabSz="417512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175125" indent="-3260725" algn="l" defTabSz="417512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264275" indent="-4892675" algn="l" defTabSz="417512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351838" indent="-6523038" algn="l" defTabSz="417512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r.t. IH-DTL</a:t>
            </a: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3536351" y="5374901"/>
            <a:ext cx="1619250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defPPr>
              <a:defRPr lang="de-DE"/>
            </a:defPPr>
            <a:lvl1pPr algn="l" defTabSz="417512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087563" indent="-1630363" algn="l" defTabSz="417512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175125" indent="-3260725" algn="l" defTabSz="417512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264275" indent="-4892675" algn="l" defTabSz="417512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351838" indent="-6523038" algn="l" defTabSz="417512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r.t. CH-DTL</a:t>
            </a: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6498028" y="5374901"/>
            <a:ext cx="1619250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defPPr>
              <a:defRPr lang="de-DE"/>
            </a:defPPr>
            <a:lvl1pPr algn="l" defTabSz="417512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087563" indent="-1630363" algn="l" defTabSz="417512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175125" indent="-3260725" algn="l" defTabSz="417512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264275" indent="-4892675" algn="l" defTabSz="417512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351838" indent="-6523038" algn="l" defTabSz="417512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s.c</a:t>
            </a:r>
            <a:r>
              <a:rPr lang="de-DE" alt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. CH-DTL</a:t>
            </a:r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890588" y="2358651"/>
            <a:ext cx="1349375" cy="541337"/>
          </a:xfrm>
          <a:prstGeom prst="rect">
            <a:avLst/>
          </a:prstGeom>
          <a:solidFill>
            <a:srgbClr val="FFFF99">
              <a:alpha val="80000"/>
            </a:srgbClr>
          </a:solidFill>
          <a:ln w="25400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defPPr>
              <a:defRPr lang="de-DE"/>
            </a:defPPr>
            <a:lvl1pPr algn="l" defTabSz="417512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087563" indent="-1630363" algn="l" defTabSz="417512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175125" indent="-3260725" algn="l" defTabSz="417512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264275" indent="-4892675" algn="l" defTabSz="417512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351838" indent="-6523038" algn="l" defTabSz="417512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de-DE" altLang="de-DE" sz="2400" dirty="0" smtClean="0"/>
              <a:t>H</a:t>
            </a:r>
            <a:r>
              <a:rPr lang="de-DE" altLang="de-DE" sz="2400" baseline="-25000" dirty="0" smtClean="0"/>
              <a:t>111</a:t>
            </a:r>
            <a:endParaRPr lang="de-DE" altLang="de-DE" sz="2400" baseline="-25000" dirty="0"/>
          </a:p>
        </p:txBody>
      </p:sp>
      <p:sp>
        <p:nvSpPr>
          <p:cNvPr id="11" name="Rectangle 60"/>
          <p:cNvSpPr>
            <a:spLocks noChangeArrowheads="1"/>
          </p:cNvSpPr>
          <p:nvPr/>
        </p:nvSpPr>
        <p:spPr bwMode="auto">
          <a:xfrm>
            <a:off x="3702585" y="2354418"/>
            <a:ext cx="1349375" cy="541337"/>
          </a:xfrm>
          <a:prstGeom prst="rect">
            <a:avLst/>
          </a:prstGeom>
          <a:solidFill>
            <a:srgbClr val="FFFF99">
              <a:alpha val="80000"/>
            </a:srgbClr>
          </a:solidFill>
          <a:ln w="25400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defPPr>
              <a:defRPr lang="de-DE"/>
            </a:defPPr>
            <a:lvl1pPr algn="l" defTabSz="417512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087563" indent="-1630363" algn="l" defTabSz="417512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175125" indent="-3260725" algn="l" defTabSz="417512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264275" indent="-4892675" algn="l" defTabSz="417512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351838" indent="-6523038" algn="l" defTabSz="417512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de-DE" altLang="de-DE" sz="2400" dirty="0" smtClean="0"/>
              <a:t>H</a:t>
            </a:r>
            <a:r>
              <a:rPr lang="de-DE" altLang="de-DE" sz="2400" baseline="-25000" dirty="0" smtClean="0"/>
              <a:t>211</a:t>
            </a:r>
            <a:endParaRPr lang="de-DE" altLang="de-DE" sz="2400" baseline="-25000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6784975" y="2358651"/>
            <a:ext cx="1349375" cy="541337"/>
          </a:xfrm>
          <a:prstGeom prst="rect">
            <a:avLst/>
          </a:prstGeom>
          <a:solidFill>
            <a:srgbClr val="FFFF99">
              <a:alpha val="80000"/>
            </a:srgbClr>
          </a:solidFill>
          <a:ln w="25400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defPPr>
              <a:defRPr lang="de-DE"/>
            </a:defPPr>
            <a:lvl1pPr algn="l" defTabSz="417512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087563" indent="-1630363" algn="l" defTabSz="417512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175125" indent="-3260725" algn="l" defTabSz="417512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264275" indent="-4892675" algn="l" defTabSz="417512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351838" indent="-6523038" algn="l" defTabSz="417512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de-DE" altLang="de-DE" sz="2400" dirty="0" smtClean="0"/>
              <a:t>H</a:t>
            </a:r>
            <a:r>
              <a:rPr lang="de-DE" altLang="de-DE" sz="2400" baseline="-25000" dirty="0" smtClean="0"/>
              <a:t>211</a:t>
            </a:r>
            <a:endParaRPr lang="de-DE" altLang="de-DE" sz="2400" baseline="-25000" dirty="0"/>
          </a:p>
        </p:txBody>
      </p:sp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1322347" y="141590"/>
            <a:ext cx="6334871" cy="709330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The Family of H-mode DTL Cavities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999067" y="1972733"/>
            <a:ext cx="184731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endParaRPr lang="de-DE" dirty="0" smtClean="0"/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3191848" y="1598804"/>
            <a:ext cx="2308255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defPPr>
              <a:defRPr lang="de-DE"/>
            </a:defPPr>
            <a:lvl1pPr algn="l" defTabSz="417512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087563" indent="-1630363" algn="l" defTabSz="417512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175125" indent="-3260725" algn="l" defTabSz="417512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264275" indent="-4892675" algn="l" defTabSz="417512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351838" indent="-6523038" algn="l" defTabSz="417512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p-</a:t>
            </a:r>
            <a:r>
              <a:rPr lang="de-DE" alt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Linac</a:t>
            </a:r>
            <a:r>
              <a:rPr lang="de-DE" alt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prototype </a:t>
            </a:r>
            <a:r>
              <a:rPr lang="de-DE" alt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alt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GSI</a:t>
            </a:r>
          </a:p>
          <a:p>
            <a:pPr algn="ctr">
              <a:spcBef>
                <a:spcPct val="50000"/>
              </a:spcBef>
            </a:pPr>
            <a:r>
              <a:rPr lang="de-DE" alt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340 MHz</a:t>
            </a:r>
            <a:endParaRPr lang="de-DE" alt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539485" y="1617702"/>
            <a:ext cx="2051579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defPPr>
              <a:defRPr lang="de-DE"/>
            </a:defPPr>
            <a:lvl1pPr algn="l" defTabSz="417512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087563" indent="-1630363" algn="l" defTabSz="417512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175125" indent="-3260725" algn="l" defTabSz="417512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264275" indent="-4892675" algn="l" defTabSz="417512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351838" indent="-6523038" algn="l" defTabSz="417512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CNAO </a:t>
            </a:r>
            <a:r>
              <a:rPr lang="de-DE" alt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Italy</a:t>
            </a:r>
            <a:endParaRPr lang="de-DE" altLang="de-DE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de-DE" alt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217 MHz</a:t>
            </a:r>
            <a:endParaRPr lang="de-DE" alt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5869762" y="1617702"/>
            <a:ext cx="3179799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defPPr>
              <a:defRPr lang="de-DE"/>
            </a:defPPr>
            <a:lvl1pPr algn="l" defTabSz="417512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087563" indent="-1630363" algn="l" defTabSz="417512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175125" indent="-3260725" algn="l" defTabSz="417512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264275" indent="-4892675" algn="l" defTabSz="417512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351838" indent="-6523038" algn="l" defTabSz="417512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de-DE" altLang="de-DE" sz="16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de-DE" alt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superconducting</a:t>
            </a:r>
            <a:r>
              <a:rPr lang="de-DE" alt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CH prototype</a:t>
            </a:r>
          </a:p>
          <a:p>
            <a:pPr algn="ctr">
              <a:spcBef>
                <a:spcPct val="50000"/>
              </a:spcBef>
            </a:pPr>
            <a:r>
              <a:rPr lang="de-DE" alt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360 MHz</a:t>
            </a:r>
            <a:endParaRPr lang="de-DE" alt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28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7472C2-BBF5-43B1-9199-47DB44D7E0A1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88422" y="1453242"/>
            <a:ext cx="5662963" cy="30777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Measurement of transient signal induced by traveling bunch</a:t>
            </a:r>
            <a:endParaRPr 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88422" y="1907271"/>
            <a:ext cx="5662963" cy="2161296"/>
            <a:chOff x="208168" y="1229938"/>
            <a:chExt cx="5662963" cy="2161296"/>
          </a:xfrm>
        </p:grpSpPr>
        <p:pic>
          <p:nvPicPr>
            <p:cNvPr id="7" name="Picture 3" descr="Z:\20170626_StrahlZeit\Energie\UCW\Screenshots\asl740_2017-07-05_10-34-53UTC_ucw-phase-probe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08168" y="1229938"/>
              <a:ext cx="5662963" cy="21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feld 7"/>
            <p:cNvSpPr txBox="1"/>
            <p:nvPr/>
          </p:nvSpPr>
          <p:spPr>
            <a:xfrm>
              <a:off x="208168" y="2929569"/>
              <a:ext cx="170001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2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cavity RF off</a:t>
              </a:r>
            </a:p>
          </p:txBody>
        </p:sp>
        <p:sp>
          <p:nvSpPr>
            <p:cNvPr id="10" name="Ellipse 9"/>
            <p:cNvSpPr/>
            <p:nvPr/>
          </p:nvSpPr>
          <p:spPr>
            <a:xfrm>
              <a:off x="5154532" y="2705100"/>
              <a:ext cx="527050" cy="24765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</p:grpSp>
      <p:grpSp>
        <p:nvGrpSpPr>
          <p:cNvPr id="15" name="Gruppieren 14"/>
          <p:cNvGrpSpPr/>
          <p:nvPr/>
        </p:nvGrpSpPr>
        <p:grpSpPr>
          <a:xfrm>
            <a:off x="88422" y="4158621"/>
            <a:ext cx="5662963" cy="2161365"/>
            <a:chOff x="208168" y="3481288"/>
            <a:chExt cx="5662963" cy="2161365"/>
          </a:xfrm>
        </p:grpSpPr>
        <p:pic>
          <p:nvPicPr>
            <p:cNvPr id="5" name="Picture 2" descr="Z:\20170626_StrahlZeit\Energie\UCW\Screenshots\asl740_2017-07-04_15-30-17UTC_ucw-phase-probe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08168" y="3481288"/>
              <a:ext cx="5662963" cy="21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feld 8"/>
            <p:cNvSpPr txBox="1"/>
            <p:nvPr/>
          </p:nvSpPr>
          <p:spPr>
            <a:xfrm>
              <a:off x="208168" y="5180988"/>
              <a:ext cx="429168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2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cavity RF on (CW), </a:t>
              </a:r>
              <a:r>
                <a:rPr lang="en-US" sz="24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E</a:t>
              </a:r>
              <a:r>
                <a:rPr lang="en-US" sz="2400" baseline="-250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  <a:r>
                <a:rPr lang="en-US" sz="2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= 3.6 MV/m</a:t>
              </a:r>
            </a:p>
          </p:txBody>
        </p:sp>
        <p:sp>
          <p:nvSpPr>
            <p:cNvPr id="11" name="Ellipse 10"/>
            <p:cNvSpPr/>
            <p:nvPr/>
          </p:nvSpPr>
          <p:spPr>
            <a:xfrm>
              <a:off x="5116432" y="4978400"/>
              <a:ext cx="527050" cy="24765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</p:grpSp>
      <p:sp>
        <p:nvSpPr>
          <p:cNvPr id="12" name="Textfeld 11"/>
          <p:cNvSpPr txBox="1"/>
          <p:nvPr/>
        </p:nvSpPr>
        <p:spPr>
          <a:xfrm>
            <a:off x="5972885" y="1210795"/>
            <a:ext cx="3171115" cy="156966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600" b="1" dirty="0" smtClean="0">
                <a:latin typeface="Calibri" panose="020F0502020204030204" pitchFamily="34" charset="0"/>
              </a:rPr>
              <a:t>Beam input parameters: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50 Hz, 5 </a:t>
            </a:r>
            <a:r>
              <a:rPr lang="en-US" sz="1600" dirty="0" err="1" smtClean="0">
                <a:latin typeface="Calibri" panose="020F0502020204030204" pitchFamily="34" charset="0"/>
              </a:rPr>
              <a:t>ms</a:t>
            </a:r>
            <a:r>
              <a:rPr lang="en-US" sz="1600" dirty="0">
                <a:latin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</a:rPr>
              <a:t>(25% beam duty)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1.36 MeV/u input energy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1.5 </a:t>
            </a:r>
            <a:r>
              <a:rPr lang="en-US" sz="1600" dirty="0" err="1" smtClean="0">
                <a:latin typeface="Calibri" panose="020F0502020204030204" pitchFamily="34" charset="0"/>
              </a:rPr>
              <a:t>pµA</a:t>
            </a:r>
            <a:r>
              <a:rPr lang="en-US" sz="1600" dirty="0" smtClean="0">
                <a:latin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</a:rPr>
              <a:t>(particle current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1322347" y="141590"/>
            <a:ext cx="6334871" cy="709330"/>
          </a:xfrm>
        </p:spPr>
        <p:txBody>
          <a:bodyPr>
            <a:normAutofit/>
          </a:bodyPr>
          <a:lstStyle/>
          <a:p>
            <a:r>
              <a:rPr lang="en-US" altLang="de-DE" dirty="0" smtClean="0">
                <a:latin typeface="Calibri" panose="020F0502020204030204" pitchFamily="34" charset="0"/>
              </a:rPr>
              <a:t>Time of Flight Measurements Ar</a:t>
            </a:r>
            <a:r>
              <a:rPr lang="en-US" altLang="de-DE" baseline="30000" dirty="0" smtClean="0">
                <a:latin typeface="Calibri" panose="020F0502020204030204" pitchFamily="34" charset="0"/>
              </a:rPr>
              <a:t>9+</a:t>
            </a:r>
            <a:endParaRPr lang="en-US" altLang="de-DE" dirty="0">
              <a:latin typeface="Calibri" panose="020F0502020204030204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5965561" y="3323186"/>
            <a:ext cx="3171115" cy="230832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 smtClean="0">
                <a:latin typeface="Calibri" panose="020F0502020204030204" pitchFamily="34" charset="0"/>
              </a:rPr>
              <a:t>Beam output parameters:</a:t>
            </a:r>
            <a:endParaRPr lang="en-US" sz="1600" dirty="0">
              <a:latin typeface="Calibri" panose="020F0502020204030204" pitchFamily="34" charset="0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Design energy of 1.86 MeV/u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95% of beam transmission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15% of trans. emittance growth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0.25 ns bunch length (∆</a:t>
            </a:r>
            <a:r>
              <a:rPr lang="el-GR" sz="1600" dirty="0" smtClean="0">
                <a:latin typeface="Calibri" panose="020F0502020204030204" pitchFamily="34" charset="0"/>
              </a:rPr>
              <a:t>φ</a:t>
            </a:r>
            <a:r>
              <a:rPr lang="de-DE" sz="1600" dirty="0" smtClean="0">
                <a:latin typeface="Calibri" panose="020F0502020204030204" pitchFamily="34" charset="0"/>
              </a:rPr>
              <a:t> =</a:t>
            </a:r>
            <a:r>
              <a:rPr lang="en-US" sz="1600" dirty="0" smtClean="0">
                <a:latin typeface="Calibri" panose="020F0502020204030204" pitchFamily="34" charset="0"/>
              </a:rPr>
              <a:t> 20°)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Test is successful!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5965561" y="2891106"/>
            <a:ext cx="3114045" cy="38209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Acceleration</a:t>
            </a: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Energy gain of 0.5 </a:t>
            </a:r>
            <a:r>
              <a:rPr lang="en-US" sz="1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MeV/u</a:t>
            </a:r>
            <a:endParaRPr lang="en-US" sz="1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5905458" y="5734161"/>
            <a:ext cx="3114045" cy="70525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Symbol" panose="05050102010706020507" pitchFamily="18" charset="2"/>
              <a:buChar char="®"/>
            </a:pPr>
            <a:r>
              <a:rPr lang="en-GB" altLang="de-DE" sz="1400" dirty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S</a:t>
            </a:r>
            <a:r>
              <a:rPr lang="en-GB" altLang="de-DE" sz="1400" dirty="0" smtClean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ystematic </a:t>
            </a:r>
            <a:r>
              <a:rPr lang="en-GB" altLang="de-DE" sz="1400" dirty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scan of RF phase </a:t>
            </a:r>
            <a:r>
              <a:rPr lang="en-GB" altLang="de-DE" sz="1400" dirty="0" smtClean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and amplitude 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0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02" y="1241387"/>
            <a:ext cx="4447418" cy="2999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7472C2-BBF5-43B1-9199-47DB44D7E0A1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290777" y="4539045"/>
            <a:ext cx="6562447" cy="156966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Changing </a:t>
            </a:r>
            <a:r>
              <a:rPr lang="en-US" sz="1600" dirty="0" smtClean="0">
                <a:latin typeface="Calibri" panose="020F0502020204030204" pitchFamily="34" charset="0"/>
              </a:rPr>
              <a:t>phase </a:t>
            </a:r>
            <a:r>
              <a:rPr lang="en-US" sz="1600" dirty="0" smtClean="0">
                <a:latin typeface="Calibri" panose="020F0502020204030204" pitchFamily="34" charset="0"/>
              </a:rPr>
              <a:t>and amplitude of RF power enables energy variation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Beam transmission is high for most of RF phases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2.2 MeV/u reached at 830 W forward power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Energy variation 1.4 - 2.2 MeV/u</a:t>
            </a:r>
            <a:r>
              <a:rPr lang="en-US" altLang="de-DE" sz="1600" dirty="0" smtClean="0">
                <a:latin typeface="Arial" pitchFamily="34" charset="0"/>
                <a:sym typeface="Symbol"/>
              </a:rPr>
              <a:t>  </a:t>
            </a:r>
            <a:r>
              <a:rPr lang="en-US" sz="1600" dirty="0" smtClean="0">
                <a:latin typeface="Calibri" panose="020F0502020204030204" pitchFamily="34" charset="0"/>
              </a:rPr>
              <a:t>Feature of EQUUS beam dynamics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8032" y="1289394"/>
            <a:ext cx="4456562" cy="3002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322347" y="141590"/>
            <a:ext cx="6334871" cy="709330"/>
          </a:xfrm>
        </p:spPr>
        <p:txBody>
          <a:bodyPr>
            <a:normAutofit/>
          </a:bodyPr>
          <a:lstStyle/>
          <a:p>
            <a:r>
              <a:rPr lang="en-US" altLang="de-DE" dirty="0" smtClean="0">
                <a:latin typeface="Calibri" panose="020F0502020204030204" pitchFamily="34" charset="0"/>
              </a:rPr>
              <a:t>Beam Energy vs. RF Phase </a:t>
            </a:r>
            <a:r>
              <a:rPr lang="en-US" altLang="de-DE" dirty="0">
                <a:latin typeface="Calibri" panose="020F0502020204030204" pitchFamily="34" charset="0"/>
              </a:rPr>
              <a:t>and Amplitude Ar</a:t>
            </a:r>
            <a:r>
              <a:rPr lang="en-US" altLang="de-DE" baseline="30000" dirty="0">
                <a:latin typeface="Calibri" panose="020F0502020204030204" pitchFamily="34" charset="0"/>
              </a:rPr>
              <a:t>9+</a:t>
            </a:r>
            <a:endParaRPr lang="en-US" altLang="de-DE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05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l" defTabSz="457200" rtl="0">
              <a:spcBef>
                <a:spcPct val="0"/>
              </a:spcBef>
            </a:pPr>
            <a:r>
              <a:rPr lang="en-US" altLang="de-DE" sz="2400" b="1" dirty="0" smtClean="0">
                <a:solidFill>
                  <a:schemeClr val="tx1"/>
                </a:solidFill>
                <a:latin typeface="Calibri" panose="020F0502020204030204" pitchFamily="34" charset="0"/>
                <a:sym typeface="Symbol" pitchFamily="18" charset="2"/>
              </a:rPr>
              <a:t>Cavity Assembly, Preparation and Testing at HIM</a:t>
            </a:r>
            <a:endParaRPr lang="de-DE" sz="2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7472C2-BBF5-43B1-9199-47DB44D7E0A1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6" name="Rectangle 28"/>
          <p:cNvSpPr>
            <a:spLocks noChangeArrowheads="1"/>
          </p:cNvSpPr>
          <p:nvPr/>
        </p:nvSpPr>
        <p:spPr bwMode="auto">
          <a:xfrm>
            <a:off x="6073318" y="1296074"/>
            <a:ext cx="3106075" cy="230832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0850" lvl="2">
              <a:buClr>
                <a:schemeClr val="tx1"/>
              </a:buClr>
              <a:buSzPct val="100000"/>
            </a:pPr>
            <a:r>
              <a:rPr lang="en-US" altLang="de-DE" sz="1600" b="1" dirty="0" smtClean="0">
                <a:latin typeface="Calibri" panose="020F0502020204030204" pitchFamily="34" charset="0"/>
                <a:sym typeface="Symbol" pitchFamily="18" charset="2"/>
              </a:rPr>
              <a:t>Infrastructure in Mainz:</a:t>
            </a:r>
            <a:br>
              <a:rPr lang="en-US" altLang="de-DE" sz="1600" b="1" dirty="0" smtClean="0">
                <a:latin typeface="Calibri" panose="020F0502020204030204" pitchFamily="34" charset="0"/>
                <a:sym typeface="Symbol" pitchFamily="18" charset="2"/>
              </a:rPr>
            </a:br>
            <a:endParaRPr lang="en-US" altLang="de-DE" sz="1600" b="1" dirty="0" smtClean="0">
              <a:latin typeface="Calibri" panose="020F0502020204030204" pitchFamily="34" charset="0"/>
              <a:sym typeface="Symbol" pitchFamily="18" charset="2"/>
            </a:endParaRPr>
          </a:p>
          <a:p>
            <a:pPr marL="736600" lvl="2" indent="-28575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de-DE" sz="1600" dirty="0" smtClean="0">
                <a:latin typeface="Calibri" panose="020F0502020204030204" pitchFamily="34" charset="0"/>
                <a:sym typeface="Symbol" pitchFamily="18" charset="2"/>
              </a:rPr>
              <a:t>Clean </a:t>
            </a:r>
            <a:r>
              <a:rPr lang="en-US" altLang="de-DE" sz="1600" dirty="0">
                <a:latin typeface="Calibri" panose="020F0502020204030204" pitchFamily="34" charset="0"/>
                <a:sym typeface="Symbol" pitchFamily="18" charset="2"/>
              </a:rPr>
              <a:t>room environment</a:t>
            </a:r>
          </a:p>
          <a:p>
            <a:pPr marL="736600" lvl="2" indent="-28575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de-DE" sz="1600" dirty="0">
                <a:latin typeface="Calibri" panose="020F0502020204030204" pitchFamily="34" charset="0"/>
                <a:sym typeface="Symbol" pitchFamily="18" charset="2"/>
              </a:rPr>
              <a:t>Cavity </a:t>
            </a:r>
            <a:r>
              <a:rPr lang="en-US" altLang="de-DE" sz="1600" dirty="0" err="1" smtClean="0">
                <a:latin typeface="Calibri" panose="020F0502020204030204" pitchFamily="34" charset="0"/>
                <a:sym typeface="Symbol" pitchFamily="18" charset="2"/>
              </a:rPr>
              <a:t>bakeout</a:t>
            </a:r>
            <a:r>
              <a:rPr lang="en-US" altLang="de-DE" sz="1600" dirty="0" smtClean="0">
                <a:latin typeface="Calibri" panose="020F0502020204030204" pitchFamily="34" charset="0"/>
                <a:sym typeface="Symbol" pitchFamily="18" charset="2"/>
              </a:rPr>
              <a:t> 120°C</a:t>
            </a:r>
          </a:p>
          <a:p>
            <a:pPr marL="736600" lvl="2" indent="-28575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de-DE" sz="1600" dirty="0" smtClean="0">
                <a:latin typeface="Calibri" panose="020F0502020204030204" pitchFamily="34" charset="0"/>
                <a:sym typeface="Symbol" pitchFamily="18" charset="2"/>
              </a:rPr>
              <a:t>High </a:t>
            </a:r>
            <a:r>
              <a:rPr lang="en-US" altLang="de-DE" sz="1600" dirty="0">
                <a:latin typeface="Calibri" panose="020F0502020204030204" pitchFamily="34" charset="0"/>
                <a:sym typeface="Symbol" pitchFamily="18" charset="2"/>
              </a:rPr>
              <a:t>Pressure </a:t>
            </a:r>
            <a:r>
              <a:rPr lang="en-US" altLang="de-DE" sz="1600" dirty="0" smtClean="0">
                <a:latin typeface="Calibri" panose="020F0502020204030204" pitchFamily="34" charset="0"/>
                <a:sym typeface="Symbol" pitchFamily="18" charset="2"/>
              </a:rPr>
              <a:t>Rinsing</a:t>
            </a:r>
          </a:p>
          <a:p>
            <a:pPr marL="736600" lvl="2" indent="-28575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de-DE" sz="1600" dirty="0" smtClean="0">
                <a:latin typeface="Calibri" panose="020F0502020204030204" pitchFamily="34" charset="0"/>
                <a:sym typeface="Symbol" pitchFamily="18" charset="2"/>
              </a:rPr>
              <a:t>Setup </a:t>
            </a:r>
            <a:r>
              <a:rPr lang="en-US" altLang="de-DE" sz="1600" dirty="0">
                <a:latin typeface="Calibri" panose="020F0502020204030204" pitchFamily="34" charset="0"/>
                <a:sym typeface="Symbol" pitchFamily="18" charset="2"/>
              </a:rPr>
              <a:t>for cavity </a:t>
            </a:r>
            <a:r>
              <a:rPr lang="en-US" altLang="de-DE" sz="1600" dirty="0" smtClean="0">
                <a:latin typeface="Calibri" panose="020F0502020204030204" pitchFamily="34" charset="0"/>
                <a:sym typeface="Symbol" pitchFamily="18" charset="2"/>
              </a:rPr>
              <a:t>RF</a:t>
            </a:r>
            <a:br>
              <a:rPr lang="en-US" altLang="de-DE" sz="1600" dirty="0" smtClean="0">
                <a:latin typeface="Calibri" panose="020F0502020204030204" pitchFamily="34" charset="0"/>
                <a:sym typeface="Symbol" pitchFamily="18" charset="2"/>
              </a:rPr>
            </a:br>
            <a:r>
              <a:rPr lang="en-US" altLang="de-DE" sz="1600" dirty="0" smtClean="0">
                <a:latin typeface="Calibri" panose="020F0502020204030204" pitchFamily="34" charset="0"/>
                <a:sym typeface="Symbol" pitchFamily="18" charset="2"/>
              </a:rPr>
              <a:t>testing at 4 K and 2 K</a:t>
            </a:r>
          </a:p>
          <a:p>
            <a:pPr marL="736600" lvl="2" indent="-28575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de-DE" sz="1600" dirty="0">
                <a:latin typeface="Calibri" panose="020F0502020204030204" pitchFamily="34" charset="0"/>
                <a:sym typeface="Symbol" pitchFamily="18" charset="2"/>
              </a:rPr>
              <a:t>Further improvement of</a:t>
            </a:r>
            <a:br>
              <a:rPr lang="en-US" altLang="de-DE" sz="1600" dirty="0">
                <a:latin typeface="Calibri" panose="020F0502020204030204" pitchFamily="34" charset="0"/>
                <a:sym typeface="Symbol" pitchFamily="18" charset="2"/>
              </a:rPr>
            </a:br>
            <a:r>
              <a:rPr lang="en-US" altLang="de-DE" sz="1600" dirty="0">
                <a:latin typeface="Calibri" panose="020F0502020204030204" pitchFamily="34" charset="0"/>
                <a:sym typeface="Symbol" pitchFamily="18" charset="2"/>
              </a:rPr>
              <a:t>cavity </a:t>
            </a:r>
            <a:r>
              <a:rPr lang="en-US" altLang="de-DE" sz="1600" dirty="0" smtClean="0">
                <a:latin typeface="Calibri" panose="020F0502020204030204" pitchFamily="34" charset="0"/>
                <a:sym typeface="Symbol" pitchFamily="18" charset="2"/>
              </a:rPr>
              <a:t>performance</a:t>
            </a:r>
            <a:endParaRPr lang="en-US" altLang="de-DE" dirty="0" smtClean="0">
              <a:latin typeface="Calibri" panose="020F0502020204030204" pitchFamily="34" charset="0"/>
              <a:sym typeface="Symbol" pitchFamily="18" charset="2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87" y="4649625"/>
            <a:ext cx="6087500" cy="187519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87" y="2933948"/>
            <a:ext cx="2757689" cy="1663200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77071" y="4253425"/>
            <a:ext cx="2195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ISO-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class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57087" y="6173692"/>
            <a:ext cx="2195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ISO-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class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grpSp>
        <p:nvGrpSpPr>
          <p:cNvPr id="4" name="Gruppieren 3"/>
          <p:cNvGrpSpPr/>
          <p:nvPr/>
        </p:nvGrpSpPr>
        <p:grpSpPr>
          <a:xfrm>
            <a:off x="6214170" y="4649625"/>
            <a:ext cx="2872753" cy="1913291"/>
            <a:chOff x="6214170" y="4649625"/>
            <a:chExt cx="2872753" cy="1913291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14170" y="4649625"/>
              <a:ext cx="2872753" cy="1875190"/>
            </a:xfrm>
            <a:prstGeom prst="rect">
              <a:avLst/>
            </a:prstGeom>
          </p:spPr>
        </p:pic>
        <p:sp>
          <p:nvSpPr>
            <p:cNvPr id="30" name="Textfeld 29"/>
            <p:cNvSpPr txBox="1"/>
            <p:nvPr/>
          </p:nvSpPr>
          <p:spPr>
            <a:xfrm>
              <a:off x="6847352" y="6162806"/>
              <a:ext cx="21959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2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HPR</a:t>
              </a:r>
              <a:endParaRPr lang="de-DE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8" name="Grafi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2165" y="1377042"/>
            <a:ext cx="3284168" cy="3191077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087" y="1233071"/>
            <a:ext cx="2757689" cy="1645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feld 33"/>
          <p:cNvSpPr txBox="1"/>
          <p:nvPr/>
        </p:nvSpPr>
        <p:spPr>
          <a:xfrm>
            <a:off x="6573698" y="3864886"/>
            <a:ext cx="2228330" cy="461665"/>
          </a:xfrm>
          <a:prstGeom prst="rect">
            <a:avLst/>
          </a:prstGeom>
          <a:solidFill>
            <a:schemeClr val="bg1"/>
          </a:solidFill>
          <a:ln w="25400">
            <a:solidFill>
              <a:srgbClr val="00618F"/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smtClean="0">
                <a:latin typeface="Calibri" panose="020F0502020204030204" pitchFamily="34" charset="0"/>
              </a:rPr>
              <a:t>Rinsing off axis</a:t>
            </a:r>
          </a:p>
        </p:txBody>
      </p:sp>
    </p:spTree>
    <p:extLst>
      <p:ext uri="{BB962C8B-B14F-4D97-AF65-F5344CB8AC3E}">
        <p14:creationId xmlns:p14="http://schemas.microsoft.com/office/powerpoint/2010/main" val="57918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>
                <a:latin typeface="Calibri" panose="020F0502020204030204" pitchFamily="34" charset="0"/>
              </a:rPr>
              <a:t>Acknowledgements</a:t>
            </a:r>
            <a:endParaRPr lang="de-DE" dirty="0">
              <a:latin typeface="Calibri" panose="020F0502020204030204" pitchFamily="34" charset="0"/>
            </a:endParaRPr>
          </a:p>
        </p:txBody>
      </p:sp>
      <p:cxnSp>
        <p:nvCxnSpPr>
          <p:cNvPr id="12" name="Gerade Verbindung 3"/>
          <p:cNvCxnSpPr/>
          <p:nvPr/>
        </p:nvCxnSpPr>
        <p:spPr>
          <a:xfrm>
            <a:off x="0" y="4602091"/>
            <a:ext cx="9144000" cy="0"/>
          </a:xfrm>
          <a:prstGeom prst="line">
            <a:avLst/>
          </a:prstGeom>
          <a:ln w="12700">
            <a:solidFill>
              <a:srgbClr val="0061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74204" y="1193134"/>
            <a:ext cx="858556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de-DE" sz="2600" b="1" dirty="0" err="1" smtClean="0">
                <a:latin typeface="Calibri" panose="020F0502020204030204" pitchFamily="34" charset="0"/>
              </a:rPr>
              <a:t>Thank</a:t>
            </a:r>
            <a:r>
              <a:rPr lang="de-DE" sz="2600" b="1" dirty="0" smtClean="0">
                <a:latin typeface="Calibri" panose="020F0502020204030204" pitchFamily="34" charset="0"/>
              </a:rPr>
              <a:t> </a:t>
            </a:r>
            <a:r>
              <a:rPr lang="de-DE" sz="2600" b="1" dirty="0" err="1" smtClean="0">
                <a:latin typeface="Calibri" panose="020F0502020204030204" pitchFamily="34" charset="0"/>
              </a:rPr>
              <a:t>you</a:t>
            </a:r>
            <a:r>
              <a:rPr lang="de-DE" sz="2600" b="1" dirty="0" smtClean="0">
                <a:latin typeface="Calibri" panose="020F0502020204030204" pitchFamily="34" charset="0"/>
              </a:rPr>
              <a:t> </a:t>
            </a:r>
            <a:r>
              <a:rPr lang="de-DE" sz="2600" b="1" dirty="0" err="1" smtClean="0">
                <a:latin typeface="Calibri" panose="020F0502020204030204" pitchFamily="34" charset="0"/>
              </a:rPr>
              <a:t>very</a:t>
            </a:r>
            <a:r>
              <a:rPr lang="de-DE" sz="2600" b="1" dirty="0" smtClean="0">
                <a:latin typeface="Calibri" panose="020F0502020204030204" pitchFamily="34" charset="0"/>
              </a:rPr>
              <a:t> </a:t>
            </a:r>
            <a:r>
              <a:rPr lang="de-DE" sz="2600" b="1" dirty="0" err="1" smtClean="0">
                <a:latin typeface="Calibri" panose="020F0502020204030204" pitchFamily="34" charset="0"/>
              </a:rPr>
              <a:t>much</a:t>
            </a:r>
            <a:r>
              <a:rPr lang="de-DE" sz="2600" b="1" dirty="0" smtClean="0">
                <a:latin typeface="Calibri" panose="020F0502020204030204" pitchFamily="34" charset="0"/>
              </a:rPr>
              <a:t> </a:t>
            </a:r>
            <a:r>
              <a:rPr lang="de-DE" sz="2600" b="1" dirty="0" err="1" smtClean="0">
                <a:latin typeface="Calibri" panose="020F0502020204030204" pitchFamily="34" charset="0"/>
              </a:rPr>
              <a:t>for</a:t>
            </a:r>
            <a:r>
              <a:rPr lang="de-DE" sz="2600" b="1" dirty="0" smtClean="0">
                <a:latin typeface="Calibri" panose="020F0502020204030204" pitchFamily="34" charset="0"/>
              </a:rPr>
              <a:t> </a:t>
            </a:r>
            <a:r>
              <a:rPr lang="de-DE" sz="2600" b="1" dirty="0" err="1" smtClean="0">
                <a:latin typeface="Calibri" panose="020F0502020204030204" pitchFamily="34" charset="0"/>
              </a:rPr>
              <a:t>your</a:t>
            </a:r>
            <a:r>
              <a:rPr lang="de-DE" sz="2600" b="1" dirty="0" smtClean="0">
                <a:latin typeface="Calibri" panose="020F0502020204030204" pitchFamily="34" charset="0"/>
              </a:rPr>
              <a:t> </a:t>
            </a:r>
            <a:r>
              <a:rPr lang="de-DE" sz="2600" b="1" dirty="0" err="1" smtClean="0">
                <a:latin typeface="Calibri" panose="020F0502020204030204" pitchFamily="34" charset="0"/>
              </a:rPr>
              <a:t>attention</a:t>
            </a:r>
            <a:r>
              <a:rPr lang="de-DE" sz="2600" b="1" dirty="0" smtClean="0">
                <a:latin typeface="Calibri" panose="020F0502020204030204" pitchFamily="34" charset="0"/>
              </a:rPr>
              <a:t>!</a:t>
            </a:r>
            <a:endParaRPr lang="de-DE" altLang="de-DE" sz="2600" b="1" dirty="0">
              <a:latin typeface="Calibri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7472C2-BBF5-43B1-9199-47DB44D7E0A1}" type="slidenum">
              <a:rPr lang="de-DE" smtClean="0"/>
              <a:pPr/>
              <a:t>23</a:t>
            </a:fld>
            <a:endParaRPr lang="de-DE" dirty="0"/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279217" y="4631266"/>
            <a:ext cx="8585566" cy="201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de-DE" sz="1900" b="1" dirty="0" err="1" smtClean="0">
                <a:latin typeface="Calibri" panose="020F0502020204030204" pitchFamily="34" charset="0"/>
              </a:rPr>
              <a:t>Collaboration</a:t>
            </a:r>
            <a:r>
              <a:rPr lang="de-DE" sz="1900" b="1" dirty="0" smtClean="0">
                <a:latin typeface="Calibri" panose="020F0502020204030204" pitchFamily="34" charset="0"/>
              </a:rPr>
              <a:t> </a:t>
            </a:r>
            <a:r>
              <a:rPr lang="de-DE" sz="1900" b="1" dirty="0" err="1" smtClean="0">
                <a:latin typeface="Calibri" panose="020F0502020204030204" pitchFamily="34" charset="0"/>
              </a:rPr>
              <a:t>partners</a:t>
            </a:r>
            <a:endParaRPr lang="de-DE" sz="1900" b="1" dirty="0" smtClean="0">
              <a:latin typeface="Calibri" panose="020F0502020204030204" pitchFamily="34" charset="0"/>
            </a:endParaRPr>
          </a:p>
          <a:p>
            <a:pPr algn="ctr" eaLnBrk="1" hangingPunct="1"/>
            <a:endParaRPr lang="de-DE" altLang="de-DE" sz="1900" b="1" dirty="0">
              <a:latin typeface="Calibri" panose="020F0502020204030204" pitchFamily="34" charset="0"/>
            </a:endParaRPr>
          </a:p>
          <a:p>
            <a:pPr algn="ctr" eaLnBrk="1" hangingPunct="1"/>
            <a:r>
              <a:rPr lang="de-DE" altLang="de-DE" sz="1900" b="1" dirty="0" smtClean="0">
                <a:latin typeface="Calibri" panose="020F0502020204030204" pitchFamily="34" charset="0"/>
              </a:rPr>
              <a:t>GSI / HIM</a:t>
            </a:r>
          </a:p>
          <a:p>
            <a:pPr algn="ctr" eaLnBrk="1" hangingPunct="1"/>
            <a:r>
              <a:rPr lang="de-DE" altLang="de-DE" sz="1900" b="1" dirty="0" smtClean="0">
                <a:latin typeface="Calibri" panose="020F0502020204030204" pitchFamily="34" charset="0"/>
              </a:rPr>
              <a:t>KPH - Johannes Gutenberg University Mainz</a:t>
            </a:r>
          </a:p>
          <a:p>
            <a:pPr algn="ctr" eaLnBrk="1" hangingPunct="1"/>
            <a:r>
              <a:rPr lang="de-DE" altLang="de-DE" sz="1900" b="1" dirty="0" smtClean="0">
                <a:latin typeface="Calibri" panose="020F0502020204030204" pitchFamily="34" charset="0"/>
              </a:rPr>
              <a:t>IAP - Goethe University Frankfurt</a:t>
            </a:r>
          </a:p>
          <a:p>
            <a:pPr algn="ctr" eaLnBrk="1" hangingPunct="1"/>
            <a:endParaRPr lang="de-DE" altLang="de-DE" sz="1000" b="1" dirty="0">
              <a:latin typeface="Calibri" panose="020F0502020204030204" pitchFamily="34" charset="0"/>
            </a:endParaRPr>
          </a:p>
          <a:p>
            <a:pPr algn="ctr" eaLnBrk="1" hangingPunct="1"/>
            <a:r>
              <a:rPr lang="en-US" altLang="de-DE" sz="1000" dirty="0" smtClean="0">
                <a:latin typeface="Calibri" pitchFamily="34" charset="0"/>
              </a:rPr>
              <a:t>Work </a:t>
            </a:r>
            <a:r>
              <a:rPr lang="en-US" altLang="de-DE" sz="1000" dirty="0">
                <a:latin typeface="Calibri" pitchFamily="34" charset="0"/>
              </a:rPr>
              <a:t>supported by the BMBF, project number 05P15RFBA, </a:t>
            </a:r>
            <a:r>
              <a:rPr lang="en-US" altLang="de-DE" sz="1000" dirty="0" smtClean="0">
                <a:latin typeface="Calibri" pitchFamily="34" charset="0"/>
              </a:rPr>
              <a:t>MYRTE </a:t>
            </a:r>
            <a:r>
              <a:rPr lang="en-US" altLang="de-DE" sz="1000" dirty="0">
                <a:latin typeface="Calibri" pitchFamily="34" charset="0"/>
              </a:rPr>
              <a:t>which is funded by the European Commission under Project-ID 662186 and Helmholtz International Center for FAIR.</a:t>
            </a:r>
            <a:endParaRPr lang="de-DE" altLang="de-DE" sz="1000" dirty="0">
              <a:latin typeface="Calibri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35"/>
          <a:stretch/>
        </p:blipFill>
        <p:spPr bwMode="auto">
          <a:xfrm>
            <a:off x="2635496" y="1673718"/>
            <a:ext cx="3862982" cy="2797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feld 14"/>
          <p:cNvSpPr txBox="1"/>
          <p:nvPr/>
        </p:nvSpPr>
        <p:spPr>
          <a:xfrm rot="1509303">
            <a:off x="1295851" y="3055815"/>
            <a:ext cx="2679290" cy="830997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June 2017:</a:t>
            </a:r>
          </a:p>
          <a:p>
            <a:pPr algn="ctr"/>
            <a:r>
              <a:rPr lang="de-D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First beam </a:t>
            </a:r>
            <a:r>
              <a:rPr lang="de-DE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test</a:t>
            </a:r>
            <a:endParaRPr lang="de-DE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10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 bwMode="auto">
          <a:xfrm>
            <a:off x="1038225" y="6243470"/>
            <a:ext cx="7058025" cy="27699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anchor="ctr">
            <a:spAutoFit/>
          </a:bodyPr>
          <a:lstStyle/>
          <a:p>
            <a:pPr marL="914400" indent="-914400" algn="ctr" defTabSz="965200">
              <a:defRPr/>
            </a:pPr>
            <a:r>
              <a:rPr lang="de-DE" sz="1200" i="1" kern="0" dirty="0" err="1" smtClean="0">
                <a:latin typeface="Calibri" panose="020F0502020204030204" pitchFamily="34" charset="0"/>
                <a:ea typeface="+mj-ea"/>
                <a:cs typeface="+mj-cs"/>
              </a:rPr>
              <a:t>Existing</a:t>
            </a:r>
            <a:r>
              <a:rPr lang="de-DE" sz="1200" i="1" kern="0" dirty="0" smtClean="0">
                <a:latin typeface="Calibri" panose="020F0502020204030204" pitchFamily="34" charset="0"/>
                <a:ea typeface="+mj-ea"/>
                <a:cs typeface="+mj-cs"/>
              </a:rPr>
              <a:t> GSI </a:t>
            </a:r>
            <a:r>
              <a:rPr lang="de-DE" sz="1200" i="1" kern="0" dirty="0" err="1" smtClean="0">
                <a:latin typeface="Calibri" panose="020F0502020204030204" pitchFamily="34" charset="0"/>
                <a:ea typeface="+mj-ea"/>
                <a:cs typeface="+mj-cs"/>
              </a:rPr>
              <a:t>facility</a:t>
            </a:r>
            <a:r>
              <a:rPr lang="de-DE" sz="1200" i="1" kern="0" dirty="0" smtClean="0"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lang="de-DE" sz="1200" i="1" kern="0" dirty="0" err="1" smtClean="0">
                <a:latin typeface="Calibri" panose="020F0502020204030204" pitchFamily="34" charset="0"/>
                <a:ea typeface="+mj-ea"/>
                <a:cs typeface="+mj-cs"/>
              </a:rPr>
              <a:t>and</a:t>
            </a:r>
            <a:r>
              <a:rPr lang="de-DE" sz="1200" i="1" kern="0" dirty="0" smtClean="0"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lang="de-DE" sz="1200" i="1" kern="0" dirty="0" err="1" smtClean="0">
                <a:latin typeface="Calibri" panose="020F0502020204030204" pitchFamily="34" charset="0"/>
                <a:ea typeface="+mj-ea"/>
                <a:cs typeface="+mj-cs"/>
              </a:rPr>
              <a:t>future</a:t>
            </a:r>
            <a:r>
              <a:rPr lang="de-DE" sz="1200" i="1" kern="0" dirty="0" smtClean="0">
                <a:latin typeface="Calibri" panose="020F0502020204030204" pitchFamily="34" charset="0"/>
                <a:ea typeface="+mj-ea"/>
                <a:cs typeface="+mj-cs"/>
              </a:rPr>
              <a:t> FAIR </a:t>
            </a:r>
            <a:r>
              <a:rPr lang="de-DE" sz="1200" i="1" kern="0" dirty="0" err="1" smtClean="0">
                <a:latin typeface="Calibri" panose="020F0502020204030204" pitchFamily="34" charset="0"/>
                <a:ea typeface="+mj-ea"/>
                <a:cs typeface="+mj-cs"/>
              </a:rPr>
              <a:t>complex</a:t>
            </a:r>
            <a:endParaRPr lang="de-DE" sz="1200" i="1" kern="0" dirty="0">
              <a:latin typeface="Calibri" panose="020F0502020204030204" pitchFamily="34" charset="0"/>
              <a:ea typeface="+mj-ea"/>
              <a:cs typeface="+mj-cs"/>
            </a:endParaRPr>
          </a:p>
        </p:txBody>
      </p:sp>
      <p:grpSp>
        <p:nvGrpSpPr>
          <p:cNvPr id="51" name="Gruppieren 50"/>
          <p:cNvGrpSpPr/>
          <p:nvPr/>
        </p:nvGrpSpPr>
        <p:grpSpPr>
          <a:xfrm>
            <a:off x="1013061" y="1284293"/>
            <a:ext cx="7108413" cy="4869656"/>
            <a:chOff x="670226" y="700067"/>
            <a:chExt cx="7794021" cy="5339335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0226" y="700067"/>
              <a:ext cx="7794021" cy="5339335"/>
            </a:xfrm>
            <a:prstGeom prst="rect">
              <a:avLst/>
            </a:prstGeom>
          </p:spPr>
        </p:pic>
        <p:sp>
          <p:nvSpPr>
            <p:cNvPr id="4" name="Textfeld 3"/>
            <p:cNvSpPr txBox="1"/>
            <p:nvPr/>
          </p:nvSpPr>
          <p:spPr>
            <a:xfrm>
              <a:off x="3412471" y="1889616"/>
              <a:ext cx="675275" cy="3374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>
                  <a:latin typeface="Calibri" panose="020F0502020204030204" pitchFamily="34" charset="0"/>
                </a:rPr>
                <a:t>SIS 18</a:t>
              </a:r>
              <a:endParaRPr lang="de-DE" sz="1400" dirty="0">
                <a:latin typeface="Calibri" panose="020F0502020204030204" pitchFamily="34" charset="0"/>
              </a:endParaRP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2620411" y="1574800"/>
              <a:ext cx="842529" cy="3374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latin typeface="Calibri" panose="020F0502020204030204" pitchFamily="34" charset="0"/>
                </a:rPr>
                <a:t>p</a:t>
              </a:r>
              <a:r>
                <a:rPr lang="de-DE" sz="1400" dirty="0" smtClean="0">
                  <a:latin typeface="Calibri" panose="020F0502020204030204" pitchFamily="34" charset="0"/>
                </a:rPr>
                <a:t>-LINAC</a:t>
              </a:r>
              <a:endParaRPr lang="de-DE" sz="1400" dirty="0">
                <a:latin typeface="Calibri" panose="020F0502020204030204" pitchFamily="34" charset="0"/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1790686" y="2015064"/>
              <a:ext cx="805620" cy="3374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>
                  <a:latin typeface="Calibri" panose="020F0502020204030204" pitchFamily="34" charset="0"/>
                </a:rPr>
                <a:t>UNILAC</a:t>
              </a:r>
              <a:endParaRPr lang="de-DE" sz="1400" dirty="0">
                <a:latin typeface="Calibri" panose="020F0502020204030204" pitchFamily="34" charset="0"/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5976036" y="1454779"/>
              <a:ext cx="775459" cy="3374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>
                  <a:latin typeface="Calibri" panose="020F0502020204030204" pitchFamily="34" charset="0"/>
                </a:rPr>
                <a:t>SIS 100</a:t>
              </a:r>
              <a:endParaRPr lang="de-DE" sz="1400" dirty="0">
                <a:latin typeface="Calibri" panose="020F0502020204030204" pitchFamily="34" charset="0"/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6003870" y="2902938"/>
              <a:ext cx="1433080" cy="809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err="1" smtClean="0">
                  <a:latin typeface="Calibri" panose="020F0502020204030204" pitchFamily="34" charset="0"/>
                </a:rPr>
                <a:t>Production</a:t>
              </a:r>
              <a:r>
                <a:rPr lang="de-DE" sz="1400" dirty="0" smtClean="0">
                  <a:latin typeface="Calibri" panose="020F0502020204030204" pitchFamily="34" charset="0"/>
                </a:rPr>
                <a:t> </a:t>
              </a:r>
              <a:r>
                <a:rPr lang="de-DE" sz="1400" dirty="0" err="1" smtClean="0">
                  <a:latin typeface="Calibri" panose="020F0502020204030204" pitchFamily="34" charset="0"/>
                </a:rPr>
                <a:t>of</a:t>
              </a:r>
              <a:r>
                <a:rPr lang="de-DE" sz="1400" dirty="0" smtClean="0">
                  <a:latin typeface="Calibri" panose="020F0502020204030204" pitchFamily="34" charset="0"/>
                </a:rPr>
                <a:t> </a:t>
              </a:r>
              <a:r>
                <a:rPr lang="de-DE" sz="1400" dirty="0" err="1" smtClean="0">
                  <a:latin typeface="Calibri" panose="020F0502020204030204" pitchFamily="34" charset="0"/>
                </a:rPr>
                <a:t>new</a:t>
              </a:r>
              <a:r>
                <a:rPr lang="de-DE" sz="1400" dirty="0" smtClean="0">
                  <a:latin typeface="Calibri" panose="020F0502020204030204" pitchFamily="34" charset="0"/>
                </a:rPr>
                <a:t> </a:t>
              </a:r>
              <a:r>
                <a:rPr lang="de-DE" sz="1400" dirty="0" err="1" smtClean="0">
                  <a:latin typeface="Calibri" panose="020F0502020204030204" pitchFamily="34" charset="0"/>
                </a:rPr>
                <a:t>atmoic</a:t>
              </a:r>
              <a:r>
                <a:rPr lang="de-DE" sz="1400" dirty="0" smtClean="0">
                  <a:latin typeface="Calibri" panose="020F0502020204030204" pitchFamily="34" charset="0"/>
                </a:rPr>
                <a:t> </a:t>
              </a:r>
              <a:r>
                <a:rPr lang="de-DE" sz="1400" dirty="0" err="1" smtClean="0">
                  <a:latin typeface="Calibri" panose="020F0502020204030204" pitchFamily="34" charset="0"/>
                </a:rPr>
                <a:t>nuclei</a:t>
              </a:r>
              <a:endParaRPr lang="de-DE" sz="1400" dirty="0">
                <a:latin typeface="Calibri" panose="020F0502020204030204" pitchFamily="34" charset="0"/>
              </a:endParaRP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6155985" y="3876910"/>
              <a:ext cx="1610912" cy="573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err="1" smtClean="0">
                  <a:latin typeface="Calibri" panose="020F0502020204030204" pitchFamily="34" charset="0"/>
                </a:rPr>
                <a:t>Production</a:t>
              </a:r>
              <a:r>
                <a:rPr lang="de-DE" sz="1400" dirty="0" smtClean="0">
                  <a:latin typeface="Calibri" panose="020F0502020204030204" pitchFamily="34" charset="0"/>
                </a:rPr>
                <a:t> </a:t>
              </a:r>
              <a:r>
                <a:rPr lang="de-DE" sz="1400" dirty="0" err="1" smtClean="0">
                  <a:latin typeface="Calibri" panose="020F0502020204030204" pitchFamily="34" charset="0"/>
                </a:rPr>
                <a:t>of</a:t>
              </a:r>
              <a:r>
                <a:rPr lang="de-DE" sz="1400" dirty="0" smtClean="0">
                  <a:latin typeface="Calibri" panose="020F0502020204030204" pitchFamily="34" charset="0"/>
                </a:rPr>
                <a:t> </a:t>
              </a:r>
              <a:r>
                <a:rPr lang="de-DE" sz="1400" dirty="0" err="1" smtClean="0">
                  <a:latin typeface="Calibri" panose="020F0502020204030204" pitchFamily="34" charset="0"/>
                </a:rPr>
                <a:t>antiprotons</a:t>
              </a:r>
              <a:endParaRPr lang="de-DE" sz="1400" dirty="0">
                <a:latin typeface="Calibri" panose="020F0502020204030204" pitchFamily="34" charset="0"/>
              </a:endParaRPr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2248490" y="4357409"/>
              <a:ext cx="1478504" cy="3374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>
                  <a:latin typeface="Calibri" panose="020F0502020204030204" pitchFamily="34" charset="0"/>
                </a:rPr>
                <a:t>Antiproton ring</a:t>
              </a:r>
              <a:endParaRPr lang="de-DE" sz="1400" dirty="0">
                <a:latin typeface="Calibri" panose="020F0502020204030204" pitchFamily="34" charset="0"/>
              </a:endParaRPr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2337479" y="5387090"/>
              <a:ext cx="1896146" cy="573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latin typeface="Calibri" panose="020F0502020204030204" pitchFamily="34" charset="0"/>
                </a:rPr>
                <a:t>Experimental </a:t>
              </a:r>
              <a:r>
                <a:rPr lang="de-DE" sz="1400" dirty="0" err="1" smtClean="0">
                  <a:latin typeface="Calibri" panose="020F0502020204030204" pitchFamily="34" charset="0"/>
                </a:rPr>
                <a:t>and</a:t>
              </a:r>
              <a:r>
                <a:rPr lang="de-DE" sz="1400" dirty="0" smtClean="0">
                  <a:latin typeface="Calibri" panose="020F0502020204030204" pitchFamily="34" charset="0"/>
                </a:rPr>
                <a:t> </a:t>
              </a:r>
              <a:r>
                <a:rPr lang="de-DE" sz="1400" dirty="0" err="1" smtClean="0">
                  <a:latin typeface="Calibri" panose="020F0502020204030204" pitchFamily="34" charset="0"/>
                </a:rPr>
                <a:t>storage</a:t>
              </a:r>
              <a:r>
                <a:rPr lang="de-DE" sz="1400" dirty="0" smtClean="0">
                  <a:latin typeface="Calibri" panose="020F0502020204030204" pitchFamily="34" charset="0"/>
                </a:rPr>
                <a:t> ring</a:t>
              </a:r>
              <a:endParaRPr lang="de-DE" sz="1400" dirty="0">
                <a:latin typeface="Calibri" panose="020F0502020204030204" pitchFamily="34" charset="0"/>
              </a:endParaRPr>
            </a:p>
          </p:txBody>
        </p:sp>
        <p:sp>
          <p:nvSpPr>
            <p:cNvPr id="5" name="Ellipse 4"/>
            <p:cNvSpPr/>
            <p:nvPr/>
          </p:nvSpPr>
          <p:spPr>
            <a:xfrm>
              <a:off x="5723460" y="3045943"/>
              <a:ext cx="120066" cy="120066"/>
            </a:xfrm>
            <a:prstGeom prst="ellipse">
              <a:avLst/>
            </a:prstGeom>
            <a:solidFill>
              <a:srgbClr val="FFC000">
                <a:alpha val="8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Ellipse 22"/>
            <p:cNvSpPr/>
            <p:nvPr/>
          </p:nvSpPr>
          <p:spPr>
            <a:xfrm>
              <a:off x="4858293" y="3881437"/>
              <a:ext cx="120066" cy="120066"/>
            </a:xfrm>
            <a:prstGeom prst="ellipse">
              <a:avLst/>
            </a:prstGeom>
            <a:solidFill>
              <a:srgbClr val="FFC000">
                <a:alpha val="8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31" name="Gerader Verbinder 30"/>
            <p:cNvCxnSpPr>
              <a:stCxn id="20" idx="0"/>
            </p:cNvCxnSpPr>
            <p:nvPr/>
          </p:nvCxnSpPr>
          <p:spPr>
            <a:xfrm flipV="1">
              <a:off x="2987742" y="3712847"/>
              <a:ext cx="938930" cy="6445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r Verbinder 32"/>
            <p:cNvCxnSpPr>
              <a:stCxn id="21" idx="0"/>
            </p:cNvCxnSpPr>
            <p:nvPr/>
          </p:nvCxnSpPr>
          <p:spPr>
            <a:xfrm flipV="1">
              <a:off x="3285553" y="4936225"/>
              <a:ext cx="826746" cy="4508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r Verbinder 37"/>
            <p:cNvCxnSpPr/>
            <p:nvPr/>
          </p:nvCxnSpPr>
          <p:spPr>
            <a:xfrm>
              <a:off x="5000625" y="3956210"/>
              <a:ext cx="1348811" cy="20754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r Verbinder 43"/>
            <p:cNvCxnSpPr/>
            <p:nvPr/>
          </p:nvCxnSpPr>
          <p:spPr>
            <a:xfrm>
              <a:off x="5867400" y="3112329"/>
              <a:ext cx="267842" cy="15407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uppieren 25"/>
          <p:cNvGrpSpPr/>
          <p:nvPr/>
        </p:nvGrpSpPr>
        <p:grpSpPr>
          <a:xfrm>
            <a:off x="7123292" y="5003750"/>
            <a:ext cx="1451200" cy="929163"/>
            <a:chOff x="7622825" y="5077843"/>
            <a:chExt cx="1451200" cy="929163"/>
          </a:xfrm>
        </p:grpSpPr>
        <p:sp>
          <p:nvSpPr>
            <p:cNvPr id="24" name="Ellipse 23"/>
            <p:cNvSpPr/>
            <p:nvPr/>
          </p:nvSpPr>
          <p:spPr>
            <a:xfrm>
              <a:off x="7622825" y="5174864"/>
              <a:ext cx="120066" cy="120066"/>
            </a:xfrm>
            <a:prstGeom prst="ellipse">
              <a:avLst/>
            </a:prstGeom>
            <a:solidFill>
              <a:srgbClr val="110FD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161CD3"/>
                </a:solidFill>
              </a:endParaRPr>
            </a:p>
          </p:txBody>
        </p:sp>
        <p:sp>
          <p:nvSpPr>
            <p:cNvPr id="25" name="Ellipse 24"/>
            <p:cNvSpPr/>
            <p:nvPr/>
          </p:nvSpPr>
          <p:spPr>
            <a:xfrm>
              <a:off x="7625330" y="5479409"/>
              <a:ext cx="120066" cy="120066"/>
            </a:xfrm>
            <a:prstGeom prst="ellipse">
              <a:avLst/>
            </a:prstGeom>
            <a:solidFill>
              <a:srgbClr val="CF050B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161CD3"/>
                </a:solidFill>
              </a:endParaRPr>
            </a:p>
          </p:txBody>
        </p:sp>
        <p:sp>
          <p:nvSpPr>
            <p:cNvPr id="22" name="Rechteck 21"/>
            <p:cNvSpPr/>
            <p:nvPr/>
          </p:nvSpPr>
          <p:spPr>
            <a:xfrm>
              <a:off x="7623769" y="5798384"/>
              <a:ext cx="118800" cy="118800"/>
            </a:xfrm>
            <a:prstGeom prst="rect">
              <a:avLst/>
            </a:prstGeom>
            <a:solidFill>
              <a:srgbClr val="535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7744942" y="5077843"/>
              <a:ext cx="12970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 err="1" smtClean="0">
                  <a:latin typeface="Calibri" panose="020F0502020204030204" pitchFamily="34" charset="0"/>
                </a:rPr>
                <a:t>Existing</a:t>
              </a:r>
              <a:r>
                <a:rPr lang="de-DE" sz="1400" b="1" dirty="0" smtClean="0">
                  <a:latin typeface="Calibri" panose="020F0502020204030204" pitchFamily="34" charset="0"/>
                </a:rPr>
                <a:t> </a:t>
              </a:r>
              <a:r>
                <a:rPr lang="de-DE" sz="1400" b="1" dirty="0" err="1" smtClean="0">
                  <a:latin typeface="Calibri" panose="020F0502020204030204" pitchFamily="34" charset="0"/>
                </a:rPr>
                <a:t>facility</a:t>
              </a:r>
              <a:endParaRPr lang="de-DE" sz="1400" b="1" dirty="0" smtClean="0">
                <a:latin typeface="Calibri" panose="020F0502020204030204" pitchFamily="34" charset="0"/>
              </a:endParaRPr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7742891" y="5385620"/>
              <a:ext cx="13311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 err="1" smtClean="0">
                  <a:latin typeface="Calibri" panose="020F0502020204030204" pitchFamily="34" charset="0"/>
                </a:rPr>
                <a:t>Planned</a:t>
              </a:r>
              <a:r>
                <a:rPr lang="de-DE" sz="1400" b="1" dirty="0" smtClean="0">
                  <a:latin typeface="Calibri" panose="020F0502020204030204" pitchFamily="34" charset="0"/>
                </a:rPr>
                <a:t> </a:t>
              </a:r>
              <a:r>
                <a:rPr lang="de-DE" sz="1400" b="1" dirty="0" err="1" smtClean="0">
                  <a:latin typeface="Calibri" panose="020F0502020204030204" pitchFamily="34" charset="0"/>
                </a:rPr>
                <a:t>facility</a:t>
              </a:r>
              <a:endParaRPr lang="de-DE" sz="1400" b="1" dirty="0" smtClean="0">
                <a:latin typeface="Calibri" panose="020F0502020204030204" pitchFamily="34" charset="0"/>
              </a:endParaRPr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7742891" y="5699229"/>
              <a:ext cx="11143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 smtClean="0">
                  <a:latin typeface="Calibri" panose="020F0502020204030204" pitchFamily="34" charset="0"/>
                </a:rPr>
                <a:t>Experiments</a:t>
              </a:r>
            </a:p>
          </p:txBody>
        </p:sp>
      </p:grpSp>
      <p:sp>
        <p:nvSpPr>
          <p:cNvPr id="2" name="Ellipse 1"/>
          <p:cNvSpPr/>
          <p:nvPr/>
        </p:nvSpPr>
        <p:spPr>
          <a:xfrm>
            <a:off x="1506579" y="2412521"/>
            <a:ext cx="1728192" cy="774859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solidFill>
              <a:srgbClr val="006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62" name="Gruppieren 61"/>
          <p:cNvGrpSpPr/>
          <p:nvPr/>
        </p:nvGrpSpPr>
        <p:grpSpPr>
          <a:xfrm>
            <a:off x="1092200" y="3858687"/>
            <a:ext cx="753533" cy="307777"/>
            <a:chOff x="1193800" y="3663723"/>
            <a:chExt cx="753533" cy="307777"/>
          </a:xfrm>
        </p:grpSpPr>
        <p:cxnSp>
          <p:nvCxnSpPr>
            <p:cNvPr id="58" name="Gerader Verbinder 57"/>
            <p:cNvCxnSpPr/>
            <p:nvPr/>
          </p:nvCxnSpPr>
          <p:spPr>
            <a:xfrm>
              <a:off x="1193800" y="3941454"/>
              <a:ext cx="753533" cy="0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feld 60"/>
            <p:cNvSpPr txBox="1"/>
            <p:nvPr/>
          </p:nvSpPr>
          <p:spPr>
            <a:xfrm>
              <a:off x="1255360" y="3663723"/>
              <a:ext cx="6415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>
                  <a:latin typeface="Calibri" panose="020F0502020204030204" pitchFamily="34" charset="0"/>
                </a:rPr>
                <a:t>100 m</a:t>
              </a:r>
              <a:endParaRPr lang="de-DE" sz="1400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40" name="Gruppieren 39"/>
          <p:cNvGrpSpPr/>
          <p:nvPr/>
        </p:nvGrpSpPr>
        <p:grpSpPr>
          <a:xfrm>
            <a:off x="306006" y="1396551"/>
            <a:ext cx="4438866" cy="418711"/>
            <a:chOff x="259258" y="941237"/>
            <a:chExt cx="4438866" cy="418711"/>
          </a:xfrm>
        </p:grpSpPr>
        <p:grpSp>
          <p:nvGrpSpPr>
            <p:cNvPr id="32" name="Gruppieren 31"/>
            <p:cNvGrpSpPr/>
            <p:nvPr/>
          </p:nvGrpSpPr>
          <p:grpSpPr>
            <a:xfrm>
              <a:off x="259258" y="944771"/>
              <a:ext cx="617503" cy="412081"/>
              <a:chOff x="259258" y="944771"/>
              <a:chExt cx="617503" cy="412081"/>
            </a:xfrm>
          </p:grpSpPr>
          <p:sp>
            <p:nvSpPr>
              <p:cNvPr id="30" name="Rechteck 29"/>
              <p:cNvSpPr/>
              <p:nvPr/>
            </p:nvSpPr>
            <p:spPr>
              <a:xfrm>
                <a:off x="259258" y="944771"/>
                <a:ext cx="617503" cy="41208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1036" name="Picture 12" descr="_{107}^{262}\text{Bh}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6146" y="1018140"/>
                <a:ext cx="552794" cy="2653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" name="Gruppieren 33"/>
            <p:cNvGrpSpPr/>
            <p:nvPr/>
          </p:nvGrpSpPr>
          <p:grpSpPr>
            <a:xfrm>
              <a:off x="1022612" y="944769"/>
              <a:ext cx="617503" cy="412081"/>
              <a:chOff x="1124273" y="954955"/>
              <a:chExt cx="617503" cy="412081"/>
            </a:xfrm>
          </p:grpSpPr>
          <p:sp>
            <p:nvSpPr>
              <p:cNvPr id="46" name="Rechteck 45"/>
              <p:cNvSpPr/>
              <p:nvPr/>
            </p:nvSpPr>
            <p:spPr>
              <a:xfrm>
                <a:off x="1124273" y="954955"/>
                <a:ext cx="617503" cy="41208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1034" name="Picture 10" descr="_{108}^{265}\text{Hs}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66456" y="1032353"/>
                <a:ext cx="533139" cy="2653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" name="Gruppieren 34"/>
            <p:cNvGrpSpPr/>
            <p:nvPr/>
          </p:nvGrpSpPr>
          <p:grpSpPr>
            <a:xfrm>
              <a:off x="1788895" y="944768"/>
              <a:ext cx="617503" cy="412081"/>
              <a:chOff x="1965457" y="951608"/>
              <a:chExt cx="617503" cy="412081"/>
            </a:xfrm>
          </p:grpSpPr>
          <p:sp>
            <p:nvSpPr>
              <p:cNvPr id="47" name="Rechteck 46"/>
              <p:cNvSpPr/>
              <p:nvPr/>
            </p:nvSpPr>
            <p:spPr>
              <a:xfrm>
                <a:off x="1965457" y="951608"/>
                <a:ext cx="617503" cy="41208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1032" name="Picture 8" descr="_{109}^{268}\text{Mt}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97812" y="1024979"/>
                <a:ext cx="552794" cy="2653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6" name="Gruppieren 35"/>
            <p:cNvGrpSpPr/>
            <p:nvPr/>
          </p:nvGrpSpPr>
          <p:grpSpPr>
            <a:xfrm>
              <a:off x="2552249" y="944767"/>
              <a:ext cx="617503" cy="412081"/>
              <a:chOff x="2808266" y="935974"/>
              <a:chExt cx="617503" cy="412081"/>
            </a:xfrm>
          </p:grpSpPr>
          <p:sp>
            <p:nvSpPr>
              <p:cNvPr id="49" name="Rechteck 48"/>
              <p:cNvSpPr/>
              <p:nvPr/>
            </p:nvSpPr>
            <p:spPr>
              <a:xfrm>
                <a:off x="2808266" y="935974"/>
                <a:ext cx="617503" cy="41208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1030" name="Picture 6" descr="_{110}^{281}\text{Da}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1448" y="1009092"/>
                <a:ext cx="552794" cy="2653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7" name="Gruppieren 36"/>
            <p:cNvGrpSpPr/>
            <p:nvPr/>
          </p:nvGrpSpPr>
          <p:grpSpPr>
            <a:xfrm>
              <a:off x="3318800" y="941237"/>
              <a:ext cx="617503" cy="412081"/>
              <a:chOff x="3671656" y="918135"/>
              <a:chExt cx="617503" cy="412081"/>
            </a:xfrm>
          </p:grpSpPr>
          <p:sp>
            <p:nvSpPr>
              <p:cNvPr id="48" name="Rechteck 47"/>
              <p:cNvSpPr/>
              <p:nvPr/>
            </p:nvSpPr>
            <p:spPr>
              <a:xfrm>
                <a:off x="3671656" y="918135"/>
                <a:ext cx="617503" cy="41208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1028" name="Picture 4" descr="_{111}^{280}\text{Rg}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4436" y="994581"/>
                <a:ext cx="552794" cy="2653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9" name="Gruppieren 38"/>
            <p:cNvGrpSpPr/>
            <p:nvPr/>
          </p:nvGrpSpPr>
          <p:grpSpPr>
            <a:xfrm>
              <a:off x="4080621" y="947867"/>
              <a:ext cx="617503" cy="412081"/>
              <a:chOff x="4412248" y="944769"/>
              <a:chExt cx="617503" cy="412081"/>
            </a:xfrm>
          </p:grpSpPr>
          <p:sp>
            <p:nvSpPr>
              <p:cNvPr id="50" name="Rechteck 49"/>
              <p:cNvSpPr/>
              <p:nvPr/>
            </p:nvSpPr>
            <p:spPr>
              <a:xfrm>
                <a:off x="4412248" y="944769"/>
                <a:ext cx="617503" cy="41208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1026" name="Picture 2" descr="_{112}^{277}\text{Cn}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37228" y="1024091"/>
                <a:ext cx="552794" cy="2653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Calibri" panose="020F0502020204030204" pitchFamily="34" charset="0"/>
              </a:rPr>
              <a:t>GSI </a:t>
            </a:r>
            <a:r>
              <a:rPr lang="de-DE" dirty="0" err="1" smtClean="0">
                <a:latin typeface="Calibri" panose="020F0502020204030204" pitchFamily="34" charset="0"/>
              </a:rPr>
              <a:t>and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the</a:t>
            </a:r>
            <a:r>
              <a:rPr lang="de-DE" dirty="0" smtClean="0">
                <a:latin typeface="Calibri" panose="020F0502020204030204" pitchFamily="34" charset="0"/>
              </a:rPr>
              <a:t> FAIR Facility</a:t>
            </a:r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59" name="Foliennummernplatzhalter 58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3A7472C2-BBF5-43B1-9199-47DB44D7E0A1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789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6"/>
          <p:cNvSpPr txBox="1">
            <a:spLocks noChangeArrowheads="1"/>
          </p:cNvSpPr>
          <p:nvPr/>
        </p:nvSpPr>
        <p:spPr bwMode="auto">
          <a:xfrm>
            <a:off x="273152" y="2006303"/>
            <a:ext cx="8605837" cy="1545038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Aft>
                <a:spcPct val="20000"/>
              </a:spcAft>
            </a:pPr>
            <a:r>
              <a:rPr lang="en-GB" altLang="de-DE" sz="2200" b="1" dirty="0">
                <a:latin typeface="Calibri" panose="020F0502020204030204" pitchFamily="34" charset="0"/>
              </a:rPr>
              <a:t>FAIR requirements:</a:t>
            </a:r>
          </a:p>
          <a:p>
            <a:pPr marL="342900" indent="-342900" eaLnBrk="1" hangingPunct="1">
              <a:spcAft>
                <a:spcPct val="20000"/>
              </a:spcAft>
              <a:buFont typeface="Symbol" panose="05050102010706020507" pitchFamily="18" charset="2"/>
              <a:buChar char="-"/>
            </a:pPr>
            <a:r>
              <a:rPr lang="en-GB" altLang="de-DE" sz="2000" dirty="0" smtClean="0">
                <a:latin typeface="Calibri" panose="020F0502020204030204" pitchFamily="34" charset="0"/>
              </a:rPr>
              <a:t>high beam currents</a:t>
            </a:r>
          </a:p>
          <a:p>
            <a:pPr marL="342900" indent="-342900" eaLnBrk="1" hangingPunct="1">
              <a:spcAft>
                <a:spcPct val="20000"/>
              </a:spcAft>
              <a:buFont typeface="Symbol" panose="05050102010706020507" pitchFamily="18" charset="2"/>
              <a:buChar char="-"/>
            </a:pPr>
            <a:r>
              <a:rPr lang="en-GB" altLang="de-DE" sz="2000" dirty="0" smtClean="0">
                <a:latin typeface="Calibri" panose="020F0502020204030204" pitchFamily="34" charset="0"/>
              </a:rPr>
              <a:t>low </a:t>
            </a:r>
            <a:r>
              <a:rPr lang="en-GB" altLang="de-DE" sz="2000" dirty="0">
                <a:latin typeface="Calibri" panose="020F0502020204030204" pitchFamily="34" charset="0"/>
              </a:rPr>
              <a:t>repetition rate (max. 3 </a:t>
            </a:r>
            <a:r>
              <a:rPr lang="en-GB" altLang="de-DE" sz="2000" dirty="0" smtClean="0">
                <a:latin typeface="Calibri" panose="020F0502020204030204" pitchFamily="34" charset="0"/>
              </a:rPr>
              <a:t>Hz)</a:t>
            </a:r>
          </a:p>
          <a:p>
            <a:pPr marL="342900" indent="-342900" eaLnBrk="1" hangingPunct="1">
              <a:spcAft>
                <a:spcPct val="20000"/>
              </a:spcAft>
              <a:buFont typeface="Symbol" panose="05050102010706020507" pitchFamily="18" charset="2"/>
              <a:buChar char="-"/>
            </a:pPr>
            <a:r>
              <a:rPr lang="en-GB" altLang="de-DE" sz="2000" dirty="0" smtClean="0">
                <a:latin typeface="Calibri" panose="020F0502020204030204" pitchFamily="34" charset="0"/>
              </a:rPr>
              <a:t>low </a:t>
            </a:r>
            <a:r>
              <a:rPr lang="en-GB" altLang="de-DE" sz="2000" dirty="0">
                <a:latin typeface="Calibri" panose="020F0502020204030204" pitchFamily="34" charset="0"/>
              </a:rPr>
              <a:t>duty factor (</a:t>
            </a:r>
            <a:r>
              <a:rPr lang="en-GB" altLang="de-DE" sz="2000" dirty="0" smtClean="0">
                <a:latin typeface="Calibri" panose="020F0502020204030204" pitchFamily="34" charset="0"/>
              </a:rPr>
              <a:t>0.1 %, pulse </a:t>
            </a:r>
            <a:r>
              <a:rPr lang="en-GB" altLang="de-DE" sz="2000" dirty="0">
                <a:latin typeface="Calibri" panose="020F0502020204030204" pitchFamily="34" charset="0"/>
              </a:rPr>
              <a:t>length for SIS18 only 100 µs</a:t>
            </a:r>
            <a:r>
              <a:rPr lang="en-GB" altLang="de-DE" sz="2000" dirty="0" smtClean="0"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8" name="Text Box 36"/>
          <p:cNvSpPr txBox="1">
            <a:spLocks noChangeArrowheads="1"/>
          </p:cNvSpPr>
          <p:nvPr/>
        </p:nvSpPr>
        <p:spPr bwMode="auto">
          <a:xfrm>
            <a:off x="273152" y="4239144"/>
            <a:ext cx="8605837" cy="1545038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Aft>
                <a:spcPct val="20000"/>
              </a:spcAft>
            </a:pPr>
            <a:r>
              <a:rPr lang="en-GB" altLang="de-DE" sz="2200" b="1" dirty="0" smtClean="0">
                <a:latin typeface="Calibri" panose="020F0502020204030204" pitchFamily="34" charset="0"/>
              </a:rPr>
              <a:t>“Super Heavy Element” </a:t>
            </a:r>
            <a:r>
              <a:rPr lang="en-GB" altLang="de-DE" sz="2200" b="1" dirty="0">
                <a:latin typeface="Calibri" panose="020F0502020204030204" pitchFamily="34" charset="0"/>
              </a:rPr>
              <a:t>requirements:</a:t>
            </a:r>
          </a:p>
          <a:p>
            <a:pPr marL="285750" indent="-285750" eaLnBrk="1" hangingPunct="1">
              <a:spcAft>
                <a:spcPct val="20000"/>
              </a:spcAft>
              <a:buFont typeface="Symbol" panose="05050102010706020507" pitchFamily="18" charset="2"/>
              <a:buChar char="-"/>
            </a:pPr>
            <a:r>
              <a:rPr lang="en-GB" altLang="de-DE" sz="2000" dirty="0" smtClean="0">
                <a:latin typeface="Calibri" panose="020F0502020204030204" pitchFamily="34" charset="0"/>
              </a:rPr>
              <a:t>relatively low beam currents</a:t>
            </a:r>
            <a:endParaRPr lang="en-GB" altLang="de-DE" sz="2000" dirty="0">
              <a:latin typeface="Calibri" panose="020F0502020204030204" pitchFamily="34" charset="0"/>
            </a:endParaRPr>
          </a:p>
          <a:p>
            <a:pPr marL="285750" indent="-285750" eaLnBrk="1" hangingPunct="1">
              <a:spcAft>
                <a:spcPct val="20000"/>
              </a:spcAft>
              <a:buFont typeface="Symbol" panose="05050102010706020507" pitchFamily="18" charset="2"/>
              <a:buChar char="-"/>
            </a:pPr>
            <a:r>
              <a:rPr lang="en-GB" altLang="de-DE" sz="2000" dirty="0" smtClean="0">
                <a:latin typeface="Calibri" panose="020F0502020204030204" pitchFamily="34" charset="0"/>
              </a:rPr>
              <a:t>high </a:t>
            </a:r>
            <a:r>
              <a:rPr lang="en-GB" altLang="de-DE" sz="2000" dirty="0">
                <a:latin typeface="Calibri" panose="020F0502020204030204" pitchFamily="34" charset="0"/>
              </a:rPr>
              <a:t>repetition rate (50 Hz)</a:t>
            </a:r>
          </a:p>
          <a:p>
            <a:pPr marL="285750" indent="-285750" eaLnBrk="1" hangingPunct="1">
              <a:spcAft>
                <a:spcPct val="20000"/>
              </a:spcAft>
              <a:buFont typeface="Symbol" panose="05050102010706020507" pitchFamily="18" charset="2"/>
              <a:buChar char="-"/>
            </a:pPr>
            <a:r>
              <a:rPr lang="en-GB" altLang="de-DE" sz="2000" dirty="0" smtClean="0">
                <a:latin typeface="Calibri" panose="020F0502020204030204" pitchFamily="34" charset="0"/>
              </a:rPr>
              <a:t>high </a:t>
            </a:r>
            <a:r>
              <a:rPr lang="en-GB" altLang="de-DE" sz="2000" dirty="0">
                <a:latin typeface="Calibri" panose="020F0502020204030204" pitchFamily="34" charset="0"/>
              </a:rPr>
              <a:t>duty factor </a:t>
            </a:r>
            <a:r>
              <a:rPr lang="en-GB" altLang="de-DE" sz="2000" dirty="0" smtClean="0">
                <a:latin typeface="Calibri" panose="020F0502020204030204" pitchFamily="34" charset="0"/>
              </a:rPr>
              <a:t>(100 %, pulse </a:t>
            </a:r>
            <a:r>
              <a:rPr lang="en-GB" altLang="de-DE" sz="2000" dirty="0">
                <a:latin typeface="Calibri" panose="020F0502020204030204" pitchFamily="34" charset="0"/>
              </a:rPr>
              <a:t>length up to 20 </a:t>
            </a:r>
            <a:r>
              <a:rPr lang="en-GB" altLang="de-DE" sz="2000" dirty="0" err="1">
                <a:latin typeface="Calibri" panose="020F0502020204030204" pitchFamily="34" charset="0"/>
              </a:rPr>
              <a:t>ms</a:t>
            </a:r>
            <a:r>
              <a:rPr lang="en-GB" altLang="de-DE" sz="2000" dirty="0"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altLang="de-DE" dirty="0" err="1">
                <a:latin typeface="Calibri" panose="020F0502020204030204" pitchFamily="34" charset="0"/>
              </a:rPr>
              <a:t>Requirements</a:t>
            </a:r>
            <a:r>
              <a:rPr lang="de-DE" altLang="de-DE" dirty="0">
                <a:latin typeface="Calibri" panose="020F0502020204030204" pitchFamily="34" charset="0"/>
              </a:rPr>
              <a:t> </a:t>
            </a:r>
            <a:r>
              <a:rPr lang="de-DE" altLang="de-DE" dirty="0" err="1">
                <a:latin typeface="Calibri" panose="020F0502020204030204" pitchFamily="34" charset="0"/>
              </a:rPr>
              <a:t>for</a:t>
            </a:r>
            <a:r>
              <a:rPr lang="de-DE" altLang="de-DE" dirty="0">
                <a:latin typeface="Calibri" panose="020F0502020204030204" pitchFamily="34" charset="0"/>
              </a:rPr>
              <a:t> FAIR </a:t>
            </a:r>
            <a:r>
              <a:rPr lang="de-DE" altLang="de-DE" dirty="0" err="1">
                <a:latin typeface="Calibri" panose="020F0502020204030204" pitchFamily="34" charset="0"/>
              </a:rPr>
              <a:t>and</a:t>
            </a:r>
            <a:r>
              <a:rPr lang="de-DE" altLang="de-DE" dirty="0">
                <a:latin typeface="Calibri" panose="020F0502020204030204" pitchFamily="34" charset="0"/>
              </a:rPr>
              <a:t> </a:t>
            </a:r>
            <a:r>
              <a:rPr lang="de-DE" altLang="de-DE" dirty="0" err="1">
                <a:latin typeface="Calibri" panose="020F0502020204030204" pitchFamily="34" charset="0"/>
              </a:rPr>
              <a:t>the</a:t>
            </a:r>
            <a:r>
              <a:rPr lang="de-DE" altLang="de-DE" dirty="0">
                <a:latin typeface="Calibri" panose="020F0502020204030204" pitchFamily="34" charset="0"/>
              </a:rPr>
              <a:t> </a:t>
            </a:r>
            <a:r>
              <a:rPr lang="de-DE" altLang="de-DE" dirty="0" smtClean="0">
                <a:latin typeface="Calibri" panose="020F0502020204030204" pitchFamily="34" charset="0"/>
              </a:rPr>
              <a:t>SHE-</a:t>
            </a:r>
            <a:r>
              <a:rPr lang="de-DE" altLang="de-DE" dirty="0" err="1">
                <a:latin typeface="Calibri" panose="020F0502020204030204" pitchFamily="34" charset="0"/>
              </a:rPr>
              <a:t>P</a:t>
            </a:r>
            <a:r>
              <a:rPr lang="de-DE" altLang="de-DE" dirty="0" err="1" smtClean="0">
                <a:latin typeface="Calibri" panose="020F0502020204030204" pitchFamily="34" charset="0"/>
              </a:rPr>
              <a:t>rogram</a:t>
            </a:r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10" name="Foliennummernplatzhalt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125CBDDA-5CCF-8748-8988-9DC6C8981774}" type="slidenum">
              <a:rPr lang="de-DE" smtClean="0"/>
              <a:pPr/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1943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7472C2-BBF5-43B1-9199-47DB44D7E0A1}" type="slidenum">
              <a:rPr lang="de-DE" smtClean="0"/>
              <a:pPr/>
              <a:t>26</a:t>
            </a:fld>
            <a:endParaRPr lang="de-DE" dirty="0"/>
          </a:p>
        </p:txBody>
      </p:sp>
      <p:grpSp>
        <p:nvGrpSpPr>
          <p:cNvPr id="10" name="Gruppieren 9"/>
          <p:cNvGrpSpPr/>
          <p:nvPr/>
        </p:nvGrpSpPr>
        <p:grpSpPr>
          <a:xfrm>
            <a:off x="146756" y="2760219"/>
            <a:ext cx="8850489" cy="3430743"/>
            <a:chOff x="146756" y="2760219"/>
            <a:chExt cx="8850489" cy="3430743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23135" y="2761147"/>
              <a:ext cx="4374110" cy="3429815"/>
            </a:xfrm>
            <a:prstGeom prst="rect">
              <a:avLst/>
            </a:prstGeom>
          </p:spPr>
        </p:pic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756" y="2760219"/>
              <a:ext cx="4375293" cy="3430743"/>
            </a:xfrm>
            <a:prstGeom prst="rect">
              <a:avLst/>
            </a:prstGeom>
          </p:spPr>
        </p:pic>
      </p:grpSp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8049" y="1212773"/>
            <a:ext cx="1087902" cy="1359877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322347" y="141590"/>
            <a:ext cx="6334871" cy="709330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What is the advantage of a </a:t>
            </a:r>
            <a:r>
              <a:rPr lang="en-US" dirty="0" err="1" smtClean="0">
                <a:latin typeface="Calibri" panose="020F0502020204030204" pitchFamily="34" charset="0"/>
              </a:rPr>
              <a:t>sc</a:t>
            </a:r>
            <a:r>
              <a:rPr lang="en-US" dirty="0" smtClean="0">
                <a:latin typeface="Calibri" panose="020F0502020204030204" pitchFamily="34" charset="0"/>
              </a:rPr>
              <a:t> CH Cavity?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76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/>
          <p:cNvGrpSpPr/>
          <p:nvPr/>
        </p:nvGrpSpPr>
        <p:grpSpPr>
          <a:xfrm>
            <a:off x="146756" y="2760219"/>
            <a:ext cx="8850489" cy="3430743"/>
            <a:chOff x="146756" y="2760219"/>
            <a:chExt cx="8850489" cy="3430743"/>
          </a:xfrm>
        </p:grpSpPr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23135" y="2761147"/>
              <a:ext cx="4374110" cy="3429815"/>
            </a:xfrm>
            <a:prstGeom prst="rect">
              <a:avLst/>
            </a:prstGeom>
          </p:spPr>
        </p:pic>
        <p:pic>
          <p:nvPicPr>
            <p:cNvPr id="15" name="Grafik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756" y="2760219"/>
              <a:ext cx="4375293" cy="3430743"/>
            </a:xfrm>
            <a:prstGeom prst="rect">
              <a:avLst/>
            </a:prstGeom>
          </p:spPr>
        </p:pic>
      </p:grp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7472C2-BBF5-43B1-9199-47DB44D7E0A1}" type="slidenum">
              <a:rPr lang="de-DE" smtClean="0"/>
              <a:pPr/>
              <a:t>27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096" y="1259998"/>
            <a:ext cx="1829809" cy="1368000"/>
          </a:xfrm>
          <a:prstGeom prst="rect">
            <a:avLst/>
          </a:prstGeom>
        </p:spPr>
      </p:pic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1322347" y="141590"/>
            <a:ext cx="6334871" cy="709330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What is the advantage of a </a:t>
            </a:r>
            <a:r>
              <a:rPr lang="en-US" dirty="0" err="1" smtClean="0">
                <a:latin typeface="Calibri" panose="020F0502020204030204" pitchFamily="34" charset="0"/>
              </a:rPr>
              <a:t>sc</a:t>
            </a:r>
            <a:r>
              <a:rPr lang="en-US" dirty="0" smtClean="0">
                <a:latin typeface="Calibri" panose="020F0502020204030204" pitchFamily="34" charset="0"/>
              </a:rPr>
              <a:t> CH Cavity?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7" name="Ellipse 16"/>
          <p:cNvSpPr/>
          <p:nvPr/>
        </p:nvSpPr>
        <p:spPr>
          <a:xfrm rot="18000000">
            <a:off x="464747" y="4217284"/>
            <a:ext cx="1229946" cy="587918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solidFill>
              <a:srgbClr val="006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Ellipse 17"/>
          <p:cNvSpPr/>
          <p:nvPr/>
        </p:nvSpPr>
        <p:spPr>
          <a:xfrm rot="18908257">
            <a:off x="5163580" y="4127080"/>
            <a:ext cx="696802" cy="515140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solidFill>
              <a:srgbClr val="006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282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Commissioning of </a:t>
            </a:r>
            <a:r>
              <a:rPr lang="en-US" dirty="0" err="1" smtClean="0">
                <a:latin typeface="Calibri" panose="020F0502020204030204" pitchFamily="34" charset="0"/>
              </a:rPr>
              <a:t>Cryomodule</a:t>
            </a:r>
            <a:r>
              <a:rPr lang="en-US" dirty="0" smtClean="0">
                <a:latin typeface="Calibri" panose="020F0502020204030204" pitchFamily="34" charset="0"/>
              </a:rPr>
              <a:t> and Solenoids</a:t>
            </a:r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9" name="Textfeld 8"/>
          <p:cNvSpPr txBox="1">
            <a:spLocks noChangeArrowheads="1"/>
          </p:cNvSpPr>
          <p:nvPr/>
        </p:nvSpPr>
        <p:spPr bwMode="auto">
          <a:xfrm>
            <a:off x="1764266" y="4905872"/>
            <a:ext cx="562289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altLang="de-DE" sz="1600" dirty="0" smtClean="0">
                <a:latin typeface="Calibri" panose="020F0502020204030204" pitchFamily="34" charset="0"/>
              </a:rPr>
              <a:t>Superconducting solenoids </a:t>
            </a:r>
            <a:r>
              <a:rPr lang="en-US" altLang="de-DE" sz="1600" dirty="0">
                <a:latin typeface="Calibri" panose="020F0502020204030204" pitchFamily="34" charset="0"/>
              </a:rPr>
              <a:t>were ramped at 9.3 </a:t>
            </a:r>
            <a:r>
              <a:rPr lang="en-US" altLang="de-DE" sz="1600" dirty="0" smtClean="0">
                <a:latin typeface="Calibri" panose="020F0502020204030204" pitchFamily="34" charset="0"/>
              </a:rPr>
              <a:t>T (0.2 A/s)</a:t>
            </a:r>
          </a:p>
          <a:p>
            <a:pPr algn="l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altLang="de-DE" sz="1600" dirty="0" smtClean="0">
                <a:latin typeface="Calibri" panose="020F0502020204030204" pitchFamily="34" charset="0"/>
              </a:rPr>
              <a:t>Standby losses of cryostat 3 W</a:t>
            </a:r>
          </a:p>
          <a:p>
            <a:pPr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altLang="de-DE" sz="1600" dirty="0" smtClean="0">
                <a:latin typeface="Calibri" panose="020F0502020204030204" pitchFamily="34" charset="0"/>
              </a:rPr>
              <a:t>Transversal drift of components during cooldown </a:t>
            </a:r>
            <a:r>
              <a:rPr lang="en-US" altLang="de-DE" sz="1600" dirty="0">
                <a:latin typeface="Calibri" panose="020F0502020204030204" pitchFamily="34" charset="0"/>
              </a:rPr>
              <a:t>±</a:t>
            </a:r>
            <a:r>
              <a:rPr lang="en-US" altLang="de-DE" sz="1600" dirty="0" smtClean="0">
                <a:latin typeface="Calibri" panose="020F0502020204030204" pitchFamily="34" charset="0"/>
              </a:rPr>
              <a:t>0.15 mm (tolerance</a:t>
            </a:r>
            <a:r>
              <a:rPr lang="en-US" altLang="de-DE" sz="1600" dirty="0">
                <a:latin typeface="Calibri" panose="020F0502020204030204" pitchFamily="34" charset="0"/>
              </a:rPr>
              <a:t>: ±</a:t>
            </a:r>
            <a:r>
              <a:rPr lang="en-US" altLang="de-DE" sz="1600" dirty="0" smtClean="0">
                <a:latin typeface="Calibri" panose="020F0502020204030204" pitchFamily="34" charset="0"/>
              </a:rPr>
              <a:t>0.2 mm)  </a:t>
            </a:r>
            <a:endParaRPr lang="en-US" altLang="de-DE" sz="1600" dirty="0">
              <a:latin typeface="Calibri" panose="020F0502020204030204" pitchFamily="34" charset="0"/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251929" y="1501775"/>
            <a:ext cx="8640134" cy="2940305"/>
            <a:chOff x="207787" y="1349375"/>
            <a:chExt cx="8640134" cy="2940305"/>
          </a:xfrm>
        </p:grpSpPr>
        <p:pic>
          <p:nvPicPr>
            <p:cNvPr id="10" name="Picture 2" descr="E:\Job\Aufbausitzung\Bilder Kalttest\20151214_230210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749"/>
            <a:stretch>
              <a:fillRect/>
            </a:stretch>
          </p:blipFill>
          <p:spPr bwMode="auto">
            <a:xfrm>
              <a:off x="5980198" y="1355680"/>
              <a:ext cx="2867723" cy="293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 descr="D:\Projects\CWLinac\CwLinacWeekly\KurierBericht\Abb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787" y="1349375"/>
              <a:ext cx="5735637" cy="2916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7472C2-BBF5-43B1-9199-47DB44D7E0A1}" type="slidenum">
              <a:rPr lang="de-DE" smtClean="0"/>
              <a:pPr/>
              <a:t>28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997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7472C2-BBF5-43B1-9199-47DB44D7E0A1}" type="slidenum">
              <a:rPr lang="de-DE" smtClean="0"/>
              <a:pPr/>
              <a:t>29</a:t>
            </a:fld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2129772" y="1900331"/>
            <a:ext cx="4806577" cy="705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 smtClean="0">
                <a:latin typeface="Calibri" panose="020F0502020204030204" pitchFamily="34" charset="0"/>
              </a:rPr>
              <a:t>Fowler-</a:t>
            </a:r>
            <a:r>
              <a:rPr lang="en-US" sz="1400" b="1" dirty="0" err="1" smtClean="0">
                <a:latin typeface="Calibri" panose="020F0502020204030204" pitchFamily="34" charset="0"/>
              </a:rPr>
              <a:t>Nordheim</a:t>
            </a:r>
            <a:r>
              <a:rPr lang="en-US" sz="1400" b="1" dirty="0" smtClean="0">
                <a:latin typeface="Calibri" panose="020F0502020204030204" pitchFamily="34" charset="0"/>
              </a:rPr>
              <a:t> plot</a:t>
            </a:r>
          </a:p>
          <a:p>
            <a:pPr algn="ctr">
              <a:lnSpc>
                <a:spcPct val="150000"/>
              </a:lnSpc>
            </a:pPr>
            <a:r>
              <a:rPr lang="en-US" sz="1400" b="1" dirty="0" smtClean="0">
                <a:latin typeface="Calibri" panose="020F0502020204030204" pitchFamily="34" charset="0"/>
              </a:rPr>
              <a:t>for 2 different surface qualities</a:t>
            </a:r>
            <a:endParaRPr lang="en-US" sz="1400" b="1" dirty="0">
              <a:latin typeface="Calibri" panose="020F0502020204030204" pitchFamily="34" charset="0"/>
            </a:endParaRPr>
          </a:p>
        </p:txBody>
      </p:sp>
      <p:pic>
        <p:nvPicPr>
          <p:cNvPr id="5" name="Picture 2" descr="D:\Powerpoint\Poster\SRF2017\Dziuba\Fowler Nordheim_horizont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6236" y="2713340"/>
            <a:ext cx="3731816" cy="283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1322347" y="141590"/>
            <a:ext cx="6334871" cy="70933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Fowler-</a:t>
            </a:r>
            <a:r>
              <a:rPr lang="en-US" dirty="0" err="1" smtClean="0">
                <a:latin typeface="Calibri" panose="020F0502020204030204" pitchFamily="34" charset="0"/>
              </a:rPr>
              <a:t>Nordheim</a:t>
            </a:r>
            <a:r>
              <a:rPr lang="en-US" dirty="0" smtClean="0">
                <a:latin typeface="Calibri" panose="020F0502020204030204" pitchFamily="34" charset="0"/>
              </a:rPr>
              <a:t> Plot</a:t>
            </a:r>
            <a:endParaRPr lang="de-DE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26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-familie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43993" y="1685326"/>
            <a:ext cx="3412629" cy="2832103"/>
          </a:xfrm>
          <a:prstGeom prst="rect">
            <a:avLst/>
          </a:prstGeom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670" y="1933167"/>
            <a:ext cx="2702018" cy="2593456"/>
          </a:xfrm>
          <a:prstGeom prst="rect">
            <a:avLst/>
          </a:prstGeom>
        </p:spPr>
      </p:pic>
      <p:sp>
        <p:nvSpPr>
          <p:cNvPr id="10" name="Textfeld 9"/>
          <p:cNvSpPr txBox="1">
            <a:spLocks noChangeAspect="1"/>
          </p:cNvSpPr>
          <p:nvPr/>
        </p:nvSpPr>
        <p:spPr>
          <a:xfrm>
            <a:off x="1769485" y="1718906"/>
            <a:ext cx="860388" cy="270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de-DE" sz="1400" b="1" dirty="0">
                <a:latin typeface="Calibri" panose="020F0502020204030204" pitchFamily="34" charset="0"/>
              </a:rPr>
              <a:t>E</a:t>
            </a:r>
            <a:r>
              <a:rPr lang="de-DE" sz="1400" b="1" dirty="0" smtClean="0">
                <a:latin typeface="Calibri" panose="020F0502020204030204" pitchFamily="34" charset="0"/>
              </a:rPr>
              <a:t> </a:t>
            </a:r>
            <a:r>
              <a:rPr lang="de-DE" sz="1400" b="1" dirty="0" err="1" smtClean="0">
                <a:latin typeface="Calibri" panose="020F0502020204030204" pitchFamily="34" charset="0"/>
              </a:rPr>
              <a:t>field</a:t>
            </a:r>
            <a:endParaRPr lang="de-DE" sz="1400" b="1" dirty="0">
              <a:latin typeface="Calibri" panose="020F0502020204030204" pitchFamily="34" charset="0"/>
            </a:endParaRPr>
          </a:p>
        </p:txBody>
      </p:sp>
      <p:grpSp>
        <p:nvGrpSpPr>
          <p:cNvPr id="20" name="Gruppieren 19"/>
          <p:cNvGrpSpPr/>
          <p:nvPr/>
        </p:nvGrpSpPr>
        <p:grpSpPr>
          <a:xfrm>
            <a:off x="111905" y="1221606"/>
            <a:ext cx="9374906" cy="3553998"/>
            <a:chOff x="111905" y="1429159"/>
            <a:chExt cx="9374906" cy="3553998"/>
          </a:xfrm>
        </p:grpSpPr>
        <p:grpSp>
          <p:nvGrpSpPr>
            <p:cNvPr id="18" name="Gruppieren 17"/>
            <p:cNvGrpSpPr/>
            <p:nvPr/>
          </p:nvGrpSpPr>
          <p:grpSpPr>
            <a:xfrm>
              <a:off x="111905" y="1429159"/>
              <a:ext cx="9374906" cy="3553998"/>
              <a:chOff x="111905" y="1429159"/>
              <a:chExt cx="9374906" cy="3553998"/>
            </a:xfrm>
          </p:grpSpPr>
          <p:sp>
            <p:nvSpPr>
              <p:cNvPr id="17" name="Rechteck 16"/>
              <p:cNvSpPr/>
              <p:nvPr/>
            </p:nvSpPr>
            <p:spPr>
              <a:xfrm>
                <a:off x="111905" y="1429159"/>
                <a:ext cx="8898745" cy="35203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  <p:grpSp>
            <p:nvGrpSpPr>
              <p:cNvPr id="4" name="Gruppieren 3"/>
              <p:cNvGrpSpPr/>
              <p:nvPr/>
            </p:nvGrpSpPr>
            <p:grpSpPr>
              <a:xfrm>
                <a:off x="111905" y="1953035"/>
                <a:ext cx="9374906" cy="3030122"/>
                <a:chOff x="111905" y="1953035"/>
                <a:chExt cx="9374906" cy="3030122"/>
              </a:xfrm>
              <a:solidFill>
                <a:schemeClr val="bg1"/>
              </a:solidFill>
            </p:grpSpPr>
            <p:graphicFrame>
              <p:nvGraphicFramePr>
                <p:cNvPr id="11" name="Objekt 10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126586013"/>
                    </p:ext>
                  </p:extLst>
                </p:nvPr>
              </p:nvGraphicFramePr>
              <p:xfrm>
                <a:off x="5589450" y="2260812"/>
                <a:ext cx="3897361" cy="272234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99" name="Graph" r:id="rId6" imgW="4154400" imgH="2901600" progId="Origin50.Graph">
                        <p:embed/>
                      </p:oleObj>
                    </mc:Choice>
                    <mc:Fallback>
                      <p:oleObj name="Graph" r:id="rId6" imgW="4154400" imgH="2901600" progId="Origin50.Graph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7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5589450" y="2260812"/>
                              <a:ext cx="3897361" cy="2722345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pSp>
              <p:nvGrpSpPr>
                <p:cNvPr id="3" name="Gruppieren 2"/>
                <p:cNvGrpSpPr/>
                <p:nvPr/>
              </p:nvGrpSpPr>
              <p:grpSpPr>
                <a:xfrm>
                  <a:off x="111905" y="1953035"/>
                  <a:ext cx="5096504" cy="2857091"/>
                  <a:chOff x="-2045115" y="554335"/>
                  <a:chExt cx="10228002" cy="5733811"/>
                </a:xfrm>
                <a:grpFill/>
              </p:grpSpPr>
              <p:pic>
                <p:nvPicPr>
                  <p:cNvPr id="12" name="Grafik 11"/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-2045115" y="1302489"/>
                    <a:ext cx="5009626" cy="4985657"/>
                  </a:xfrm>
                  <a:prstGeom prst="rect">
                    <a:avLst/>
                  </a:prstGeom>
                  <a:grpFill/>
                </p:spPr>
              </p:pic>
              <p:pic>
                <p:nvPicPr>
                  <p:cNvPr id="13" name="Grafik 12"/>
                  <p:cNvPicPr>
                    <a:picLocks noChangeAspect="1"/>
                  </p:cNvPicPr>
                  <p:nvPr/>
                </p:nvPicPr>
                <p:blipFill rotWithShape="1">
                  <a:blip r:embed="rId9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4415945" y="1302488"/>
                    <a:ext cx="3766942" cy="4985658"/>
                  </a:xfrm>
                  <a:prstGeom prst="rect">
                    <a:avLst/>
                  </a:prstGeom>
                  <a:grpFill/>
                </p:spPr>
              </p:pic>
              <p:sp>
                <p:nvSpPr>
                  <p:cNvPr id="15" name="Textfeld 12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838505" y="554335"/>
                    <a:ext cx="2663772" cy="617669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 eaLnBrk="0" hangingPunct="0">
                      <a:defRPr sz="8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 sz="8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 sz="8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 sz="8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 sz="8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defTabSz="41751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defTabSz="41751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defTabSz="41751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defTabSz="41751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/>
                    <a:r>
                      <a:rPr lang="de-DE" altLang="de-DE" sz="1400" b="1" dirty="0" smtClean="0">
                        <a:latin typeface="Calibri" panose="020F0502020204030204" pitchFamily="34" charset="0"/>
                      </a:rPr>
                      <a:t>H </a:t>
                    </a:r>
                    <a:r>
                      <a:rPr lang="de-DE" altLang="de-DE" sz="1400" b="1" dirty="0" err="1" smtClean="0">
                        <a:latin typeface="Calibri" panose="020F0502020204030204" pitchFamily="34" charset="0"/>
                      </a:rPr>
                      <a:t>field</a:t>
                    </a:r>
                    <a:endParaRPr lang="de-DE" altLang="de-DE" sz="1400" b="1" dirty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6" name="Textfeld 12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903270" y="554335"/>
                    <a:ext cx="2663772" cy="617669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 eaLnBrk="0" hangingPunct="0">
                      <a:defRPr sz="8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 sz="8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 sz="8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 sz="8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 sz="8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defTabSz="41751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defTabSz="41751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defTabSz="41751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defTabSz="41751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/>
                    <a:r>
                      <a:rPr lang="de-DE" altLang="de-DE" sz="1400" b="1" dirty="0" smtClean="0">
                        <a:latin typeface="Calibri" panose="020F0502020204030204" pitchFamily="34" charset="0"/>
                      </a:rPr>
                      <a:t>E </a:t>
                    </a:r>
                    <a:r>
                      <a:rPr lang="de-DE" altLang="de-DE" sz="1400" b="1" dirty="0" err="1" smtClean="0">
                        <a:latin typeface="Calibri" panose="020F0502020204030204" pitchFamily="34" charset="0"/>
                      </a:rPr>
                      <a:t>field</a:t>
                    </a:r>
                    <a:endParaRPr lang="de-DE" altLang="de-DE" sz="1400" b="1" dirty="0">
                      <a:latin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19" name="Textfeld 126"/>
            <p:cNvSpPr txBox="1">
              <a:spLocks noChangeArrowheads="1"/>
            </p:cNvSpPr>
            <p:nvPr/>
          </p:nvSpPr>
          <p:spPr bwMode="auto">
            <a:xfrm>
              <a:off x="6248400" y="1958623"/>
              <a:ext cx="2686050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de-DE" altLang="de-DE" sz="1400" b="1" dirty="0" smtClean="0">
                  <a:latin typeface="Calibri" panose="020F0502020204030204" pitchFamily="34" charset="0"/>
                </a:rPr>
                <a:t>E </a:t>
              </a:r>
              <a:r>
                <a:rPr lang="de-DE" altLang="de-DE" sz="1400" b="1" dirty="0" err="1" smtClean="0">
                  <a:latin typeface="Calibri" panose="020F0502020204030204" pitchFamily="34" charset="0"/>
                </a:rPr>
                <a:t>field</a:t>
              </a:r>
              <a:r>
                <a:rPr lang="de-DE" altLang="de-DE" sz="1400" b="1" dirty="0" smtClean="0">
                  <a:latin typeface="Calibri" panose="020F0502020204030204" pitchFamily="34" charset="0"/>
                </a:rPr>
                <a:t> </a:t>
              </a:r>
              <a:r>
                <a:rPr lang="de-DE" altLang="de-DE" sz="1400" b="1" dirty="0" err="1" smtClean="0">
                  <a:latin typeface="Calibri" panose="020F0502020204030204" pitchFamily="34" charset="0"/>
                </a:rPr>
                <a:t>along</a:t>
              </a:r>
              <a:r>
                <a:rPr lang="de-DE" altLang="de-DE" sz="1400" b="1" dirty="0" smtClean="0">
                  <a:latin typeface="Calibri" panose="020F0502020204030204" pitchFamily="34" charset="0"/>
                </a:rPr>
                <a:t> beam </a:t>
              </a:r>
              <a:r>
                <a:rPr lang="de-DE" altLang="de-DE" sz="1400" b="1" dirty="0" err="1" smtClean="0">
                  <a:latin typeface="Calibri" panose="020F0502020204030204" pitchFamily="34" charset="0"/>
                </a:rPr>
                <a:t>axis</a:t>
              </a:r>
              <a:endParaRPr lang="de-DE" altLang="de-DE" sz="1400" b="1" dirty="0">
                <a:latin typeface="Calibri" panose="020F0502020204030204" pitchFamily="34" charset="0"/>
              </a:endParaRPr>
            </a:p>
          </p:txBody>
        </p:sp>
      </p:grpSp>
      <p:sp>
        <p:nvSpPr>
          <p:cNvPr id="5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The CH Cavity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7472C2-BBF5-43B1-9199-47DB44D7E0A1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479607" y="1429159"/>
            <a:ext cx="33360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H</a:t>
            </a:r>
            <a:r>
              <a:rPr lang="en-US" sz="1600" b="1" baseline="-25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211</a:t>
            </a:r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mode of ”pillbox“ cavity</a:t>
            </a:r>
            <a:endParaRPr lang="en-US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739988" y="4695649"/>
            <a:ext cx="56445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 err="1" smtClean="0">
                <a:latin typeface="Calibri" panose="020F0502020204030204" pitchFamily="34" charset="0"/>
              </a:rPr>
              <a:t>Multigap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</a:rPr>
              <a:t>drift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</a:rPr>
              <a:t>tube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</a:rPr>
              <a:t>cavity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</a:rPr>
              <a:t>for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</a:rPr>
              <a:t>the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</a:rPr>
              <a:t>acceleration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</a:rPr>
              <a:t>of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</a:rPr>
              <a:t>protons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</a:rPr>
              <a:t>and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</a:rPr>
              <a:t>ions</a:t>
            </a:r>
            <a:r>
              <a:rPr lang="de-DE" sz="1600" dirty="0">
                <a:latin typeface="Calibri" panose="020F0502020204030204" pitchFamily="34" charset="0"/>
              </a:rPr>
              <a:t> in </a:t>
            </a:r>
            <a:r>
              <a:rPr lang="de-DE" sz="1600" dirty="0" err="1">
                <a:latin typeface="Calibri" panose="020F0502020204030204" pitchFamily="34" charset="0"/>
              </a:rPr>
              <a:t>the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</a:rPr>
              <a:t>low</a:t>
            </a:r>
            <a:r>
              <a:rPr lang="de-DE" sz="1600">
                <a:latin typeface="Calibri" panose="020F0502020204030204" pitchFamily="34" charset="0"/>
              </a:rPr>
              <a:t> </a:t>
            </a:r>
            <a:r>
              <a:rPr lang="de-DE" sz="1600" smtClean="0">
                <a:latin typeface="Calibri" panose="020F0502020204030204" pitchFamily="34" charset="0"/>
              </a:rPr>
              <a:t>energy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range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Drift tubes are alternating connected to “</a:t>
            </a:r>
            <a:r>
              <a:rPr lang="en-US" sz="16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+</a:t>
            </a: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” and “</a:t>
            </a:r>
            <a:r>
              <a:rPr lang="en-US" sz="16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-</a:t>
            </a: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” potential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C</a:t>
            </a: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ross-bar-</a:t>
            </a:r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H</a:t>
            </a: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-mode cavity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sym typeface="Symbol"/>
              </a:rPr>
              <a:t> </a:t>
            </a: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CH cavity </a:t>
            </a:r>
          </a:p>
        </p:txBody>
      </p:sp>
    </p:spTree>
    <p:extLst>
      <p:ext uri="{BB962C8B-B14F-4D97-AF65-F5344CB8AC3E}">
        <p14:creationId xmlns:p14="http://schemas.microsoft.com/office/powerpoint/2010/main" val="137049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7472C2-BBF5-43B1-9199-47DB44D7E0A1}" type="slidenum">
              <a:rPr lang="de-DE" smtClean="0"/>
              <a:pPr/>
              <a:t>30</a:t>
            </a:fld>
            <a:endParaRPr lang="de-DE" dirty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322347" y="141590"/>
            <a:ext cx="6334871" cy="709330"/>
          </a:xfrm>
        </p:spPr>
        <p:txBody>
          <a:bodyPr>
            <a:normAutofit fontScale="90000"/>
          </a:bodyPr>
          <a:lstStyle/>
          <a:p>
            <a:r>
              <a:rPr lang="en-US" altLang="de-DE" dirty="0" smtClean="0">
                <a:latin typeface="Calibri" panose="020F0502020204030204" pitchFamily="34" charset="0"/>
              </a:rPr>
              <a:t>RF Conditioning and Testing of Power Couplers</a:t>
            </a:r>
            <a:br>
              <a:rPr lang="en-US" altLang="de-DE" dirty="0" smtClean="0">
                <a:latin typeface="Calibri" panose="020F0502020204030204" pitchFamily="34" charset="0"/>
              </a:rPr>
            </a:br>
            <a:r>
              <a:rPr lang="en-US" altLang="de-DE" dirty="0" smtClean="0">
                <a:latin typeface="Calibri" panose="020F0502020204030204" pitchFamily="34" charset="0"/>
              </a:rPr>
              <a:t>at Room Temperature</a:t>
            </a:r>
            <a:endParaRPr lang="en-US" altLang="de-DE" dirty="0">
              <a:latin typeface="Calibri" panose="020F0502020204030204" pitchFamily="34" charset="0"/>
            </a:endParaRPr>
          </a:p>
        </p:txBody>
      </p:sp>
      <p:pic>
        <p:nvPicPr>
          <p:cNvPr id="13" name="Picture 8" descr="D:\Powerpoint\Poster\SRF2017\Dziuba\Reflexion-gepuls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698" y="1351980"/>
            <a:ext cx="3124833" cy="478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pieren 3"/>
          <p:cNvGrpSpPr/>
          <p:nvPr/>
        </p:nvGrpSpPr>
        <p:grpSpPr>
          <a:xfrm>
            <a:off x="140854" y="1303202"/>
            <a:ext cx="2811713" cy="5216976"/>
            <a:chOff x="613294" y="1326062"/>
            <a:chExt cx="2811713" cy="5216976"/>
          </a:xfrm>
        </p:grpSpPr>
        <p:pic>
          <p:nvPicPr>
            <p:cNvPr id="17" name="Picture 3" descr="D:\Fotos 217 MHz CH Messungen\Kopplerkonditionierung\IMG_6566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13295" y="2982736"/>
              <a:ext cx="2788436" cy="3557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Y:\Aufbausitzung\2017_02_16\IMG_7207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13294" y="1326062"/>
              <a:ext cx="2788436" cy="1596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feld 18"/>
            <p:cNvSpPr txBox="1"/>
            <p:nvPr/>
          </p:nvSpPr>
          <p:spPr>
            <a:xfrm>
              <a:off x="1248300" y="4761618"/>
              <a:ext cx="15184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b="1" dirty="0" err="1" smtClean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Coupler</a:t>
              </a:r>
              <a:r>
                <a:rPr lang="de-DE" sz="2000" b="1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2000" b="1" dirty="0" smtClean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#1</a:t>
              </a:r>
              <a:endParaRPr lang="de-DE" sz="2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2254033" y="1924500"/>
              <a:ext cx="3476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b="1" dirty="0" smtClean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</a:t>
              </a:r>
              <a:r>
                <a:rPr lang="de-DE" sz="2000" b="1" baseline="-25000" dirty="0" smtClean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de-DE" sz="2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1438335" y="1502873"/>
              <a:ext cx="4682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b="1" dirty="0" smtClean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</a:t>
              </a:r>
              <a:r>
                <a:rPr lang="de-DE" sz="2000" b="1" baseline="-25000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de-DE" sz="2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1602396" y="2395265"/>
              <a:ext cx="4881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b="1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de-DE" sz="2000" b="1" baseline="-25000" dirty="0" smtClean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de-DE" sz="2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729756" y="1863426"/>
              <a:ext cx="4436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b="1" dirty="0" smtClean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de-DE" sz="2000" b="1" baseline="-25000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de-DE" sz="2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Ellipse 24"/>
            <p:cNvSpPr/>
            <p:nvPr/>
          </p:nvSpPr>
          <p:spPr>
            <a:xfrm>
              <a:off x="2219166" y="2075482"/>
              <a:ext cx="72000" cy="72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Ellipse 25"/>
            <p:cNvSpPr/>
            <p:nvPr/>
          </p:nvSpPr>
          <p:spPr>
            <a:xfrm>
              <a:off x="1401338" y="1659745"/>
              <a:ext cx="72000" cy="72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FF00"/>
                </a:solidFill>
              </a:endParaRPr>
            </a:p>
          </p:txBody>
        </p:sp>
        <p:sp>
          <p:nvSpPr>
            <p:cNvPr id="27" name="Ellipse 26"/>
            <p:cNvSpPr/>
            <p:nvPr/>
          </p:nvSpPr>
          <p:spPr>
            <a:xfrm>
              <a:off x="1658984" y="2360417"/>
              <a:ext cx="72000" cy="72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Ellipse 27"/>
            <p:cNvSpPr/>
            <p:nvPr/>
          </p:nvSpPr>
          <p:spPr>
            <a:xfrm>
              <a:off x="836505" y="1792647"/>
              <a:ext cx="72000" cy="72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1906584" y="3167195"/>
              <a:ext cx="15184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b="1" dirty="0" err="1" smtClean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Coupler</a:t>
              </a:r>
              <a:r>
                <a:rPr lang="de-DE" sz="2000" b="1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2000" b="1" dirty="0" smtClean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#2</a:t>
              </a:r>
              <a:endParaRPr lang="de-DE" sz="2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54034" y="5194237"/>
              <a:ext cx="1947697" cy="1348801"/>
            </a:xfrm>
            <a:prstGeom prst="rect">
              <a:avLst/>
            </a:prstGeom>
          </p:spPr>
        </p:pic>
      </p:grpSp>
      <p:sp>
        <p:nvSpPr>
          <p:cNvPr id="32" name="Textfeld 31"/>
          <p:cNvSpPr txBox="1"/>
          <p:nvPr/>
        </p:nvSpPr>
        <p:spPr>
          <a:xfrm>
            <a:off x="6493838" y="1278000"/>
            <a:ext cx="258026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600" b="1" dirty="0" err="1" smtClean="0">
                <a:latin typeface="Calibri" panose="020F0502020204030204" pitchFamily="34" charset="0"/>
              </a:rPr>
              <a:t>Results</a:t>
            </a:r>
            <a:r>
              <a:rPr lang="de-DE" sz="1600" b="1" dirty="0" smtClean="0">
                <a:latin typeface="Calibri" panose="020F0502020204030204" pitchFamily="34" charset="0"/>
              </a:rPr>
              <a:t> </a:t>
            </a:r>
            <a:r>
              <a:rPr lang="de-DE" sz="1600" b="1" dirty="0" err="1" smtClean="0">
                <a:latin typeface="Calibri" panose="020F0502020204030204" pitchFamily="34" charset="0"/>
              </a:rPr>
              <a:t>of</a:t>
            </a:r>
            <a:r>
              <a:rPr lang="de-DE" sz="1600" b="1" dirty="0" smtClean="0">
                <a:latin typeface="Calibri" panose="020F0502020204030204" pitchFamily="34" charset="0"/>
              </a:rPr>
              <a:t> </a:t>
            </a:r>
            <a:r>
              <a:rPr lang="de-DE" sz="1600" b="1" dirty="0" err="1" smtClean="0">
                <a:latin typeface="Calibri" panose="020F0502020204030204" pitchFamily="34" charset="0"/>
              </a:rPr>
              <a:t>Coupler</a:t>
            </a:r>
            <a:r>
              <a:rPr lang="de-DE" sz="1600" b="1" dirty="0" smtClean="0">
                <a:latin typeface="Calibri" panose="020F0502020204030204" pitchFamily="34" charset="0"/>
              </a:rPr>
              <a:t> #2: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5 kW reached with 5 Hz, 15 </a:t>
            </a:r>
            <a:r>
              <a:rPr lang="en-US" sz="1600" dirty="0" err="1" smtClean="0">
                <a:latin typeface="Calibri" panose="020F0502020204030204" pitchFamily="34" charset="0"/>
              </a:rPr>
              <a:t>ms</a:t>
            </a:r>
            <a:r>
              <a:rPr lang="en-US" sz="1600" dirty="0" smtClean="0">
                <a:latin typeface="Calibri" panose="020F0502020204030204" pitchFamily="34" charset="0"/>
              </a:rPr>
              <a:t> RF pulses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Few </a:t>
            </a:r>
            <a:r>
              <a:rPr lang="en-US" sz="1600" dirty="0" err="1" smtClean="0">
                <a:latin typeface="Calibri" panose="020F0502020204030204" pitchFamily="34" charset="0"/>
              </a:rPr>
              <a:t>multipacting</a:t>
            </a:r>
            <a:r>
              <a:rPr lang="en-US" sz="1600" dirty="0" smtClean="0">
                <a:latin typeface="Calibri" panose="020F0502020204030204" pitchFamily="34" charset="0"/>
              </a:rPr>
              <a:t> events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CW operation </a:t>
            </a:r>
            <a:r>
              <a:rPr lang="en-US" sz="1600" dirty="0" smtClean="0">
                <a:latin typeface="Calibri" panose="020F0502020204030204" pitchFamily="34" charset="0"/>
              </a:rPr>
              <a:t>limited </a:t>
            </a: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to 2.5 kW</a:t>
            </a:r>
            <a:b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(T</a:t>
            </a:r>
            <a:r>
              <a:rPr lang="en-US" sz="1600" baseline="-25000" dirty="0" smtClean="0">
                <a:latin typeface="Calibri" panose="020F0502020204030204" pitchFamily="34" charset="0"/>
              </a:rPr>
              <a:t>1</a:t>
            </a:r>
            <a:r>
              <a:rPr lang="en-US" sz="1600" dirty="0" smtClean="0">
                <a:latin typeface="Calibri" panose="020F0502020204030204" pitchFamily="34" charset="0"/>
              </a:rPr>
              <a:t> = 81°C, T</a:t>
            </a:r>
            <a:r>
              <a:rPr lang="en-US" sz="1600" baseline="-25000" dirty="0" smtClean="0">
                <a:latin typeface="Calibri" panose="020F0502020204030204" pitchFamily="34" charset="0"/>
              </a:rPr>
              <a:t>2</a:t>
            </a:r>
            <a:r>
              <a:rPr lang="en-US" sz="1600" dirty="0" smtClean="0">
                <a:latin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</a:rPr>
              <a:t>= </a:t>
            </a:r>
            <a:r>
              <a:rPr lang="en-US" sz="1600" dirty="0" smtClean="0">
                <a:latin typeface="Calibri" panose="020F0502020204030204" pitchFamily="34" charset="0"/>
              </a:rPr>
              <a:t>72°C</a:t>
            </a:r>
            <a:r>
              <a:rPr lang="en-US" sz="1600" dirty="0">
                <a:latin typeface="Calibri" panose="020F0502020204030204" pitchFamily="34" charset="0"/>
              </a:rPr>
              <a:t>)</a:t>
            </a:r>
            <a:endParaRPr lang="en-US" sz="16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Thermal losses at windows:</a:t>
            </a:r>
            <a:br>
              <a:rPr lang="en-US" sz="1600" dirty="0" smtClean="0">
                <a:latin typeface="Calibri" panose="020F0502020204030204" pitchFamily="34" charset="0"/>
              </a:rPr>
            </a:br>
            <a:r>
              <a:rPr lang="en-US" sz="1600" dirty="0" smtClean="0">
                <a:latin typeface="Calibri" panose="020F0502020204030204" pitchFamily="34" charset="0"/>
              </a:rPr>
              <a:t>P</a:t>
            </a:r>
            <a:r>
              <a:rPr lang="en-US" sz="1600" baseline="-25000" dirty="0" smtClean="0">
                <a:latin typeface="Calibri" panose="020F0502020204030204" pitchFamily="34" charset="0"/>
              </a:rPr>
              <a:t>1</a:t>
            </a:r>
            <a:r>
              <a:rPr lang="en-US" sz="1600" dirty="0" smtClean="0">
                <a:latin typeface="Calibri" panose="020F0502020204030204" pitchFamily="34" charset="0"/>
              </a:rPr>
              <a:t> = 34 W</a:t>
            </a:r>
            <a:r>
              <a:rPr lang="en-US" sz="1600" dirty="0">
                <a:latin typeface="Calibri" panose="020F0502020204030204" pitchFamily="34" charset="0"/>
              </a:rPr>
              <a:t>, </a:t>
            </a:r>
            <a:r>
              <a:rPr lang="en-US" sz="1600" dirty="0" smtClean="0">
                <a:latin typeface="Calibri" panose="020F0502020204030204" pitchFamily="34" charset="0"/>
              </a:rPr>
              <a:t>P</a:t>
            </a:r>
            <a:r>
              <a:rPr lang="en-US" sz="1600" baseline="-25000" dirty="0" smtClean="0">
                <a:latin typeface="Calibri" panose="020F0502020204030204" pitchFamily="34" charset="0"/>
              </a:rPr>
              <a:t>2</a:t>
            </a:r>
            <a:r>
              <a:rPr lang="en-US" sz="1600" dirty="0" smtClean="0">
                <a:latin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</a:rPr>
              <a:t>= </a:t>
            </a:r>
            <a:r>
              <a:rPr lang="en-US" sz="1600" dirty="0" smtClean="0">
                <a:latin typeface="Calibri" panose="020F0502020204030204" pitchFamily="34" charset="0"/>
              </a:rPr>
              <a:t>32 </a:t>
            </a:r>
            <a:r>
              <a:rPr lang="en-US" sz="1600" dirty="0">
                <a:latin typeface="Calibri" panose="020F0502020204030204" pitchFamily="34" charset="0"/>
              </a:rPr>
              <a:t>W</a:t>
            </a:r>
            <a:endParaRPr lang="en-US" sz="1600" dirty="0" smtClean="0">
              <a:latin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Problems with </a:t>
            </a:r>
            <a:r>
              <a:rPr lang="en-US" sz="16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TiN</a:t>
            </a: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coating, too thick?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Improved power coupler in production</a:t>
            </a:r>
          </a:p>
        </p:txBody>
      </p:sp>
      <p:sp>
        <p:nvSpPr>
          <p:cNvPr id="20" name="Rechteck 19"/>
          <p:cNvSpPr/>
          <p:nvPr/>
        </p:nvSpPr>
        <p:spPr>
          <a:xfrm>
            <a:off x="2902077" y="6122341"/>
            <a:ext cx="39544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 smtClean="0">
                <a:latin typeface="Calibri" panose="020F0502020204030204" pitchFamily="34" charset="0"/>
              </a:rPr>
              <a:t>Master thesis of J. List, IAP, Frankfurt University</a:t>
            </a:r>
            <a:endParaRPr lang="en-US" sz="12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79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7472C2-BBF5-43B1-9199-47DB44D7E0A1}" type="slidenum">
              <a:rPr lang="de-DE" smtClean="0"/>
              <a:pPr/>
              <a:t>31</a:t>
            </a:fld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8837" y="1459238"/>
            <a:ext cx="4718045" cy="189464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4140" y="3702330"/>
            <a:ext cx="3907462" cy="2197947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1322347" y="141590"/>
            <a:ext cx="6334871" cy="709330"/>
          </a:xfrm>
        </p:spPr>
        <p:txBody>
          <a:bodyPr>
            <a:normAutofit/>
          </a:bodyPr>
          <a:lstStyle/>
          <a:p>
            <a:r>
              <a:rPr lang="en-US" dirty="0" err="1" smtClean="0">
                <a:latin typeface="Calibri" panose="020F0502020204030204" pitchFamily="34" charset="0"/>
              </a:rPr>
              <a:t>Bandpass</a:t>
            </a:r>
            <a:r>
              <a:rPr lang="en-US" dirty="0" smtClean="0">
                <a:latin typeface="Calibri" panose="020F0502020204030204" pitchFamily="34" charset="0"/>
              </a:rPr>
              <a:t> of Coupler Setup</a:t>
            </a:r>
            <a:endParaRPr lang="de-DE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19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7472C2-BBF5-43B1-9199-47DB44D7E0A1}" type="slidenum">
              <a:rPr lang="de-DE" smtClean="0"/>
              <a:pPr/>
              <a:t>32</a:t>
            </a:fld>
            <a:endParaRPr lang="de-DE" dirty="0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1351278" y="69263"/>
            <a:ext cx="7398855" cy="787557"/>
          </a:xfrm>
          <a:prstGeom prst="rect">
            <a:avLst/>
          </a:prstGeom>
        </p:spPr>
        <p:txBody>
          <a:bodyPr vert="horz" lIns="36000" tIns="36000" rIns="36000" bIns="36000" rtlCol="0" anchor="ctr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000" dirty="0" smtClean="0"/>
              <a:t>Matching Line – Demonstrator</a:t>
            </a:r>
            <a:endParaRPr lang="en-US" sz="2000" dirty="0"/>
          </a:p>
        </p:txBody>
      </p:sp>
      <p:cxnSp>
        <p:nvCxnSpPr>
          <p:cNvPr id="5" name="Gerade Verbindung 866"/>
          <p:cNvCxnSpPr/>
          <p:nvPr/>
        </p:nvCxnSpPr>
        <p:spPr>
          <a:xfrm>
            <a:off x="1162050" y="2439884"/>
            <a:ext cx="7742314" cy="489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hteck 5"/>
          <p:cNvSpPr/>
          <p:nvPr/>
        </p:nvSpPr>
        <p:spPr>
          <a:xfrm>
            <a:off x="50800" y="2161345"/>
            <a:ext cx="952500" cy="56197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HLI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</a:rPr>
              <a:t>1,4 MeV/u</a:t>
            </a:r>
            <a:endParaRPr lang="de-DE" sz="14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cxnSp>
        <p:nvCxnSpPr>
          <p:cNvPr id="7" name="Gerade Verbindung mit Pfeil 6"/>
          <p:cNvCxnSpPr>
            <a:stCxn id="6" idx="3"/>
            <a:endCxn id="9" idx="1"/>
          </p:cNvCxnSpPr>
          <p:nvPr/>
        </p:nvCxnSpPr>
        <p:spPr>
          <a:xfrm flipV="1">
            <a:off x="1003300" y="2441870"/>
            <a:ext cx="220723" cy="463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uppieren 7"/>
          <p:cNvGrpSpPr/>
          <p:nvPr/>
        </p:nvGrpSpPr>
        <p:grpSpPr>
          <a:xfrm>
            <a:off x="1224023" y="2262332"/>
            <a:ext cx="108000" cy="360000"/>
            <a:chOff x="1714500" y="2524125"/>
            <a:chExt cx="400050" cy="463152"/>
          </a:xfrm>
        </p:grpSpPr>
        <p:sp>
          <p:nvSpPr>
            <p:cNvPr id="9" name="Rechteck 8"/>
            <p:cNvSpPr/>
            <p:nvPr/>
          </p:nvSpPr>
          <p:spPr>
            <a:xfrm>
              <a:off x="1714500" y="2524125"/>
              <a:ext cx="400050" cy="4619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10" name="Gleichschenkliges Dreieck 9"/>
            <p:cNvSpPr/>
            <p:nvPr/>
          </p:nvSpPr>
          <p:spPr>
            <a:xfrm>
              <a:off x="1714500" y="2756296"/>
              <a:ext cx="400050" cy="230981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11" name="Gleichschenkliges Dreieck 10"/>
            <p:cNvSpPr/>
            <p:nvPr/>
          </p:nvSpPr>
          <p:spPr>
            <a:xfrm flipV="1">
              <a:off x="1714500" y="2524125"/>
              <a:ext cx="400050" cy="230981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Gruppieren 11"/>
          <p:cNvGrpSpPr/>
          <p:nvPr/>
        </p:nvGrpSpPr>
        <p:grpSpPr>
          <a:xfrm>
            <a:off x="1378640" y="2262332"/>
            <a:ext cx="108000" cy="360000"/>
            <a:chOff x="2120900" y="2522935"/>
            <a:chExt cx="252001" cy="465536"/>
          </a:xfrm>
        </p:grpSpPr>
        <p:sp>
          <p:nvSpPr>
            <p:cNvPr id="13" name="Rechteck 12"/>
            <p:cNvSpPr/>
            <p:nvPr/>
          </p:nvSpPr>
          <p:spPr>
            <a:xfrm>
              <a:off x="2120900" y="2522935"/>
              <a:ext cx="252000" cy="4619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14" name="Gleichschenkliges Dreieck 13"/>
            <p:cNvSpPr/>
            <p:nvPr/>
          </p:nvSpPr>
          <p:spPr>
            <a:xfrm rot="5400000">
              <a:off x="1955400" y="2695084"/>
              <a:ext cx="460773" cy="126000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15" name="Gleichschenkliges Dreieck 14"/>
            <p:cNvSpPr/>
            <p:nvPr/>
          </p:nvSpPr>
          <p:spPr>
            <a:xfrm rot="16200000" flipH="1">
              <a:off x="2079514" y="2695085"/>
              <a:ext cx="460773" cy="126000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Gruppieren 15"/>
          <p:cNvGrpSpPr/>
          <p:nvPr/>
        </p:nvGrpSpPr>
        <p:grpSpPr>
          <a:xfrm>
            <a:off x="1553201" y="2262332"/>
            <a:ext cx="108000" cy="360000"/>
            <a:chOff x="1714500" y="2524125"/>
            <a:chExt cx="400050" cy="463152"/>
          </a:xfrm>
        </p:grpSpPr>
        <p:sp>
          <p:nvSpPr>
            <p:cNvPr id="17" name="Rechteck 16"/>
            <p:cNvSpPr/>
            <p:nvPr/>
          </p:nvSpPr>
          <p:spPr>
            <a:xfrm>
              <a:off x="1714500" y="2524125"/>
              <a:ext cx="400050" cy="4619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18" name="Gleichschenkliges Dreieck 17"/>
            <p:cNvSpPr/>
            <p:nvPr/>
          </p:nvSpPr>
          <p:spPr>
            <a:xfrm>
              <a:off x="1714500" y="2756296"/>
              <a:ext cx="400050" cy="230981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19" name="Gleichschenkliges Dreieck 18"/>
            <p:cNvSpPr/>
            <p:nvPr/>
          </p:nvSpPr>
          <p:spPr>
            <a:xfrm flipV="1">
              <a:off x="1714500" y="2524125"/>
              <a:ext cx="400050" cy="230981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</p:grpSp>
      <p:sp>
        <p:nvSpPr>
          <p:cNvPr id="20" name="Ellipse 19"/>
          <p:cNvSpPr/>
          <p:nvPr/>
        </p:nvSpPr>
        <p:spPr>
          <a:xfrm>
            <a:off x="3204573" y="2262332"/>
            <a:ext cx="360000" cy="36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50" dirty="0" smtClean="0">
                <a:solidFill>
                  <a:schemeClr val="tx1"/>
                </a:solidFill>
              </a:rPr>
              <a:t>R2</a:t>
            </a:r>
            <a:endParaRPr lang="de-DE" sz="1050" dirty="0">
              <a:solidFill>
                <a:schemeClr val="tx1"/>
              </a:solidFill>
            </a:endParaRPr>
          </a:p>
        </p:txBody>
      </p:sp>
      <p:grpSp>
        <p:nvGrpSpPr>
          <p:cNvPr id="21" name="Gruppieren 20"/>
          <p:cNvGrpSpPr/>
          <p:nvPr/>
        </p:nvGrpSpPr>
        <p:grpSpPr>
          <a:xfrm>
            <a:off x="2261059" y="2262332"/>
            <a:ext cx="108000" cy="360000"/>
            <a:chOff x="1714500" y="2524125"/>
            <a:chExt cx="400050" cy="463152"/>
          </a:xfrm>
        </p:grpSpPr>
        <p:sp>
          <p:nvSpPr>
            <p:cNvPr id="22" name="Rechteck 21"/>
            <p:cNvSpPr/>
            <p:nvPr/>
          </p:nvSpPr>
          <p:spPr>
            <a:xfrm>
              <a:off x="1714500" y="2524125"/>
              <a:ext cx="400050" cy="4619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3" name="Gleichschenkliges Dreieck 22"/>
            <p:cNvSpPr/>
            <p:nvPr/>
          </p:nvSpPr>
          <p:spPr>
            <a:xfrm>
              <a:off x="1714500" y="2756296"/>
              <a:ext cx="400050" cy="230981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4" name="Gleichschenkliges Dreieck 23"/>
            <p:cNvSpPr/>
            <p:nvPr/>
          </p:nvSpPr>
          <p:spPr>
            <a:xfrm flipV="1">
              <a:off x="1714500" y="2524125"/>
              <a:ext cx="400050" cy="230981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</p:grpSp>
      <p:grpSp>
        <p:nvGrpSpPr>
          <p:cNvPr id="25" name="Gruppieren 24"/>
          <p:cNvGrpSpPr/>
          <p:nvPr/>
        </p:nvGrpSpPr>
        <p:grpSpPr>
          <a:xfrm>
            <a:off x="2453006" y="2262332"/>
            <a:ext cx="108000" cy="360000"/>
            <a:chOff x="2120900" y="2522935"/>
            <a:chExt cx="252001" cy="465536"/>
          </a:xfrm>
        </p:grpSpPr>
        <p:sp>
          <p:nvSpPr>
            <p:cNvPr id="26" name="Rechteck 25"/>
            <p:cNvSpPr/>
            <p:nvPr/>
          </p:nvSpPr>
          <p:spPr>
            <a:xfrm>
              <a:off x="2120900" y="2522935"/>
              <a:ext cx="252000" cy="4619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7" name="Gleichschenkliges Dreieck 26"/>
            <p:cNvSpPr/>
            <p:nvPr/>
          </p:nvSpPr>
          <p:spPr>
            <a:xfrm rot="5400000">
              <a:off x="1955400" y="2695084"/>
              <a:ext cx="460773" cy="126000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8" name="Gleichschenkliges Dreieck 27"/>
            <p:cNvSpPr/>
            <p:nvPr/>
          </p:nvSpPr>
          <p:spPr>
            <a:xfrm rot="16200000" flipH="1">
              <a:off x="2079514" y="2695085"/>
              <a:ext cx="460773" cy="126000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</p:grpSp>
      <p:sp>
        <p:nvSpPr>
          <p:cNvPr id="29" name="Rechteck 28"/>
          <p:cNvSpPr/>
          <p:nvPr/>
        </p:nvSpPr>
        <p:spPr>
          <a:xfrm>
            <a:off x="2674467" y="2265556"/>
            <a:ext cx="428187" cy="35355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 dirty="0" smtClean="0">
                <a:solidFill>
                  <a:prstClr val="black"/>
                </a:solidFill>
              </a:rPr>
              <a:t>x | y</a:t>
            </a:r>
            <a:endParaRPr lang="de-DE" sz="1000" dirty="0">
              <a:solidFill>
                <a:prstClr val="black"/>
              </a:solidFill>
            </a:endParaRPr>
          </a:p>
        </p:txBody>
      </p:sp>
      <p:grpSp>
        <p:nvGrpSpPr>
          <p:cNvPr id="30" name="Gruppieren 29"/>
          <p:cNvGrpSpPr/>
          <p:nvPr/>
        </p:nvGrpSpPr>
        <p:grpSpPr>
          <a:xfrm>
            <a:off x="3691200" y="2262332"/>
            <a:ext cx="255807" cy="360000"/>
            <a:chOff x="3691200" y="2541732"/>
            <a:chExt cx="255807" cy="360000"/>
          </a:xfrm>
        </p:grpSpPr>
        <p:grpSp>
          <p:nvGrpSpPr>
            <p:cNvPr id="31" name="Gruppieren 30"/>
            <p:cNvGrpSpPr/>
            <p:nvPr/>
          </p:nvGrpSpPr>
          <p:grpSpPr>
            <a:xfrm>
              <a:off x="3691200" y="2541732"/>
              <a:ext cx="108000" cy="360000"/>
              <a:chOff x="1714500" y="2524125"/>
              <a:chExt cx="400050" cy="463152"/>
            </a:xfrm>
          </p:grpSpPr>
          <p:sp>
            <p:nvSpPr>
              <p:cNvPr id="36" name="Rechteck 35"/>
              <p:cNvSpPr/>
              <p:nvPr/>
            </p:nvSpPr>
            <p:spPr>
              <a:xfrm>
                <a:off x="1714500" y="2524125"/>
                <a:ext cx="400050" cy="4619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Gleichschenkliges Dreieck 36"/>
              <p:cNvSpPr/>
              <p:nvPr/>
            </p:nvSpPr>
            <p:spPr>
              <a:xfrm>
                <a:off x="1714500" y="2756296"/>
                <a:ext cx="400050" cy="230981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>
                  <a:solidFill>
                    <a:prstClr val="white"/>
                  </a:solidFill>
                </a:endParaRPr>
              </a:p>
            </p:txBody>
          </p:sp>
          <p:sp>
            <p:nvSpPr>
              <p:cNvPr id="38" name="Gleichschenkliges Dreieck 37"/>
              <p:cNvSpPr/>
              <p:nvPr/>
            </p:nvSpPr>
            <p:spPr>
              <a:xfrm flipV="1">
                <a:off x="1714500" y="2524125"/>
                <a:ext cx="400050" cy="230981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2" name="Gruppieren 31"/>
            <p:cNvGrpSpPr/>
            <p:nvPr/>
          </p:nvGrpSpPr>
          <p:grpSpPr>
            <a:xfrm>
              <a:off x="3839007" y="2541732"/>
              <a:ext cx="108000" cy="360000"/>
              <a:chOff x="2120900" y="2522935"/>
              <a:chExt cx="252001" cy="465536"/>
            </a:xfrm>
          </p:grpSpPr>
          <p:sp>
            <p:nvSpPr>
              <p:cNvPr id="33" name="Rechteck 32"/>
              <p:cNvSpPr/>
              <p:nvPr/>
            </p:nvSpPr>
            <p:spPr>
              <a:xfrm>
                <a:off x="2120900" y="2522935"/>
                <a:ext cx="252000" cy="4619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Gleichschenkliges Dreieck 33"/>
              <p:cNvSpPr/>
              <p:nvPr/>
            </p:nvSpPr>
            <p:spPr>
              <a:xfrm rot="5400000">
                <a:off x="1955400" y="2695084"/>
                <a:ext cx="460773" cy="1260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Gleichschenkliges Dreieck 34"/>
              <p:cNvSpPr/>
              <p:nvPr/>
            </p:nvSpPr>
            <p:spPr>
              <a:xfrm rot="16200000" flipH="1">
                <a:off x="2079514" y="2695085"/>
                <a:ext cx="460773" cy="1260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39" name="Textfeld 38"/>
          <p:cNvSpPr txBox="1"/>
          <p:nvPr/>
        </p:nvSpPr>
        <p:spPr>
          <a:xfrm>
            <a:off x="4872008" y="2180722"/>
            <a:ext cx="1338263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1400" dirty="0" err="1" smtClean="0">
                <a:solidFill>
                  <a:prstClr val="black"/>
                </a:solidFill>
              </a:rPr>
              <a:t>cw</a:t>
            </a:r>
            <a:r>
              <a:rPr lang="en-US" sz="1400" dirty="0" smtClean="0">
                <a:solidFill>
                  <a:prstClr val="black"/>
                </a:solidFill>
              </a:rPr>
              <a:t> Demonstrator</a:t>
            </a:r>
          </a:p>
        </p:txBody>
      </p:sp>
      <p:sp>
        <p:nvSpPr>
          <p:cNvPr id="40" name="Ellipse 39"/>
          <p:cNvSpPr/>
          <p:nvPr/>
        </p:nvSpPr>
        <p:spPr>
          <a:xfrm>
            <a:off x="1732688" y="2262332"/>
            <a:ext cx="360000" cy="36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50" dirty="0" smtClean="0">
                <a:solidFill>
                  <a:schemeClr val="tx1"/>
                </a:solidFill>
              </a:rPr>
              <a:t>R1</a:t>
            </a:r>
            <a:endParaRPr lang="de-DE" sz="1050" dirty="0">
              <a:solidFill>
                <a:schemeClr val="tx1"/>
              </a:solidFill>
            </a:endParaRPr>
          </a:p>
        </p:txBody>
      </p:sp>
      <p:sp>
        <p:nvSpPr>
          <p:cNvPr id="41" name="Rechteck 40"/>
          <p:cNvSpPr/>
          <p:nvPr/>
        </p:nvSpPr>
        <p:spPr>
          <a:xfrm>
            <a:off x="4592756" y="2262332"/>
            <a:ext cx="180000" cy="36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dirty="0">
                <a:solidFill>
                  <a:prstClr val="black"/>
                </a:solidFill>
              </a:rPr>
              <a:t>T</a:t>
            </a:r>
          </a:p>
        </p:txBody>
      </p:sp>
      <p:sp>
        <p:nvSpPr>
          <p:cNvPr id="42" name="Rechteck 41"/>
          <p:cNvSpPr/>
          <p:nvPr/>
        </p:nvSpPr>
        <p:spPr>
          <a:xfrm>
            <a:off x="6694235" y="2262332"/>
            <a:ext cx="180000" cy="36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dirty="0" smtClean="0">
                <a:solidFill>
                  <a:prstClr val="black"/>
                </a:solidFill>
              </a:rPr>
              <a:t>P</a:t>
            </a:r>
            <a:endParaRPr lang="de-DE" sz="1100" dirty="0">
              <a:solidFill>
                <a:prstClr val="black"/>
              </a:solidFill>
            </a:endParaRPr>
          </a:p>
        </p:txBody>
      </p:sp>
      <p:sp>
        <p:nvSpPr>
          <p:cNvPr id="43" name="Rechteck 42"/>
          <p:cNvSpPr/>
          <p:nvPr/>
        </p:nvSpPr>
        <p:spPr>
          <a:xfrm>
            <a:off x="6931474" y="2262332"/>
            <a:ext cx="180000" cy="36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dirty="0" smtClean="0">
                <a:solidFill>
                  <a:prstClr val="black"/>
                </a:solidFill>
              </a:rPr>
              <a:t>P</a:t>
            </a:r>
            <a:endParaRPr lang="de-DE" sz="1100" dirty="0">
              <a:solidFill>
                <a:prstClr val="black"/>
              </a:solidFill>
            </a:endParaRPr>
          </a:p>
        </p:txBody>
      </p:sp>
      <p:sp>
        <p:nvSpPr>
          <p:cNvPr id="44" name="Textfeld 43"/>
          <p:cNvSpPr txBox="1"/>
          <p:nvPr/>
        </p:nvSpPr>
        <p:spPr>
          <a:xfrm>
            <a:off x="523875" y="3098272"/>
            <a:ext cx="7830693" cy="369331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 panose="020F0502020204030204" pitchFamily="34" charset="0"/>
              </a:rPr>
              <a:t>HLI provides Ar</a:t>
            </a:r>
            <a:r>
              <a:rPr lang="en-US" baseline="30000" dirty="0" smtClean="0">
                <a:solidFill>
                  <a:prstClr val="black"/>
                </a:solidFill>
                <a:latin typeface="Calibri" panose="020F0502020204030204" pitchFamily="34" charset="0"/>
              </a:rPr>
              <a:t>11</a:t>
            </a:r>
            <a:r>
              <a:rPr lang="en-US" baseline="30000" dirty="0">
                <a:solidFill>
                  <a:prstClr val="black"/>
                </a:solidFill>
                <a:latin typeface="Calibri" panose="020F0502020204030204" pitchFamily="34" charset="0"/>
              </a:rPr>
              <a:t>+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</a:rPr>
              <a:t>, Ar</a:t>
            </a:r>
            <a:r>
              <a:rPr lang="en-US" baseline="30000" dirty="0">
                <a:solidFill>
                  <a:prstClr val="black"/>
                </a:solidFill>
                <a:latin typeface="Calibri" panose="020F0502020204030204" pitchFamily="34" charset="0"/>
              </a:rPr>
              <a:t>9+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</a:rPr>
              <a:t>, Ar</a:t>
            </a:r>
            <a:r>
              <a:rPr lang="en-US" baseline="30000" dirty="0">
                <a:solidFill>
                  <a:prstClr val="black"/>
                </a:solidFill>
                <a:latin typeface="Calibri" panose="020F0502020204030204" pitchFamily="34" charset="0"/>
              </a:rPr>
              <a:t>6+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</a:rPr>
              <a:t>, He</a:t>
            </a:r>
            <a:r>
              <a:rPr lang="en-US" baseline="30000" dirty="0">
                <a:solidFill>
                  <a:prstClr val="black"/>
                </a:solidFill>
                <a:latin typeface="Calibri" panose="020F0502020204030204" pitchFamily="34" charset="0"/>
              </a:rPr>
              <a:t>2</a:t>
            </a:r>
            <a:r>
              <a:rPr lang="en-US" baseline="30000" dirty="0" smtClean="0">
                <a:solidFill>
                  <a:prstClr val="black"/>
                </a:solidFill>
                <a:latin typeface="Calibri" panose="020F0502020204030204" pitchFamily="34" charset="0"/>
              </a:rPr>
              <a:t>+       </a:t>
            </a:r>
            <a:r>
              <a:rPr lang="en-US" dirty="0" smtClean="0">
                <a:solidFill>
                  <a:prstClr val="black"/>
                </a:solidFill>
                <a:latin typeface="Calibri" panose="020F0502020204030204" pitchFamily="34" charset="0"/>
              </a:rPr>
              <a:t>@  1,4 MeV/u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 panose="020F0502020204030204" pitchFamily="34" charset="0"/>
              </a:rPr>
              <a:t>Steering magnets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 panose="020F0502020204030204" pitchFamily="34" charset="0"/>
              </a:rPr>
              <a:t>Additional Re-</a:t>
            </a:r>
            <a:r>
              <a:rPr lang="en-US" dirty="0" err="1">
                <a:solidFill>
                  <a:prstClr val="black"/>
                </a:solidFill>
                <a:latin typeface="Calibri" panose="020F0502020204030204" pitchFamily="34" charset="0"/>
              </a:rPr>
              <a:t>B</a:t>
            </a:r>
            <a:r>
              <a:rPr lang="en-US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uncher</a:t>
            </a:r>
            <a:endParaRPr lang="en-US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 panose="020F0502020204030204" pitchFamily="34" charset="0"/>
              </a:rPr>
              <a:t>Quadrupole doublet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 panose="020F0502020204030204" pitchFamily="34" charset="0"/>
              </a:rPr>
              <a:t>Profile Grid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 panose="020F0502020204030204" pitchFamily="34" charset="0"/>
              </a:rPr>
              <a:t>Phase probes for TOF measurement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 panose="020F0502020204030204" pitchFamily="34" charset="0"/>
              </a:rPr>
              <a:t>Beam current transformers for transmission measurement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 panose="020F0502020204030204" pitchFamily="34" charset="0"/>
              </a:rPr>
              <a:t>Bunch shape 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</a:rPr>
              <a:t>monitor (</a:t>
            </a:r>
            <a:r>
              <a:rPr lang="en-US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Feschenko</a:t>
            </a:r>
            <a:r>
              <a:rPr lang="en-US" dirty="0" smtClean="0">
                <a:solidFill>
                  <a:prstClr val="black"/>
                </a:solidFill>
                <a:latin typeface="Calibri" panose="020F0502020204030204" pitchFamily="34" charset="0"/>
              </a:rPr>
              <a:t> monitor)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 panose="020F0502020204030204" pitchFamily="34" charset="0"/>
              </a:rPr>
              <a:t>Slit-Grid emittance measurement device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 panose="020F0502020204030204" pitchFamily="34" charset="0"/>
              </a:rPr>
              <a:t>Transversal matching is measured in 2015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6d characterization of the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de-DE" dirty="0">
                <a:solidFill>
                  <a:srgbClr val="FF0000"/>
                </a:solidFill>
                <a:sym typeface="Symbol"/>
              </a:rPr>
              <a:t>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</a:rPr>
              <a:t>Matching in 6d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5" name="Rechteck 44"/>
          <p:cNvSpPr/>
          <p:nvPr/>
        </p:nvSpPr>
        <p:spPr>
          <a:xfrm>
            <a:off x="6297649" y="2262332"/>
            <a:ext cx="180000" cy="36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dirty="0">
                <a:solidFill>
                  <a:prstClr val="black"/>
                </a:solidFill>
              </a:rPr>
              <a:t>T</a:t>
            </a:r>
          </a:p>
        </p:txBody>
      </p:sp>
      <p:sp>
        <p:nvSpPr>
          <p:cNvPr id="46" name="Rechteck 45"/>
          <p:cNvSpPr/>
          <p:nvPr/>
        </p:nvSpPr>
        <p:spPr>
          <a:xfrm>
            <a:off x="4155258" y="2262332"/>
            <a:ext cx="288000" cy="36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dirty="0" smtClean="0">
                <a:solidFill>
                  <a:prstClr val="black"/>
                </a:solidFill>
              </a:rPr>
              <a:t>G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47" name="Rechteck 46"/>
          <p:cNvSpPr/>
          <p:nvPr/>
        </p:nvSpPr>
        <p:spPr>
          <a:xfrm>
            <a:off x="7272722" y="2048194"/>
            <a:ext cx="180000" cy="7882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dirty="0" smtClean="0">
                <a:solidFill>
                  <a:prstClr val="black"/>
                </a:solidFill>
              </a:rPr>
              <a:t>BSM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48" name="Rechteck 47"/>
          <p:cNvSpPr/>
          <p:nvPr/>
        </p:nvSpPr>
        <p:spPr>
          <a:xfrm>
            <a:off x="7579306" y="2155263"/>
            <a:ext cx="850955" cy="5741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dirty="0" smtClean="0">
                <a:solidFill>
                  <a:prstClr val="black"/>
                </a:solidFill>
              </a:rPr>
              <a:t>Mob</a:t>
            </a:r>
          </a:p>
          <a:p>
            <a:pPr algn="ctr"/>
            <a:r>
              <a:rPr lang="de-DE" dirty="0" smtClean="0">
                <a:solidFill>
                  <a:prstClr val="black"/>
                </a:solidFill>
              </a:rPr>
              <a:t>EMI</a:t>
            </a:r>
            <a:endParaRPr lang="de-DE" dirty="0">
              <a:solidFill>
                <a:prstClr val="black"/>
              </a:solidFill>
            </a:endParaRPr>
          </a:p>
        </p:txBody>
      </p:sp>
      <p:grpSp>
        <p:nvGrpSpPr>
          <p:cNvPr id="49" name="Gruppieren 48"/>
          <p:cNvGrpSpPr/>
          <p:nvPr/>
        </p:nvGrpSpPr>
        <p:grpSpPr>
          <a:xfrm>
            <a:off x="8814364" y="2262332"/>
            <a:ext cx="180000" cy="360000"/>
            <a:chOff x="8874546" y="2537213"/>
            <a:chExt cx="180000" cy="360000"/>
          </a:xfrm>
        </p:grpSpPr>
        <p:cxnSp>
          <p:nvCxnSpPr>
            <p:cNvPr id="50" name="Gerade Verbindung 952"/>
            <p:cNvCxnSpPr/>
            <p:nvPr/>
          </p:nvCxnSpPr>
          <p:spPr>
            <a:xfrm>
              <a:off x="8874546" y="2546600"/>
              <a:ext cx="180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954"/>
            <p:cNvCxnSpPr/>
            <p:nvPr/>
          </p:nvCxnSpPr>
          <p:spPr>
            <a:xfrm>
              <a:off x="9043101" y="2537213"/>
              <a:ext cx="0" cy="3600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958"/>
            <p:cNvCxnSpPr/>
            <p:nvPr/>
          </p:nvCxnSpPr>
          <p:spPr>
            <a:xfrm flipH="1">
              <a:off x="8874546" y="2884538"/>
              <a:ext cx="180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Rechteck 52"/>
          <p:cNvSpPr/>
          <p:nvPr/>
        </p:nvSpPr>
        <p:spPr>
          <a:xfrm>
            <a:off x="8524985" y="2243066"/>
            <a:ext cx="180000" cy="36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dirty="0" smtClean="0">
                <a:solidFill>
                  <a:prstClr val="black"/>
                </a:solidFill>
              </a:rPr>
              <a:t>P</a:t>
            </a:r>
            <a:endParaRPr lang="de-DE" sz="1100" dirty="0">
              <a:solidFill>
                <a:prstClr val="black"/>
              </a:solidFill>
            </a:endParaRPr>
          </a:p>
        </p:txBody>
      </p:sp>
      <p:sp>
        <p:nvSpPr>
          <p:cNvPr id="54" name="Textfeld 53"/>
          <p:cNvSpPr txBox="1"/>
          <p:nvPr/>
        </p:nvSpPr>
        <p:spPr>
          <a:xfrm>
            <a:off x="1134928" y="1881976"/>
            <a:ext cx="619026" cy="3385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600" dirty="0" smtClean="0"/>
              <a:t>QT</a:t>
            </a:r>
          </a:p>
        </p:txBody>
      </p:sp>
      <p:sp>
        <p:nvSpPr>
          <p:cNvPr id="55" name="Textfeld 54"/>
          <p:cNvSpPr txBox="1"/>
          <p:nvPr/>
        </p:nvSpPr>
        <p:spPr>
          <a:xfrm>
            <a:off x="2095436" y="1864248"/>
            <a:ext cx="619026" cy="3385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600" dirty="0" smtClean="0"/>
              <a:t>QD</a:t>
            </a:r>
          </a:p>
        </p:txBody>
      </p:sp>
      <p:sp>
        <p:nvSpPr>
          <p:cNvPr id="56" name="Textfeld 55"/>
          <p:cNvSpPr txBox="1"/>
          <p:nvPr/>
        </p:nvSpPr>
        <p:spPr>
          <a:xfrm>
            <a:off x="3513163" y="1878419"/>
            <a:ext cx="619026" cy="3385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600" dirty="0" smtClean="0"/>
              <a:t>QD</a:t>
            </a:r>
          </a:p>
        </p:txBody>
      </p:sp>
    </p:spTree>
    <p:extLst>
      <p:ext uri="{BB962C8B-B14F-4D97-AF65-F5344CB8AC3E}">
        <p14:creationId xmlns:p14="http://schemas.microsoft.com/office/powerpoint/2010/main" val="189627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9" grpId="0" animBg="1"/>
      <p:bldP spid="39" grpId="0" animBg="1"/>
      <p:bldP spid="41" grpId="0" animBg="1"/>
      <p:bldP spid="42" grpId="0" animBg="1"/>
      <p:bldP spid="43" grpId="0" animBg="1"/>
      <p:bldP spid="45" grpId="0" animBg="1"/>
      <p:bldP spid="46" grpId="0" animBg="1"/>
      <p:bldP spid="47" grpId="0" animBg="1"/>
      <p:bldP spid="48" grpId="0" animBg="1"/>
      <p:bldP spid="5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7472C2-BBF5-43B1-9199-47DB44D7E0A1}" type="slidenum">
              <a:rPr lang="de-DE" smtClean="0"/>
              <a:pPr/>
              <a:t>33</a:t>
            </a:fld>
            <a:endParaRPr lang="de-DE" dirty="0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1322347" y="141590"/>
            <a:ext cx="6334871" cy="709330"/>
          </a:xfrm>
        </p:spPr>
        <p:txBody>
          <a:bodyPr>
            <a:normAutofit/>
          </a:bodyPr>
          <a:lstStyle/>
          <a:p>
            <a:r>
              <a:rPr lang="en-US" altLang="de-DE" dirty="0" smtClean="0">
                <a:latin typeface="Calibri" panose="020F0502020204030204" pitchFamily="34" charset="0"/>
              </a:rPr>
              <a:t>Emittance Measurements</a:t>
            </a:r>
            <a:endParaRPr lang="en-US" altLang="de-DE" dirty="0">
              <a:latin typeface="Calibri" panose="020F0502020204030204" pitchFamily="34" charset="0"/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927" y="1292534"/>
            <a:ext cx="4169079" cy="5140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hteck 20"/>
          <p:cNvSpPr/>
          <p:nvPr/>
        </p:nvSpPr>
        <p:spPr>
          <a:xfrm>
            <a:off x="4978400" y="3046290"/>
            <a:ext cx="41656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b="1" dirty="0"/>
              <a:t>Ion </a:t>
            </a:r>
            <a:r>
              <a:rPr lang="de-DE" sz="1400" b="1" dirty="0" err="1"/>
              <a:t>species</a:t>
            </a:r>
            <a:r>
              <a:rPr lang="de-DE" sz="1400" b="1" dirty="0"/>
              <a:t>: </a:t>
            </a:r>
            <a:r>
              <a:rPr lang="de-DE" sz="1400" b="1" baseline="30000" dirty="0"/>
              <a:t>40</a:t>
            </a:r>
            <a:r>
              <a:rPr lang="de-DE" sz="1400" b="1" dirty="0"/>
              <a:t>Ar</a:t>
            </a:r>
            <a:r>
              <a:rPr lang="de-DE" sz="1400" b="1" baseline="30000" dirty="0"/>
              <a:t>11+</a:t>
            </a:r>
            <a:r>
              <a:rPr lang="de-DE" sz="1400" b="1" dirty="0"/>
              <a:t>, </a:t>
            </a:r>
            <a:r>
              <a:rPr lang="de-DE" sz="1400" b="1" baseline="30000" dirty="0"/>
              <a:t>40</a:t>
            </a:r>
            <a:r>
              <a:rPr lang="de-DE" sz="1400" b="1" dirty="0"/>
              <a:t>Ar</a:t>
            </a:r>
            <a:r>
              <a:rPr lang="de-DE" sz="1400" b="1" baseline="30000" dirty="0"/>
              <a:t>9+</a:t>
            </a:r>
            <a:r>
              <a:rPr lang="de-DE" sz="1400" b="1" dirty="0"/>
              <a:t>, </a:t>
            </a:r>
            <a:r>
              <a:rPr lang="de-DE" sz="1400" b="1" baseline="30000" dirty="0"/>
              <a:t>40</a:t>
            </a:r>
            <a:r>
              <a:rPr lang="de-DE" sz="1400" b="1" dirty="0"/>
              <a:t>Ar</a:t>
            </a:r>
            <a:r>
              <a:rPr lang="de-DE" sz="1400" b="1" baseline="30000" dirty="0"/>
              <a:t>6+ </a:t>
            </a:r>
            <a:r>
              <a:rPr lang="de-DE" sz="1400" b="1" dirty="0"/>
              <a:t>(A/q=6.7),</a:t>
            </a:r>
          </a:p>
          <a:p>
            <a:r>
              <a:rPr lang="de-DE" sz="1400" dirty="0"/>
              <a:t>50 Hz, 5ms, 25% beam </a:t>
            </a:r>
            <a:r>
              <a:rPr lang="de-DE" sz="1400" dirty="0" err="1"/>
              <a:t>duty</a:t>
            </a:r>
            <a:r>
              <a:rPr lang="de-DE" sz="1400" dirty="0"/>
              <a:t>, </a:t>
            </a:r>
            <a:r>
              <a:rPr lang="de-DE" sz="1400" dirty="0" err="1"/>
              <a:t>cw</a:t>
            </a:r>
            <a:r>
              <a:rPr lang="de-DE" sz="1400" dirty="0"/>
              <a:t> (</a:t>
            </a:r>
            <a:r>
              <a:rPr lang="de-DE" sz="1400" dirty="0" err="1"/>
              <a:t>rf</a:t>
            </a:r>
            <a:r>
              <a:rPr lang="de-DE" sz="1400" dirty="0"/>
              <a:t> </a:t>
            </a:r>
            <a:r>
              <a:rPr lang="de-DE" sz="1400" dirty="0" err="1"/>
              <a:t>duty</a:t>
            </a:r>
            <a:r>
              <a:rPr lang="de-DE" sz="1400" dirty="0"/>
              <a:t>), 1.5pµA (</a:t>
            </a:r>
            <a:r>
              <a:rPr lang="de-DE" sz="1400" dirty="0" err="1"/>
              <a:t>particle</a:t>
            </a:r>
            <a:r>
              <a:rPr lang="de-DE" sz="1400" dirty="0"/>
              <a:t> </a:t>
            </a:r>
            <a:r>
              <a:rPr lang="de-DE" sz="1400" dirty="0" err="1"/>
              <a:t>current</a:t>
            </a:r>
            <a:r>
              <a:rPr lang="de-DE" sz="1400" dirty="0"/>
              <a:t>),</a:t>
            </a:r>
          </a:p>
          <a:p>
            <a:r>
              <a:rPr lang="de-DE" sz="1400" dirty="0">
                <a:sym typeface="Symbol"/>
              </a:rPr>
              <a:t>95% (</a:t>
            </a:r>
            <a:r>
              <a:rPr lang="de-DE" sz="1400" dirty="0"/>
              <a:t>beam </a:t>
            </a:r>
            <a:r>
              <a:rPr lang="de-DE" sz="1400" dirty="0" err="1"/>
              <a:t>transmission</a:t>
            </a:r>
            <a:r>
              <a:rPr lang="de-DE" sz="1400" dirty="0"/>
              <a:t>), </a:t>
            </a:r>
            <a:r>
              <a:rPr lang="de-DE" sz="1400" dirty="0">
                <a:sym typeface="Symbol"/>
              </a:rPr>
              <a:t>0.460 </a:t>
            </a:r>
            <a:r>
              <a:rPr lang="de-DE" sz="1400" dirty="0" err="1">
                <a:sym typeface="Symbol"/>
              </a:rPr>
              <a:t>MeV</a:t>
            </a:r>
            <a:r>
              <a:rPr lang="de-DE" sz="1400" dirty="0">
                <a:sym typeface="Symbol"/>
              </a:rPr>
              <a:t>/u (W), </a:t>
            </a:r>
            <a:r>
              <a:rPr lang="de-DE" sz="1400" dirty="0" err="1">
                <a:sym typeface="Symbol"/>
              </a:rPr>
              <a:t>transv</a:t>
            </a:r>
            <a:r>
              <a:rPr lang="de-DE" sz="1400" dirty="0">
                <a:sym typeface="Symbol"/>
              </a:rPr>
              <a:t>. emittance </a:t>
            </a:r>
            <a:r>
              <a:rPr lang="de-DE" sz="1400" dirty="0" err="1">
                <a:sym typeface="Symbol"/>
              </a:rPr>
              <a:t>growth</a:t>
            </a:r>
            <a:r>
              <a:rPr lang="de-DE" sz="1400" dirty="0">
                <a:sym typeface="Symbol"/>
              </a:rPr>
              <a:t> 12%</a:t>
            </a:r>
          </a:p>
        </p:txBody>
      </p:sp>
    </p:spTree>
    <p:extLst>
      <p:ext uri="{BB962C8B-B14F-4D97-AF65-F5344CB8AC3E}">
        <p14:creationId xmlns:p14="http://schemas.microsoft.com/office/powerpoint/2010/main" val="355420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7472C2-BBF5-43B1-9199-47DB44D7E0A1}" type="slidenum">
              <a:rPr lang="de-DE" smtClean="0"/>
              <a:pPr/>
              <a:t>34</a:t>
            </a:fld>
            <a:endParaRPr lang="de-D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2426" y="1660303"/>
            <a:ext cx="6617123" cy="3908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3651" y="5568633"/>
            <a:ext cx="4947496" cy="346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425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7472C2-BBF5-43B1-9199-47DB44D7E0A1}" type="slidenum">
              <a:rPr lang="de-DE" smtClean="0"/>
              <a:pPr/>
              <a:t>35</a:t>
            </a:fld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1322347" y="141590"/>
            <a:ext cx="6334871" cy="709330"/>
          </a:xfrm>
        </p:spPr>
        <p:txBody>
          <a:bodyPr>
            <a:normAutofit/>
          </a:bodyPr>
          <a:lstStyle/>
          <a:p>
            <a:r>
              <a:rPr lang="en-US" altLang="de-DE" dirty="0" smtClean="0">
                <a:latin typeface="Calibri" panose="020F0502020204030204" pitchFamily="34" charset="0"/>
              </a:rPr>
              <a:t>Next Phase: Advanced Demonstrator</a:t>
            </a:r>
            <a:endParaRPr lang="en-US" altLang="de-DE" dirty="0">
              <a:latin typeface="Calibri" panose="020F050202020403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872141" y="4192752"/>
            <a:ext cx="73997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New </a:t>
            </a:r>
            <a:r>
              <a:rPr lang="en-US" sz="16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cryo</a:t>
            </a: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module layout: </a:t>
            </a:r>
            <a:r>
              <a:rPr lang="en-US" sz="1600" dirty="0" smtClean="0">
                <a:latin typeface="Calibri" panose="020F0502020204030204" pitchFamily="34" charset="0"/>
              </a:rPr>
              <a:t>CM1 </a:t>
            </a: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containing </a:t>
            </a:r>
            <a:r>
              <a:rPr lang="en-US" sz="1600" dirty="0" smtClean="0">
                <a:latin typeface="Calibri" panose="020F0502020204030204" pitchFamily="34" charset="0"/>
              </a:rPr>
              <a:t>demonstrator </a:t>
            </a: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CH0 cavity, 2 short CH cavities CH1&amp;2, 1 </a:t>
            </a:r>
            <a:r>
              <a:rPr lang="en-US" sz="16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buncher</a:t>
            </a: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and 2 solenoids</a:t>
            </a:r>
            <a:endParaRPr lang="en-US" sz="1600" dirty="0" smtClean="0">
              <a:latin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Simplified </a:t>
            </a:r>
            <a:r>
              <a:rPr lang="en-US" sz="1600" dirty="0">
                <a:latin typeface="Calibri" panose="020F0502020204030204" pitchFamily="34" charset="0"/>
              </a:rPr>
              <a:t>cavity </a:t>
            </a:r>
            <a:r>
              <a:rPr lang="en-US" sz="1600" dirty="0" smtClean="0">
                <a:latin typeface="Calibri" panose="020F0502020204030204" pitchFamily="34" charset="0"/>
              </a:rPr>
              <a:t>design (easier manufacturing &amp; surface processing, cost reduction)</a:t>
            </a:r>
            <a:endParaRPr lang="en-US" sz="16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CH1 &amp; CH2 are already in production </a:t>
            </a:r>
            <a:r>
              <a:rPr lang="en-US" sz="1600" dirty="0" smtClean="0">
                <a:latin typeface="Calibri" panose="020F0502020204030204" pitchFamily="34" charset="0"/>
              </a:rPr>
              <a:t>(d</a:t>
            </a: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elivery </a:t>
            </a:r>
            <a:r>
              <a:rPr lang="en-US" sz="1600" dirty="0" smtClean="0">
                <a:latin typeface="Calibri" panose="020F0502020204030204" pitchFamily="34" charset="0"/>
              </a:rPr>
              <a:t>at</a:t>
            </a: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4</a:t>
            </a:r>
            <a:r>
              <a:rPr lang="en-US" sz="1600" baseline="30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th</a:t>
            </a: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quarter of 2018)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Tendering for cryostat at 3</a:t>
            </a:r>
            <a:r>
              <a:rPr lang="en-US" sz="1600" baseline="30000" dirty="0">
                <a:latin typeface="Calibri" panose="020F0502020204030204" pitchFamily="34" charset="0"/>
              </a:rPr>
              <a:t>r</a:t>
            </a:r>
            <a:r>
              <a:rPr lang="en-US" sz="1600" baseline="30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d</a:t>
            </a: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quarter of 2018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4014" y="1489645"/>
            <a:ext cx="5775972" cy="251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6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7472C2-BBF5-43B1-9199-47DB44D7E0A1}" type="slidenum">
              <a:rPr lang="de-DE" smtClean="0"/>
              <a:pPr/>
              <a:t>36</a:t>
            </a:fld>
            <a:endParaRPr lang="de-DE" dirty="0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/>
          </p:nvPr>
        </p:nvGraphicFramePr>
        <p:xfrm>
          <a:off x="223337" y="1620308"/>
          <a:ext cx="4102735" cy="2743200"/>
        </p:xfrm>
        <a:graphic>
          <a:graphicData uri="http://schemas.openxmlformats.org/drawingml/2006/table">
            <a:tbl>
              <a:tblPr/>
              <a:tblGrid>
                <a:gridCol w="20840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99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200" kern="800" dirty="0">
                          <a:effectLst/>
                          <a:latin typeface="Times New Roman"/>
                          <a:ea typeface="Times New Roman"/>
                          <a:sym typeface="Symbol"/>
                        </a:rPr>
                        <a:t></a:t>
                      </a:r>
                      <a:endParaRPr lang="de-D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18745" algn="l">
                        <a:spcAft>
                          <a:spcPts val="0"/>
                        </a:spcAft>
                      </a:pPr>
                      <a:r>
                        <a:rPr lang="en-GB" sz="1200" kern="8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de-D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18745" algn="l">
                        <a:spcAft>
                          <a:spcPts val="0"/>
                        </a:spcAft>
                      </a:pPr>
                      <a:r>
                        <a:rPr lang="en-GB" sz="1200" kern="800" dirty="0">
                          <a:effectLst/>
                          <a:latin typeface="Times New Roman"/>
                          <a:ea typeface="Times New Roman"/>
                        </a:rPr>
                        <a:t>0.069</a:t>
                      </a:r>
                      <a:endParaRPr lang="de-D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200" kern="800" dirty="0">
                          <a:effectLst/>
                          <a:latin typeface="Times New Roman"/>
                          <a:ea typeface="Times New Roman"/>
                        </a:rPr>
                        <a:t>Frequency</a:t>
                      </a:r>
                      <a:endParaRPr lang="de-D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18745" algn="l">
                        <a:spcAft>
                          <a:spcPts val="0"/>
                        </a:spcAft>
                      </a:pPr>
                      <a:r>
                        <a:rPr lang="en-GB" sz="1200" kern="800">
                          <a:effectLst/>
                          <a:latin typeface="Times New Roman"/>
                          <a:ea typeface="Times New Roman"/>
                        </a:rPr>
                        <a:t>MHz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18745" algn="l">
                        <a:spcAft>
                          <a:spcPts val="0"/>
                        </a:spcAft>
                      </a:pPr>
                      <a:r>
                        <a:rPr lang="en-GB" sz="1200" kern="800" dirty="0">
                          <a:effectLst/>
                          <a:latin typeface="Times New Roman"/>
                          <a:ea typeface="Times New Roman"/>
                        </a:rPr>
                        <a:t>216.816</a:t>
                      </a:r>
                      <a:endParaRPr lang="de-D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200" kern="800" dirty="0">
                          <a:effectLst/>
                          <a:latin typeface="Times New Roman"/>
                          <a:ea typeface="Times New Roman"/>
                        </a:rPr>
                        <a:t>Cell number</a:t>
                      </a:r>
                      <a:endParaRPr lang="de-D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18745" algn="l">
                        <a:spcAft>
                          <a:spcPts val="0"/>
                        </a:spcAft>
                      </a:pPr>
                      <a:r>
                        <a:rPr lang="en-GB" sz="1200" kern="800">
                          <a:effectLst/>
                          <a:latin typeface="Times New Roman"/>
                          <a:ea typeface="Times New Roman"/>
                        </a:rPr>
                        <a:t>#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18745" algn="l">
                        <a:spcAft>
                          <a:spcPts val="0"/>
                        </a:spcAft>
                      </a:pPr>
                      <a:r>
                        <a:rPr lang="en-GB" sz="1200" kern="800">
                          <a:effectLst/>
                          <a:latin typeface="Times New Roman"/>
                          <a:ea typeface="Times New Roman"/>
                        </a:rPr>
                        <a:t>8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200" kern="800" dirty="0">
                          <a:effectLst/>
                          <a:latin typeface="Times New Roman"/>
                          <a:ea typeface="Times New Roman"/>
                        </a:rPr>
                        <a:t>Length (βλ-definition)</a:t>
                      </a:r>
                      <a:endParaRPr lang="de-D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18745" algn="l">
                        <a:spcAft>
                          <a:spcPts val="0"/>
                        </a:spcAft>
                      </a:pPr>
                      <a:r>
                        <a:rPr lang="en-GB" sz="1200" kern="800">
                          <a:effectLst/>
                          <a:latin typeface="Times New Roman"/>
                          <a:ea typeface="Times New Roman"/>
                        </a:rPr>
                        <a:t>mm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18745" algn="l">
                        <a:spcAft>
                          <a:spcPts val="0"/>
                        </a:spcAft>
                      </a:pPr>
                      <a:r>
                        <a:rPr lang="en-GB" sz="1200" kern="800" dirty="0">
                          <a:effectLst/>
                          <a:latin typeface="Times New Roman"/>
                          <a:ea typeface="Times New Roman"/>
                        </a:rPr>
                        <a:t>381.6</a:t>
                      </a:r>
                      <a:endParaRPr lang="de-D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200" kern="800" dirty="0">
                          <a:effectLst/>
                          <a:latin typeface="Times New Roman"/>
                          <a:ea typeface="Times New Roman"/>
                        </a:rPr>
                        <a:t>Cavity diameter (outer)</a:t>
                      </a:r>
                      <a:endParaRPr lang="de-D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18745" algn="l">
                        <a:spcAft>
                          <a:spcPts val="0"/>
                        </a:spcAft>
                      </a:pPr>
                      <a:r>
                        <a:rPr lang="en-GB" sz="1200" kern="800">
                          <a:effectLst/>
                          <a:latin typeface="Times New Roman"/>
                          <a:ea typeface="Times New Roman"/>
                        </a:rPr>
                        <a:t>mm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18745" algn="l">
                        <a:spcAft>
                          <a:spcPts val="0"/>
                        </a:spcAft>
                      </a:pPr>
                      <a:r>
                        <a:rPr lang="en-GB" sz="1200" kern="800">
                          <a:effectLst/>
                          <a:latin typeface="Times New Roman"/>
                          <a:ea typeface="Times New Roman"/>
                        </a:rPr>
                        <a:t>400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200" kern="800">
                          <a:effectLst/>
                          <a:latin typeface="Times New Roman"/>
                          <a:ea typeface="Times New Roman"/>
                        </a:rPr>
                        <a:t>Cell length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18745" algn="l">
                        <a:spcAft>
                          <a:spcPts val="0"/>
                        </a:spcAft>
                      </a:pPr>
                      <a:r>
                        <a:rPr lang="en-GB" sz="1200" kern="800">
                          <a:effectLst/>
                          <a:latin typeface="Times New Roman"/>
                          <a:ea typeface="Times New Roman"/>
                        </a:rPr>
                        <a:t>mm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18745" algn="l">
                        <a:spcAft>
                          <a:spcPts val="0"/>
                        </a:spcAft>
                      </a:pPr>
                      <a:r>
                        <a:rPr lang="en-GB" sz="1200" kern="800">
                          <a:effectLst/>
                          <a:latin typeface="Times New Roman"/>
                          <a:ea typeface="Times New Roman"/>
                        </a:rPr>
                        <a:t>47.7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200" kern="800">
                          <a:effectLst/>
                          <a:latin typeface="Times New Roman"/>
                          <a:ea typeface="Times New Roman"/>
                        </a:rPr>
                        <a:t>Aperture diameter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18745" algn="l">
                        <a:spcAft>
                          <a:spcPts val="0"/>
                        </a:spcAft>
                      </a:pPr>
                      <a:r>
                        <a:rPr lang="en-GB" sz="1200" kern="800">
                          <a:effectLst/>
                          <a:latin typeface="Times New Roman"/>
                          <a:ea typeface="Times New Roman"/>
                        </a:rPr>
                        <a:t>mm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18745" algn="l">
                        <a:spcAft>
                          <a:spcPts val="0"/>
                        </a:spcAft>
                      </a:pPr>
                      <a:r>
                        <a:rPr lang="en-GB" sz="1200" kern="800" dirty="0">
                          <a:effectLst/>
                          <a:latin typeface="Times New Roman"/>
                          <a:ea typeface="Times New Roman"/>
                        </a:rPr>
                        <a:t>30</a:t>
                      </a:r>
                      <a:endParaRPr lang="de-D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200" kern="800" dirty="0">
                          <a:effectLst/>
                          <a:latin typeface="Times New Roman"/>
                          <a:ea typeface="Times New Roman"/>
                        </a:rPr>
                        <a:t>Dynamic bellow tuner</a:t>
                      </a:r>
                      <a:endParaRPr lang="de-D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18745" algn="l">
                        <a:spcAft>
                          <a:spcPts val="0"/>
                        </a:spcAft>
                      </a:pPr>
                      <a:r>
                        <a:rPr lang="en-GB" sz="1200" kern="800" dirty="0">
                          <a:effectLst/>
                          <a:latin typeface="Times New Roman"/>
                          <a:ea typeface="Times New Roman"/>
                        </a:rPr>
                        <a:t>#</a:t>
                      </a:r>
                      <a:endParaRPr lang="de-D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18745" algn="l">
                        <a:spcAft>
                          <a:spcPts val="0"/>
                        </a:spcAft>
                      </a:pPr>
                      <a:r>
                        <a:rPr lang="en-GB" sz="1200" kern="8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200" kern="800" dirty="0">
                          <a:effectLst/>
                          <a:latin typeface="Times New Roman"/>
                          <a:ea typeface="Times New Roman"/>
                        </a:rPr>
                        <a:t>Wall thickness</a:t>
                      </a:r>
                      <a:endParaRPr lang="de-D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18745" algn="l">
                        <a:spcAft>
                          <a:spcPts val="0"/>
                        </a:spcAft>
                      </a:pPr>
                      <a:r>
                        <a:rPr lang="en-GB" sz="1200" kern="800">
                          <a:effectLst/>
                          <a:latin typeface="Times New Roman"/>
                          <a:ea typeface="Times New Roman"/>
                        </a:rPr>
                        <a:t>mm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18745" algn="l">
                        <a:spcAft>
                          <a:spcPts val="0"/>
                        </a:spcAft>
                      </a:pPr>
                      <a:r>
                        <a:rPr lang="en-GB" sz="1200" kern="800" dirty="0">
                          <a:effectLst/>
                          <a:latin typeface="Times New Roman"/>
                          <a:ea typeface="Times New Roman"/>
                        </a:rPr>
                        <a:t>3-4</a:t>
                      </a:r>
                      <a:endParaRPr lang="de-D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200" kern="800" dirty="0">
                          <a:effectLst/>
                          <a:latin typeface="Times New Roman"/>
                          <a:ea typeface="Times New Roman"/>
                        </a:rPr>
                        <a:t>Accelerating </a:t>
                      </a:r>
                      <a:r>
                        <a:rPr lang="en-GB" sz="1200" kern="800" dirty="0" smtClean="0">
                          <a:effectLst/>
                          <a:latin typeface="Times New Roman"/>
                          <a:ea typeface="Times New Roman"/>
                        </a:rPr>
                        <a:t>gradient</a:t>
                      </a:r>
                      <a:endParaRPr lang="de-DE" sz="1200" kern="8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de-DE" sz="1200" kern="800" dirty="0" err="1" smtClean="0">
                          <a:effectLst/>
                          <a:latin typeface="Times New Roman"/>
                          <a:ea typeface="Times New Roman"/>
                        </a:rPr>
                        <a:t>df</a:t>
                      </a:r>
                      <a:r>
                        <a:rPr lang="de-DE" sz="1200" kern="800" dirty="0" smtClean="0">
                          <a:effectLst/>
                          <a:latin typeface="Times New Roman"/>
                          <a:ea typeface="Times New Roman"/>
                        </a:rPr>
                        <a:t>/</a:t>
                      </a:r>
                      <a:r>
                        <a:rPr lang="de-DE" sz="1200" kern="800" dirty="0" err="1" smtClean="0">
                          <a:effectLst/>
                          <a:latin typeface="Times New Roman"/>
                          <a:ea typeface="Times New Roman"/>
                        </a:rPr>
                        <a:t>dp</a:t>
                      </a:r>
                      <a:endParaRPr lang="de-D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18745" algn="l">
                        <a:spcAft>
                          <a:spcPts val="0"/>
                        </a:spcAft>
                      </a:pPr>
                      <a:r>
                        <a:rPr lang="en-GB" sz="1200" kern="800" dirty="0" smtClean="0">
                          <a:effectLst/>
                          <a:latin typeface="Times New Roman"/>
                          <a:ea typeface="Times New Roman"/>
                        </a:rPr>
                        <a:t>MV/m</a:t>
                      </a:r>
                    </a:p>
                    <a:p>
                      <a:pPr indent="118745" algn="l">
                        <a:spcAft>
                          <a:spcPts val="0"/>
                        </a:spcAft>
                      </a:pPr>
                      <a:r>
                        <a:rPr lang="en-GB" sz="1200" kern="800" dirty="0" smtClean="0">
                          <a:effectLst/>
                          <a:latin typeface="Times New Roman"/>
                          <a:ea typeface="Times New Roman"/>
                        </a:rPr>
                        <a:t>Hz/mbar</a:t>
                      </a:r>
                      <a:endParaRPr lang="de-D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18745" algn="l">
                        <a:spcAft>
                          <a:spcPts val="0"/>
                        </a:spcAft>
                      </a:pPr>
                      <a:r>
                        <a:rPr lang="en-GB" sz="1200" kern="800" dirty="0" smtClean="0">
                          <a:effectLst/>
                          <a:latin typeface="Times New Roman"/>
                          <a:ea typeface="Times New Roman"/>
                        </a:rPr>
                        <a:t>5.5</a:t>
                      </a:r>
                    </a:p>
                    <a:p>
                      <a:pPr indent="118745" algn="l">
                        <a:spcAft>
                          <a:spcPts val="0"/>
                        </a:spcAft>
                      </a:pPr>
                      <a:r>
                        <a:rPr lang="en-GB" sz="1200" kern="800" dirty="0" smtClean="0">
                          <a:effectLst/>
                          <a:latin typeface="Times New Roman"/>
                          <a:ea typeface="Times New Roman"/>
                        </a:rPr>
                        <a:t>-13</a:t>
                      </a:r>
                      <a:endParaRPr lang="de-D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200" kern="800" dirty="0">
                          <a:effectLst/>
                          <a:latin typeface="Times New Roman"/>
                          <a:ea typeface="Times New Roman"/>
                        </a:rPr>
                        <a:t>E</a:t>
                      </a:r>
                      <a:r>
                        <a:rPr lang="en-GB" sz="1200" kern="800" baseline="-25000" dirty="0">
                          <a:effectLst/>
                          <a:latin typeface="Times New Roman"/>
                          <a:ea typeface="Times New Roman"/>
                        </a:rPr>
                        <a:t>p</a:t>
                      </a:r>
                      <a:r>
                        <a:rPr lang="en-GB" sz="1200" kern="800" dirty="0">
                          <a:effectLst/>
                          <a:latin typeface="Times New Roman"/>
                          <a:ea typeface="Times New Roman"/>
                        </a:rPr>
                        <a:t>/</a:t>
                      </a:r>
                      <a:r>
                        <a:rPr lang="en-GB" sz="1200" kern="800" dirty="0" err="1">
                          <a:effectLst/>
                          <a:latin typeface="Times New Roman"/>
                          <a:ea typeface="Times New Roman"/>
                        </a:rPr>
                        <a:t>E</a:t>
                      </a:r>
                      <a:r>
                        <a:rPr lang="en-GB" sz="1200" kern="800" baseline="-25000" dirty="0" err="1">
                          <a:effectLst/>
                          <a:latin typeface="Times New Roman"/>
                          <a:ea typeface="Times New Roman"/>
                        </a:rPr>
                        <a:t>a</a:t>
                      </a:r>
                      <a:endParaRPr lang="de-D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18745" algn="l">
                        <a:spcAft>
                          <a:spcPts val="0"/>
                        </a:spcAft>
                      </a:pPr>
                      <a:r>
                        <a:rPr lang="en-GB" sz="1200" kern="8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de-D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18745" algn="l">
                        <a:spcAft>
                          <a:spcPts val="0"/>
                        </a:spcAft>
                      </a:pPr>
                      <a:r>
                        <a:rPr lang="en-GB" sz="1200" kern="800" dirty="0">
                          <a:effectLst/>
                          <a:latin typeface="Times New Roman"/>
                          <a:ea typeface="Times New Roman"/>
                        </a:rPr>
                        <a:t>5.2</a:t>
                      </a:r>
                      <a:endParaRPr lang="de-D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200" kern="800" dirty="0" err="1">
                          <a:effectLst/>
                          <a:latin typeface="Times New Roman"/>
                          <a:ea typeface="Times New Roman"/>
                        </a:rPr>
                        <a:t>B</a:t>
                      </a:r>
                      <a:r>
                        <a:rPr lang="en-GB" sz="1200" kern="800" baseline="-25000" dirty="0" err="1">
                          <a:effectLst/>
                          <a:latin typeface="Times New Roman"/>
                          <a:ea typeface="Times New Roman"/>
                        </a:rPr>
                        <a:t>p</a:t>
                      </a:r>
                      <a:r>
                        <a:rPr lang="en-GB" sz="1200" kern="800" dirty="0">
                          <a:effectLst/>
                          <a:latin typeface="Times New Roman"/>
                          <a:ea typeface="Times New Roman"/>
                        </a:rPr>
                        <a:t>/</a:t>
                      </a:r>
                      <a:r>
                        <a:rPr lang="en-GB" sz="1200" kern="800" dirty="0" err="1">
                          <a:effectLst/>
                          <a:latin typeface="Times New Roman"/>
                          <a:ea typeface="Times New Roman"/>
                        </a:rPr>
                        <a:t>E</a:t>
                      </a:r>
                      <a:r>
                        <a:rPr lang="en-GB" sz="1200" kern="800" baseline="-25000" dirty="0" err="1">
                          <a:effectLst/>
                          <a:latin typeface="Times New Roman"/>
                          <a:ea typeface="Times New Roman"/>
                        </a:rPr>
                        <a:t>a</a:t>
                      </a:r>
                      <a:endParaRPr lang="de-D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18745" algn="l">
                        <a:spcAft>
                          <a:spcPts val="0"/>
                        </a:spcAft>
                      </a:pPr>
                      <a:r>
                        <a:rPr lang="en-GB" sz="1200" kern="800">
                          <a:effectLst/>
                          <a:latin typeface="Times New Roman"/>
                          <a:ea typeface="Times New Roman"/>
                        </a:rPr>
                        <a:t>mT/(MV/m)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18745" algn="l">
                        <a:spcAft>
                          <a:spcPts val="0"/>
                        </a:spcAft>
                      </a:pPr>
                      <a:r>
                        <a:rPr lang="en-GB" sz="1200" kern="800">
                          <a:effectLst/>
                          <a:latin typeface="Times New Roman"/>
                          <a:ea typeface="Times New Roman"/>
                        </a:rPr>
                        <a:t>&lt;10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200" kern="800">
                          <a:effectLst/>
                          <a:latin typeface="Times New Roman"/>
                          <a:ea typeface="Times New Roman"/>
                        </a:rPr>
                        <a:t>G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18745" algn="l">
                        <a:spcAft>
                          <a:spcPts val="0"/>
                        </a:spcAft>
                      </a:pPr>
                      <a:r>
                        <a:rPr lang="en-GB" sz="1200" kern="800">
                          <a:effectLst/>
                          <a:latin typeface="Times New Roman"/>
                          <a:ea typeface="Times New Roman"/>
                        </a:rPr>
                        <a:t>Ω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18745" algn="l">
                        <a:spcAft>
                          <a:spcPts val="0"/>
                        </a:spcAft>
                      </a:pPr>
                      <a:r>
                        <a:rPr lang="en-GB" sz="1200" kern="800" dirty="0">
                          <a:effectLst/>
                          <a:latin typeface="Times New Roman"/>
                          <a:ea typeface="Times New Roman"/>
                        </a:rPr>
                        <a:t>50</a:t>
                      </a:r>
                      <a:endParaRPr lang="de-D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200" kern="800" dirty="0">
                          <a:effectLst/>
                          <a:latin typeface="Times New Roman"/>
                          <a:ea typeface="Times New Roman"/>
                        </a:rPr>
                        <a:t>R</a:t>
                      </a:r>
                      <a:r>
                        <a:rPr lang="en-GB" sz="1200" kern="800" baseline="-25000" dirty="0">
                          <a:effectLst/>
                          <a:latin typeface="Times New Roman"/>
                          <a:ea typeface="Times New Roman"/>
                        </a:rPr>
                        <a:t>a</a:t>
                      </a:r>
                      <a:r>
                        <a:rPr lang="en-GB" sz="1200" kern="800" dirty="0">
                          <a:effectLst/>
                          <a:latin typeface="Times New Roman"/>
                          <a:ea typeface="Times New Roman"/>
                        </a:rPr>
                        <a:t>/Q</a:t>
                      </a:r>
                      <a:r>
                        <a:rPr lang="en-GB" sz="1200" kern="800" baseline="-25000" dirty="0"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  <a:endParaRPr lang="de-D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l">
                        <a:spcAft>
                          <a:spcPts val="0"/>
                        </a:spcAft>
                      </a:pPr>
                      <a:r>
                        <a:rPr lang="en-GB" sz="1200" kern="8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de-D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l">
                        <a:spcAft>
                          <a:spcPts val="0"/>
                        </a:spcAft>
                      </a:pPr>
                      <a:r>
                        <a:rPr lang="en-GB" sz="1200" kern="800" dirty="0">
                          <a:effectLst/>
                          <a:latin typeface="Times New Roman"/>
                          <a:ea typeface="Times New Roman"/>
                        </a:rPr>
                        <a:t>1070</a:t>
                      </a:r>
                      <a:endParaRPr lang="de-D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-33820" y="1249455"/>
            <a:ext cx="45509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19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1190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Design parameters of short CH</a:t>
            </a:r>
            <a:r>
              <a:rPr kumimoji="0" lang="en-US" altLang="de-DE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 </a:t>
            </a:r>
            <a:r>
              <a:rPr kumimoji="0" lang="en-US" altLang="de-DE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cavities CH1 &amp; CH2</a:t>
            </a:r>
            <a:endParaRPr kumimoji="0" lang="de-DE" altLang="de-DE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1190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4781136" y="4058160"/>
            <a:ext cx="3954443" cy="3407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 smtClean="0">
                <a:latin typeface="Calibri" panose="020F0502020204030204" pitchFamily="34" charset="0"/>
              </a:rPr>
              <a:t>PhD thesis of M. </a:t>
            </a:r>
            <a:r>
              <a:rPr lang="en-US" sz="1200" b="1" dirty="0" err="1" smtClean="0">
                <a:latin typeface="Calibri" panose="020F0502020204030204" pitchFamily="34" charset="0"/>
              </a:rPr>
              <a:t>Basten</a:t>
            </a:r>
            <a:r>
              <a:rPr lang="en-US" sz="1200" b="1" dirty="0" smtClean="0">
                <a:latin typeface="Calibri" panose="020F0502020204030204" pitchFamily="34" charset="0"/>
              </a:rPr>
              <a:t>, IAP, Frankfurt University</a:t>
            </a:r>
            <a:endParaRPr lang="en-US" sz="1200" b="1" dirty="0">
              <a:latin typeface="Calibri" panose="020F0502020204030204" pitchFamily="34" charset="0"/>
            </a:endParaRPr>
          </a:p>
        </p:txBody>
      </p:sp>
      <p:pic>
        <p:nvPicPr>
          <p:cNvPr id="10" name="Picture 2" descr="C:\Users\MarkusBasten\Desktop\Zeichnungen\Bilder 2016\LINAC\Bild15.png"/>
          <p:cNvPicPr>
            <a:picLocks noGrp="1"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1384" y="1341519"/>
            <a:ext cx="5091457" cy="2865448"/>
          </a:xfrm>
          <a:prstGeom prst="rect">
            <a:avLst/>
          </a:prstGeom>
          <a:noFill/>
        </p:spPr>
      </p:pic>
      <p:pic>
        <p:nvPicPr>
          <p:cNvPr id="11" name="Picture 3" descr="D:\Simulationen\Von Tower\217 MHz\2017\Zwischenmessungen RI Kavität 2\1. Messung 30.06.2017 Durchgeführt von uns\Messungen RI 30.06.2017\20170630_0935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402" y="4571727"/>
            <a:ext cx="3502604" cy="1970215"/>
          </a:xfrm>
          <a:prstGeom prst="rect">
            <a:avLst/>
          </a:prstGeom>
          <a:noFill/>
        </p:spPr>
      </p:pic>
      <p:pic>
        <p:nvPicPr>
          <p:cNvPr id="12" name="Picture 4" descr="D:\Simulationen\Von Tower\217 MHz\2017\Zwischenmessungen RI Kavität 2\1. Messung 30.06.2017 Durchgeführt von uns\Messungen RI 30.06.2017\20170630_0935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7055" y="4571727"/>
            <a:ext cx="3502604" cy="1970215"/>
          </a:xfrm>
          <a:prstGeom prst="rect">
            <a:avLst/>
          </a:prstGeom>
          <a:noFill/>
        </p:spPr>
      </p:pic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1322347" y="141590"/>
            <a:ext cx="6334871" cy="709330"/>
          </a:xfrm>
        </p:spPr>
        <p:txBody>
          <a:bodyPr>
            <a:normAutofit/>
          </a:bodyPr>
          <a:lstStyle/>
          <a:p>
            <a:r>
              <a:rPr lang="en-US" altLang="de-DE" dirty="0" smtClean="0">
                <a:latin typeface="Calibri" panose="020F0502020204030204" pitchFamily="34" charset="0"/>
              </a:rPr>
              <a:t>Short CH Cavity </a:t>
            </a:r>
            <a:r>
              <a:rPr lang="en-US" altLang="de-DE" dirty="0">
                <a:latin typeface="Calibri" panose="020F0502020204030204" pitchFamily="34" charset="0"/>
              </a:rPr>
              <a:t>D</a:t>
            </a:r>
            <a:r>
              <a:rPr lang="en-US" altLang="de-DE" dirty="0" smtClean="0">
                <a:latin typeface="Calibri" panose="020F0502020204030204" pitchFamily="34" charset="0"/>
              </a:rPr>
              <a:t>esign</a:t>
            </a:r>
            <a:endParaRPr lang="en-US" altLang="de-DE" dirty="0">
              <a:latin typeface="Calibri" panose="020F0502020204030204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 rot="900000">
            <a:off x="3130344" y="4876620"/>
            <a:ext cx="2905769" cy="1200329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CH1 w/o He </a:t>
            </a:r>
            <a:r>
              <a:rPr lang="de-DE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vessel</a:t>
            </a:r>
            <a:r>
              <a:rPr lang="de-D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de-D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currently</a:t>
            </a:r>
            <a:r>
              <a:rPr lang="de-D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being</a:t>
            </a:r>
            <a:r>
              <a:rPr lang="de-D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RF </a:t>
            </a:r>
            <a:r>
              <a:rPr lang="de-DE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tested</a:t>
            </a:r>
            <a:r>
              <a:rPr lang="de-D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at 4 K @ IAP</a:t>
            </a:r>
          </a:p>
        </p:txBody>
      </p:sp>
    </p:spTree>
    <p:extLst>
      <p:ext uri="{BB962C8B-B14F-4D97-AF65-F5344CB8AC3E}">
        <p14:creationId xmlns:p14="http://schemas.microsoft.com/office/powerpoint/2010/main" val="381124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7472C2-BBF5-43B1-9199-47DB44D7E0A1}" type="slidenum">
              <a:rPr lang="de-DE" smtClean="0"/>
              <a:pPr/>
              <a:t>37</a:t>
            </a:fld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626358" y="3093240"/>
            <a:ext cx="991434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anchor="ctr">
            <a:spAutoFit/>
          </a:bodyPr>
          <a:lstStyle/>
          <a:p>
            <a:pPr algn="ctr" defTabSz="965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kern="0" dirty="0" smtClean="0">
                <a:latin typeface="Calibri" panose="020F0502020204030204" pitchFamily="34" charset="0"/>
              </a:rPr>
              <a:t>10/2018</a:t>
            </a:r>
            <a:endParaRPr lang="de-DE" b="1" kern="0" dirty="0">
              <a:latin typeface="Calibri" panose="020F050202020403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28695" y="3644815"/>
            <a:ext cx="991434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anchor="ctr">
            <a:spAutoFit/>
          </a:bodyPr>
          <a:lstStyle/>
          <a:p>
            <a:pPr algn="ctr" defTabSz="965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kern="0" dirty="0" smtClean="0">
                <a:latin typeface="Calibri" panose="020F0502020204030204" pitchFamily="34" charset="0"/>
              </a:rPr>
              <a:t>11/2018</a:t>
            </a:r>
            <a:endParaRPr lang="de-DE" b="1" kern="0" dirty="0">
              <a:latin typeface="Calibri" panose="020F050202020403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26358" y="5294973"/>
            <a:ext cx="991434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anchor="ctr">
            <a:spAutoFit/>
          </a:bodyPr>
          <a:lstStyle/>
          <a:p>
            <a:pPr algn="ctr" defTabSz="965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kern="0" dirty="0" smtClean="0">
                <a:latin typeface="Calibri" panose="020F0502020204030204" pitchFamily="34" charset="0"/>
              </a:rPr>
              <a:t>10/2020</a:t>
            </a:r>
            <a:endParaRPr lang="de-DE" b="1" kern="0" dirty="0">
              <a:latin typeface="Calibri" panose="020F050202020403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35001" y="1455098"/>
            <a:ext cx="991434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anchor="ctr">
            <a:spAutoFit/>
          </a:bodyPr>
          <a:lstStyle/>
          <a:p>
            <a:pPr algn="ctr" defTabSz="965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kern="0" dirty="0" smtClean="0">
                <a:latin typeface="Calibri" panose="020F0502020204030204" pitchFamily="34" charset="0"/>
              </a:rPr>
              <a:t>02/2015</a:t>
            </a:r>
            <a:endParaRPr lang="de-DE" b="1" kern="0" dirty="0">
              <a:latin typeface="Calibri" panose="020F050202020403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26358" y="2004456"/>
            <a:ext cx="991434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anchor="ctr">
            <a:spAutoFit/>
          </a:bodyPr>
          <a:lstStyle/>
          <a:p>
            <a:pPr algn="ctr" defTabSz="965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kern="0" dirty="0" smtClean="0">
                <a:latin typeface="Calibri" panose="020F0502020204030204" pitchFamily="34" charset="0"/>
              </a:rPr>
              <a:t>09/2016</a:t>
            </a:r>
            <a:endParaRPr lang="de-DE" b="1" kern="0" dirty="0">
              <a:latin typeface="Calibri" panose="020F0502020204030204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35001" y="4201908"/>
            <a:ext cx="991434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anchor="ctr">
            <a:spAutoFit/>
          </a:bodyPr>
          <a:lstStyle/>
          <a:p>
            <a:pPr algn="ctr" defTabSz="965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kern="0" dirty="0" smtClean="0">
                <a:latin typeface="Calibri" panose="020F0502020204030204" pitchFamily="34" charset="0"/>
              </a:rPr>
              <a:t>11/2019</a:t>
            </a:r>
            <a:endParaRPr lang="de-DE" b="1" kern="0" dirty="0">
              <a:latin typeface="Calibri" panose="020F0502020204030204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635001" y="4742176"/>
            <a:ext cx="991434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anchor="ctr">
            <a:spAutoFit/>
          </a:bodyPr>
          <a:lstStyle/>
          <a:p>
            <a:pPr algn="ctr" defTabSz="965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kern="0" dirty="0" smtClean="0">
                <a:latin typeface="Calibri" panose="020F0502020204030204" pitchFamily="34" charset="0"/>
              </a:rPr>
              <a:t>02/2020</a:t>
            </a:r>
            <a:endParaRPr lang="de-DE" b="1" kern="0" dirty="0">
              <a:latin typeface="Calibri" panose="020F0502020204030204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2301240" y="1243857"/>
            <a:ext cx="6606540" cy="507831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defTabSz="9652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latin typeface="Calibri" panose="020F0502020204030204" pitchFamily="34" charset="0"/>
              </a:rPr>
              <a:t>Funding of the Advanced </a:t>
            </a:r>
            <a:r>
              <a:rPr lang="en-US" kern="0" dirty="0" smtClean="0">
                <a:latin typeface="Calibri" panose="020F0502020204030204" pitchFamily="34" charset="0"/>
              </a:rPr>
              <a:t>Demonstrator within POF3</a:t>
            </a:r>
            <a:endParaRPr lang="en-US" kern="0" dirty="0">
              <a:latin typeface="Calibri" panose="020F0502020204030204" pitchFamily="34" charset="0"/>
            </a:endParaRPr>
          </a:p>
          <a:p>
            <a:pPr defTabSz="9652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latin typeface="Calibri" panose="020F0502020204030204" pitchFamily="34" charset="0"/>
              </a:rPr>
              <a:t>Ordering of two short </a:t>
            </a:r>
            <a:r>
              <a:rPr lang="en-US" kern="0" dirty="0" smtClean="0">
                <a:latin typeface="Calibri" panose="020F0502020204030204" pitchFamily="34" charset="0"/>
              </a:rPr>
              <a:t>CH cavities</a:t>
            </a:r>
            <a:endParaRPr lang="en-US" kern="0" dirty="0">
              <a:latin typeface="Calibri" panose="020F0502020204030204" pitchFamily="34" charset="0"/>
            </a:endParaRPr>
          </a:p>
          <a:p>
            <a:pPr defTabSz="9652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 smtClean="0">
              <a:latin typeface="Calibri" panose="020F0502020204030204" pitchFamily="34" charset="0"/>
            </a:endParaRPr>
          </a:p>
          <a:p>
            <a:pPr defTabSz="9652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 smtClean="0">
                <a:latin typeface="Calibri" panose="020F0502020204030204" pitchFamily="34" charset="0"/>
              </a:rPr>
              <a:t>Tendering of cryostat, solenoids, </a:t>
            </a:r>
            <a:r>
              <a:rPr lang="en-US" kern="0" dirty="0" err="1" smtClean="0">
                <a:latin typeface="Calibri" panose="020F0502020204030204" pitchFamily="34" charset="0"/>
              </a:rPr>
              <a:t>buncher</a:t>
            </a:r>
            <a:r>
              <a:rPr lang="en-US" kern="0" dirty="0" smtClean="0">
                <a:latin typeface="Calibri" panose="020F0502020204030204" pitchFamily="34" charset="0"/>
              </a:rPr>
              <a:t> cavity</a:t>
            </a:r>
          </a:p>
          <a:p>
            <a:pPr defTabSz="9652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 smtClean="0">
                <a:latin typeface="Calibri" panose="020F0502020204030204" pitchFamily="34" charset="0"/>
              </a:rPr>
              <a:t>Delivery of short cavities</a:t>
            </a:r>
          </a:p>
          <a:p>
            <a:pPr defTabSz="9652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 smtClean="0">
                <a:latin typeface="Calibri" panose="020F0502020204030204" pitchFamily="34" charset="0"/>
              </a:rPr>
              <a:t>Delivery of cryostat, solenoids, </a:t>
            </a:r>
            <a:r>
              <a:rPr lang="en-US" kern="0" dirty="0" err="1" smtClean="0">
                <a:latin typeface="Calibri" panose="020F0502020204030204" pitchFamily="34" charset="0"/>
              </a:rPr>
              <a:t>buncher</a:t>
            </a:r>
            <a:r>
              <a:rPr lang="en-US" kern="0" dirty="0" smtClean="0">
                <a:latin typeface="Calibri" panose="020F0502020204030204" pitchFamily="34" charset="0"/>
              </a:rPr>
              <a:t> cavity</a:t>
            </a:r>
          </a:p>
          <a:p>
            <a:pPr defTabSz="9652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 smtClean="0">
                <a:latin typeface="Calibri" panose="020F0502020204030204" pitchFamily="34" charset="0"/>
              </a:rPr>
              <a:t>Assembly of </a:t>
            </a:r>
            <a:r>
              <a:rPr lang="en-US" kern="0" dirty="0" err="1" smtClean="0">
                <a:latin typeface="Calibri" panose="020F0502020204030204" pitchFamily="34" charset="0"/>
              </a:rPr>
              <a:t>cryomodule</a:t>
            </a:r>
            <a:r>
              <a:rPr lang="en-US" kern="0" dirty="0" smtClean="0">
                <a:latin typeface="Calibri" panose="020F0502020204030204" pitchFamily="34" charset="0"/>
              </a:rPr>
              <a:t> @ HIM</a:t>
            </a:r>
          </a:p>
          <a:p>
            <a:pPr defTabSz="9652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 err="1" smtClean="0">
                <a:latin typeface="Calibri" panose="020F0502020204030204" pitchFamily="34" charset="0"/>
              </a:rPr>
              <a:t>Beamtest</a:t>
            </a:r>
            <a:r>
              <a:rPr lang="en-US" kern="0" dirty="0" smtClean="0">
                <a:latin typeface="Calibri" panose="020F0502020204030204" pitchFamily="34" charset="0"/>
              </a:rPr>
              <a:t> @ GSI</a:t>
            </a:r>
          </a:p>
          <a:p>
            <a:pPr defTabSz="9652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 smtClean="0">
                <a:latin typeface="Calibri" panose="020F0502020204030204" pitchFamily="34" charset="0"/>
              </a:rPr>
              <a:t>User Operation</a:t>
            </a:r>
            <a:endParaRPr lang="en-US" kern="0" dirty="0">
              <a:latin typeface="Calibri" panose="020F0502020204030204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474752" y="5837552"/>
            <a:ext cx="1197766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anchor="ctr">
            <a:spAutoFit/>
          </a:bodyPr>
          <a:lstStyle/>
          <a:p>
            <a:pPr algn="ctr" defTabSz="965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kern="0" dirty="0" smtClean="0">
                <a:latin typeface="Calibri" panose="020F0502020204030204" pitchFamily="34" charset="0"/>
              </a:rPr>
              <a:t>&gt;12/2020</a:t>
            </a:r>
            <a:endParaRPr lang="de-DE" b="1" kern="0" dirty="0">
              <a:latin typeface="Calibri" panose="020F0502020204030204" pitchFamily="34" charset="0"/>
            </a:endParaRPr>
          </a:p>
        </p:txBody>
      </p:sp>
      <p:sp>
        <p:nvSpPr>
          <p:cNvPr id="17" name="Titel 1"/>
          <p:cNvSpPr>
            <a:spLocks noGrp="1"/>
          </p:cNvSpPr>
          <p:nvPr>
            <p:ph type="title"/>
          </p:nvPr>
        </p:nvSpPr>
        <p:spPr>
          <a:xfrm>
            <a:off x="1322347" y="141590"/>
            <a:ext cx="6334871" cy="709330"/>
          </a:xfrm>
        </p:spPr>
        <p:txBody>
          <a:bodyPr>
            <a:normAutofit/>
          </a:bodyPr>
          <a:lstStyle/>
          <a:p>
            <a:r>
              <a:rPr lang="en-US" altLang="de-DE" dirty="0" smtClean="0">
                <a:latin typeface="Calibri" panose="020F0502020204030204" pitchFamily="34" charset="0"/>
              </a:rPr>
              <a:t>Timeline of Advanced Demonstrator Project</a:t>
            </a:r>
            <a:endParaRPr lang="en-US" altLang="de-DE" dirty="0">
              <a:latin typeface="Calibri" panose="020F0502020204030204" pitchFamily="34" charset="0"/>
            </a:endParaRPr>
          </a:p>
        </p:txBody>
      </p:sp>
      <p:sp>
        <p:nvSpPr>
          <p:cNvPr id="18" name="Pfeil nach rechts 17"/>
          <p:cNvSpPr/>
          <p:nvPr/>
        </p:nvSpPr>
        <p:spPr>
          <a:xfrm rot="5400000">
            <a:off x="-602615" y="3860185"/>
            <a:ext cx="5027193" cy="225485"/>
          </a:xfrm>
          <a:prstGeom prst="rightArrow">
            <a:avLst/>
          </a:prstGeom>
          <a:gradFill flip="none" rotWithShape="1">
            <a:gsLst>
              <a:gs pos="26000">
                <a:srgbClr val="2A5E8B"/>
              </a:gs>
              <a:gs pos="100000">
                <a:schemeClr val="bg1"/>
              </a:gs>
            </a:gsLst>
            <a:lin ang="2700000" scaled="1"/>
            <a:tileRect/>
          </a:gradFill>
          <a:ln w="12700">
            <a:solidFill>
              <a:srgbClr val="2A5E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07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fik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50" y="1273910"/>
            <a:ext cx="9006901" cy="1916129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 bwMode="auto">
          <a:xfrm>
            <a:off x="1042988" y="3213597"/>
            <a:ext cx="7058025" cy="27699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anchor="ctr">
            <a:spAutoFit/>
          </a:bodyPr>
          <a:lstStyle/>
          <a:p>
            <a:pPr marL="914400" indent="-914400" algn="ctr" defTabSz="965200">
              <a:defRPr/>
            </a:pPr>
            <a:r>
              <a:rPr lang="de-DE" sz="1200" i="1" kern="0" dirty="0" err="1" smtClean="0">
                <a:latin typeface="+mj-lt"/>
                <a:ea typeface="+mj-ea"/>
                <a:cs typeface="+mj-cs"/>
              </a:rPr>
              <a:t>Recent</a:t>
            </a:r>
            <a:r>
              <a:rPr lang="de-DE" sz="1200" i="1" kern="0" dirty="0" smtClean="0">
                <a:latin typeface="+mj-lt"/>
                <a:ea typeface="+mj-ea"/>
                <a:cs typeface="+mj-cs"/>
              </a:rPr>
              <a:t> Layout </a:t>
            </a:r>
            <a:r>
              <a:rPr lang="de-DE" sz="1200" i="1" kern="0" dirty="0" err="1" smtClean="0">
                <a:latin typeface="+mj-lt"/>
                <a:ea typeface="+mj-ea"/>
                <a:cs typeface="+mj-cs"/>
              </a:rPr>
              <a:t>of</a:t>
            </a:r>
            <a:r>
              <a:rPr lang="de-DE" sz="1200" i="1" kern="0" dirty="0" smtClean="0">
                <a:latin typeface="+mj-lt"/>
                <a:ea typeface="+mj-ea"/>
                <a:cs typeface="+mj-cs"/>
              </a:rPr>
              <a:t> </a:t>
            </a:r>
            <a:r>
              <a:rPr lang="de-DE" sz="1200" i="1" kern="0" dirty="0" err="1" smtClean="0">
                <a:latin typeface="+mj-lt"/>
                <a:ea typeface="+mj-ea"/>
                <a:cs typeface="+mj-cs"/>
              </a:rPr>
              <a:t>the</a:t>
            </a:r>
            <a:r>
              <a:rPr lang="de-DE" sz="1200" i="1" kern="0" dirty="0" smtClean="0">
                <a:latin typeface="+mj-lt"/>
                <a:ea typeface="+mj-ea"/>
                <a:cs typeface="+mj-cs"/>
              </a:rPr>
              <a:t> </a:t>
            </a:r>
            <a:r>
              <a:rPr lang="de-DE" sz="1200" i="1" kern="0" dirty="0" err="1" smtClean="0">
                <a:latin typeface="+mj-lt"/>
                <a:ea typeface="+mj-ea"/>
                <a:cs typeface="+mj-cs"/>
              </a:rPr>
              <a:t>superconducting</a:t>
            </a:r>
            <a:r>
              <a:rPr lang="de-DE" sz="1200" i="1" kern="0" dirty="0" smtClean="0">
                <a:latin typeface="+mj-lt"/>
                <a:ea typeface="+mj-ea"/>
                <a:cs typeface="+mj-cs"/>
              </a:rPr>
              <a:t> </a:t>
            </a:r>
            <a:r>
              <a:rPr lang="de-DE" sz="1200" i="1" kern="0" dirty="0" err="1" smtClean="0">
                <a:latin typeface="+mj-lt"/>
                <a:ea typeface="+mj-ea"/>
                <a:cs typeface="+mj-cs"/>
              </a:rPr>
              <a:t>cw</a:t>
            </a:r>
            <a:r>
              <a:rPr lang="de-DE" sz="1200" i="1" kern="0" dirty="0" smtClean="0">
                <a:latin typeface="+mj-lt"/>
                <a:ea typeface="+mj-ea"/>
                <a:cs typeface="+mj-cs"/>
              </a:rPr>
              <a:t>-LINAC</a:t>
            </a:r>
            <a:endParaRPr lang="de-DE" sz="1200" i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>
                <a:latin typeface="Calibri" panose="020F0502020204030204" pitchFamily="34" charset="0"/>
              </a:rPr>
              <a:t>Superconducting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cw</a:t>
            </a:r>
            <a:r>
              <a:rPr lang="de-DE" dirty="0" smtClean="0">
                <a:latin typeface="Calibri" panose="020F0502020204030204" pitchFamily="34" charset="0"/>
              </a:rPr>
              <a:t>-LINAC</a:t>
            </a:r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7472C2-BBF5-43B1-9199-47DB44D7E0A1}" type="slidenum">
              <a:rPr lang="de-DE" smtClean="0"/>
              <a:pPr/>
              <a:t>4</a:t>
            </a:fld>
            <a:endParaRPr lang="de-DE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3890333" y="3909594"/>
            <a:ext cx="5088208" cy="2565886"/>
            <a:chOff x="3890333" y="3909594"/>
            <a:chExt cx="5088208" cy="2565886"/>
          </a:xfrm>
        </p:grpSpPr>
        <p:sp>
          <p:nvSpPr>
            <p:cNvPr id="2216" name="Titel 1"/>
            <p:cNvSpPr txBox="1">
              <a:spLocks/>
            </p:cNvSpPr>
            <p:nvPr/>
          </p:nvSpPr>
          <p:spPr>
            <a:xfrm>
              <a:off x="4157009" y="3909594"/>
              <a:ext cx="4550228" cy="469826"/>
            </a:xfrm>
            <a:prstGeom prst="rect">
              <a:avLst/>
            </a:prstGeom>
          </p:spPr>
          <p:txBody>
            <a:bodyPr vert="horz" lIns="36000" tIns="36000" rIns="36000" bIns="36000" rtlCol="0" anchor="ctr" anchorCtr="0">
              <a:normAutofit fontScale="97500"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rgbClr val="333333"/>
                  </a:solidFill>
                  <a:latin typeface="Arial"/>
                  <a:ea typeface="+mj-ea"/>
                  <a:cs typeface="Arial"/>
                </a:defRPr>
              </a:lvl1pPr>
            </a:lstStyle>
            <a:p>
              <a:pPr algn="ctr"/>
              <a:r>
                <a:rPr lang="en-US" altLang="de-DE" sz="1600" dirty="0" smtClean="0">
                  <a:latin typeface="Calibri" panose="020F0502020204030204" pitchFamily="34" charset="0"/>
                </a:rPr>
                <a:t>Layout properties</a:t>
              </a:r>
              <a:endParaRPr lang="de-DE" sz="1600" dirty="0">
                <a:latin typeface="Calibri" panose="020F0502020204030204" pitchFamily="34" charset="0"/>
              </a:endParaRPr>
            </a:p>
          </p:txBody>
        </p:sp>
        <p:sp>
          <p:nvSpPr>
            <p:cNvPr id="18" name="Rectangle 28"/>
            <p:cNvSpPr>
              <a:spLocks noChangeArrowheads="1"/>
            </p:cNvSpPr>
            <p:nvPr/>
          </p:nvSpPr>
          <p:spPr bwMode="auto">
            <a:xfrm>
              <a:off x="3890333" y="4413377"/>
              <a:ext cx="5088208" cy="206210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176213" indent="-176213">
                <a:spcAft>
                  <a:spcPct val="20000"/>
                </a:spcAft>
                <a:buFont typeface="Arial" panose="020B0604020202020204" pitchFamily="34" charset="0"/>
                <a:buChar char="•"/>
              </a:pPr>
              <a:r>
                <a:rPr lang="en-GB" altLang="de-DE" sz="1600" dirty="0" err="1" smtClean="0">
                  <a:solidFill>
                    <a:schemeClr val="tx1"/>
                  </a:solidFill>
                  <a:latin typeface="Calibri" panose="020F0502020204030204" pitchFamily="34" charset="0"/>
                </a:rPr>
                <a:t>Multigap</a:t>
              </a:r>
              <a:r>
                <a:rPr lang="en-GB" altLang="de-DE" sz="16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 CH cavities</a:t>
              </a:r>
            </a:p>
            <a:p>
              <a:pPr marL="176213" indent="-176213">
                <a:spcAft>
                  <a:spcPct val="20000"/>
                </a:spcAft>
                <a:buFont typeface="Arial" panose="020B0604020202020204" pitchFamily="34" charset="0"/>
                <a:buChar char="•"/>
              </a:pPr>
              <a:r>
                <a:rPr lang="en-GB" altLang="de-DE" sz="16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Cavities with short lengths (&lt;1</a:t>
              </a:r>
              <a:r>
                <a:rPr lang="en-GB" altLang="de-DE" sz="1600" dirty="0">
                  <a:solidFill>
                    <a:schemeClr val="tx1"/>
                  </a:solidFill>
                  <a:latin typeface="Calibri" panose="020F0502020204030204" pitchFamily="34" charset="0"/>
                  <a:sym typeface="Symbol" pitchFamily="18" charset="2"/>
                </a:rPr>
                <a:t></a:t>
              </a:r>
              <a:r>
                <a:rPr lang="en-GB" altLang="de-DE" sz="1600" dirty="0">
                  <a:solidFill>
                    <a:schemeClr val="tx1"/>
                  </a:solidFill>
                  <a:latin typeface="Calibri" panose="020F0502020204030204" pitchFamily="34" charset="0"/>
                </a:rPr>
                <a:t>m</a:t>
              </a:r>
              <a:r>
                <a:rPr lang="en-GB" altLang="de-DE" sz="16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) and small transverse </a:t>
              </a:r>
              <a:r>
                <a:rPr lang="en-GB" altLang="de-DE" sz="1600" dirty="0" smtClean="0">
                  <a:latin typeface="Calibri" panose="020F0502020204030204" pitchFamily="34" charset="0"/>
                </a:rPr>
                <a:t>dimensions (&lt;0.5 m)</a:t>
              </a:r>
              <a:endParaRPr lang="en-GB" altLang="de-DE" sz="1600" dirty="0" smtClean="0">
                <a:solidFill>
                  <a:schemeClr val="tx1"/>
                </a:solidFill>
                <a:latin typeface="Calibri" panose="020F0502020204030204" pitchFamily="34" charset="0"/>
              </a:endParaRPr>
            </a:p>
            <a:p>
              <a:pPr marL="176213" indent="-176213">
                <a:spcAft>
                  <a:spcPct val="20000"/>
                </a:spcAft>
                <a:buFont typeface="Arial" panose="020B0604020202020204" pitchFamily="34" charset="0"/>
                <a:buChar char="•"/>
              </a:pPr>
              <a:r>
                <a:rPr lang="en-GB" altLang="de-DE" sz="1600" dirty="0" smtClean="0">
                  <a:latin typeface="Calibri" panose="020F0502020204030204" pitchFamily="34" charset="0"/>
                </a:rPr>
                <a:t>Modular construction with 4 </a:t>
              </a:r>
              <a:r>
                <a:rPr lang="en-GB" altLang="de-DE" sz="1600" dirty="0" err="1" smtClean="0">
                  <a:latin typeface="Calibri" panose="020F0502020204030204" pitchFamily="34" charset="0"/>
                </a:rPr>
                <a:t>cryo</a:t>
              </a:r>
              <a:r>
                <a:rPr lang="en-GB" altLang="de-DE" sz="1600" dirty="0" smtClean="0">
                  <a:latin typeface="Calibri" panose="020F0502020204030204" pitchFamily="34" charset="0"/>
                </a:rPr>
                <a:t> modules</a:t>
              </a:r>
            </a:p>
            <a:p>
              <a:pPr marL="176213" indent="-176213">
                <a:spcAft>
                  <a:spcPct val="20000"/>
                </a:spcAft>
                <a:buFont typeface="Arial" panose="020B0604020202020204" pitchFamily="34" charset="0"/>
                <a:buChar char="•"/>
              </a:pPr>
              <a:r>
                <a:rPr lang="en-GB" altLang="de-DE" sz="1600" dirty="0">
                  <a:latin typeface="Calibri" panose="020F0502020204030204" pitchFamily="34" charset="0"/>
                </a:rPr>
                <a:t>E</a:t>
              </a:r>
              <a:r>
                <a:rPr lang="en-GB" altLang="de-DE" sz="1600" dirty="0" smtClean="0">
                  <a:latin typeface="Calibri" panose="020F0502020204030204" pitchFamily="34" charset="0"/>
                </a:rPr>
                <a:t>ach containing 3 CH cavities, 1 </a:t>
              </a:r>
              <a:r>
                <a:rPr lang="en-GB" altLang="de-DE" sz="1600" dirty="0" err="1" smtClean="0">
                  <a:latin typeface="Calibri" panose="020F0502020204030204" pitchFamily="34" charset="0"/>
                </a:rPr>
                <a:t>buncher</a:t>
              </a:r>
              <a:r>
                <a:rPr lang="en-GB" altLang="de-DE" sz="1600" dirty="0" smtClean="0">
                  <a:latin typeface="Calibri" panose="020F0502020204030204" pitchFamily="34" charset="0"/>
                </a:rPr>
                <a:t>, 2 solenoids</a:t>
              </a:r>
              <a:endParaRPr lang="en-GB" altLang="de-DE" sz="160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  <a:p>
              <a:pPr marL="176213" indent="-176213">
                <a:spcAft>
                  <a:spcPct val="20000"/>
                </a:spcAft>
                <a:buFont typeface="Arial" panose="020B0604020202020204" pitchFamily="34" charset="0"/>
                <a:buChar char="•"/>
              </a:pPr>
              <a:r>
                <a:rPr lang="en-GB" altLang="de-DE" sz="1600" dirty="0" err="1" smtClean="0">
                  <a:latin typeface="Calibri" panose="020F0502020204030204" pitchFamily="34" charset="0"/>
                </a:rPr>
                <a:t>E</a:t>
              </a:r>
              <a:r>
                <a:rPr lang="en-GB" altLang="de-DE" sz="1600" baseline="-25000" dirty="0" err="1" smtClean="0">
                  <a:latin typeface="Calibri" panose="020F0502020204030204" pitchFamily="34" charset="0"/>
                </a:rPr>
                <a:t>a</a:t>
              </a:r>
              <a:r>
                <a:rPr lang="en-GB" altLang="de-DE" sz="1600" dirty="0" smtClean="0">
                  <a:latin typeface="Calibri" panose="020F0502020204030204" pitchFamily="34" charset="0"/>
                </a:rPr>
                <a:t>=</a:t>
              </a:r>
              <a:r>
                <a:rPr lang="en-GB" altLang="de-DE" sz="1600" baseline="-25000" dirty="0" smtClean="0">
                  <a:latin typeface="Calibri" panose="020F0502020204030204" pitchFamily="34" charset="0"/>
                </a:rPr>
                <a:t> </a:t>
              </a:r>
              <a:r>
                <a:rPr lang="en-GB" altLang="de-DE" sz="1600" dirty="0" smtClean="0">
                  <a:latin typeface="Calibri" panose="020F0502020204030204" pitchFamily="34" charset="0"/>
                </a:rPr>
                <a:t>5.5</a:t>
              </a:r>
              <a:r>
                <a:rPr lang="en-GB" altLang="de-DE" sz="16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 </a:t>
              </a:r>
              <a:r>
                <a:rPr lang="en-GB" altLang="de-DE" sz="1600" dirty="0">
                  <a:solidFill>
                    <a:schemeClr val="tx1"/>
                  </a:solidFill>
                  <a:latin typeface="Calibri" panose="020F0502020204030204" pitchFamily="34" charset="0"/>
                </a:rPr>
                <a:t>MV/m </a:t>
              </a:r>
              <a:r>
                <a:rPr lang="en-GB" altLang="de-DE" sz="1600" dirty="0" smtClean="0">
                  <a:latin typeface="Calibri" panose="020F0502020204030204" pitchFamily="34" charset="0"/>
                  <a:sym typeface="Symbol" pitchFamily="18" charset="2"/>
                </a:rPr>
                <a:t>enables </a:t>
              </a:r>
              <a:r>
                <a:rPr lang="en-GB" altLang="de-DE" sz="1600" dirty="0" smtClean="0">
                  <a:solidFill>
                    <a:schemeClr val="tx1"/>
                  </a:solidFill>
                  <a:latin typeface="Calibri" panose="020F0502020204030204" pitchFamily="34" charset="0"/>
                  <a:sym typeface="Symbol" pitchFamily="18" charset="2"/>
                </a:rPr>
                <a:t>compact </a:t>
              </a:r>
              <a:r>
                <a:rPr lang="en-GB" altLang="de-DE" sz="1600" dirty="0" err="1">
                  <a:solidFill>
                    <a:schemeClr val="tx1"/>
                  </a:solidFill>
                  <a:latin typeface="Calibri" panose="020F0502020204030204" pitchFamily="34" charset="0"/>
                  <a:sym typeface="Symbol" pitchFamily="18" charset="2"/>
                </a:rPr>
                <a:t>linac</a:t>
              </a:r>
              <a:r>
                <a:rPr lang="en-GB" altLang="de-DE" sz="1600" dirty="0">
                  <a:solidFill>
                    <a:schemeClr val="tx1"/>
                  </a:solidFill>
                  <a:latin typeface="Calibri" panose="020F0502020204030204" pitchFamily="34" charset="0"/>
                  <a:sym typeface="Symbol" pitchFamily="18" charset="2"/>
                </a:rPr>
                <a:t> </a:t>
              </a:r>
              <a:r>
                <a:rPr lang="en-GB" altLang="de-DE" sz="1600" dirty="0" smtClean="0">
                  <a:solidFill>
                    <a:schemeClr val="tx1"/>
                  </a:solidFill>
                  <a:latin typeface="Calibri" panose="020F0502020204030204" pitchFamily="34" charset="0"/>
                  <a:sym typeface="Symbol" pitchFamily="18" charset="2"/>
                </a:rPr>
                <a:t>design</a:t>
              </a:r>
              <a:endParaRPr lang="en-GB" altLang="de-DE" sz="160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  <a:p>
              <a:pPr marL="176213" indent="-176213">
                <a:spcAft>
                  <a:spcPct val="20000"/>
                </a:spcAft>
                <a:buFont typeface="Arial" panose="020B0604020202020204" pitchFamily="34" charset="0"/>
                <a:buChar char="•"/>
              </a:pPr>
              <a:r>
                <a:rPr lang="en-GB" altLang="de-DE" sz="1600" dirty="0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itchFamily="18" charset="2"/>
                </a:rPr>
                <a:t>First step</a:t>
              </a:r>
              <a:r>
                <a:rPr lang="en-GB" altLang="de-DE" sz="1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itchFamily="18" charset="2"/>
                </a:rPr>
                <a:t>	</a:t>
              </a:r>
              <a:r>
                <a:rPr lang="en-GB" altLang="de-DE" sz="1600" dirty="0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itchFamily="18" charset="2"/>
                </a:rPr>
                <a:t> Demonstrator project</a:t>
              </a:r>
              <a:endParaRPr lang="de-DE" altLang="de-DE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endParaRPr>
            </a:p>
          </p:txBody>
        </p:sp>
        <p:sp>
          <p:nvSpPr>
            <p:cNvPr id="26" name="Pfeil nach rechts 25"/>
            <p:cNvSpPr/>
            <p:nvPr/>
          </p:nvSpPr>
          <p:spPr>
            <a:xfrm>
              <a:off x="4988720" y="6264731"/>
              <a:ext cx="328233" cy="69668"/>
            </a:xfrm>
            <a:prstGeom prst="rightArrow">
              <a:avLst/>
            </a:prstGeom>
            <a:solidFill>
              <a:srgbClr val="00618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046" y="3820711"/>
            <a:ext cx="3334117" cy="259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4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0221" y="1377018"/>
            <a:ext cx="3281658" cy="3161869"/>
          </a:xfrm>
          <a:prstGeom prst="rect">
            <a:avLst/>
          </a:prstGeom>
        </p:spPr>
      </p:pic>
      <p:grpSp>
        <p:nvGrpSpPr>
          <p:cNvPr id="35" name="Gruppieren 34"/>
          <p:cNvGrpSpPr/>
          <p:nvPr/>
        </p:nvGrpSpPr>
        <p:grpSpPr>
          <a:xfrm>
            <a:off x="158284" y="1359791"/>
            <a:ext cx="4651048" cy="2815088"/>
            <a:chOff x="-293076" y="1532604"/>
            <a:chExt cx="6567776" cy="3975197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7086" y="1964235"/>
              <a:ext cx="4516999" cy="3373457"/>
            </a:xfrm>
            <a:prstGeom prst="rect">
              <a:avLst/>
            </a:prstGeom>
          </p:spPr>
        </p:pic>
        <p:sp>
          <p:nvSpPr>
            <p:cNvPr id="7" name="Textfeld 6"/>
            <p:cNvSpPr txBox="1"/>
            <p:nvPr/>
          </p:nvSpPr>
          <p:spPr>
            <a:xfrm>
              <a:off x="251443" y="1625681"/>
              <a:ext cx="1640576" cy="4346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err="1" smtClean="0">
                  <a:latin typeface="Calibri" panose="020F0502020204030204" pitchFamily="34" charset="0"/>
                </a:rPr>
                <a:t>Inclined</a:t>
              </a:r>
              <a:r>
                <a:rPr lang="de-DE" sz="1400" dirty="0" smtClean="0">
                  <a:latin typeface="Calibri" panose="020F0502020204030204" pitchFamily="34" charset="0"/>
                </a:rPr>
                <a:t> </a:t>
              </a:r>
              <a:r>
                <a:rPr lang="de-DE" sz="1400" dirty="0" err="1" smtClean="0">
                  <a:latin typeface="Calibri" panose="020F0502020204030204" pitchFamily="34" charset="0"/>
                </a:rPr>
                <a:t>stem</a:t>
              </a:r>
              <a:endParaRPr lang="de-DE" sz="1400" dirty="0">
                <a:latin typeface="Calibri" panose="020F0502020204030204" pitchFamily="34" charset="0"/>
              </a:endParaRP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4013237" y="5073188"/>
              <a:ext cx="1679872" cy="4346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>
                  <a:latin typeface="Calibri" panose="020F0502020204030204" pitchFamily="34" charset="0"/>
                </a:rPr>
                <a:t>Helium </a:t>
              </a:r>
              <a:r>
                <a:rPr lang="de-DE" sz="1400" dirty="0" err="1" smtClean="0">
                  <a:latin typeface="Calibri" panose="020F0502020204030204" pitchFamily="34" charset="0"/>
                </a:rPr>
                <a:t>vessel</a:t>
              </a:r>
              <a:endParaRPr lang="de-DE" sz="1400" dirty="0">
                <a:latin typeface="Calibri" panose="020F0502020204030204" pitchFamily="34" charset="0"/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4819651" y="1532604"/>
              <a:ext cx="1455049" cy="4346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err="1" smtClean="0">
                  <a:latin typeface="Calibri" panose="020F0502020204030204" pitchFamily="34" charset="0"/>
                </a:rPr>
                <a:t>Static</a:t>
              </a:r>
              <a:r>
                <a:rPr lang="de-DE" sz="1400" dirty="0" smtClean="0">
                  <a:latin typeface="Calibri" panose="020F0502020204030204" pitchFamily="34" charset="0"/>
                </a:rPr>
                <a:t> </a:t>
              </a:r>
              <a:r>
                <a:rPr lang="de-DE" sz="1400" dirty="0" err="1" smtClean="0">
                  <a:latin typeface="Calibri" panose="020F0502020204030204" pitchFamily="34" charset="0"/>
                </a:rPr>
                <a:t>tuner</a:t>
              </a:r>
              <a:endParaRPr lang="de-DE" sz="1400" dirty="0">
                <a:latin typeface="Calibri" panose="020F0502020204030204" pitchFamily="34" charset="0"/>
              </a:endParaRP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2475332" y="1603047"/>
              <a:ext cx="1779651" cy="4346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>
                  <a:latin typeface="Calibri" panose="020F0502020204030204" pitchFamily="34" charset="0"/>
                </a:rPr>
                <a:t>Dynamic </a:t>
              </a:r>
              <a:r>
                <a:rPr lang="de-DE" sz="1400" dirty="0" err="1" smtClean="0">
                  <a:latin typeface="Calibri" panose="020F0502020204030204" pitchFamily="34" charset="0"/>
                </a:rPr>
                <a:t>tuner</a:t>
              </a:r>
              <a:endParaRPr lang="de-DE" sz="1400" dirty="0">
                <a:latin typeface="Calibri" panose="020F0502020204030204" pitchFamily="34" charset="0"/>
              </a:endParaRP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-293076" y="4528656"/>
              <a:ext cx="1474518" cy="7388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 err="1" smtClean="0">
                  <a:latin typeface="Calibri" panose="020F0502020204030204" pitchFamily="34" charset="0"/>
                </a:rPr>
                <a:t>Preparation</a:t>
              </a:r>
              <a:endParaRPr lang="de-DE" sz="1400" dirty="0" smtClean="0">
                <a:latin typeface="Calibri" panose="020F0502020204030204" pitchFamily="34" charset="0"/>
              </a:endParaRPr>
            </a:p>
            <a:p>
              <a:pPr algn="ctr"/>
              <a:r>
                <a:rPr lang="de-DE" sz="1400" dirty="0" err="1" smtClean="0">
                  <a:latin typeface="Calibri" panose="020F0502020204030204" pitchFamily="34" charset="0"/>
                </a:rPr>
                <a:t>ports</a:t>
              </a:r>
              <a:endParaRPr lang="de-DE" sz="1400" dirty="0">
                <a:latin typeface="Calibri" panose="020F0502020204030204" pitchFamily="34" charset="0"/>
              </a:endParaRPr>
            </a:p>
          </p:txBody>
        </p:sp>
        <p:cxnSp>
          <p:nvCxnSpPr>
            <p:cNvPr id="13" name="Gerade Verbindung mit Pfeil 12"/>
            <p:cNvCxnSpPr>
              <a:stCxn id="11" idx="0"/>
            </p:cNvCxnSpPr>
            <p:nvPr/>
          </p:nvCxnSpPr>
          <p:spPr>
            <a:xfrm flipV="1">
              <a:off x="444183" y="3392093"/>
              <a:ext cx="627549" cy="113656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mit Pfeil 15"/>
            <p:cNvCxnSpPr>
              <a:stCxn id="11" idx="0"/>
            </p:cNvCxnSpPr>
            <p:nvPr/>
          </p:nvCxnSpPr>
          <p:spPr>
            <a:xfrm flipV="1">
              <a:off x="444183" y="4422555"/>
              <a:ext cx="798428" cy="10610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mit Pfeil 18"/>
            <p:cNvCxnSpPr>
              <a:stCxn id="10" idx="2"/>
            </p:cNvCxnSpPr>
            <p:nvPr/>
          </p:nvCxnSpPr>
          <p:spPr>
            <a:xfrm flipH="1">
              <a:off x="3248034" y="2037660"/>
              <a:ext cx="117124" cy="126403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mit Pfeil 21"/>
            <p:cNvCxnSpPr>
              <a:stCxn id="9" idx="2"/>
            </p:cNvCxnSpPr>
            <p:nvPr/>
          </p:nvCxnSpPr>
          <p:spPr>
            <a:xfrm flipH="1">
              <a:off x="4029083" y="1967218"/>
              <a:ext cx="1518092" cy="127128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mit Pfeil 25"/>
            <p:cNvCxnSpPr>
              <a:stCxn id="7" idx="2"/>
            </p:cNvCxnSpPr>
            <p:nvPr/>
          </p:nvCxnSpPr>
          <p:spPr>
            <a:xfrm>
              <a:off x="1071732" y="2060296"/>
              <a:ext cx="737259" cy="149633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mit Pfeil 29"/>
            <p:cNvCxnSpPr>
              <a:stCxn id="8" idx="0"/>
            </p:cNvCxnSpPr>
            <p:nvPr/>
          </p:nvCxnSpPr>
          <p:spPr>
            <a:xfrm flipH="1" flipV="1">
              <a:off x="4137220" y="4700525"/>
              <a:ext cx="715954" cy="37266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Grafik 1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105" y="4530587"/>
            <a:ext cx="3307424" cy="1860426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3626" y="4530587"/>
            <a:ext cx="3307424" cy="1860426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>
                <a:latin typeface="Calibri" panose="020F0502020204030204" pitchFamily="34" charset="0"/>
              </a:rPr>
              <a:t>RF Design </a:t>
            </a:r>
            <a:r>
              <a:rPr lang="de-DE" dirty="0" err="1" smtClean="0">
                <a:latin typeface="Calibri" panose="020F0502020204030204" pitchFamily="34" charset="0"/>
              </a:rPr>
              <a:t>of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the</a:t>
            </a:r>
            <a:r>
              <a:rPr lang="de-DE" dirty="0" smtClean="0">
                <a:latin typeface="Calibri" panose="020F0502020204030204" pitchFamily="34" charset="0"/>
              </a:rPr>
              <a:t> Demonstrator </a:t>
            </a:r>
            <a:r>
              <a:rPr lang="de-DE" dirty="0" err="1" smtClean="0">
                <a:latin typeface="Calibri" panose="020F0502020204030204" pitchFamily="34" charset="0"/>
              </a:rPr>
              <a:t>Cavity</a:t>
            </a:r>
            <a:r>
              <a:rPr lang="de-DE" dirty="0" smtClean="0">
                <a:latin typeface="Calibri" panose="020F0502020204030204" pitchFamily="34" charset="0"/>
              </a:rPr>
              <a:t> CH0</a:t>
            </a:r>
            <a:br>
              <a:rPr lang="de-DE" dirty="0" smtClean="0">
                <a:latin typeface="Calibri" panose="020F0502020204030204" pitchFamily="34" charset="0"/>
              </a:rPr>
            </a:br>
            <a:r>
              <a:rPr lang="de-DE" sz="1200" dirty="0" smtClean="0">
                <a:latin typeface="Calibri" panose="020F0502020204030204" pitchFamily="34" charset="0"/>
              </a:rPr>
              <a:t>(</a:t>
            </a:r>
            <a:r>
              <a:rPr lang="de-DE" sz="1200" dirty="0" err="1" smtClean="0">
                <a:latin typeface="Calibri" panose="020F0502020204030204" pitchFamily="34" charset="0"/>
              </a:rPr>
              <a:t>based</a:t>
            </a:r>
            <a:r>
              <a:rPr lang="de-DE" sz="1200" dirty="0" smtClean="0">
                <a:latin typeface="Calibri" panose="020F0502020204030204" pitchFamily="34" charset="0"/>
              </a:rPr>
              <a:t> on beam </a:t>
            </a:r>
            <a:r>
              <a:rPr lang="de-DE" sz="1200" dirty="0" err="1" smtClean="0">
                <a:latin typeface="Calibri" panose="020F0502020204030204" pitchFamily="34" charset="0"/>
              </a:rPr>
              <a:t>dynamic</a:t>
            </a:r>
            <a:r>
              <a:rPr lang="de-DE" sz="1200" dirty="0" smtClean="0">
                <a:latin typeface="Calibri" panose="020F0502020204030204" pitchFamily="34" charset="0"/>
              </a:rPr>
              <a:t> design </a:t>
            </a:r>
            <a:r>
              <a:rPr lang="de-DE" sz="1200" dirty="0" err="1" smtClean="0">
                <a:latin typeface="Calibri" panose="020F0502020204030204" pitchFamily="34" charset="0"/>
              </a:rPr>
              <a:t>by</a:t>
            </a:r>
            <a:r>
              <a:rPr lang="de-DE" sz="1200" dirty="0" smtClean="0">
                <a:latin typeface="Calibri" panose="020F0502020204030204" pitchFamily="34" charset="0"/>
              </a:rPr>
              <a:t> S. </a:t>
            </a:r>
            <a:r>
              <a:rPr lang="de-DE" sz="1200" dirty="0" err="1" smtClean="0">
                <a:latin typeface="Calibri" panose="020F0502020204030204" pitchFamily="34" charset="0"/>
              </a:rPr>
              <a:t>Mineav</a:t>
            </a:r>
            <a:r>
              <a:rPr lang="de-DE" sz="1200" dirty="0" smtClean="0">
                <a:latin typeface="Calibri" panose="020F0502020204030204" pitchFamily="34" charset="0"/>
              </a:rPr>
              <a:t> 2009)</a:t>
            </a:r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7472C2-BBF5-43B1-9199-47DB44D7E0A1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20" name="Ellipse 19"/>
          <p:cNvSpPr/>
          <p:nvPr/>
        </p:nvSpPr>
        <p:spPr>
          <a:xfrm>
            <a:off x="7652786" y="1723058"/>
            <a:ext cx="750437" cy="169430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solidFill>
              <a:srgbClr val="006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Ellipse 26"/>
          <p:cNvSpPr/>
          <p:nvPr/>
        </p:nvSpPr>
        <p:spPr>
          <a:xfrm>
            <a:off x="7652786" y="2103936"/>
            <a:ext cx="750437" cy="169430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solidFill>
              <a:srgbClr val="006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Ellipse 27"/>
          <p:cNvSpPr/>
          <p:nvPr/>
        </p:nvSpPr>
        <p:spPr>
          <a:xfrm>
            <a:off x="7650612" y="2292795"/>
            <a:ext cx="750437" cy="169430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solidFill>
              <a:srgbClr val="006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Ellipse 28"/>
          <p:cNvSpPr/>
          <p:nvPr/>
        </p:nvSpPr>
        <p:spPr>
          <a:xfrm>
            <a:off x="7651793" y="2483505"/>
            <a:ext cx="750437" cy="169430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solidFill>
              <a:srgbClr val="006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Ellipse 30"/>
          <p:cNvSpPr/>
          <p:nvPr/>
        </p:nvSpPr>
        <p:spPr>
          <a:xfrm>
            <a:off x="7650611" y="3760939"/>
            <a:ext cx="750437" cy="169430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solidFill>
              <a:srgbClr val="006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Rechteck 32"/>
          <p:cNvSpPr/>
          <p:nvPr/>
        </p:nvSpPr>
        <p:spPr>
          <a:xfrm>
            <a:off x="2204642" y="4700039"/>
            <a:ext cx="4734717" cy="1569660"/>
          </a:xfrm>
          <a:prstGeom prst="rect">
            <a:avLst/>
          </a:prstGeom>
          <a:solidFill>
            <a:schemeClr val="bg1"/>
          </a:solidFill>
          <a:ln w="25400">
            <a:solidFill>
              <a:srgbClr val="185C9B"/>
            </a:solidFill>
          </a:ln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smtClean="0">
                <a:latin typeface="Calibri" panose="020F0502020204030204" pitchFamily="34" charset="0"/>
              </a:rPr>
              <a:t>3</a:t>
            </a:r>
            <a:r>
              <a:rPr lang="en-US" sz="1600" b="1" baseline="30000" dirty="0" smtClean="0">
                <a:latin typeface="Calibri" panose="020F0502020204030204" pitchFamily="34" charset="0"/>
              </a:rPr>
              <a:t>rd</a:t>
            </a:r>
            <a:r>
              <a:rPr lang="en-US" sz="1600" b="1" dirty="0" smtClean="0">
                <a:latin typeface="Calibri" panose="020F0502020204030204" pitchFamily="34" charset="0"/>
              </a:rPr>
              <a:t> superconducting CH cavity developed at IAP</a:t>
            </a:r>
          </a:p>
          <a:p>
            <a:pPr algn="ctr">
              <a:lnSpc>
                <a:spcPct val="150000"/>
              </a:lnSpc>
            </a:pPr>
            <a:r>
              <a:rPr lang="en-US" sz="1600" b="1" dirty="0" err="1" smtClean="0">
                <a:latin typeface="Calibri" panose="020F0502020204030204" pitchFamily="34" charset="0"/>
              </a:rPr>
              <a:t>Manufacturered</a:t>
            </a:r>
            <a:r>
              <a:rPr lang="en-US" sz="1600" b="1" dirty="0" smtClean="0">
                <a:latin typeface="Calibri" panose="020F0502020204030204" pitchFamily="34" charset="0"/>
              </a:rPr>
              <a:t> at Research Instruments</a:t>
            </a:r>
          </a:p>
          <a:p>
            <a:pPr algn="ctr">
              <a:lnSpc>
                <a:spcPct val="150000"/>
              </a:lnSpc>
            </a:pPr>
            <a:r>
              <a:rPr lang="en-US" sz="1600" b="1" dirty="0">
                <a:latin typeface="Calibri" panose="020F0502020204030204" pitchFamily="34" charset="0"/>
              </a:rPr>
              <a:t>Most complex superconducting cavity ever been built</a:t>
            </a:r>
            <a:endParaRPr lang="en-US" sz="1600" b="1" dirty="0" smtClean="0">
              <a:latin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1600" b="1" dirty="0" smtClean="0">
                <a:latin typeface="Calibri" panose="020F0502020204030204" pitchFamily="34" charset="0"/>
              </a:rPr>
              <a:t>Bulk Niobium (RRR 300) from Tokyo </a:t>
            </a:r>
            <a:r>
              <a:rPr lang="en-US" sz="1600" b="1" dirty="0" err="1" smtClean="0">
                <a:latin typeface="Calibri" panose="020F0502020204030204" pitchFamily="34" charset="0"/>
              </a:rPr>
              <a:t>Denkai</a:t>
            </a:r>
            <a:endParaRPr lang="en-US" sz="1600" b="1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07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7" grpId="0" animBg="1"/>
      <p:bldP spid="28" grpId="0" animBg="1"/>
      <p:bldP spid="29" grpId="0" animBg="1"/>
      <p:bldP spid="31" grpId="0" animBg="1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8" descr="C:\Users\Amberg\Desktop\Tuner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6747" r="26103"/>
          <a:stretch>
            <a:fillRect/>
          </a:stretch>
        </p:blipFill>
        <p:spPr bwMode="auto">
          <a:xfrm>
            <a:off x="4424213" y="3004326"/>
            <a:ext cx="3551002" cy="349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feld 33"/>
          <p:cNvSpPr txBox="1"/>
          <p:nvPr/>
        </p:nvSpPr>
        <p:spPr>
          <a:xfrm>
            <a:off x="3595930" y="1788171"/>
            <a:ext cx="5293437" cy="3416320"/>
          </a:xfrm>
          <a:prstGeom prst="rect">
            <a:avLst/>
          </a:prstGeom>
          <a:noFill/>
          <a:ln w="38100">
            <a:noFill/>
          </a:ln>
        </p:spPr>
        <p:txBody>
          <a:bodyPr wrap="none" anchor="ctr">
            <a:spAutoFit/>
          </a:bodyPr>
          <a:lstStyle/>
          <a:p>
            <a:pPr defTabSz="965200">
              <a:lnSpc>
                <a:spcPct val="150000"/>
              </a:lnSpc>
              <a:defRPr/>
            </a:pPr>
            <a:r>
              <a:rPr lang="de-DE" sz="1600" b="1" kern="0" dirty="0" smtClean="0">
                <a:latin typeface="Calibri" pitchFamily="34" charset="0"/>
                <a:ea typeface="+mj-ea"/>
                <a:cs typeface="+mj-cs"/>
              </a:rPr>
              <a:t>Main </a:t>
            </a:r>
            <a:r>
              <a:rPr lang="de-DE" sz="1600" b="1" kern="0" dirty="0" err="1" smtClean="0">
                <a:latin typeface="Calibri" pitchFamily="34" charset="0"/>
                <a:ea typeface="+mj-ea"/>
                <a:cs typeface="+mj-cs"/>
              </a:rPr>
              <a:t>properties</a:t>
            </a:r>
            <a:r>
              <a:rPr lang="de-DE" sz="1600" b="1" kern="0" dirty="0" smtClean="0">
                <a:latin typeface="Calibri" pitchFamily="34" charset="0"/>
                <a:ea typeface="+mj-ea"/>
                <a:cs typeface="+mj-cs"/>
              </a:rPr>
              <a:t> </a:t>
            </a:r>
            <a:r>
              <a:rPr lang="de-DE" sz="1600" b="1" kern="0" dirty="0" err="1" smtClean="0">
                <a:latin typeface="Calibri" pitchFamily="34" charset="0"/>
                <a:ea typeface="+mj-ea"/>
                <a:cs typeface="+mj-cs"/>
              </a:rPr>
              <a:t>of</a:t>
            </a:r>
            <a:r>
              <a:rPr lang="de-DE" sz="1600" b="1" kern="0" dirty="0">
                <a:latin typeface="Calibri" pitchFamily="34" charset="0"/>
                <a:ea typeface="+mj-ea"/>
                <a:cs typeface="+mj-cs"/>
              </a:rPr>
              <a:t> </a:t>
            </a:r>
            <a:r>
              <a:rPr lang="de-DE" sz="1600" b="1" kern="0" dirty="0" err="1" smtClean="0">
                <a:latin typeface="Calibri" pitchFamily="34" charset="0"/>
                <a:ea typeface="+mj-ea"/>
                <a:cs typeface="+mj-cs"/>
              </a:rPr>
              <a:t>the</a:t>
            </a:r>
            <a:r>
              <a:rPr lang="de-DE" sz="1600" b="1" kern="0" dirty="0" smtClean="0">
                <a:latin typeface="Calibri" pitchFamily="34" charset="0"/>
                <a:ea typeface="+mj-ea"/>
                <a:cs typeface="+mj-cs"/>
              </a:rPr>
              <a:t> </a:t>
            </a:r>
            <a:r>
              <a:rPr lang="de-DE" sz="1600" b="1" kern="0" dirty="0" err="1" smtClean="0">
                <a:latin typeface="Calibri" pitchFamily="34" charset="0"/>
                <a:ea typeface="+mj-ea"/>
                <a:cs typeface="+mj-cs"/>
              </a:rPr>
              <a:t>tuning</a:t>
            </a:r>
            <a:r>
              <a:rPr lang="de-DE" sz="1600" b="1" kern="0" dirty="0" smtClean="0">
                <a:latin typeface="Calibri" pitchFamily="34" charset="0"/>
                <a:ea typeface="+mj-ea"/>
                <a:cs typeface="+mj-cs"/>
              </a:rPr>
              <a:t> </a:t>
            </a:r>
            <a:r>
              <a:rPr lang="de-DE" sz="1600" b="1" kern="0" dirty="0" err="1" smtClean="0">
                <a:latin typeface="Calibri" pitchFamily="34" charset="0"/>
                <a:ea typeface="+mj-ea"/>
                <a:cs typeface="+mj-cs"/>
              </a:rPr>
              <a:t>system</a:t>
            </a:r>
            <a:r>
              <a:rPr lang="de-DE" sz="1600" b="1" kern="0" dirty="0" smtClean="0">
                <a:latin typeface="Calibri" pitchFamily="34" charset="0"/>
                <a:ea typeface="+mj-ea"/>
                <a:cs typeface="+mj-cs"/>
              </a:rPr>
              <a:t>:</a:t>
            </a:r>
          </a:p>
          <a:p>
            <a:pPr marL="342900" indent="-342900" defTabSz="9652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de-DE" sz="1600" kern="0" dirty="0" err="1">
                <a:latin typeface="Calibri" pitchFamily="34" charset="0"/>
              </a:rPr>
              <a:t>Enables</a:t>
            </a:r>
            <a:r>
              <a:rPr lang="de-DE" sz="1600" kern="0" dirty="0">
                <a:latin typeface="Calibri" pitchFamily="34" charset="0"/>
              </a:rPr>
              <a:t> </a:t>
            </a:r>
            <a:r>
              <a:rPr lang="de-DE" sz="1600" kern="0" dirty="0" err="1">
                <a:latin typeface="Calibri" pitchFamily="34" charset="0"/>
              </a:rPr>
              <a:t>slow</a:t>
            </a:r>
            <a:r>
              <a:rPr lang="de-DE" sz="1600" kern="0" dirty="0">
                <a:latin typeface="Calibri" pitchFamily="34" charset="0"/>
              </a:rPr>
              <a:t> &amp; fast </a:t>
            </a:r>
            <a:r>
              <a:rPr lang="de-DE" sz="1600" kern="0" dirty="0" err="1">
                <a:latin typeface="Calibri" pitchFamily="34" charset="0"/>
              </a:rPr>
              <a:t>frequency</a:t>
            </a:r>
            <a:r>
              <a:rPr lang="de-DE" sz="1600" kern="0" dirty="0">
                <a:latin typeface="Calibri" pitchFamily="34" charset="0"/>
              </a:rPr>
              <a:t> </a:t>
            </a:r>
            <a:r>
              <a:rPr lang="de-DE" sz="1600" kern="0" dirty="0" err="1">
                <a:latin typeface="Calibri" pitchFamily="34" charset="0"/>
              </a:rPr>
              <a:t>adjustment</a:t>
            </a:r>
            <a:endParaRPr lang="de-DE" sz="1600" kern="0" dirty="0" smtClean="0">
              <a:latin typeface="Calibri" pitchFamily="34" charset="0"/>
              <a:ea typeface="+mj-ea"/>
              <a:cs typeface="+mj-cs"/>
            </a:endParaRPr>
          </a:p>
          <a:p>
            <a:pPr marL="342900" indent="-342900" defTabSz="9652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de-DE" sz="1600" kern="0" dirty="0" err="1" smtClean="0">
                <a:latin typeface="Calibri" pitchFamily="34" charset="0"/>
                <a:ea typeface="+mj-ea"/>
                <a:cs typeface="+mj-cs"/>
              </a:rPr>
              <a:t>Capacitive</a:t>
            </a:r>
            <a:r>
              <a:rPr lang="de-DE" sz="1600" kern="0" dirty="0" smtClean="0">
                <a:latin typeface="Calibri" pitchFamily="34" charset="0"/>
                <a:ea typeface="+mj-ea"/>
                <a:cs typeface="+mj-cs"/>
              </a:rPr>
              <a:t> </a:t>
            </a:r>
            <a:r>
              <a:rPr lang="de-DE" sz="1600" kern="0" dirty="0" err="1" smtClean="0">
                <a:latin typeface="Calibri" pitchFamily="34" charset="0"/>
                <a:ea typeface="+mj-ea"/>
                <a:cs typeface="+mj-cs"/>
              </a:rPr>
              <a:t>bellow</a:t>
            </a:r>
            <a:r>
              <a:rPr lang="de-DE" sz="1600" kern="0" dirty="0" smtClean="0">
                <a:latin typeface="Calibri" pitchFamily="34" charset="0"/>
                <a:ea typeface="+mj-ea"/>
                <a:cs typeface="+mj-cs"/>
              </a:rPr>
              <a:t> </a:t>
            </a:r>
            <a:r>
              <a:rPr lang="de-DE" sz="1600" kern="0" dirty="0" err="1" smtClean="0">
                <a:latin typeface="Calibri" pitchFamily="34" charset="0"/>
                <a:ea typeface="+mj-ea"/>
                <a:cs typeface="+mj-cs"/>
              </a:rPr>
              <a:t>tuner</a:t>
            </a:r>
            <a:endParaRPr lang="de-DE" sz="1600" kern="0" dirty="0" smtClean="0">
              <a:latin typeface="Calibri" pitchFamily="34" charset="0"/>
              <a:ea typeface="+mj-ea"/>
              <a:cs typeface="+mj-cs"/>
            </a:endParaRPr>
          </a:p>
          <a:p>
            <a:pPr marL="342900" indent="-342900" defTabSz="9652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de-DE" sz="1600" kern="0" dirty="0" smtClean="0">
                <a:latin typeface="Calibri" pitchFamily="34" charset="0"/>
                <a:ea typeface="+mj-ea"/>
                <a:cs typeface="+mj-cs"/>
              </a:rPr>
              <a:t>Max. </a:t>
            </a:r>
            <a:r>
              <a:rPr lang="de-DE" sz="1600" kern="0" dirty="0" err="1" smtClean="0">
                <a:latin typeface="Calibri" pitchFamily="34" charset="0"/>
                <a:ea typeface="+mj-ea"/>
                <a:cs typeface="+mj-cs"/>
              </a:rPr>
              <a:t>mechanical</a:t>
            </a:r>
            <a:r>
              <a:rPr lang="de-DE" sz="1600" kern="0" dirty="0" smtClean="0">
                <a:latin typeface="Calibri" pitchFamily="34" charset="0"/>
                <a:ea typeface="+mj-ea"/>
                <a:cs typeface="+mj-cs"/>
              </a:rPr>
              <a:t> </a:t>
            </a:r>
            <a:r>
              <a:rPr lang="de-DE" sz="1600" kern="0" dirty="0" err="1" smtClean="0">
                <a:latin typeface="Calibri" pitchFamily="34" charset="0"/>
                <a:ea typeface="+mj-ea"/>
                <a:cs typeface="+mj-cs"/>
              </a:rPr>
              <a:t>displacement</a:t>
            </a:r>
            <a:r>
              <a:rPr lang="de-DE" sz="1600" kern="0" dirty="0" smtClean="0">
                <a:latin typeface="Calibri" pitchFamily="34" charset="0"/>
                <a:ea typeface="+mj-ea"/>
                <a:cs typeface="+mj-cs"/>
              </a:rPr>
              <a:t>  ±1 </a:t>
            </a:r>
            <a:r>
              <a:rPr lang="de-DE" sz="1600" kern="0" dirty="0">
                <a:latin typeface="Calibri" pitchFamily="34" charset="0"/>
                <a:ea typeface="+mj-ea"/>
                <a:cs typeface="+mj-cs"/>
              </a:rPr>
              <a:t>mm </a:t>
            </a:r>
            <a:r>
              <a:rPr lang="de-DE" sz="1600" kern="0" dirty="0" smtClean="0">
                <a:latin typeface="Calibri" pitchFamily="34" charset="0"/>
                <a:ea typeface="+mj-ea"/>
                <a:cs typeface="+mj-cs"/>
              </a:rPr>
              <a:t>(</a:t>
            </a:r>
            <a:r>
              <a:rPr lang="de-DE" sz="1600" kern="0" dirty="0">
                <a:latin typeface="Calibri" pitchFamily="34" charset="0"/>
              </a:rPr>
              <a:t>≈ </a:t>
            </a:r>
            <a:r>
              <a:rPr lang="de-DE" sz="1600" kern="0" dirty="0" smtClean="0">
                <a:latin typeface="Calibri" pitchFamily="34" charset="0"/>
              </a:rPr>
              <a:t> ±</a:t>
            </a:r>
            <a:r>
              <a:rPr lang="de-DE" sz="1600" kern="0" dirty="0" smtClean="0">
                <a:latin typeface="Calibri" pitchFamily="34" charset="0"/>
                <a:ea typeface="+mj-ea"/>
                <a:cs typeface="+mj-cs"/>
              </a:rPr>
              <a:t>60 kHz)</a:t>
            </a:r>
            <a:endParaRPr lang="de-DE" sz="1600" kern="0" dirty="0">
              <a:latin typeface="Calibri" pitchFamily="34" charset="0"/>
              <a:ea typeface="+mj-ea"/>
              <a:cs typeface="+mj-cs"/>
            </a:endParaRPr>
          </a:p>
          <a:p>
            <a:pPr marL="342900" indent="-342900" defTabSz="9652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de-DE" sz="1600" kern="0" dirty="0" err="1" smtClean="0">
                <a:latin typeface="Calibri" pitchFamily="34" charset="0"/>
                <a:ea typeface="+mj-ea"/>
                <a:cs typeface="+mj-cs"/>
              </a:rPr>
              <a:t>Required</a:t>
            </a:r>
            <a:r>
              <a:rPr lang="de-DE" sz="1600" kern="0" dirty="0" smtClean="0">
                <a:latin typeface="Calibri" pitchFamily="34" charset="0"/>
                <a:ea typeface="+mj-ea"/>
                <a:cs typeface="+mj-cs"/>
              </a:rPr>
              <a:t> </a:t>
            </a:r>
            <a:r>
              <a:rPr lang="de-DE" sz="1600" kern="0" dirty="0" err="1" smtClean="0">
                <a:latin typeface="Calibri" pitchFamily="34" charset="0"/>
                <a:ea typeface="+mj-ea"/>
                <a:cs typeface="+mj-cs"/>
              </a:rPr>
              <a:t>force</a:t>
            </a:r>
            <a:r>
              <a:rPr lang="de-DE" sz="1600" kern="0" dirty="0" smtClean="0">
                <a:latin typeface="Calibri" pitchFamily="34" charset="0"/>
                <a:ea typeface="+mj-ea"/>
                <a:cs typeface="+mj-cs"/>
              </a:rPr>
              <a:t>  &lt; 800 N</a:t>
            </a:r>
            <a:endParaRPr lang="de-DE" sz="1600" kern="0" dirty="0">
              <a:latin typeface="Calibri" pitchFamily="34" charset="0"/>
              <a:ea typeface="+mj-ea"/>
              <a:cs typeface="+mj-cs"/>
            </a:endParaRPr>
          </a:p>
          <a:p>
            <a:pPr marL="342900" indent="-342900" defTabSz="9652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de-DE" sz="1600" kern="0" dirty="0" smtClean="0">
                <a:latin typeface="Calibri" pitchFamily="34" charset="0"/>
                <a:ea typeface="+mj-ea"/>
                <a:cs typeface="+mj-cs"/>
              </a:rPr>
              <a:t>Lever </a:t>
            </a:r>
            <a:r>
              <a:rPr lang="de-DE" sz="1600" kern="0" dirty="0" err="1" smtClean="0">
                <a:latin typeface="Calibri" pitchFamily="34" charset="0"/>
                <a:ea typeface="+mj-ea"/>
                <a:cs typeface="+mj-cs"/>
              </a:rPr>
              <a:t>with</a:t>
            </a:r>
            <a:r>
              <a:rPr lang="de-DE" sz="1600" kern="0" dirty="0" smtClean="0">
                <a:latin typeface="Calibri" pitchFamily="34" charset="0"/>
                <a:ea typeface="+mj-ea"/>
                <a:cs typeface="+mj-cs"/>
              </a:rPr>
              <a:t> </a:t>
            </a:r>
            <a:r>
              <a:rPr lang="de-DE" sz="1600" kern="0" dirty="0" err="1" smtClean="0">
                <a:latin typeface="Calibri" pitchFamily="34" charset="0"/>
                <a:ea typeface="+mj-ea"/>
                <a:cs typeface="+mj-cs"/>
              </a:rPr>
              <a:t>pivot</a:t>
            </a:r>
            <a:r>
              <a:rPr lang="de-DE" sz="1600" kern="0" dirty="0" smtClean="0">
                <a:latin typeface="Calibri" pitchFamily="34" charset="0"/>
                <a:ea typeface="+mj-ea"/>
                <a:cs typeface="+mj-cs"/>
              </a:rPr>
              <a:t> </a:t>
            </a:r>
            <a:r>
              <a:rPr lang="de-DE" sz="1600" kern="0" dirty="0" err="1" smtClean="0">
                <a:latin typeface="Calibri" pitchFamily="34" charset="0"/>
                <a:ea typeface="+mj-ea"/>
                <a:cs typeface="+mj-cs"/>
              </a:rPr>
              <a:t>point</a:t>
            </a:r>
            <a:r>
              <a:rPr lang="de-DE" sz="1600" kern="0" dirty="0" smtClean="0">
                <a:latin typeface="Calibri" pitchFamily="34" charset="0"/>
                <a:ea typeface="+mj-ea"/>
                <a:cs typeface="+mj-cs"/>
              </a:rPr>
              <a:t> </a:t>
            </a:r>
            <a:r>
              <a:rPr lang="de-DE" sz="1600" kern="0" dirty="0" err="1" smtClean="0">
                <a:latin typeface="Calibri" pitchFamily="34" charset="0"/>
                <a:ea typeface="+mj-ea"/>
                <a:cs typeface="+mj-cs"/>
              </a:rPr>
              <a:t>ratio</a:t>
            </a:r>
            <a:r>
              <a:rPr lang="de-DE" sz="1600" kern="0" dirty="0" smtClean="0">
                <a:latin typeface="Calibri" pitchFamily="34" charset="0"/>
                <a:ea typeface="+mj-ea"/>
                <a:cs typeface="+mj-cs"/>
              </a:rPr>
              <a:t> ≈ 2:1</a:t>
            </a:r>
            <a:endParaRPr lang="de-DE" sz="1600" kern="0" dirty="0">
              <a:latin typeface="Calibri" pitchFamily="34" charset="0"/>
              <a:ea typeface="+mj-ea"/>
              <a:cs typeface="+mj-cs"/>
            </a:endParaRPr>
          </a:p>
          <a:p>
            <a:pPr marL="342900" indent="-342900" defTabSz="9652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de-DE" sz="1600" kern="0" dirty="0" err="1" smtClean="0">
                <a:latin typeface="Calibri" pitchFamily="34" charset="0"/>
                <a:ea typeface="+mj-ea"/>
                <a:cs typeface="+mj-cs"/>
              </a:rPr>
              <a:t>Gear</a:t>
            </a:r>
            <a:r>
              <a:rPr lang="de-DE" sz="1600" kern="0" dirty="0" smtClean="0">
                <a:latin typeface="Calibri" pitchFamily="34" charset="0"/>
                <a:ea typeface="+mj-ea"/>
                <a:cs typeface="+mj-cs"/>
              </a:rPr>
              <a:t> </a:t>
            </a:r>
            <a:r>
              <a:rPr lang="de-DE" sz="1600" kern="0" dirty="0" err="1" smtClean="0">
                <a:latin typeface="Calibri" pitchFamily="34" charset="0"/>
                <a:ea typeface="+mj-ea"/>
                <a:cs typeface="+mj-cs"/>
              </a:rPr>
              <a:t>reduction</a:t>
            </a:r>
            <a:r>
              <a:rPr lang="de-DE" sz="1600" kern="0" dirty="0" smtClean="0">
                <a:latin typeface="Calibri" pitchFamily="34" charset="0"/>
                <a:ea typeface="+mj-ea"/>
                <a:cs typeface="+mj-cs"/>
              </a:rPr>
              <a:t> </a:t>
            </a:r>
            <a:r>
              <a:rPr lang="de-DE" sz="1600" kern="0" dirty="0" err="1" smtClean="0">
                <a:latin typeface="Calibri" pitchFamily="34" charset="0"/>
                <a:ea typeface="+mj-ea"/>
                <a:cs typeface="+mj-cs"/>
              </a:rPr>
              <a:t>ratio</a:t>
            </a:r>
            <a:r>
              <a:rPr lang="de-DE" sz="1600" kern="0" dirty="0" smtClean="0">
                <a:latin typeface="Calibri" pitchFamily="34" charset="0"/>
                <a:ea typeface="+mj-ea"/>
                <a:cs typeface="+mj-cs"/>
              </a:rPr>
              <a:t> 50:1</a:t>
            </a:r>
          </a:p>
          <a:p>
            <a:pPr marL="342900" indent="-342900" defTabSz="9652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de-DE" sz="1600" kern="0" dirty="0" err="1" smtClean="0">
                <a:latin typeface="Calibri" pitchFamily="34" charset="0"/>
              </a:rPr>
              <a:t>Piezo</a:t>
            </a:r>
            <a:r>
              <a:rPr lang="de-DE" sz="1600" kern="0" dirty="0" smtClean="0">
                <a:latin typeface="Calibri" pitchFamily="34" charset="0"/>
              </a:rPr>
              <a:t> </a:t>
            </a:r>
            <a:r>
              <a:rPr lang="de-DE" sz="1600" kern="0" dirty="0" err="1" smtClean="0">
                <a:latin typeface="Calibri" pitchFamily="34" charset="0"/>
              </a:rPr>
              <a:t>actuator</a:t>
            </a:r>
            <a:r>
              <a:rPr lang="de-DE" sz="1600" kern="0" dirty="0" smtClean="0">
                <a:latin typeface="Calibri" pitchFamily="34" charset="0"/>
              </a:rPr>
              <a:t> ‚</a:t>
            </a:r>
            <a:r>
              <a:rPr lang="de-DE" sz="1600" kern="0" dirty="0" err="1" smtClean="0">
                <a:latin typeface="Calibri" pitchFamily="34" charset="0"/>
              </a:rPr>
              <a:t>connected</a:t>
            </a:r>
            <a:r>
              <a:rPr lang="de-DE" sz="1600" kern="0" dirty="0" smtClean="0">
                <a:latin typeface="Calibri" pitchFamily="34" charset="0"/>
              </a:rPr>
              <a:t> in </a:t>
            </a:r>
            <a:r>
              <a:rPr lang="de-DE" sz="1600" kern="0" dirty="0" err="1" smtClean="0">
                <a:latin typeface="Calibri" pitchFamily="34" charset="0"/>
              </a:rPr>
              <a:t>series</a:t>
            </a:r>
            <a:r>
              <a:rPr lang="de-DE" sz="1600" kern="0" dirty="0" smtClean="0">
                <a:latin typeface="Calibri" pitchFamily="34" charset="0"/>
              </a:rPr>
              <a:t>‘ </a:t>
            </a:r>
            <a:r>
              <a:rPr lang="de-DE" sz="1600" kern="0" dirty="0" err="1" smtClean="0">
                <a:latin typeface="Calibri" pitchFamily="34" charset="0"/>
              </a:rPr>
              <a:t>with</a:t>
            </a:r>
            <a:r>
              <a:rPr lang="de-DE" sz="1600" kern="0" dirty="0" smtClean="0">
                <a:latin typeface="Calibri" pitchFamily="34" charset="0"/>
              </a:rPr>
              <a:t> </a:t>
            </a:r>
            <a:r>
              <a:rPr lang="de-DE" sz="1600" kern="0" dirty="0" err="1" smtClean="0">
                <a:latin typeface="Calibri" pitchFamily="34" charset="0"/>
              </a:rPr>
              <a:t>slow</a:t>
            </a:r>
            <a:r>
              <a:rPr lang="de-DE" sz="1600" kern="0" dirty="0" smtClean="0">
                <a:latin typeface="Calibri" pitchFamily="34" charset="0"/>
              </a:rPr>
              <a:t> </a:t>
            </a:r>
            <a:r>
              <a:rPr lang="de-DE" sz="1600" kern="0" dirty="0" err="1" smtClean="0">
                <a:latin typeface="Calibri" pitchFamily="34" charset="0"/>
              </a:rPr>
              <a:t>tuning</a:t>
            </a:r>
            <a:r>
              <a:rPr lang="de-DE" sz="1600" kern="0" dirty="0" smtClean="0">
                <a:latin typeface="Calibri" pitchFamily="34" charset="0"/>
              </a:rPr>
              <a:t> </a:t>
            </a:r>
            <a:r>
              <a:rPr lang="de-DE" sz="1600" kern="0" dirty="0" err="1" smtClean="0">
                <a:latin typeface="Calibri" pitchFamily="34" charset="0"/>
              </a:rPr>
              <a:t>unit</a:t>
            </a:r>
            <a:endParaRPr lang="de-DE" sz="1600" kern="0" dirty="0">
              <a:latin typeface="Calibri" pitchFamily="34" charset="0"/>
            </a:endParaRPr>
          </a:p>
          <a:p>
            <a:pPr marL="342900" indent="-342900" defTabSz="9652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de-DE" sz="1600" kern="0" dirty="0" err="1" smtClean="0">
                <a:latin typeface="Calibri" pitchFamily="34" charset="0"/>
              </a:rPr>
              <a:t>Required</a:t>
            </a:r>
            <a:r>
              <a:rPr lang="de-DE" sz="1600" kern="0" dirty="0" smtClean="0">
                <a:latin typeface="Calibri" pitchFamily="34" charset="0"/>
              </a:rPr>
              <a:t> </a:t>
            </a:r>
            <a:r>
              <a:rPr lang="de-DE" sz="1600" kern="0" dirty="0" err="1" smtClean="0">
                <a:latin typeface="Calibri" pitchFamily="34" charset="0"/>
              </a:rPr>
              <a:t>displacement</a:t>
            </a:r>
            <a:r>
              <a:rPr lang="de-DE" sz="1600" kern="0" dirty="0" smtClean="0">
                <a:latin typeface="Calibri" pitchFamily="34" charset="0"/>
              </a:rPr>
              <a:t> </a:t>
            </a:r>
            <a:r>
              <a:rPr lang="de-DE" sz="1600" kern="0" dirty="0" err="1" smtClean="0">
                <a:latin typeface="Calibri" pitchFamily="34" charset="0"/>
              </a:rPr>
              <a:t>of</a:t>
            </a:r>
            <a:r>
              <a:rPr lang="de-DE" sz="1600" kern="0" dirty="0" smtClean="0">
                <a:latin typeface="Calibri" pitchFamily="34" charset="0"/>
              </a:rPr>
              <a:t> </a:t>
            </a:r>
            <a:r>
              <a:rPr lang="de-DE" sz="1600" kern="0" dirty="0" err="1">
                <a:latin typeface="Calibri" pitchFamily="34" charset="0"/>
              </a:rPr>
              <a:t>p</a:t>
            </a:r>
            <a:r>
              <a:rPr lang="de-DE" sz="1600" kern="0" dirty="0" err="1" smtClean="0">
                <a:latin typeface="Calibri" pitchFamily="34" charset="0"/>
              </a:rPr>
              <a:t>iezo</a:t>
            </a:r>
            <a:r>
              <a:rPr lang="de-DE" sz="1600" kern="0" dirty="0" smtClean="0">
                <a:latin typeface="Calibri" pitchFamily="34" charset="0"/>
              </a:rPr>
              <a:t> </a:t>
            </a:r>
            <a:r>
              <a:rPr lang="de-DE" sz="1600" kern="0" dirty="0">
                <a:latin typeface="Calibri" pitchFamily="34" charset="0"/>
              </a:rPr>
              <a:t>±</a:t>
            </a:r>
            <a:r>
              <a:rPr lang="de-DE" sz="1600" kern="0" dirty="0" smtClean="0">
                <a:latin typeface="Calibri" pitchFamily="34" charset="0"/>
              </a:rPr>
              <a:t>6 </a:t>
            </a:r>
            <a:r>
              <a:rPr lang="de-DE" sz="1600" kern="0" dirty="0">
                <a:latin typeface="Calibri" pitchFamily="34" charset="0"/>
              </a:rPr>
              <a:t>µm (≈  </a:t>
            </a:r>
            <a:r>
              <a:rPr lang="de-DE" sz="1600" kern="0" dirty="0" smtClean="0">
                <a:latin typeface="Calibri" pitchFamily="34" charset="0"/>
              </a:rPr>
              <a:t>±360 </a:t>
            </a:r>
            <a:r>
              <a:rPr lang="de-DE" sz="1600" kern="0" dirty="0">
                <a:latin typeface="Calibri" pitchFamily="34" charset="0"/>
              </a:rPr>
              <a:t>Hz</a:t>
            </a:r>
            <a:r>
              <a:rPr lang="de-DE" sz="1600" kern="0" dirty="0" smtClean="0">
                <a:latin typeface="Calibri" pitchFamily="34" charset="0"/>
              </a:rPr>
              <a:t>)</a:t>
            </a:r>
            <a:endParaRPr lang="de-DE" sz="1600" kern="0" dirty="0"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38" name="Titel 4"/>
          <p:cNvSpPr>
            <a:spLocks noGrp="1"/>
          </p:cNvSpPr>
          <p:nvPr>
            <p:ph type="title"/>
          </p:nvPr>
        </p:nvSpPr>
        <p:spPr>
          <a:xfrm>
            <a:off x="1322347" y="141590"/>
            <a:ext cx="6334871" cy="709330"/>
          </a:xfrm>
        </p:spPr>
        <p:txBody>
          <a:bodyPr/>
          <a:lstStyle/>
          <a:p>
            <a:r>
              <a:rPr lang="de-DE" dirty="0" err="1" smtClean="0">
                <a:latin typeface="Calibri" panose="020F0502020204030204" pitchFamily="34" charset="0"/>
              </a:rPr>
              <a:t>Cavity</a:t>
            </a:r>
            <a:r>
              <a:rPr lang="de-DE" dirty="0" smtClean="0">
                <a:latin typeface="Calibri" panose="020F0502020204030204" pitchFamily="34" charset="0"/>
              </a:rPr>
              <a:t> Tuning</a:t>
            </a:r>
            <a:endParaRPr lang="de-DE" dirty="0">
              <a:latin typeface="Calibri" panose="020F0502020204030204" pitchFamily="34" charset="0"/>
            </a:endParaRPr>
          </a:p>
        </p:txBody>
      </p:sp>
      <p:grpSp>
        <p:nvGrpSpPr>
          <p:cNvPr id="65" name="Gruppieren 64"/>
          <p:cNvGrpSpPr/>
          <p:nvPr/>
        </p:nvGrpSpPr>
        <p:grpSpPr>
          <a:xfrm>
            <a:off x="46190" y="1265421"/>
            <a:ext cx="3801636" cy="5252906"/>
            <a:chOff x="198590" y="1265421"/>
            <a:chExt cx="3801636" cy="5252906"/>
          </a:xfrm>
        </p:grpSpPr>
        <p:grpSp>
          <p:nvGrpSpPr>
            <p:cNvPr id="31" name="Gruppieren 30"/>
            <p:cNvGrpSpPr/>
            <p:nvPr/>
          </p:nvGrpSpPr>
          <p:grpSpPr>
            <a:xfrm>
              <a:off x="624629" y="1315009"/>
              <a:ext cx="2828358" cy="5203318"/>
              <a:chOff x="5272199" y="707525"/>
              <a:chExt cx="3072247" cy="5652000"/>
            </a:xfrm>
          </p:grpSpPr>
          <p:pic>
            <p:nvPicPr>
              <p:cNvPr id="5" name="Picture 79" descr="C:\Users\Amberg\AppData\Local\Temp\Tuner.pn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9480" t="2067" r="43105" b="2452"/>
              <a:stretch/>
            </p:blipFill>
            <p:spPr bwMode="auto">
              <a:xfrm>
                <a:off x="5272199" y="707525"/>
                <a:ext cx="2885361" cy="565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Pfeil nach oben 5"/>
              <p:cNvSpPr>
                <a:spLocks noChangeArrowheads="1"/>
              </p:cNvSpPr>
              <p:nvPr/>
            </p:nvSpPr>
            <p:spPr bwMode="auto">
              <a:xfrm>
                <a:off x="7738632" y="1010390"/>
                <a:ext cx="101600" cy="343856"/>
              </a:xfrm>
              <a:prstGeom prst="upArrow">
                <a:avLst>
                  <a:gd name="adj1" fmla="val 50000"/>
                  <a:gd name="adj2" fmla="val 49767"/>
                </a:avLst>
              </a:prstGeom>
              <a:solidFill>
                <a:srgbClr val="F4284A"/>
              </a:solidFill>
              <a:ln w="25400" algn="ctr">
                <a:solidFill>
                  <a:srgbClr val="D6000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>
                <a:lvl1pPr eaLnBrk="0" hangingPunct="0"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4175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4175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4175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4175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de-DE" altLang="de-DE" smtClean="0">
                  <a:latin typeface="+mn-lt"/>
                </a:endParaRPr>
              </a:p>
            </p:txBody>
          </p:sp>
          <p:sp>
            <p:nvSpPr>
              <p:cNvPr id="7" name="Pfeil nach unten 7"/>
              <p:cNvSpPr>
                <a:spLocks noChangeArrowheads="1"/>
              </p:cNvSpPr>
              <p:nvPr/>
            </p:nvSpPr>
            <p:spPr bwMode="auto">
              <a:xfrm>
                <a:off x="5711958" y="5647093"/>
                <a:ext cx="102394" cy="324000"/>
              </a:xfrm>
              <a:prstGeom prst="downArrow">
                <a:avLst>
                  <a:gd name="adj1" fmla="val 50000"/>
                  <a:gd name="adj2" fmla="val 49842"/>
                </a:avLst>
              </a:prstGeom>
              <a:solidFill>
                <a:srgbClr val="F4284A"/>
              </a:solidFill>
              <a:ln w="25400" algn="ctr">
                <a:solidFill>
                  <a:srgbClr val="D6000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>
                <a:lvl1pPr eaLnBrk="0" hangingPunct="0"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4175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4175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4175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4175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de-DE" altLang="de-DE" smtClean="0">
                  <a:solidFill>
                    <a:srgbClr val="F4284A"/>
                  </a:solidFill>
                  <a:latin typeface="+mn-lt"/>
                </a:endParaRPr>
              </a:p>
            </p:txBody>
          </p:sp>
          <p:sp>
            <p:nvSpPr>
              <p:cNvPr id="8" name="Pfeil nach unten 8"/>
              <p:cNvSpPr>
                <a:spLocks noChangeArrowheads="1"/>
              </p:cNvSpPr>
              <p:nvPr/>
            </p:nvSpPr>
            <p:spPr bwMode="auto">
              <a:xfrm>
                <a:off x="5711576" y="2792556"/>
                <a:ext cx="102394" cy="324000"/>
              </a:xfrm>
              <a:prstGeom prst="downArrow">
                <a:avLst>
                  <a:gd name="adj1" fmla="val 50000"/>
                  <a:gd name="adj2" fmla="val 49842"/>
                </a:avLst>
              </a:prstGeom>
              <a:solidFill>
                <a:srgbClr val="F4284A"/>
              </a:solidFill>
              <a:ln w="25400" algn="ctr">
                <a:solidFill>
                  <a:srgbClr val="D60000"/>
                </a:solidFill>
                <a:round/>
                <a:headEnd/>
                <a:tailEnd/>
              </a:ln>
              <a:effectLst>
                <a:glow rad="63500">
                  <a:schemeClr val="bg1">
                    <a:alpha val="20000"/>
                  </a:schemeClr>
                </a:glow>
              </a:effectLst>
            </p:spPr>
            <p:txBody>
              <a:bodyPr wrap="none" lIns="90000" tIns="46800" rIns="90000" bIns="46800" anchor="ctr"/>
              <a:lstStyle>
                <a:lvl1pPr eaLnBrk="0" hangingPunct="0"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4175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4175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4175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4175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de-DE" altLang="de-DE" smtClean="0">
                  <a:latin typeface="+mn-lt"/>
                </a:endParaRPr>
              </a:p>
            </p:txBody>
          </p:sp>
          <p:cxnSp>
            <p:nvCxnSpPr>
              <p:cNvPr id="9" name="Gerade Verbindung 10"/>
              <p:cNvCxnSpPr/>
              <p:nvPr/>
            </p:nvCxnSpPr>
            <p:spPr>
              <a:xfrm>
                <a:off x="7076300" y="1609426"/>
                <a:ext cx="343861" cy="105207"/>
              </a:xfrm>
              <a:prstGeom prst="line">
                <a:avLst/>
              </a:prstGeom>
              <a:ln w="28575">
                <a:solidFill>
                  <a:srgbClr val="92D05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Gerade Verbindung 11"/>
              <p:cNvCxnSpPr/>
              <p:nvPr/>
            </p:nvCxnSpPr>
            <p:spPr>
              <a:xfrm>
                <a:off x="5711576" y="1167572"/>
                <a:ext cx="555890" cy="175560"/>
              </a:xfrm>
              <a:prstGeom prst="line">
                <a:avLst/>
              </a:prstGeom>
              <a:ln w="28575">
                <a:solidFill>
                  <a:srgbClr val="92D05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Nach oben gekrümmter Pfeil 6"/>
              <p:cNvSpPr>
                <a:spLocks noChangeArrowheads="1"/>
              </p:cNvSpPr>
              <p:nvPr/>
            </p:nvSpPr>
            <p:spPr bwMode="auto">
              <a:xfrm rot="10800000">
                <a:off x="7295171" y="1671825"/>
                <a:ext cx="519383" cy="234516"/>
              </a:xfrm>
              <a:prstGeom prst="curvedUpArrow">
                <a:avLst>
                  <a:gd name="adj1" fmla="val 28949"/>
                  <a:gd name="adj2" fmla="val 58111"/>
                  <a:gd name="adj3" fmla="val 31823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 w="25400" algn="ctr">
                <a:solidFill>
                  <a:schemeClr val="accent3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de-DE" altLang="de-DE" smtClean="0">
                  <a:latin typeface="+mn-lt"/>
                </a:endParaRPr>
              </a:p>
            </p:txBody>
          </p:sp>
          <p:cxnSp>
            <p:nvCxnSpPr>
              <p:cNvPr id="12" name="Gerade Verbindung 13"/>
              <p:cNvCxnSpPr/>
              <p:nvPr/>
            </p:nvCxnSpPr>
            <p:spPr>
              <a:xfrm>
                <a:off x="7498257" y="1739792"/>
                <a:ext cx="846189" cy="262354"/>
              </a:xfrm>
              <a:prstGeom prst="line">
                <a:avLst/>
              </a:prstGeom>
              <a:ln w="28575">
                <a:solidFill>
                  <a:srgbClr val="92D05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feld 7"/>
              <p:cNvSpPr txBox="1">
                <a:spLocks noChangeArrowheads="1"/>
              </p:cNvSpPr>
              <p:nvPr/>
            </p:nvSpPr>
            <p:spPr bwMode="auto">
              <a:xfrm>
                <a:off x="5412888" y="727574"/>
                <a:ext cx="1466464" cy="33855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de-DE" sz="1600" dirty="0" smtClean="0">
                    <a:solidFill>
                      <a:schemeClr val="accent3">
                        <a:lumMod val="75000"/>
                      </a:schemeClr>
                    </a:solidFill>
                    <a:latin typeface="Calibri" pitchFamily="34" charset="0"/>
                  </a:rPr>
                  <a:t>Rotation </a:t>
                </a:r>
                <a:r>
                  <a:rPr lang="de-DE" sz="1600" dirty="0" err="1" smtClean="0">
                    <a:solidFill>
                      <a:schemeClr val="accent3">
                        <a:lumMod val="75000"/>
                      </a:schemeClr>
                    </a:solidFill>
                    <a:latin typeface="Calibri" pitchFamily="34" charset="0"/>
                  </a:rPr>
                  <a:t>axis</a:t>
                </a:r>
                <a:endParaRPr lang="de-DE" sz="1600" dirty="0" smtClean="0">
                  <a:solidFill>
                    <a:schemeClr val="accent3">
                      <a:lumMod val="75000"/>
                    </a:schemeClr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39" name="Textfeld 38"/>
            <p:cNvSpPr txBox="1"/>
            <p:nvPr/>
          </p:nvSpPr>
          <p:spPr>
            <a:xfrm>
              <a:off x="2214120" y="4235082"/>
              <a:ext cx="13191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err="1" smtClean="0">
                  <a:latin typeface="Calibri" panose="020F0502020204030204" pitchFamily="34" charset="0"/>
                </a:rPr>
                <a:t>Stepping</a:t>
              </a:r>
              <a:r>
                <a:rPr lang="de-DE" sz="1400" dirty="0" smtClean="0">
                  <a:latin typeface="Calibri" panose="020F0502020204030204" pitchFamily="34" charset="0"/>
                </a:rPr>
                <a:t> </a:t>
              </a:r>
              <a:r>
                <a:rPr lang="de-DE" sz="1400" dirty="0" err="1" smtClean="0">
                  <a:latin typeface="Calibri" panose="020F0502020204030204" pitchFamily="34" charset="0"/>
                </a:rPr>
                <a:t>motor</a:t>
              </a:r>
              <a:endParaRPr lang="de-DE" sz="1400" dirty="0">
                <a:latin typeface="Calibri" panose="020F0502020204030204" pitchFamily="34" charset="0"/>
              </a:endParaRPr>
            </a:p>
          </p:txBody>
        </p:sp>
        <p:cxnSp>
          <p:nvCxnSpPr>
            <p:cNvPr id="40" name="Gerade Verbindung mit Pfeil 39"/>
            <p:cNvCxnSpPr>
              <a:stCxn id="39" idx="0"/>
            </p:cNvCxnSpPr>
            <p:nvPr/>
          </p:nvCxnSpPr>
          <p:spPr>
            <a:xfrm flipH="1" flipV="1">
              <a:off x="2673972" y="3974592"/>
              <a:ext cx="199720" cy="26049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feld 41"/>
            <p:cNvSpPr txBox="1"/>
            <p:nvPr/>
          </p:nvSpPr>
          <p:spPr>
            <a:xfrm>
              <a:off x="198590" y="2489725"/>
              <a:ext cx="8032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 err="1" smtClean="0">
                  <a:latin typeface="Calibri" panose="020F0502020204030204" pitchFamily="34" charset="0"/>
                </a:rPr>
                <a:t>Piezo</a:t>
              </a:r>
              <a:endParaRPr lang="de-DE" sz="1400" dirty="0">
                <a:latin typeface="Calibri" panose="020F0502020204030204" pitchFamily="34" charset="0"/>
              </a:endParaRPr>
            </a:p>
            <a:p>
              <a:pPr algn="ctr"/>
              <a:r>
                <a:rPr lang="de-DE" sz="1400" dirty="0" err="1" smtClean="0">
                  <a:latin typeface="Calibri" panose="020F0502020204030204" pitchFamily="34" charset="0"/>
                </a:rPr>
                <a:t>actuator</a:t>
              </a:r>
              <a:endParaRPr lang="de-DE" sz="1400" dirty="0">
                <a:latin typeface="Calibri" panose="020F0502020204030204" pitchFamily="34" charset="0"/>
              </a:endParaRPr>
            </a:p>
          </p:txBody>
        </p:sp>
        <p:cxnSp>
          <p:nvCxnSpPr>
            <p:cNvPr id="43" name="Gerade Verbindung mit Pfeil 42"/>
            <p:cNvCxnSpPr>
              <a:stCxn id="42" idx="3"/>
            </p:cNvCxnSpPr>
            <p:nvPr/>
          </p:nvCxnSpPr>
          <p:spPr>
            <a:xfrm>
              <a:off x="1001823" y="2751335"/>
              <a:ext cx="526872" cy="36981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feld 43"/>
            <p:cNvSpPr txBox="1"/>
            <p:nvPr/>
          </p:nvSpPr>
          <p:spPr>
            <a:xfrm>
              <a:off x="378100" y="5188041"/>
              <a:ext cx="11201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>
                  <a:latin typeface="Calibri" panose="020F0502020204030204" pitchFamily="34" charset="0"/>
                </a:rPr>
                <a:t>Bellow </a:t>
              </a:r>
              <a:r>
                <a:rPr lang="de-DE" sz="1400" dirty="0" err="1" smtClean="0">
                  <a:latin typeface="Calibri" panose="020F0502020204030204" pitchFamily="34" charset="0"/>
                </a:rPr>
                <a:t>tuner</a:t>
              </a:r>
              <a:endParaRPr lang="de-DE" sz="1400" dirty="0">
                <a:latin typeface="Calibri" panose="020F0502020204030204" pitchFamily="34" charset="0"/>
              </a:endParaRPr>
            </a:p>
          </p:txBody>
        </p:sp>
        <p:cxnSp>
          <p:nvCxnSpPr>
            <p:cNvPr id="45" name="Gerade Verbindung mit Pfeil 44"/>
            <p:cNvCxnSpPr>
              <a:stCxn id="44" idx="2"/>
            </p:cNvCxnSpPr>
            <p:nvPr/>
          </p:nvCxnSpPr>
          <p:spPr>
            <a:xfrm>
              <a:off x="938158" y="5495818"/>
              <a:ext cx="433442" cy="36663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feld 56"/>
            <p:cNvSpPr txBox="1"/>
            <p:nvPr/>
          </p:nvSpPr>
          <p:spPr>
            <a:xfrm>
              <a:off x="291327" y="1715533"/>
              <a:ext cx="5811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 smtClean="0">
                  <a:latin typeface="Calibri" panose="020F0502020204030204" pitchFamily="34" charset="0"/>
                </a:rPr>
                <a:t>Lever</a:t>
              </a:r>
              <a:endParaRPr lang="de-DE" sz="1400" dirty="0">
                <a:latin typeface="Calibri" panose="020F0502020204030204" pitchFamily="34" charset="0"/>
              </a:endParaRPr>
            </a:p>
          </p:txBody>
        </p:sp>
        <p:cxnSp>
          <p:nvCxnSpPr>
            <p:cNvPr id="58" name="Gerade Verbindung mit Pfeil 57"/>
            <p:cNvCxnSpPr>
              <a:stCxn id="57" idx="3"/>
            </p:cNvCxnSpPr>
            <p:nvPr/>
          </p:nvCxnSpPr>
          <p:spPr>
            <a:xfrm>
              <a:off x="872512" y="1869422"/>
              <a:ext cx="785600" cy="20931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feld 60"/>
            <p:cNvSpPr txBox="1"/>
            <p:nvPr/>
          </p:nvSpPr>
          <p:spPr>
            <a:xfrm>
              <a:off x="3276951" y="1265421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 smtClean="0">
                  <a:latin typeface="Calibri" panose="020F0502020204030204" pitchFamily="34" charset="0"/>
                </a:rPr>
                <a:t>Spindle</a:t>
              </a:r>
              <a:endParaRPr lang="de-DE" sz="1400" dirty="0">
                <a:latin typeface="Calibri" panose="020F0502020204030204" pitchFamily="34" charset="0"/>
              </a:endParaRPr>
            </a:p>
          </p:txBody>
        </p:sp>
        <p:cxnSp>
          <p:nvCxnSpPr>
            <p:cNvPr id="62" name="Gerade Verbindung mit Pfeil 61"/>
            <p:cNvCxnSpPr>
              <a:stCxn id="61" idx="1"/>
            </p:cNvCxnSpPr>
            <p:nvPr/>
          </p:nvCxnSpPr>
          <p:spPr>
            <a:xfrm flipH="1">
              <a:off x="2683414" y="1419310"/>
              <a:ext cx="593537" cy="1538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Gerade Verbindung mit Pfeil 28"/>
          <p:cNvCxnSpPr/>
          <p:nvPr/>
        </p:nvCxnSpPr>
        <p:spPr>
          <a:xfrm>
            <a:off x="1912572" y="5801533"/>
            <a:ext cx="0" cy="647647"/>
          </a:xfrm>
          <a:prstGeom prst="straightConnector1">
            <a:avLst/>
          </a:prstGeom>
          <a:ln w="12700">
            <a:solidFill>
              <a:schemeClr val="tx1"/>
            </a:solidFill>
            <a:headEnd type="stealth" w="med" len="lg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9"/>
          <p:cNvSpPr txBox="1"/>
          <p:nvPr/>
        </p:nvSpPr>
        <p:spPr>
          <a:xfrm>
            <a:off x="1891367" y="5982508"/>
            <a:ext cx="692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>
                <a:latin typeface="Calibri" panose="020F0502020204030204" pitchFamily="34" charset="0"/>
              </a:rPr>
              <a:t>5</a:t>
            </a:r>
            <a:r>
              <a:rPr lang="de-DE" sz="1400" dirty="0" smtClean="0">
                <a:latin typeface="Calibri" panose="020F0502020204030204" pitchFamily="34" charset="0"/>
              </a:rPr>
              <a:t>0 mm</a:t>
            </a:r>
            <a:endParaRPr lang="de-DE" sz="1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69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7472C2-BBF5-43B1-9199-47DB44D7E0A1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4" name="Titel 4"/>
          <p:cNvSpPr>
            <a:spLocks noGrp="1"/>
          </p:cNvSpPr>
          <p:nvPr>
            <p:ph type="title"/>
          </p:nvPr>
        </p:nvSpPr>
        <p:spPr>
          <a:xfrm>
            <a:off x="1322347" y="141590"/>
            <a:ext cx="6334871" cy="709330"/>
          </a:xfrm>
        </p:spPr>
        <p:txBody>
          <a:bodyPr/>
          <a:lstStyle/>
          <a:p>
            <a:r>
              <a:rPr lang="de-DE" dirty="0" smtClean="0">
                <a:latin typeface="Calibri" panose="020F0502020204030204" pitchFamily="34" charset="0"/>
              </a:rPr>
              <a:t>High Power </a:t>
            </a:r>
            <a:r>
              <a:rPr lang="de-DE" dirty="0" err="1" smtClean="0">
                <a:latin typeface="Calibri" panose="020F0502020204030204" pitchFamily="34" charset="0"/>
              </a:rPr>
              <a:t>Coupler</a:t>
            </a:r>
            <a:endParaRPr lang="de-DE" dirty="0">
              <a:latin typeface="Calibri" panose="020F0502020204030204" pitchFamily="34" charset="0"/>
            </a:endParaRPr>
          </a:p>
        </p:txBody>
      </p:sp>
      <p:pic>
        <p:nvPicPr>
          <p:cNvPr id="1027" name="Picture 3" descr="D:\TeX-Dateien\Dissertation\bilder\04_einkopplung\kopplercavity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9381" y="1279958"/>
            <a:ext cx="3740150" cy="279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1325289" y="4615177"/>
            <a:ext cx="64934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</a:rPr>
              <a:t>Coaxial antenna </a:t>
            </a:r>
            <a:r>
              <a:rPr lang="en-US" sz="1600" dirty="0" smtClean="0">
                <a:latin typeface="Calibri" panose="020F0502020204030204" pitchFamily="34" charset="0"/>
              </a:rPr>
              <a:t>setup (inner conductor made from copper)</a:t>
            </a:r>
            <a:endParaRPr lang="de-DE" sz="1600" dirty="0" smtClean="0">
              <a:latin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 err="1" smtClean="0">
                <a:latin typeface="Calibri" panose="020F0502020204030204" pitchFamily="34" charset="0"/>
              </a:rPr>
              <a:t>Capacitive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coupling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of</a:t>
            </a:r>
            <a:r>
              <a:rPr lang="de-DE" sz="1600" dirty="0" smtClean="0">
                <a:latin typeface="Calibri" panose="020F0502020204030204" pitchFamily="34" charset="0"/>
              </a:rPr>
              <a:t> RF power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latin typeface="Calibri" panose="020F0502020204030204" pitchFamily="34" charset="0"/>
              </a:rPr>
              <a:t>Devided</a:t>
            </a:r>
            <a:r>
              <a:rPr lang="en-US" sz="1600" dirty="0">
                <a:latin typeface="Calibri" panose="020F0502020204030204" pitchFamily="34" charset="0"/>
              </a:rPr>
              <a:t> into cold &amp; warm part by 2 ceramic windows (Al</a:t>
            </a:r>
            <a:r>
              <a:rPr lang="en-US" sz="1600" baseline="-25000" dirty="0">
                <a:latin typeface="Calibri" panose="020F0502020204030204" pitchFamily="34" charset="0"/>
              </a:rPr>
              <a:t>2</a:t>
            </a:r>
            <a:r>
              <a:rPr lang="en-US" sz="1600" dirty="0">
                <a:latin typeface="Calibri" panose="020F0502020204030204" pitchFamily="34" charset="0"/>
              </a:rPr>
              <a:t>O</a:t>
            </a:r>
            <a:r>
              <a:rPr lang="en-US" sz="1600" baseline="-25000" dirty="0">
                <a:latin typeface="Calibri" panose="020F0502020204030204" pitchFamily="34" charset="0"/>
              </a:rPr>
              <a:t>3</a:t>
            </a:r>
            <a:r>
              <a:rPr lang="en-US" sz="1600" dirty="0">
                <a:latin typeface="Calibri" panose="020F0502020204030204" pitchFamily="34" charset="0"/>
              </a:rPr>
              <a:t>), </a:t>
            </a:r>
            <a:r>
              <a:rPr lang="en-US" sz="1600" dirty="0" err="1">
                <a:latin typeface="Calibri" panose="020F0502020204030204" pitchFamily="34" charset="0"/>
              </a:rPr>
              <a:t>TiN</a:t>
            </a:r>
            <a:r>
              <a:rPr lang="en-US" sz="1600" dirty="0">
                <a:latin typeface="Calibri" panose="020F0502020204030204" pitchFamily="34" charset="0"/>
              </a:rPr>
              <a:t> coated</a:t>
            </a:r>
            <a:endParaRPr lang="en-US" sz="16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5 kW </a:t>
            </a:r>
            <a:r>
              <a:rPr lang="en-US" sz="1600" dirty="0" err="1" smtClean="0">
                <a:latin typeface="Calibri" panose="020F0502020204030204" pitchFamily="34" charset="0"/>
              </a:rPr>
              <a:t>cw</a:t>
            </a:r>
            <a:r>
              <a:rPr lang="en-US" sz="1600" dirty="0" smtClean="0">
                <a:latin typeface="Calibri" panose="020F0502020204030204" pitchFamily="34" charset="0"/>
              </a:rPr>
              <a:t> operation, cold window connected to LN</a:t>
            </a:r>
            <a:r>
              <a:rPr lang="en-US" sz="1600" baseline="-25000" dirty="0" smtClean="0">
                <a:latin typeface="Calibri" panose="020F0502020204030204" pitchFamily="34" charset="0"/>
              </a:rPr>
              <a:t>2</a:t>
            </a:r>
            <a:r>
              <a:rPr lang="en-US" sz="1600" dirty="0" smtClean="0">
                <a:latin typeface="Calibri" panose="020F0502020204030204" pitchFamily="34" charset="0"/>
              </a:rPr>
              <a:t> supply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216.816 MHz operation frequency with 33 MHz bandwidth</a:t>
            </a:r>
          </a:p>
        </p:txBody>
      </p:sp>
      <p:grpSp>
        <p:nvGrpSpPr>
          <p:cNvPr id="1025" name="Gruppieren 1024"/>
          <p:cNvGrpSpPr/>
          <p:nvPr/>
        </p:nvGrpSpPr>
        <p:grpSpPr>
          <a:xfrm>
            <a:off x="3988371" y="1210483"/>
            <a:ext cx="5164181" cy="3404237"/>
            <a:chOff x="3988371" y="1305733"/>
            <a:chExt cx="5164181" cy="340423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9328" y="1801811"/>
              <a:ext cx="4546600" cy="21596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8" name="Gerade Verbindung mit Pfeil 7"/>
            <p:cNvCxnSpPr>
              <a:stCxn id="7" idx="2"/>
            </p:cNvCxnSpPr>
            <p:nvPr/>
          </p:nvCxnSpPr>
          <p:spPr>
            <a:xfrm flipH="1">
              <a:off x="4946650" y="2047532"/>
              <a:ext cx="227971" cy="33830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mit Pfeil 12"/>
            <p:cNvCxnSpPr>
              <a:stCxn id="12" idx="0"/>
            </p:cNvCxnSpPr>
            <p:nvPr/>
          </p:nvCxnSpPr>
          <p:spPr>
            <a:xfrm flipV="1">
              <a:off x="8483398" y="3009900"/>
              <a:ext cx="101802" cy="29540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feld 19"/>
            <p:cNvSpPr txBox="1"/>
            <p:nvPr/>
          </p:nvSpPr>
          <p:spPr>
            <a:xfrm>
              <a:off x="5822490" y="1739755"/>
              <a:ext cx="13930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 err="1">
                  <a:latin typeface="Calibri" panose="020F0502020204030204" pitchFamily="34" charset="0"/>
                </a:rPr>
                <a:t>O</a:t>
              </a:r>
              <a:r>
                <a:rPr lang="de-DE" sz="1400" dirty="0" err="1" smtClean="0">
                  <a:latin typeface="Calibri" panose="020F0502020204030204" pitchFamily="34" charset="0"/>
                </a:rPr>
                <a:t>uter</a:t>
              </a:r>
              <a:r>
                <a:rPr lang="de-DE" sz="1400" dirty="0" smtClean="0">
                  <a:latin typeface="Calibri" panose="020F0502020204030204" pitchFamily="34" charset="0"/>
                </a:rPr>
                <a:t> </a:t>
              </a:r>
              <a:r>
                <a:rPr lang="de-DE" sz="1400" dirty="0" err="1" smtClean="0">
                  <a:latin typeface="Calibri" panose="020F0502020204030204" pitchFamily="34" charset="0"/>
                </a:rPr>
                <a:t>conductor</a:t>
              </a:r>
              <a:endParaRPr lang="de-DE" sz="1400" dirty="0" smtClean="0">
                <a:latin typeface="Calibri" panose="020F0502020204030204" pitchFamily="34" charset="0"/>
              </a:endParaRPr>
            </a:p>
            <a:p>
              <a:pPr algn="ctr"/>
              <a:r>
                <a:rPr lang="de-DE" sz="1400" dirty="0" smtClean="0">
                  <a:latin typeface="Calibri" panose="020F0502020204030204" pitchFamily="34" charset="0"/>
                </a:rPr>
                <a:t>3 1/8‘‘</a:t>
              </a:r>
              <a:endParaRPr lang="de-DE" sz="1400" dirty="0">
                <a:latin typeface="Calibri" panose="020F0502020204030204" pitchFamily="34" charset="0"/>
              </a:endParaRPr>
            </a:p>
          </p:txBody>
        </p:sp>
        <p:cxnSp>
          <p:nvCxnSpPr>
            <p:cNvPr id="21" name="Gerade Verbindung mit Pfeil 20"/>
            <p:cNvCxnSpPr>
              <a:stCxn id="20" idx="2"/>
            </p:cNvCxnSpPr>
            <p:nvPr/>
          </p:nvCxnSpPr>
          <p:spPr>
            <a:xfrm flipH="1">
              <a:off x="6108700" y="2262975"/>
              <a:ext cx="410295" cy="24870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feld 23"/>
            <p:cNvSpPr txBox="1"/>
            <p:nvPr/>
          </p:nvSpPr>
          <p:spPr>
            <a:xfrm>
              <a:off x="7123845" y="3520748"/>
              <a:ext cx="6776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>
                  <a:latin typeface="Calibri" panose="020F0502020204030204" pitchFamily="34" charset="0"/>
                </a:rPr>
                <a:t>Bellow</a:t>
              </a:r>
              <a:endParaRPr lang="de-DE" sz="1400" dirty="0">
                <a:latin typeface="Calibri" panose="020F0502020204030204" pitchFamily="34" charset="0"/>
              </a:endParaRPr>
            </a:p>
          </p:txBody>
        </p:sp>
        <p:cxnSp>
          <p:nvCxnSpPr>
            <p:cNvPr id="25" name="Gerade Verbindung mit Pfeil 24"/>
            <p:cNvCxnSpPr>
              <a:stCxn id="24" idx="0"/>
            </p:cNvCxnSpPr>
            <p:nvPr/>
          </p:nvCxnSpPr>
          <p:spPr>
            <a:xfrm flipV="1">
              <a:off x="7462688" y="3241545"/>
              <a:ext cx="62062" cy="27920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feld 25"/>
            <p:cNvSpPr txBox="1"/>
            <p:nvPr/>
          </p:nvSpPr>
          <p:spPr>
            <a:xfrm>
              <a:off x="7261158" y="1739754"/>
              <a:ext cx="13930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err="1" smtClean="0">
                  <a:latin typeface="Calibri" panose="020F0502020204030204" pitchFamily="34" charset="0"/>
                </a:rPr>
                <a:t>Outer</a:t>
              </a:r>
              <a:r>
                <a:rPr lang="de-DE" sz="1400" dirty="0" smtClean="0">
                  <a:latin typeface="Calibri" panose="020F0502020204030204" pitchFamily="34" charset="0"/>
                </a:rPr>
                <a:t> </a:t>
              </a:r>
              <a:r>
                <a:rPr lang="de-DE" sz="1400" dirty="0" err="1" smtClean="0">
                  <a:latin typeface="Calibri" panose="020F0502020204030204" pitchFamily="34" charset="0"/>
                </a:rPr>
                <a:t>conductor</a:t>
              </a:r>
              <a:endParaRPr lang="de-DE" sz="1400" dirty="0">
                <a:latin typeface="Calibri" panose="020F0502020204030204" pitchFamily="34" charset="0"/>
              </a:endParaRPr>
            </a:p>
          </p:txBody>
        </p:sp>
        <p:cxnSp>
          <p:nvCxnSpPr>
            <p:cNvPr id="27" name="Gerade Verbindung mit Pfeil 26"/>
            <p:cNvCxnSpPr>
              <a:stCxn id="26" idx="2"/>
            </p:cNvCxnSpPr>
            <p:nvPr/>
          </p:nvCxnSpPr>
          <p:spPr>
            <a:xfrm flipH="1">
              <a:off x="7740650" y="2047531"/>
              <a:ext cx="217013" cy="67661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mit Pfeil 32"/>
            <p:cNvCxnSpPr/>
            <p:nvPr/>
          </p:nvCxnSpPr>
          <p:spPr>
            <a:xfrm flipH="1">
              <a:off x="4556424" y="1562855"/>
              <a:ext cx="4401754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stealth" w="med" len="lg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mit Pfeil 38"/>
            <p:cNvCxnSpPr/>
            <p:nvPr/>
          </p:nvCxnSpPr>
          <p:spPr>
            <a:xfrm>
              <a:off x="8961586" y="1531105"/>
              <a:ext cx="1" cy="1354535"/>
            </a:xfrm>
            <a:prstGeom prst="straightConnector1">
              <a:avLst/>
            </a:prstGeom>
            <a:ln w="9525">
              <a:solidFill>
                <a:schemeClr val="tx1"/>
              </a:solidFill>
              <a:prstDash val="dash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mit Pfeil 41"/>
            <p:cNvCxnSpPr/>
            <p:nvPr/>
          </p:nvCxnSpPr>
          <p:spPr>
            <a:xfrm>
              <a:off x="4556423" y="1528208"/>
              <a:ext cx="1" cy="1354535"/>
            </a:xfrm>
            <a:prstGeom prst="straightConnector1">
              <a:avLst/>
            </a:prstGeom>
            <a:ln w="9525">
              <a:solidFill>
                <a:schemeClr val="tx1"/>
              </a:solidFill>
              <a:prstDash val="dash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feld 6"/>
            <p:cNvSpPr txBox="1"/>
            <p:nvPr/>
          </p:nvSpPr>
          <p:spPr>
            <a:xfrm>
              <a:off x="4558106" y="1739755"/>
              <a:ext cx="123303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dirty="0" smtClean="0">
                  <a:latin typeface="Calibri" panose="020F0502020204030204" pitchFamily="34" charset="0"/>
                </a:rPr>
                <a:t>Diagnosis </a:t>
              </a:r>
              <a:r>
                <a:rPr lang="de-DE" sz="1400" dirty="0" err="1" smtClean="0">
                  <a:latin typeface="Calibri" panose="020F0502020204030204" pitchFamily="34" charset="0"/>
                </a:rPr>
                <a:t>port</a:t>
              </a:r>
              <a:endParaRPr lang="de-DE" sz="1400" dirty="0">
                <a:latin typeface="Calibri" panose="020F0502020204030204" pitchFamily="34" charset="0"/>
              </a:endParaRPr>
            </a:p>
          </p:txBody>
        </p:sp>
        <p:sp>
          <p:nvSpPr>
            <p:cNvPr id="45" name="Textfeld 44"/>
            <p:cNvSpPr txBox="1"/>
            <p:nvPr/>
          </p:nvSpPr>
          <p:spPr>
            <a:xfrm>
              <a:off x="6292405" y="1305733"/>
              <a:ext cx="9204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 smtClean="0">
                  <a:latin typeface="Calibri" panose="020F0502020204030204" pitchFamily="34" charset="0"/>
                </a:rPr>
                <a:t>502.6 mm</a:t>
              </a:r>
              <a:endParaRPr lang="de-DE" sz="1400" dirty="0">
                <a:latin typeface="Calibri" panose="020F0502020204030204" pitchFamily="34" charset="0"/>
              </a:endParaRPr>
            </a:p>
          </p:txBody>
        </p:sp>
        <p:cxnSp>
          <p:nvCxnSpPr>
            <p:cNvPr id="46" name="Gerade Verbindung mit Pfeil 45"/>
            <p:cNvCxnSpPr/>
            <p:nvPr/>
          </p:nvCxnSpPr>
          <p:spPr>
            <a:xfrm flipH="1">
              <a:off x="4556424" y="4168298"/>
              <a:ext cx="2356691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stealth" w="med" len="lg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mit Pfeil 47"/>
            <p:cNvCxnSpPr/>
            <p:nvPr/>
          </p:nvCxnSpPr>
          <p:spPr>
            <a:xfrm>
              <a:off x="4556423" y="3520748"/>
              <a:ext cx="1" cy="695173"/>
            </a:xfrm>
            <a:prstGeom prst="straightConnector1">
              <a:avLst/>
            </a:prstGeom>
            <a:ln w="9525">
              <a:solidFill>
                <a:schemeClr val="tx1"/>
              </a:solidFill>
              <a:prstDash val="dash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mit Pfeil 50"/>
            <p:cNvCxnSpPr/>
            <p:nvPr/>
          </p:nvCxnSpPr>
          <p:spPr>
            <a:xfrm>
              <a:off x="6913115" y="3520748"/>
              <a:ext cx="1" cy="695173"/>
            </a:xfrm>
            <a:prstGeom prst="straightConnector1">
              <a:avLst/>
            </a:prstGeom>
            <a:ln w="9525">
              <a:solidFill>
                <a:schemeClr val="tx1"/>
              </a:solidFill>
              <a:prstDash val="dash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feld 53"/>
            <p:cNvSpPr txBox="1"/>
            <p:nvPr/>
          </p:nvSpPr>
          <p:spPr>
            <a:xfrm>
              <a:off x="5247200" y="3917280"/>
              <a:ext cx="9751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 smtClean="0">
                  <a:latin typeface="Calibri" panose="020F0502020204030204" pitchFamily="34" charset="0"/>
                </a:rPr>
                <a:t>Warm </a:t>
              </a:r>
              <a:r>
                <a:rPr lang="de-DE" sz="1400" dirty="0" err="1" smtClean="0">
                  <a:latin typeface="Calibri" panose="020F0502020204030204" pitchFamily="34" charset="0"/>
                </a:rPr>
                <a:t>part</a:t>
              </a:r>
              <a:endParaRPr lang="de-DE" sz="1400" dirty="0">
                <a:latin typeface="Calibri" panose="020F0502020204030204" pitchFamily="34" charset="0"/>
              </a:endParaRPr>
            </a:p>
          </p:txBody>
        </p:sp>
        <p:cxnSp>
          <p:nvCxnSpPr>
            <p:cNvPr id="55" name="Gerade Verbindung mit Pfeil 54"/>
            <p:cNvCxnSpPr/>
            <p:nvPr/>
          </p:nvCxnSpPr>
          <p:spPr>
            <a:xfrm>
              <a:off x="8964165" y="2885640"/>
              <a:ext cx="1" cy="1330281"/>
            </a:xfrm>
            <a:prstGeom prst="straightConnector1">
              <a:avLst/>
            </a:prstGeom>
            <a:ln w="9525">
              <a:solidFill>
                <a:schemeClr val="tx1"/>
              </a:solidFill>
              <a:prstDash val="dash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feld 11"/>
            <p:cNvSpPr txBox="1"/>
            <p:nvPr/>
          </p:nvSpPr>
          <p:spPr>
            <a:xfrm>
              <a:off x="8019168" y="3305305"/>
              <a:ext cx="928459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 err="1">
                  <a:latin typeface="Calibri" panose="020F0502020204030204" pitchFamily="34" charset="0"/>
                </a:rPr>
                <a:t>I</a:t>
              </a:r>
              <a:r>
                <a:rPr lang="de-DE" sz="1400" dirty="0" err="1" smtClean="0">
                  <a:latin typeface="Calibri" panose="020F0502020204030204" pitchFamily="34" charset="0"/>
                </a:rPr>
                <a:t>nner</a:t>
              </a:r>
              <a:endParaRPr lang="de-DE" sz="1400" dirty="0">
                <a:latin typeface="Calibri" panose="020F0502020204030204" pitchFamily="34" charset="0"/>
              </a:endParaRPr>
            </a:p>
            <a:p>
              <a:pPr algn="ctr"/>
              <a:r>
                <a:rPr lang="de-DE" sz="1400" dirty="0" err="1" smtClean="0">
                  <a:latin typeface="Calibri" panose="020F0502020204030204" pitchFamily="34" charset="0"/>
                </a:rPr>
                <a:t>conductor</a:t>
              </a:r>
              <a:endParaRPr lang="de-DE" sz="1400" dirty="0">
                <a:latin typeface="Calibri" panose="020F0502020204030204" pitchFamily="34" charset="0"/>
              </a:endParaRPr>
            </a:p>
          </p:txBody>
        </p:sp>
        <p:cxnSp>
          <p:nvCxnSpPr>
            <p:cNvPr id="57" name="Gerade Verbindung mit Pfeil 56"/>
            <p:cNvCxnSpPr/>
            <p:nvPr/>
          </p:nvCxnSpPr>
          <p:spPr>
            <a:xfrm flipH="1">
              <a:off x="6913117" y="4168298"/>
              <a:ext cx="2045061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stealth" w="med" len="lg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feld 58"/>
            <p:cNvSpPr txBox="1"/>
            <p:nvPr/>
          </p:nvSpPr>
          <p:spPr>
            <a:xfrm>
              <a:off x="7507484" y="3917280"/>
              <a:ext cx="8563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 err="1" smtClean="0">
                  <a:latin typeface="Calibri" panose="020F0502020204030204" pitchFamily="34" charset="0"/>
                </a:rPr>
                <a:t>Cold</a:t>
              </a:r>
              <a:r>
                <a:rPr lang="de-DE" sz="1400" dirty="0" smtClean="0">
                  <a:latin typeface="Calibri" panose="020F0502020204030204" pitchFamily="34" charset="0"/>
                </a:rPr>
                <a:t> </a:t>
              </a:r>
              <a:r>
                <a:rPr lang="de-DE" sz="1400" dirty="0" err="1" smtClean="0">
                  <a:latin typeface="Calibri" panose="020F0502020204030204" pitchFamily="34" charset="0"/>
                </a:rPr>
                <a:t>part</a:t>
              </a:r>
              <a:endParaRPr lang="de-DE" sz="1400" dirty="0">
                <a:latin typeface="Calibri" panose="020F0502020204030204" pitchFamily="34" charset="0"/>
              </a:endParaRPr>
            </a:p>
          </p:txBody>
        </p:sp>
        <p:sp>
          <p:nvSpPr>
            <p:cNvPr id="60" name="Textfeld 59"/>
            <p:cNvSpPr txBox="1"/>
            <p:nvPr/>
          </p:nvSpPr>
          <p:spPr>
            <a:xfrm>
              <a:off x="3988371" y="4170796"/>
              <a:ext cx="12517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 smtClean="0">
                  <a:latin typeface="Calibri" panose="020F0502020204030204" pitchFamily="34" charset="0"/>
                </a:rPr>
                <a:t>300 K</a:t>
              </a:r>
            </a:p>
            <a:p>
              <a:pPr algn="ctr"/>
              <a:r>
                <a:rPr lang="de-DE" sz="1400" dirty="0" smtClean="0">
                  <a:latin typeface="Calibri" panose="020F0502020204030204" pitchFamily="34" charset="0"/>
                </a:rPr>
                <a:t>Warm </a:t>
              </a:r>
              <a:r>
                <a:rPr lang="de-DE" sz="1400" dirty="0" err="1" smtClean="0">
                  <a:latin typeface="Calibri" panose="020F0502020204030204" pitchFamily="34" charset="0"/>
                </a:rPr>
                <a:t>window</a:t>
              </a:r>
              <a:endParaRPr lang="de-DE" sz="1400" dirty="0">
                <a:latin typeface="Calibri" panose="020F0502020204030204" pitchFamily="34" charset="0"/>
              </a:endParaRPr>
            </a:p>
          </p:txBody>
        </p:sp>
        <p:sp>
          <p:nvSpPr>
            <p:cNvPr id="61" name="Textfeld 60"/>
            <p:cNvSpPr txBox="1"/>
            <p:nvPr/>
          </p:nvSpPr>
          <p:spPr>
            <a:xfrm>
              <a:off x="6346647" y="4186750"/>
              <a:ext cx="11329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 smtClean="0">
                  <a:latin typeface="Calibri" panose="020F0502020204030204" pitchFamily="34" charset="0"/>
                </a:rPr>
                <a:t>70 K</a:t>
              </a:r>
            </a:p>
            <a:p>
              <a:pPr algn="ctr"/>
              <a:r>
                <a:rPr lang="de-DE" sz="1400" dirty="0" err="1" smtClean="0">
                  <a:latin typeface="Calibri" panose="020F0502020204030204" pitchFamily="34" charset="0"/>
                </a:rPr>
                <a:t>Cold</a:t>
              </a:r>
              <a:r>
                <a:rPr lang="de-DE" sz="1400" dirty="0" smtClean="0">
                  <a:latin typeface="Calibri" panose="020F0502020204030204" pitchFamily="34" charset="0"/>
                </a:rPr>
                <a:t> </a:t>
              </a:r>
              <a:r>
                <a:rPr lang="de-DE" sz="1400" dirty="0" err="1" smtClean="0">
                  <a:latin typeface="Calibri" panose="020F0502020204030204" pitchFamily="34" charset="0"/>
                </a:rPr>
                <a:t>window</a:t>
              </a:r>
              <a:endParaRPr lang="de-DE" sz="1400" dirty="0">
                <a:latin typeface="Calibri" panose="020F0502020204030204" pitchFamily="34" charset="0"/>
              </a:endParaRPr>
            </a:p>
          </p:txBody>
        </p:sp>
        <p:sp>
          <p:nvSpPr>
            <p:cNvPr id="62" name="Textfeld 61"/>
            <p:cNvSpPr txBox="1"/>
            <p:nvPr/>
          </p:nvSpPr>
          <p:spPr>
            <a:xfrm>
              <a:off x="8743466" y="4170796"/>
              <a:ext cx="4090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latin typeface="Calibri" panose="020F0502020204030204" pitchFamily="34" charset="0"/>
                </a:rPr>
                <a:t>4</a:t>
              </a:r>
              <a:r>
                <a:rPr lang="de-DE" sz="1400" dirty="0" smtClean="0">
                  <a:latin typeface="Calibri" panose="020F0502020204030204" pitchFamily="34" charset="0"/>
                </a:rPr>
                <a:t> K</a:t>
              </a:r>
              <a:endParaRPr lang="de-DE" sz="1400" dirty="0">
                <a:latin typeface="Calibri" panose="020F0502020204030204" pitchFamily="34" charset="0"/>
              </a:endParaRPr>
            </a:p>
          </p:txBody>
        </p:sp>
      </p:grpSp>
      <p:sp>
        <p:nvSpPr>
          <p:cNvPr id="32" name="Rechteck 31"/>
          <p:cNvSpPr/>
          <p:nvPr/>
        </p:nvSpPr>
        <p:spPr>
          <a:xfrm>
            <a:off x="102235" y="4129807"/>
            <a:ext cx="39544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 smtClean="0">
                <a:latin typeface="Calibri" panose="020F0502020204030204" pitchFamily="34" charset="0"/>
              </a:rPr>
              <a:t>Coupler design based on the work of S. </a:t>
            </a:r>
            <a:r>
              <a:rPr lang="en-US" sz="1200" b="1" dirty="0" err="1" smtClean="0">
                <a:latin typeface="Calibri" panose="020F0502020204030204" pitchFamily="34" charset="0"/>
              </a:rPr>
              <a:t>Kazakov</a:t>
            </a:r>
            <a:r>
              <a:rPr lang="en-US" sz="1200" b="1" dirty="0" smtClean="0">
                <a:latin typeface="Calibri" panose="020F0502020204030204" pitchFamily="34" charset="0"/>
              </a:rPr>
              <a:t>, </a:t>
            </a:r>
            <a:r>
              <a:rPr lang="en-US" sz="1200" b="1" dirty="0" err="1" smtClean="0">
                <a:latin typeface="Calibri" panose="020F0502020204030204" pitchFamily="34" charset="0"/>
              </a:rPr>
              <a:t>Fermilab</a:t>
            </a:r>
            <a:endParaRPr lang="en-US" sz="12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98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7472C2-BBF5-43B1-9199-47DB44D7E0A1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322347" y="141590"/>
            <a:ext cx="6334871" cy="709330"/>
          </a:xfrm>
        </p:spPr>
        <p:txBody>
          <a:bodyPr/>
          <a:lstStyle/>
          <a:p>
            <a:r>
              <a:rPr lang="de-DE" dirty="0" smtClean="0">
                <a:latin typeface="Calibri" panose="020F0502020204030204" pitchFamily="34" charset="0"/>
              </a:rPr>
              <a:t>Surface </a:t>
            </a:r>
            <a:r>
              <a:rPr lang="de-DE" dirty="0" err="1" smtClean="0">
                <a:latin typeface="Calibri" panose="020F0502020204030204" pitchFamily="34" charset="0"/>
              </a:rPr>
              <a:t>Preparation</a:t>
            </a:r>
            <a:r>
              <a:rPr lang="de-DE" dirty="0" smtClean="0">
                <a:latin typeface="Calibri" panose="020F0502020204030204" pitchFamily="34" charset="0"/>
              </a:rPr>
              <a:t> at Research Instruments</a:t>
            </a:r>
            <a:endParaRPr lang="de-DE" dirty="0">
              <a:latin typeface="Calibri" panose="020F050202020403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601" y="3929065"/>
            <a:ext cx="1954652" cy="261792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528" y="1260519"/>
            <a:ext cx="1955879" cy="2617927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285316" y="1495333"/>
            <a:ext cx="61285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 smtClean="0">
                <a:latin typeface="Calibri" panose="020F0502020204030204" pitchFamily="34" charset="0"/>
              </a:rPr>
              <a:t>Before assembly of He vessel (before 1</a:t>
            </a:r>
            <a:r>
              <a:rPr lang="en-US" sz="1600" b="1" baseline="30000" dirty="0" smtClean="0">
                <a:latin typeface="Calibri" panose="020F0502020204030204" pitchFamily="34" charset="0"/>
              </a:rPr>
              <a:t>st</a:t>
            </a:r>
            <a:r>
              <a:rPr lang="en-US" sz="1600" b="1" dirty="0" smtClean="0">
                <a:latin typeface="Calibri" panose="020F0502020204030204" pitchFamily="34" charset="0"/>
              </a:rPr>
              <a:t> cold test):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1. BCP - 50 µm</a:t>
            </a:r>
            <a:endParaRPr lang="de-DE" sz="1600" dirty="0" smtClean="0">
              <a:latin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 smtClean="0">
                <a:latin typeface="Calibri" panose="020F0502020204030204" pitchFamily="34" charset="0"/>
              </a:rPr>
              <a:t>2. BCP - 25 µm (after </a:t>
            </a:r>
            <a:r>
              <a:rPr lang="de-DE" sz="1600" dirty="0" err="1" smtClean="0">
                <a:latin typeface="Calibri" panose="020F0502020204030204" pitchFamily="34" charset="0"/>
              </a:rPr>
              <a:t>welding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of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static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tuners</a:t>
            </a:r>
            <a:r>
              <a:rPr lang="de-DE" sz="1600" dirty="0" smtClean="0">
                <a:latin typeface="Calibri" panose="020F0502020204030204" pitchFamily="34" charset="0"/>
              </a:rPr>
              <a:t>)</a:t>
            </a:r>
            <a:endParaRPr lang="en-US" sz="16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3. BCP - 3 µm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HPR for 2 h, 12 h drying, assembly of antennas</a:t>
            </a:r>
            <a:endParaRPr lang="en-US" sz="1600" dirty="0" smtClean="0">
              <a:latin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HPR for 12 h (from both sides </a:t>
            </a:r>
            <a:r>
              <a:rPr lang="en-US" sz="16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repectively</a:t>
            </a:r>
            <a:r>
              <a:rPr lang="en-US" sz="1600" dirty="0" smtClean="0">
                <a:latin typeface="Calibri" panose="020F0502020204030204" pitchFamily="34" charset="0"/>
              </a:rPr>
              <a:t>), 12 h drying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85316" y="3893797"/>
            <a:ext cx="61285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 smtClean="0">
                <a:latin typeface="Calibri" panose="020F0502020204030204" pitchFamily="34" charset="0"/>
              </a:rPr>
              <a:t>After 1</a:t>
            </a:r>
            <a:r>
              <a:rPr lang="en-US" sz="1600" b="1" baseline="30000" dirty="0" smtClean="0">
                <a:latin typeface="Calibri" panose="020F0502020204030204" pitchFamily="34" charset="0"/>
              </a:rPr>
              <a:t>st</a:t>
            </a:r>
            <a:r>
              <a:rPr lang="en-US" sz="1600" b="1" dirty="0" smtClean="0">
                <a:latin typeface="Calibri" panose="020F0502020204030204" pitchFamily="34" charset="0"/>
              </a:rPr>
              <a:t> </a:t>
            </a:r>
            <a:r>
              <a:rPr lang="en-US" sz="1600" b="1" dirty="0">
                <a:latin typeface="Calibri" panose="020F0502020204030204" pitchFamily="34" charset="0"/>
              </a:rPr>
              <a:t>cold </a:t>
            </a:r>
            <a:r>
              <a:rPr lang="en-US" sz="1600" b="1" dirty="0" smtClean="0">
                <a:latin typeface="Calibri" panose="020F0502020204030204" pitchFamily="34" charset="0"/>
              </a:rPr>
              <a:t>test:</a:t>
            </a:r>
            <a:endParaRPr lang="en-US" sz="1600" b="1" dirty="0">
              <a:latin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HPR </a:t>
            </a:r>
            <a:r>
              <a:rPr lang="en-US" sz="1600" dirty="0">
                <a:latin typeface="Calibri" panose="020F0502020204030204" pitchFamily="34" charset="0"/>
              </a:rPr>
              <a:t>for 12 h (from both sides </a:t>
            </a:r>
            <a:r>
              <a:rPr lang="en-US" sz="1600" dirty="0" err="1">
                <a:latin typeface="Calibri" panose="020F0502020204030204" pitchFamily="34" charset="0"/>
              </a:rPr>
              <a:t>repectively</a:t>
            </a:r>
            <a:r>
              <a:rPr lang="en-US" sz="1600" dirty="0">
                <a:latin typeface="Calibri" panose="020F0502020204030204" pitchFamily="34" charset="0"/>
              </a:rPr>
              <a:t>), 12 h drying</a:t>
            </a:r>
            <a:endParaRPr lang="de-DE" sz="1600" dirty="0" smtClean="0">
              <a:latin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 smtClean="0">
                <a:latin typeface="Calibri" panose="020F0502020204030204" pitchFamily="34" charset="0"/>
              </a:rPr>
              <a:t>Final </a:t>
            </a:r>
            <a:r>
              <a:rPr lang="de-DE" sz="1600" dirty="0" err="1" smtClean="0">
                <a:latin typeface="Calibri" panose="020F0502020204030204" pitchFamily="34" charset="0"/>
              </a:rPr>
              <a:t>welding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of</a:t>
            </a:r>
            <a:r>
              <a:rPr lang="de-DE" sz="1600" dirty="0" smtClean="0">
                <a:latin typeface="Calibri" panose="020F0502020204030204" pitchFamily="34" charset="0"/>
              </a:rPr>
              <a:t> He </a:t>
            </a:r>
            <a:r>
              <a:rPr lang="de-DE" sz="1600" dirty="0" err="1" smtClean="0">
                <a:latin typeface="Calibri" panose="020F0502020204030204" pitchFamily="34" charset="0"/>
              </a:rPr>
              <a:t>vessel</a:t>
            </a:r>
            <a:endParaRPr lang="en-US" sz="16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705278" y="5410009"/>
            <a:ext cx="2784504" cy="830997"/>
          </a:xfrm>
          <a:prstGeom prst="rect">
            <a:avLst/>
          </a:prstGeom>
          <a:solidFill>
            <a:schemeClr val="bg1"/>
          </a:solidFill>
          <a:ln w="25400">
            <a:solidFill>
              <a:srgbClr val="00618F"/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smtClean="0">
                <a:latin typeface="Calibri" panose="020F0502020204030204" pitchFamily="34" charset="0"/>
              </a:rPr>
              <a:t>HPR only along beam axis!</a:t>
            </a:r>
          </a:p>
          <a:p>
            <a:pPr algn="ctr">
              <a:lnSpc>
                <a:spcPct val="150000"/>
              </a:lnSpc>
            </a:pPr>
            <a:r>
              <a:rPr lang="en-US" sz="1600" b="1" dirty="0" smtClean="0">
                <a:latin typeface="Calibri" panose="020F0502020204030204" pitchFamily="34" charset="0"/>
              </a:rPr>
              <a:t>No Baking!</a:t>
            </a:r>
          </a:p>
        </p:txBody>
      </p:sp>
    </p:spTree>
    <p:extLst>
      <p:ext uri="{BB962C8B-B14F-4D97-AF65-F5344CB8AC3E}">
        <p14:creationId xmlns:p14="http://schemas.microsoft.com/office/powerpoint/2010/main" val="71207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uppieren 35"/>
          <p:cNvGrpSpPr/>
          <p:nvPr/>
        </p:nvGrpSpPr>
        <p:grpSpPr>
          <a:xfrm>
            <a:off x="227336" y="4476066"/>
            <a:ext cx="8689329" cy="2099346"/>
            <a:chOff x="227336" y="4476066"/>
            <a:chExt cx="8689329" cy="2099346"/>
          </a:xfrm>
        </p:grpSpPr>
        <p:grpSp>
          <p:nvGrpSpPr>
            <p:cNvPr id="15" name="Gruppieren 14"/>
            <p:cNvGrpSpPr/>
            <p:nvPr/>
          </p:nvGrpSpPr>
          <p:grpSpPr>
            <a:xfrm>
              <a:off x="227336" y="4476066"/>
              <a:ext cx="8689329" cy="2099346"/>
              <a:chOff x="162934" y="4476066"/>
              <a:chExt cx="8689329" cy="2099346"/>
            </a:xfrm>
          </p:grpSpPr>
          <p:pic>
            <p:nvPicPr>
              <p:cNvPr id="3" name="Grafik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2934" y="4504342"/>
                <a:ext cx="2824694" cy="2005533"/>
              </a:xfrm>
              <a:prstGeom prst="rect">
                <a:avLst/>
              </a:prstGeom>
            </p:spPr>
          </p:pic>
          <p:pic>
            <p:nvPicPr>
              <p:cNvPr id="8" name="Grafik 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23360" y="4504342"/>
                <a:ext cx="2674043" cy="2005533"/>
              </a:xfrm>
              <a:prstGeom prst="rect">
                <a:avLst/>
              </a:prstGeom>
            </p:spPr>
          </p:pic>
          <p:pic>
            <p:nvPicPr>
              <p:cNvPr id="10" name="Grafik 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33136" y="4476066"/>
                <a:ext cx="2919127" cy="2099346"/>
              </a:xfrm>
              <a:prstGeom prst="rect">
                <a:avLst/>
              </a:prstGeom>
            </p:spPr>
          </p:pic>
        </p:grpSp>
        <p:sp>
          <p:nvSpPr>
            <p:cNvPr id="35" name="Textfeld 34"/>
            <p:cNvSpPr txBox="1"/>
            <p:nvPr/>
          </p:nvSpPr>
          <p:spPr>
            <a:xfrm>
              <a:off x="4180069" y="4726280"/>
              <a:ext cx="464458" cy="307777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r>
                <a:rPr lang="en-US" sz="1400" dirty="0" err="1" smtClean="0">
                  <a:latin typeface="Calibri" panose="020F0502020204030204" pitchFamily="34" charset="0"/>
                </a:rPr>
                <a:t>U</a:t>
              </a:r>
              <a:r>
                <a:rPr lang="en-US" sz="1400" baseline="-25000" dirty="0" err="1" smtClean="0">
                  <a:latin typeface="Calibri" panose="020F0502020204030204" pitchFamily="34" charset="0"/>
                </a:rPr>
                <a:t>f</a:t>
              </a:r>
              <a:endParaRPr lang="de-DE" sz="1400" dirty="0"/>
            </a:p>
          </p:txBody>
        </p:sp>
        <p:sp>
          <p:nvSpPr>
            <p:cNvPr id="68" name="Textfeld 67"/>
            <p:cNvSpPr txBox="1"/>
            <p:nvPr/>
          </p:nvSpPr>
          <p:spPr>
            <a:xfrm>
              <a:off x="4203118" y="5874475"/>
              <a:ext cx="464458" cy="307777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r>
                <a:rPr lang="en-US" sz="1400" dirty="0" err="1" smtClean="0">
                  <a:latin typeface="Calibri" panose="020F0502020204030204" pitchFamily="34" charset="0"/>
                </a:rPr>
                <a:t>U</a:t>
              </a:r>
              <a:r>
                <a:rPr lang="en-US" sz="1400" baseline="-25000" dirty="0" err="1" smtClean="0">
                  <a:latin typeface="Calibri" panose="020F0502020204030204" pitchFamily="34" charset="0"/>
                </a:rPr>
                <a:t>t</a:t>
              </a:r>
              <a:endParaRPr lang="de-DE" sz="1400" dirty="0"/>
            </a:p>
          </p:txBody>
        </p:sp>
        <p:sp>
          <p:nvSpPr>
            <p:cNvPr id="69" name="Textfeld 68"/>
            <p:cNvSpPr txBox="1"/>
            <p:nvPr/>
          </p:nvSpPr>
          <p:spPr>
            <a:xfrm>
              <a:off x="4177724" y="5266880"/>
              <a:ext cx="464458" cy="307777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r>
                <a:rPr lang="en-US" sz="1400" dirty="0" smtClean="0">
                  <a:latin typeface="Calibri" panose="020F0502020204030204" pitchFamily="34" charset="0"/>
                </a:rPr>
                <a:t>U</a:t>
              </a:r>
              <a:r>
                <a:rPr lang="en-US" sz="1400" baseline="-25000" dirty="0" smtClean="0">
                  <a:latin typeface="Calibri" panose="020F0502020204030204" pitchFamily="34" charset="0"/>
                </a:rPr>
                <a:t>r</a:t>
              </a:r>
              <a:endParaRPr lang="de-DE" sz="1400" dirty="0"/>
            </a:p>
          </p:txBody>
        </p:sp>
      </p:grpSp>
      <p:sp>
        <p:nvSpPr>
          <p:cNvPr id="43" name="Titel 4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Calibri" panose="020F0502020204030204" pitchFamily="34" charset="0"/>
              </a:rPr>
              <a:t>RF </a:t>
            </a:r>
            <a:r>
              <a:rPr lang="de-DE" dirty="0" err="1" smtClean="0">
                <a:latin typeface="Calibri" panose="020F0502020204030204" pitchFamily="34" charset="0"/>
              </a:rPr>
              <a:t>Conditioning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of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the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Cavity</a:t>
            </a:r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7472C2-BBF5-43B1-9199-47DB44D7E0A1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24" name="Rechteck 23"/>
          <p:cNvSpPr/>
          <p:nvPr/>
        </p:nvSpPr>
        <p:spPr>
          <a:xfrm>
            <a:off x="827091" y="3991783"/>
            <a:ext cx="7489818" cy="38209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>
                <a:latin typeface="Calibri" panose="020F0502020204030204" pitchFamily="34" charset="0"/>
              </a:rPr>
              <a:t>RF </a:t>
            </a:r>
            <a:r>
              <a:rPr lang="en-US" sz="1400" b="1" dirty="0" smtClean="0">
                <a:latin typeface="Calibri" panose="020F0502020204030204" pitchFamily="34" charset="0"/>
              </a:rPr>
              <a:t>conditioning using VNA (sweep of frequency and variation of forward power)</a:t>
            </a:r>
            <a:endParaRPr lang="en-US" sz="1400" b="1" dirty="0">
              <a:latin typeface="Calibri" panose="020F0502020204030204" pitchFamily="34" charset="0"/>
            </a:endParaRPr>
          </a:p>
        </p:txBody>
      </p:sp>
      <p:sp>
        <p:nvSpPr>
          <p:cNvPr id="29" name="Rechteck 28"/>
          <p:cNvSpPr/>
          <p:nvPr/>
        </p:nvSpPr>
        <p:spPr>
          <a:xfrm>
            <a:off x="734276" y="1165497"/>
            <a:ext cx="7675449" cy="4154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 smtClean="0">
                <a:latin typeface="Calibri" panose="020F0502020204030204" pitchFamily="34" charset="0"/>
              </a:rPr>
              <a:t>1. Low level RF </a:t>
            </a:r>
            <a:r>
              <a:rPr lang="en-US" sz="1400" b="1" dirty="0">
                <a:latin typeface="Calibri" panose="020F0502020204030204" pitchFamily="34" charset="0"/>
              </a:rPr>
              <a:t>test in </a:t>
            </a:r>
            <a:r>
              <a:rPr lang="en-US" sz="1400" b="1" dirty="0" smtClean="0">
                <a:latin typeface="Calibri" panose="020F0502020204030204" pitchFamily="34" charset="0"/>
              </a:rPr>
              <a:t>vertical orientation w/o </a:t>
            </a:r>
            <a:r>
              <a:rPr lang="en-US" sz="1400" b="1" dirty="0">
                <a:latin typeface="Calibri" panose="020F0502020204030204" pitchFamily="34" charset="0"/>
              </a:rPr>
              <a:t>He vessel at </a:t>
            </a:r>
            <a:r>
              <a:rPr lang="en-US" sz="1400" b="1" dirty="0" smtClean="0">
                <a:latin typeface="Calibri" panose="020F0502020204030204" pitchFamily="34" charset="0"/>
              </a:rPr>
              <a:t>4 K (01/2016) </a:t>
            </a:r>
            <a:r>
              <a:rPr lang="en-US" sz="1400" b="1" dirty="0">
                <a:latin typeface="Calibri" panose="020F0502020204030204" pitchFamily="34" charset="0"/>
              </a:rPr>
              <a:t>- Experimental setup at IAP</a:t>
            </a:r>
          </a:p>
        </p:txBody>
      </p:sp>
      <p:sp>
        <p:nvSpPr>
          <p:cNvPr id="31" name="Ellipse 30"/>
          <p:cNvSpPr/>
          <p:nvPr/>
        </p:nvSpPr>
        <p:spPr>
          <a:xfrm>
            <a:off x="7328263" y="4895219"/>
            <a:ext cx="1399970" cy="306000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solidFill>
              <a:srgbClr val="006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3" name="Gruppieren 22"/>
          <p:cNvGrpSpPr/>
          <p:nvPr/>
        </p:nvGrpSpPr>
        <p:grpSpPr>
          <a:xfrm>
            <a:off x="516193" y="1627170"/>
            <a:ext cx="8090050" cy="2237922"/>
            <a:chOff x="516193" y="1627170"/>
            <a:chExt cx="8090050" cy="2237922"/>
          </a:xfrm>
        </p:grpSpPr>
        <p:grpSp>
          <p:nvGrpSpPr>
            <p:cNvPr id="16" name="Gruppieren 15"/>
            <p:cNvGrpSpPr/>
            <p:nvPr/>
          </p:nvGrpSpPr>
          <p:grpSpPr>
            <a:xfrm>
              <a:off x="2462862" y="1658236"/>
              <a:ext cx="6143381" cy="2206856"/>
              <a:chOff x="2168950" y="1629270"/>
              <a:chExt cx="6143381" cy="2206856"/>
            </a:xfrm>
          </p:grpSpPr>
          <p:pic>
            <p:nvPicPr>
              <p:cNvPr id="4" name="Grafik 3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68950" y="1633150"/>
                <a:ext cx="2937301" cy="2202976"/>
              </a:xfrm>
              <a:prstGeom prst="rect">
                <a:avLst/>
              </a:prstGeom>
            </p:spPr>
          </p:pic>
          <p:pic>
            <p:nvPicPr>
              <p:cNvPr id="11" name="Grafik 1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69857" y="1629270"/>
                <a:ext cx="2942474" cy="2206855"/>
              </a:xfrm>
              <a:prstGeom prst="rect">
                <a:avLst/>
              </a:prstGeom>
            </p:spPr>
          </p:pic>
        </p:grpSp>
        <p:grpSp>
          <p:nvGrpSpPr>
            <p:cNvPr id="47" name="Gruppieren 46"/>
            <p:cNvGrpSpPr>
              <a:grpSpLocks noChangeAspect="1"/>
            </p:cNvGrpSpPr>
            <p:nvPr/>
          </p:nvGrpSpPr>
          <p:grpSpPr>
            <a:xfrm>
              <a:off x="516193" y="1627170"/>
              <a:ext cx="1738830" cy="2232000"/>
              <a:chOff x="2623066" y="32914504"/>
              <a:chExt cx="6771192" cy="8691639"/>
            </a:xfrm>
          </p:grpSpPr>
          <p:pic>
            <p:nvPicPr>
              <p:cNvPr id="67" name="Grafik 66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3066" y="32974798"/>
                <a:ext cx="6473509" cy="8631345"/>
              </a:xfrm>
              <a:prstGeom prst="rect">
                <a:avLst/>
              </a:prstGeom>
            </p:spPr>
          </p:pic>
          <p:sp>
            <p:nvSpPr>
              <p:cNvPr id="49" name="Rechteck 48"/>
              <p:cNvSpPr/>
              <p:nvPr/>
            </p:nvSpPr>
            <p:spPr>
              <a:xfrm>
                <a:off x="5774383" y="32914504"/>
                <a:ext cx="3356654" cy="1800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grpSp>
            <p:nvGrpSpPr>
              <p:cNvPr id="50" name="Gruppieren 49"/>
              <p:cNvGrpSpPr/>
              <p:nvPr/>
            </p:nvGrpSpPr>
            <p:grpSpPr>
              <a:xfrm>
                <a:off x="5937375" y="32958088"/>
                <a:ext cx="3456883" cy="1680269"/>
                <a:chOff x="5274891" y="32421498"/>
                <a:chExt cx="3818354" cy="1680269"/>
              </a:xfrm>
              <a:solidFill>
                <a:schemeClr val="bg1"/>
              </a:solidFill>
            </p:grpSpPr>
            <p:grpSp>
              <p:nvGrpSpPr>
                <p:cNvPr id="51" name="Gruppieren 50"/>
                <p:cNvGrpSpPr/>
                <p:nvPr/>
              </p:nvGrpSpPr>
              <p:grpSpPr>
                <a:xfrm>
                  <a:off x="5281038" y="32421498"/>
                  <a:ext cx="1453554" cy="619699"/>
                  <a:chOff x="3002940" y="41601419"/>
                  <a:chExt cx="1453554" cy="619699"/>
                </a:xfrm>
                <a:grpFill/>
              </p:grpSpPr>
              <p:sp>
                <p:nvSpPr>
                  <p:cNvPr id="60" name="Textfeld 9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153756" y="41601419"/>
                    <a:ext cx="1302738" cy="619699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defRPr sz="8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8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8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8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8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defTabSz="41751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defTabSz="41751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defTabSz="41751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defTabSz="41751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just" eaLnBrk="1" hangingPunct="1"/>
                    <a:r>
                      <a:rPr lang="en-US" altLang="de-DE" sz="600" b="1" dirty="0" smtClean="0">
                        <a:latin typeface="Calibri" panose="020F0502020204030204" pitchFamily="34" charset="0"/>
                      </a:rPr>
                      <a:t>TLD</a:t>
                    </a:r>
                    <a:endParaRPr lang="en-US" altLang="de-DE" sz="600" b="1" dirty="0">
                      <a:latin typeface="Calibri" panose="020F0502020204030204" pitchFamily="34" charset="0"/>
                    </a:endParaRPr>
                  </a:p>
                </p:txBody>
              </p:sp>
              <p:pic>
                <p:nvPicPr>
                  <p:cNvPr id="59" name="Grafik 58"/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002940" y="41766641"/>
                    <a:ext cx="311833" cy="311834"/>
                  </a:xfrm>
                  <a:prstGeom prst="rect">
                    <a:avLst/>
                  </a:prstGeom>
                  <a:grpFill/>
                </p:spPr>
              </p:pic>
            </p:grpSp>
            <p:grpSp>
              <p:nvGrpSpPr>
                <p:cNvPr id="53" name="Gruppieren 52"/>
                <p:cNvGrpSpPr/>
                <p:nvPr/>
              </p:nvGrpSpPr>
              <p:grpSpPr>
                <a:xfrm>
                  <a:off x="5281038" y="32903508"/>
                  <a:ext cx="3812207" cy="719110"/>
                  <a:chOff x="5130875" y="41550426"/>
                  <a:chExt cx="3812207" cy="719110"/>
                </a:xfrm>
                <a:grpFill/>
              </p:grpSpPr>
              <p:sp>
                <p:nvSpPr>
                  <p:cNvPr id="58" name="Textfeld 9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283408" y="41550426"/>
                    <a:ext cx="3659674" cy="719110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defRPr sz="8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8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8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8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8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defTabSz="41751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defTabSz="41751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defTabSz="41751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defTabSz="41751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just" eaLnBrk="1" hangingPunct="1"/>
                    <a:r>
                      <a:rPr lang="en-US" altLang="de-DE" sz="600" b="1" dirty="0" smtClean="0">
                        <a:latin typeface="Calibri" panose="020F0502020204030204" pitchFamily="34" charset="0"/>
                      </a:rPr>
                      <a:t>Temperature probes</a:t>
                    </a:r>
                    <a:endParaRPr lang="en-US" altLang="de-DE" sz="600" b="1" dirty="0">
                      <a:latin typeface="Calibri" panose="020F0502020204030204" pitchFamily="34" charset="0"/>
                    </a:endParaRPr>
                  </a:p>
                </p:txBody>
              </p:sp>
              <p:pic>
                <p:nvPicPr>
                  <p:cNvPr id="57" name="Grafik 56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130875" y="41753288"/>
                    <a:ext cx="311834" cy="311834"/>
                  </a:xfrm>
                  <a:prstGeom prst="rect">
                    <a:avLst/>
                  </a:prstGeom>
                  <a:grpFill/>
                </p:spPr>
              </p:pic>
            </p:grpSp>
            <p:grpSp>
              <p:nvGrpSpPr>
                <p:cNvPr id="54" name="Gruppieren 53"/>
                <p:cNvGrpSpPr/>
                <p:nvPr/>
              </p:nvGrpSpPr>
              <p:grpSpPr>
                <a:xfrm>
                  <a:off x="5274891" y="33482069"/>
                  <a:ext cx="3317895" cy="619698"/>
                  <a:chOff x="10310628" y="41594960"/>
                  <a:chExt cx="3317895" cy="619698"/>
                </a:xfrm>
                <a:grpFill/>
              </p:grpSpPr>
              <p:sp>
                <p:nvSpPr>
                  <p:cNvPr id="56" name="Textfeld 9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482805" y="41594960"/>
                    <a:ext cx="3145718" cy="61969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defRPr sz="8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8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8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8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8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defTabSz="41751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defTabSz="41751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defTabSz="41751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defTabSz="41751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just" eaLnBrk="1" hangingPunct="1"/>
                    <a:r>
                      <a:rPr lang="en-US" altLang="de-DE" sz="600" b="1" dirty="0" smtClean="0">
                        <a:latin typeface="Calibri" panose="020F0502020204030204" pitchFamily="34" charset="0"/>
                      </a:rPr>
                      <a:t>Piezo elements</a:t>
                    </a:r>
                    <a:endParaRPr lang="en-US" altLang="de-DE" sz="600" b="1" dirty="0">
                      <a:latin typeface="Calibri" panose="020F0502020204030204" pitchFamily="34" charset="0"/>
                    </a:endParaRPr>
                  </a:p>
                </p:txBody>
              </p:sp>
              <p:pic>
                <p:nvPicPr>
                  <p:cNvPr id="55" name="Grafik 54"/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310628" y="41793884"/>
                    <a:ext cx="311833" cy="311834"/>
                  </a:xfrm>
                  <a:prstGeom prst="rect">
                    <a:avLst/>
                  </a:prstGeom>
                  <a:grpFill/>
                </p:spPr>
              </p:pic>
            </p:grpSp>
          </p:grpSp>
        </p:grpSp>
      </p:grpSp>
      <p:sp>
        <p:nvSpPr>
          <p:cNvPr id="34" name="Textfeld 33"/>
          <p:cNvSpPr txBox="1"/>
          <p:nvPr/>
        </p:nvSpPr>
        <p:spPr>
          <a:xfrm>
            <a:off x="5555599" y="3295450"/>
            <a:ext cx="3197029" cy="738664"/>
          </a:xfrm>
          <a:prstGeom prst="rect">
            <a:avLst/>
          </a:prstGeom>
          <a:solidFill>
            <a:schemeClr val="bg1"/>
          </a:solidFill>
          <a:ln w="25400">
            <a:solidFill>
              <a:srgbClr val="00618F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 smtClean="0">
                <a:latin typeface="Calibri" panose="020F0502020204030204" pitchFamily="34" charset="0"/>
              </a:rPr>
              <a:t>strong barrier remained for 12 h</a:t>
            </a:r>
          </a:p>
          <a:p>
            <a:pPr algn="ctr">
              <a:lnSpc>
                <a:spcPct val="150000"/>
              </a:lnSpc>
            </a:pPr>
            <a:r>
              <a:rPr lang="en-US" sz="1400" dirty="0" smtClean="0">
                <a:latin typeface="Calibri" panose="020F0502020204030204" pitchFamily="34" charset="0"/>
              </a:rPr>
              <a:t>conditioning of whole cavity took 2 days</a:t>
            </a:r>
          </a:p>
        </p:txBody>
      </p:sp>
      <p:cxnSp>
        <p:nvCxnSpPr>
          <p:cNvPr id="19" name="Gerade Verbindung mit Pfeil 18"/>
          <p:cNvCxnSpPr>
            <a:stCxn id="34" idx="2"/>
            <a:endCxn id="31" idx="0"/>
          </p:cNvCxnSpPr>
          <p:nvPr/>
        </p:nvCxnSpPr>
        <p:spPr>
          <a:xfrm>
            <a:off x="7154114" y="4034114"/>
            <a:ext cx="874134" cy="861105"/>
          </a:xfrm>
          <a:prstGeom prst="straightConnector1">
            <a:avLst/>
          </a:prstGeom>
          <a:ln>
            <a:solidFill>
              <a:srgbClr val="00618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262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1" grpId="0" animBg="1"/>
      <p:bldP spid="34" grpId="0" animBg="1"/>
    </p:bldLst>
  </p:timing>
</p:sld>
</file>

<file path=ppt/theme/theme1.xml><?xml version="1.0" encoding="utf-8"?>
<a:theme xmlns:a="http://schemas.openxmlformats.org/drawingml/2006/main" name="gsi-folienmaster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Slide FB Matter and Technologies">
  <a:themeElements>
    <a:clrScheme name="1_Folie FB Schlüsseltechnologie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Folie FB Schlüsseltechnologi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12700" algn="l" defTabSz="914400" rtl="0" eaLnBrk="1" fontAlgn="base" latinLnBrk="0" hangingPunct="1">
          <a:lnSpc>
            <a:spcPts val="2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rgbClr val="51515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12700" algn="l" defTabSz="914400" rtl="0" eaLnBrk="1" fontAlgn="base" latinLnBrk="0" hangingPunct="1">
          <a:lnSpc>
            <a:spcPts val="2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rgbClr val="51515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Folie FB Schlüsseltechnologi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Folie FB Schlüsseltechnologie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Folie FB Schlüsseltechnologie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Folie FB Schlüsseltechnologie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Folie FB Schlüsseltechnologie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Folie FB Schlüsseltechnologie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Folie FB Schlüsseltechnologie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Folie FB Schlüsseltechnologie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Folie FB Schlüsseltechnologie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Folie FB Schlüsseltechnologie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Folie FB Schlüsseltechnologie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Folie FB Schlüsseltechnologie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1978</Words>
  <Application>Microsoft Office PowerPoint</Application>
  <PresentationFormat>Bildschirmpräsentation (4:3)</PresentationFormat>
  <Paragraphs>461</Paragraphs>
  <Slides>37</Slides>
  <Notes>17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37</vt:i4>
      </vt:variant>
    </vt:vector>
  </HeadingPairs>
  <TitlesOfParts>
    <vt:vector size="46" baseType="lpstr">
      <vt:lpstr>Arial</vt:lpstr>
      <vt:lpstr>Calibri</vt:lpstr>
      <vt:lpstr>MS Mincho</vt:lpstr>
      <vt:lpstr>Symbol</vt:lpstr>
      <vt:lpstr>Times New Roman</vt:lpstr>
      <vt:lpstr>Wingdings</vt:lpstr>
      <vt:lpstr>gsi-folienmaster</vt:lpstr>
      <vt:lpstr>Slide FB Matter and Technologies</vt:lpstr>
      <vt:lpstr>Graph</vt:lpstr>
      <vt:lpstr>Superconducting CH Structure Development in Mainz, Frankfurt, Darmstadt</vt:lpstr>
      <vt:lpstr>The Family of H-mode DTL Cavities</vt:lpstr>
      <vt:lpstr>The CH Cavity</vt:lpstr>
      <vt:lpstr>Superconducting cw-LINAC</vt:lpstr>
      <vt:lpstr>RF Design of the Demonstrator Cavity CH0 (based on beam dynamic design by S. Mineav 2009)</vt:lpstr>
      <vt:lpstr>Cavity Tuning</vt:lpstr>
      <vt:lpstr>High Power Coupler</vt:lpstr>
      <vt:lpstr>Surface Preparation at Research Instruments</vt:lpstr>
      <vt:lpstr>RF Conditioning of the Cavity</vt:lpstr>
      <vt:lpstr>Cavity Performace at 4 K</vt:lpstr>
      <vt:lpstr>Frequency Sensitivity (Cavity without He vessel)</vt:lpstr>
      <vt:lpstr>Microphonics (Cavity without He vessel)</vt:lpstr>
      <vt:lpstr>Lorence Force Detuning (Cavity without He vessel)</vt:lpstr>
      <vt:lpstr>Cavity Performace at 4 K</vt:lpstr>
      <vt:lpstr>Power Consumption</vt:lpstr>
      <vt:lpstr>Detection of Field Emitters</vt:lpstr>
      <vt:lpstr>Demonstrator Beam Commissioning Environment</vt:lpstr>
      <vt:lpstr>Assembly of Acceleration String at GSI</vt:lpstr>
      <vt:lpstr>Test of Tuning System during Beam Commissioning</vt:lpstr>
      <vt:lpstr>Time of Flight Measurements Ar9+</vt:lpstr>
      <vt:lpstr>Beam Energy vs. RF Phase and Amplitude Ar9+</vt:lpstr>
      <vt:lpstr>Cavity Assembly, Preparation and Testing at HIM</vt:lpstr>
      <vt:lpstr>Acknowledgements</vt:lpstr>
      <vt:lpstr>GSI and the FAIR Facility</vt:lpstr>
      <vt:lpstr>Requirements for FAIR and the SHE-Program</vt:lpstr>
      <vt:lpstr>What is the advantage of a sc CH Cavity?</vt:lpstr>
      <vt:lpstr>What is the advantage of a sc CH Cavity?</vt:lpstr>
      <vt:lpstr>Commissioning of Cryomodule and Solenoids</vt:lpstr>
      <vt:lpstr>Fowler-Nordheim Plot</vt:lpstr>
      <vt:lpstr>RF Conditioning and Testing of Power Couplers at Room Temperature</vt:lpstr>
      <vt:lpstr>Bandpass of Coupler Setup</vt:lpstr>
      <vt:lpstr>PowerPoint-Präsentation</vt:lpstr>
      <vt:lpstr>Emittance Measurements</vt:lpstr>
      <vt:lpstr>PowerPoint-Präsentation</vt:lpstr>
      <vt:lpstr>Next Phase: Advanced Demonstrator</vt:lpstr>
      <vt:lpstr>Short CH Cavity Design</vt:lpstr>
      <vt:lpstr>Timeline of Advanced Demonstrator Project</vt:lpstr>
    </vt:vector>
  </TitlesOfParts>
  <Company>GSI Helmholzzentrum für Schwerionenforschung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Barth, Winfried Dr.</dc:creator>
  <cp:lastModifiedBy>F. Dziuba</cp:lastModifiedBy>
  <cp:revision>964</cp:revision>
  <cp:lastPrinted>2016-11-14T14:19:57Z</cp:lastPrinted>
  <dcterms:created xsi:type="dcterms:W3CDTF">2014-05-22T15:06:17Z</dcterms:created>
  <dcterms:modified xsi:type="dcterms:W3CDTF">2018-06-28T01:04:40Z</dcterms:modified>
</cp:coreProperties>
</file>