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68" r:id="rId5"/>
    <p:sldId id="258" r:id="rId6"/>
    <p:sldId id="259" r:id="rId7"/>
    <p:sldId id="260" r:id="rId8"/>
    <p:sldId id="261" r:id="rId9"/>
    <p:sldId id="272" r:id="rId10"/>
    <p:sldId id="262" r:id="rId11"/>
    <p:sldId id="273" r:id="rId12"/>
    <p:sldId id="263" r:id="rId13"/>
    <p:sldId id="266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EB6235"/>
    <a:srgbClr val="F89F13"/>
    <a:srgbClr val="EA6235"/>
    <a:srgbClr val="0000FF"/>
    <a:srgbClr val="00FF80"/>
    <a:srgbClr val="FF4C4C"/>
    <a:srgbClr val="00BFFF"/>
    <a:srgbClr val="E066FF"/>
    <a:srgbClr val="84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42" autoAdjust="0"/>
  </p:normalViewPr>
  <p:slideViewPr>
    <p:cSldViewPr snapToObjects="1">
      <p:cViewPr>
        <p:scale>
          <a:sx n="100" d="100"/>
          <a:sy n="100" d="100"/>
        </p:scale>
        <p:origin x="-17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5" d="100"/>
          <a:sy n="95" d="100"/>
        </p:scale>
        <p:origin x="-35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mba\accsrf\pnk9\Conferences\TTC%202018\Electron_Phonon_Coupling_Plot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Clean Nb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24.0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78-4D7F-A250-90C9B49A7B24}"/>
            </c:ext>
          </c:extLst>
        </c:ser>
        <c:ser>
          <c:idx val="1"/>
          <c:order val="1"/>
          <c:tx>
            <c:v>C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97.0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78-4D7F-A250-90C9B49A7B24}"/>
            </c:ext>
          </c:extLst>
        </c:ser>
        <c:ser>
          <c:idx val="2"/>
          <c:order val="2"/>
          <c:tx>
            <c:v>N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165.0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78-4D7F-A250-90C9B49A7B24}"/>
            </c:ext>
          </c:extLst>
        </c:ser>
        <c:ser>
          <c:idx val="3"/>
          <c:order val="3"/>
          <c:tx>
            <c:v>O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279.0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78-4D7F-A250-90C9B49A7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889272"/>
        <c:axId val="2131895544"/>
      </c:barChart>
      <c:catAx>
        <c:axId val="21318892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Impurity Species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crossAx val="2131895544"/>
        <c:crosses val="autoZero"/>
        <c:auto val="1"/>
        <c:lblAlgn val="ctr"/>
        <c:lblOffset val="100"/>
        <c:noMultiLvlLbl val="0"/>
      </c:catAx>
      <c:valAx>
        <c:axId val="213189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Electron-Phonon Coupling [</a:t>
                </a:r>
                <a:r>
                  <a:rPr lang="en-US" sz="14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a.u</a:t>
                </a:r>
                <a:r>
                  <a:rPr lang="en-US" sz="1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213188927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9C19-A09C-4080-8BA0-50CC5C4E3D10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15CE-E3D4-44D8-AA72-FC6B99E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0409-100D-4898-B029-97DD3925378D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90B8-9290-4683-BF2D-817C7281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At the critical length, the vortex can trade elastic energy to </a:t>
            </a:r>
            <a:r>
              <a:rPr lang="en-US" baseline="0" dirty="0" err="1" smtClean="0"/>
              <a:t>derfom</a:t>
            </a:r>
            <a:r>
              <a:rPr lang="en-US" baseline="0" dirty="0" smtClean="0"/>
              <a:t> to find a new stationary configuration</a:t>
            </a:r>
          </a:p>
          <a:p>
            <a:endParaRPr lang="en-US" baseline="0" dirty="0" smtClean="0"/>
          </a:p>
          <a:p>
            <a:r>
              <a:rPr lang="en-US" dirty="0" smtClean="0"/>
              <a:t>Lower case f is force per unit length</a:t>
            </a:r>
          </a:p>
          <a:p>
            <a:endParaRPr lang="en-US" dirty="0" smtClean="0"/>
          </a:p>
          <a:p>
            <a:r>
              <a:rPr lang="en-US" dirty="0" err="1" smtClean="0"/>
              <a:t>F_pin</a:t>
            </a:r>
            <a:r>
              <a:rPr lang="en-US" baseline="0" dirty="0" smtClean="0"/>
              <a:t> = accumulated pinning force over the </a:t>
            </a:r>
            <a:r>
              <a:rPr lang="en-US" baseline="0" dirty="0" err="1" smtClean="0"/>
              <a:t>depinning</a:t>
            </a:r>
            <a:r>
              <a:rPr lang="en-US" baseline="0" dirty="0" smtClean="0"/>
              <a:t> length </a:t>
            </a:r>
            <a:r>
              <a:rPr lang="en-US" baseline="0" dirty="0" err="1" smtClean="0"/>
              <a:t>L_c</a:t>
            </a:r>
            <a:endParaRPr lang="en-US" baseline="0" dirty="0" smtClean="0"/>
          </a:p>
          <a:p>
            <a:r>
              <a:rPr lang="en-US" baseline="0" dirty="0" err="1" smtClean="0"/>
              <a:t>F_i</a:t>
            </a:r>
            <a:r>
              <a:rPr lang="en-US" baseline="0" dirty="0" smtClean="0"/>
              <a:t> = individual pinning force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Crossover</a:t>
            </a:r>
            <a:r>
              <a:rPr lang="en-US" baseline="0" dirty="0" smtClean="0"/>
              <a:t> field is a function of depinning current and inverse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1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y&gt; is the displacement</a:t>
            </a:r>
            <a:r>
              <a:rPr lang="en-US" baseline="0" dirty="0" smtClean="0"/>
              <a:t> far into the bulk (the stationary portion of the vortex line) and y&lt; is the displacement close to the surface (i.e. the moving portion of the vortex line) and z* is the point at which the vortex line is ‘unzipped’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vortex oscillates slowly so that we can ignore the viscous term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Assumptions: vortex oscillates slowly so that we can ignore the viscous term and point force approximation (replace exponential decay of Lorentz force with delta function); the latter approximation is valid when the vortex oscillates over larger distances than the penetration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Discrepancy can be</a:t>
            </a:r>
            <a:r>
              <a:rPr lang="en-US" baseline="0" dirty="0" smtClean="0"/>
              <a:t> due to vortex misalignment near the equator.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5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0805" y="6492875"/>
            <a:ext cx="48239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amba\accsrf\pnk9\Conferences\SRF 17\Cornell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5" y="6467762"/>
            <a:ext cx="5588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RED 10in Header 3line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  <p:pic>
        <p:nvPicPr>
          <p:cNvPr id="1027" name="Picture 3" descr="\\samba\accsrf\pnk9\Conferences\SRF 17\NSF Logo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" y="6443553"/>
            <a:ext cx="395288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\\samba\accsrf\pnk9\Conferences\SRF 17\Presentations\CBBlogo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41" y="6518389"/>
            <a:ext cx="309563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2.e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963" y="1904260"/>
            <a:ext cx="8602462" cy="221054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Cornell Theory</a:t>
            </a:r>
            <a:endParaRPr lang="en-US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794" y="3505200"/>
            <a:ext cx="6400800" cy="121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P. N. Koufalis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Cornell University</a:t>
            </a:r>
          </a:p>
          <a:p>
            <a:endParaRPr lang="en-US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14" y="4953000"/>
            <a:ext cx="585216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62000"/>
                <a:ext cx="9144000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dirty limit (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ℓ&lt;50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nm) and the right temperature and frequency regime, surface currents modify the electron density of states, ‘smearing’ the normally sharp peak at the Fermi level in such a way that the overall surface resistance decreases as the field increases (‘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-rise’)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Thermal effects are important:</a:t>
                </a:r>
              </a:p>
              <a:p>
                <a:endParaRPr lang="en-US" sz="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Surface resistance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dependent on temperature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and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power dissipated in the RF surface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causes an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increase in temperature of the quasiparticles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(normal conducting electrons) over the phonon background temperature</a:t>
                </a:r>
              </a:p>
              <a:p>
                <a:endParaRPr lang="en-US" sz="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The extent of the quasiparticle overheating is characterized by the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overheating parameter </a:t>
                </a:r>
                <a14:m>
                  <m:oMath xmlns:m="http://schemas.openxmlformats.org/officeDocument/2006/math" xmlns=""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highly material dependent</a:t>
                </a:r>
              </a:p>
              <a:p>
                <a:endParaRPr lang="en-US" sz="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</a:t>
                </a:r>
                <a14:m>
                  <m:oMath xmlns:m="http://schemas.openxmlformats.org/officeDocument/2006/math" xmlns=""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better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energy transfer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from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quasiparticles to phonon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 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less overheating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stronger ‘</a:t>
                </a:r>
                <a:r>
                  <a:rPr lang="en-US" sz="1600" b="1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-rise’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A. Gurevich. Reduction of Dissipative Nonlinear Conductivity of Superconductors by Static and Microwave Magnetic Fields. </a:t>
                </a:r>
                <a:r>
                  <a:rPr lang="en-US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Phys. Rev. Lett.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113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(087001), 2014.</a:t>
                </a:r>
              </a:p>
              <a:p>
                <a:pPr algn="ctr"/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J. T. Maniscalco, D. Gonnella, M. Liepe. The Importance of the Electron Mean Free Path for Superconducting Radio-Frequency Cavities. </a:t>
                </a:r>
                <a:r>
                  <a:rPr lang="en-US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J. Appl. Phys.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121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(043910), 2017.</a:t>
                </a:r>
              </a:p>
              <a:p>
                <a:pPr marL="342900" indent="-342900" algn="ctr">
                  <a:buAutoNum type="alphaUcPeriod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5940088"/>
              </a:xfrm>
              <a:prstGeom prst="rect">
                <a:avLst/>
              </a:prstGeom>
              <a:blipFill>
                <a:blip r:embed="rId2"/>
                <a:stretch>
                  <a:fillRect l="-533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53000" y="15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Gurevich Theory: Overview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6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Free Path Dependence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98" y="1441359"/>
            <a:ext cx="42672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51798" y="1301798"/>
            <a:ext cx="442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Experimental Data with Theoretical Fit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5024" y="762000"/>
                <a:ext cx="914902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Experimentally, it is observed that a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shorter mean free path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stronger ‘</a:t>
                </a:r>
                <a:r>
                  <a:rPr lang="en-US" sz="1600" b="1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-rise’</a:t>
                </a:r>
              </a:p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/>
                </a:r>
                <a:b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</a:br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igh-temperature nitrogen-doped cavity data at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2.0 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different mean free path values; theory works agrees with data better when </a:t>
                </a:r>
                <a14:m>
                  <m:oMath xmlns:m="http://schemas.openxmlformats.org/officeDocument/2006/math" xmlns=""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small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impurities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reduce mean free path and transfer energy from electrons to phonons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4" y="762000"/>
                <a:ext cx="9149024" cy="5262979"/>
              </a:xfrm>
              <a:prstGeom prst="rect">
                <a:avLst/>
              </a:prstGeom>
              <a:blipFill>
                <a:blip r:embed="rId3"/>
                <a:stretch>
                  <a:fillRect l="-333" t="-348" r="-600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3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62000"/>
                <a:ext cx="9144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Overheating parameter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was fit for many high-temperature nitrogen-doped cavities: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Linear correlations between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′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ℓ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; low temperature infusion results are consistent with the linear behavior found in high temperature nitrogen doped cavity data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5078313"/>
              </a:xfrm>
              <a:prstGeom prst="rect">
                <a:avLst/>
              </a:prstGeom>
              <a:blipFill>
                <a:blip r:embed="rId3"/>
                <a:stretch>
                  <a:fillRect l="-533" t="-600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42672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vs. Experiment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8744" y="2514600"/>
            <a:ext cx="27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J. T. Maniscalco, D. Gonnella, M.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Liepe.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J. Appl. 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(043910), 2017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71800" y="4495800"/>
            <a:ext cx="331470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2318" y="4507468"/>
            <a:ext cx="174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tronger doping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01073" y="1463934"/>
            <a:ext cx="0" cy="2422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1087736" y="2442729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overheating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00200" y="1463934"/>
            <a:ext cx="0" cy="242226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57204" y="2383521"/>
            <a:ext cx="17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-rise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DFT Calculations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20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DFT calculations by 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Arias  and 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Sitaraman show that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at. 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in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electron-phonon coupling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of 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 and O increase the coupling even more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Impurities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 e-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coupling  increases energy transfer  reduces overheating  stronger ‘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-rise’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the electron-phonon coupling varies with species:</a:t>
            </a:r>
          </a:p>
        </p:txBody>
      </p:sp>
      <p:graphicFrame>
        <p:nvGraphicFramePr>
          <p:cNvPr id="14" name="Chart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78953050"/>
              </p:ext>
            </p:extLst>
          </p:nvPr>
        </p:nvGraphicFramePr>
        <p:xfrm>
          <a:off x="2050649" y="3143489"/>
          <a:ext cx="504270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6782" y="582013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8822" y="4419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0822" y="3200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9646" y="5105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6782" y="393977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at. 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Dependence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4572000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Gurevich theory works well at 1.3 GHz. However, at 2.6 GHz, there is an even stronger reduction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cannot, at the moment, be as accurately modeled by the theory as well as the 1.3 GHz data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 at Fermilab shows that at 3.9 GHz an even stronger reduction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present 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0"/>
                <a:ext cx="9144000" cy="1815882"/>
              </a:xfrm>
              <a:prstGeom prst="rect">
                <a:avLst/>
              </a:prstGeom>
              <a:blipFill>
                <a:blip r:embed="rId2"/>
                <a:stretch>
                  <a:fillRect l="-333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0849"/>
            <a:ext cx="4873752" cy="365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0200" y="20574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also: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Martinello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“Advancement in the understanding of the field and frequency dependent microwave surface resistance of niobium,”  in Proceedings of SRF2017, Lanzhou, China, 2017. 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385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refer all questions to the appropriate people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7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81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Weak Pinning of Trapped Magnetic Flux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Liarte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P. Sethna</a:t>
            </a:r>
          </a:p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Gurevich Theory of AQS &amp; Discussion of QP Overheating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T. Maniscalco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Arias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Sitaraman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2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81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Weak Pinning of Trapped Magnetic Flux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Liarte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P. Sethna</a:t>
            </a:r>
          </a:p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II: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Gurevich Theory of AQS &amp; Discussion of QP Overheating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T. Maniscalco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Arias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Sitaraman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9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62000"/>
                <a:ext cx="9144000" cy="5350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 between power dissipation in superconductor with surface resistance:</a:t>
                </a: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we consider only the component of the residual resistance due to trapped magnetic flux,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fl</m:t>
                        </m:r>
                      </m:sub>
                    </m:sSub>
                  </m:oMath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5350054"/>
              </a:xfrm>
              <a:prstGeom prst="rect">
                <a:avLst/>
              </a:prstGeom>
              <a:blipFill>
                <a:blip r:embed="rId2"/>
                <a:stretch>
                  <a:fillRect l="-533"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2600" y="152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Weak Pinning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3038620" cy="27432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2895600" y="5029200"/>
            <a:ext cx="458857" cy="685800"/>
          </a:xfrm>
          <a:prstGeom prst="straightConnector1">
            <a:avLst/>
          </a:prstGeom>
          <a:ln w="28575" cap="sq">
            <a:solidFill>
              <a:schemeClr val="tx1"/>
            </a:solidFill>
            <a:bevel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4200" y="5130225"/>
            <a:ext cx="168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epth into superconductor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434ED53-5A9A-4E42-9F32-0C2895471AAA}"/>
              </a:ext>
            </a:extLst>
          </p:cNvPr>
          <p:cNvSpPr txBox="1"/>
          <p:nvPr/>
        </p:nvSpPr>
        <p:spPr>
          <a:xfrm>
            <a:off x="1905000" y="2768025"/>
            <a:ext cx="278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 simplifies theoretical analysis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0" y="2387025"/>
            <a:ext cx="3657601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4010243"/>
                <a:ext cx="1242007" cy="5617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fl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10243"/>
                <a:ext cx="1242007" cy="561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14194" y="5297269"/>
            <a:ext cx="377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do not account for this linear dependence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6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62000"/>
                <a:ext cx="5479016" cy="5311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Vortex lines are subject to the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collective action of many impurities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(point defects); only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fluctuations in the density of impurities or individual pinning forces can pin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vortices</a:t>
                </a:r>
              </a:p>
              <a:p>
                <a:pPr algn="just"/>
                <a:endParaRPr lang="en-US" sz="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vortex trades elastic energy to deform to a new stationary configuration</a:t>
                </a:r>
              </a:p>
              <a:p>
                <a:pPr algn="just"/>
                <a:endParaRPr lang="en-US" sz="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Bardeen-Stephen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of motion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describes the dynamical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 of vortex lines:</a:t>
                </a:r>
              </a:p>
              <a:p>
                <a:pPr algn="just"/>
                <a:endPara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7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Bardeen-Stephen model can describe the linear dependence of the sensitivity to trapped flux on applied field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5479016" cy="5311711"/>
              </a:xfrm>
              <a:prstGeom prst="rect">
                <a:avLst/>
              </a:prstGeom>
              <a:blipFill>
                <a:blip r:embed="rId3"/>
                <a:stretch>
                  <a:fillRect l="-890" t="-574" r="-890" b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2600" y="152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Bardeen-Stephen Model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6414" y="4690646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pinning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8947" y="4157246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endParaRPr lang="en-US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690646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Lorentz</a:t>
            </a:r>
            <a:endParaRPr 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4157246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viscous</a:t>
            </a:r>
            <a:endParaRPr lang="en-US" sz="16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2365" y="1805053"/>
            <a:ext cx="3352800" cy="3566160"/>
            <a:chOff x="5181600" y="2301240"/>
            <a:chExt cx="3352800" cy="35661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301240"/>
              <a:ext cx="1855190" cy="3566160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6477000" y="2938451"/>
              <a:ext cx="679938" cy="109549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bevel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34674" y="2557046"/>
              <a:ext cx="1071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ortex line</a:t>
              </a:r>
              <a:endPara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6477000" y="3778817"/>
              <a:ext cx="685800" cy="3118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bevel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705600" y="3826366"/>
              <a:ext cx="453924" cy="669434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bevel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36410" y="3530025"/>
              <a:ext cx="13979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mpurities (point defects)</a:t>
              </a:r>
              <a:endPara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52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62000"/>
                <a:ext cx="91440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regimes of losses exist: hysteretic losses (low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fields) and viscous losses (high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fields)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Crossover between two regimes occurs at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derive material dependent approximate analytical solutions for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5632311"/>
              </a:xfrm>
              <a:prstGeom prst="rect">
                <a:avLst/>
              </a:prstGeom>
              <a:blipFill>
                <a:blip r:embed="rId3"/>
                <a:stretch>
                  <a:fillRect l="-533" t="-541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24400" y="152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Hysteretic and Viscous Losses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3B3C5F-9EA7-B847-A8E2-2882DA5F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82" y="1138938"/>
            <a:ext cx="3458355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1805586"/>
                <a:ext cx="1879682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" pitchFamily="18" charset="0"/>
                  </a:rPr>
                  <a:t>Hysteretic losses:</a:t>
                </a:r>
              </a:p>
              <a:p>
                <a:pPr algn="ctr"/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dominates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805586"/>
                <a:ext cx="1879682" cy="667747"/>
              </a:xfrm>
              <a:prstGeom prst="rect">
                <a:avLst/>
              </a:prstGeom>
              <a:blipFill>
                <a:blip r:embed="rId5"/>
                <a:stretch>
                  <a:fillRect l="-2597" t="-4545" r="-227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85816" y="1799722"/>
                <a:ext cx="16187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" pitchFamily="18" charset="0"/>
                  </a:rPr>
                  <a:t>Viscous losses:</a:t>
                </a:r>
              </a:p>
              <a:p>
                <a:pPr algn="ctr"/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dominates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16" y="1799722"/>
                <a:ext cx="1618776" cy="646331"/>
              </a:xfrm>
              <a:prstGeom prst="rect">
                <a:avLst/>
              </a:prstGeom>
              <a:blipFill>
                <a:blip r:embed="rId6"/>
                <a:stretch>
                  <a:fillRect l="-3008" t="-4717" r="-300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36020" y="2965650"/>
                <a:ext cx="1697196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𝑡𝑟𝑎𝑝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20" y="2965650"/>
                <a:ext cx="1697196" cy="76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2411503" y="2715314"/>
            <a:ext cx="1322297" cy="485086"/>
          </a:xfrm>
          <a:prstGeom prst="straightConnector1">
            <a:avLst/>
          </a:prstGeom>
          <a:ln w="28575" cap="sq">
            <a:solidFill>
              <a:schemeClr val="accent6">
                <a:lumMod val="75000"/>
              </a:schemeClr>
            </a:solidFill>
            <a:bevel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xmlns="" id="{5C5378C3-F820-B642-92AE-852B7385A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719" y="3728808"/>
            <a:ext cx="2809052" cy="22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62000"/>
                <a:ext cx="9144000" cy="529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solution uses a 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mean-field approach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solve for the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pinning force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(hysteretic regime)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 smtClean="0">
                    <a:cs typeface="Times New Roman" panose="02020603050405020304" pitchFamily="18" charset="0"/>
                  </a:rPr>
                  <a:t>									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 smtClean="0">
                    <a:cs typeface="Times New Roman" panose="02020603050405020304" pitchFamily="18" charset="0"/>
                  </a:rPr>
                  <a:t>									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 smtClean="0">
                    <a:cs typeface="Times New Roman" panose="02020603050405020304" pitchFamily="18" charset="0"/>
                  </a:rPr>
                  <a:t>									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                          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9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sensitivity slope,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solidFill>
                          <a:srgbClr val="F89F1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crossover field,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proportional to: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 xmlns="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∝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𝜅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den>
                        </m:f>
                      </m:e>
                    </m:rad>
                  </m:oMath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</a:t>
                </a:r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frequency,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GL parameter,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critical magnetic field,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de-pinning current, and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normal state electrical resistivity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144000" cy="5292603"/>
              </a:xfrm>
              <a:prstGeom prst="rect">
                <a:avLst/>
              </a:prstGeom>
              <a:blipFill>
                <a:blip r:embed="rId3"/>
                <a:stretch>
                  <a:fillRect l="-533" t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657600" cy="245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52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Field Approach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8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58180"/>
            <a:ext cx="4267200" cy="288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52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Disordered Potential Approach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that adds the randomness of the impurities back in; used to corroborate the results of the mean field approach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vortex line is discretized and a random local disordered potential is used to solve the equation of motion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9136" y="4076220"/>
            <a:ext cx="7562844" cy="2710604"/>
            <a:chOff x="1184386" y="1208277"/>
            <a:chExt cx="6573985" cy="22969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EEFDBE4-0CA9-6A4F-97E0-53302EA10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950" r="7182"/>
            <a:stretch/>
          </p:blipFill>
          <p:spPr>
            <a:xfrm>
              <a:off x="1184386" y="1219201"/>
              <a:ext cx="3387615" cy="22860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0D784EB-3909-A646-8378-DA775CAA66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536" t="9312" r="7198"/>
            <a:stretch/>
          </p:blipFill>
          <p:spPr>
            <a:xfrm>
              <a:off x="4800601" y="1208277"/>
              <a:ext cx="2957770" cy="228600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005551" y="2177535"/>
              <a:ext cx="1720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Nb</a:t>
              </a:r>
              <a:r>
                <a:rPr lang="en-US" baseline="-25000" dirty="0" smtClean="0"/>
                <a:t>3</a:t>
              </a:r>
              <a:r>
                <a:rPr lang="en-US" dirty="0" smtClean="0"/>
                <a:t>Sn (1.3 GHz)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5184" y="1401678"/>
              <a:ext cx="173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NbCu</a:t>
              </a:r>
              <a:r>
                <a:rPr lang="en-US" dirty="0" smtClean="0"/>
                <a:t> (100 </a:t>
              </a:r>
              <a:r>
                <a:rPr lang="en-US" dirty="0"/>
                <a:t>M</a:t>
              </a:r>
              <a:r>
                <a:rPr lang="en-US" dirty="0" smtClean="0"/>
                <a:t>Hz)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 rot="19404845">
            <a:off x="5597793" y="4674619"/>
            <a:ext cx="1682213" cy="32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field approach</a:t>
            </a:r>
            <a:endParaRPr lang="en-US" sz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492597">
            <a:off x="6218225" y="4934443"/>
            <a:ext cx="2126647" cy="32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89F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Disordered Potential</a:t>
            </a:r>
            <a:endParaRPr lang="en-US" sz="1200" dirty="0">
              <a:solidFill>
                <a:srgbClr val="F89F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225619">
            <a:off x="6804719" y="5618376"/>
            <a:ext cx="548074" cy="32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B6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200" dirty="0">
              <a:solidFill>
                <a:srgbClr val="EB62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" y="1848950"/>
            <a:ext cx="4011208" cy="18848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27020" y="4178588"/>
            <a:ext cx="103746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Nb</a:t>
            </a:r>
            <a:r>
              <a:rPr lang="en-US" sz="700" baseline="-25000" dirty="0" smtClean="0">
                <a:solidFill>
                  <a:schemeClr val="bg1"/>
                </a:solidFill>
              </a:rPr>
              <a:t>3</a:t>
            </a:r>
            <a:r>
              <a:rPr lang="en-US" sz="700" dirty="0" smtClean="0">
                <a:solidFill>
                  <a:schemeClr val="bg1"/>
                </a:solidFill>
              </a:rPr>
              <a:t>Sn (</a:t>
            </a:r>
            <a:r>
              <a:rPr lang="en-US" sz="200" dirty="0" smtClean="0">
                <a:solidFill>
                  <a:schemeClr val="bg1"/>
                </a:solidFill>
              </a:rPr>
              <a:t>1.3</a:t>
            </a:r>
            <a:r>
              <a:rPr lang="en-US" sz="7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GHdfdfdfdfd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7657" y="2610221"/>
            <a:ext cx="128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CO-Infusion</a:t>
            </a:r>
          </a:p>
          <a:p>
            <a:pPr algn="ctr"/>
            <a:r>
              <a:rPr lang="en-US" dirty="0" smtClean="0"/>
              <a:t>(1.3 GHz)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2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81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I: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Weak Pinning of Trapped Magnetic Flux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Liarte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P. Sethna</a:t>
            </a:r>
          </a:p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Gurevich Theory of AQS &amp; Discussion of QP Overheating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T. Maniscalco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Arias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Sitaraman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8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1320</Words>
  <Application>Microsoft Macintosh PowerPoint</Application>
  <PresentationFormat>On-screen Show (4:3)</PresentationFormat>
  <Paragraphs>226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Cornell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Peter Koufalis</cp:lastModifiedBy>
  <cp:revision>176</cp:revision>
  <dcterms:created xsi:type="dcterms:W3CDTF">2010-10-18T16:36:26Z</dcterms:created>
  <dcterms:modified xsi:type="dcterms:W3CDTF">2018-06-26T01:53:03Z</dcterms:modified>
</cp:coreProperties>
</file>