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305" r:id="rId2"/>
    <p:sldId id="353" r:id="rId3"/>
    <p:sldId id="388" r:id="rId4"/>
    <p:sldId id="390" r:id="rId5"/>
    <p:sldId id="392" r:id="rId6"/>
    <p:sldId id="374" r:id="rId7"/>
    <p:sldId id="382" r:id="rId8"/>
    <p:sldId id="384" r:id="rId9"/>
    <p:sldId id="375" r:id="rId10"/>
    <p:sldId id="376" r:id="rId11"/>
    <p:sldId id="397" r:id="rId12"/>
    <p:sldId id="396" r:id="rId13"/>
    <p:sldId id="385" r:id="rId14"/>
    <p:sldId id="400" r:id="rId15"/>
    <p:sldId id="398" r:id="rId16"/>
    <p:sldId id="401" r:id="rId17"/>
    <p:sldId id="402" r:id="rId18"/>
    <p:sldId id="314" r:id="rId19"/>
    <p:sldId id="394" r:id="rId20"/>
    <p:sldId id="395" r:id="rId21"/>
  </p:sldIdLst>
  <p:sldSz cx="9144000" cy="5143500" type="screen16x9"/>
  <p:notesSz cx="7023100" cy="9309100"/>
  <p:defaultTextStyle>
    <a:defPPr>
      <a:defRPr lang="en-CA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D80"/>
    <a:srgbClr val="FF0000"/>
    <a:srgbClr val="113F7C"/>
    <a:srgbClr val="56863E"/>
    <a:srgbClr val="0094DA"/>
    <a:srgbClr val="818386"/>
    <a:srgbClr val="0F2D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77" autoAdjust="0"/>
    <p:restoredTop sz="90390" autoAdjust="0"/>
  </p:normalViewPr>
  <p:slideViewPr>
    <p:cSldViewPr snapToGrid="0">
      <p:cViewPr>
        <p:scale>
          <a:sx n="80" d="100"/>
          <a:sy n="80" d="100"/>
        </p:scale>
        <p:origin x="-264" y="-41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trwindata\groups\accelerator\musr\m1612\CF1%20Asymmetry%20Plo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108923884514434E-2"/>
          <c:y val="9.1312634083781444E-2"/>
          <c:w val="0.83161834884275831"/>
          <c:h val="0.67167366414906027"/>
        </c:manualLayout>
      </c:layout>
      <c:scatterChart>
        <c:scatterStyle val="lineMarker"/>
        <c:varyColors val="0"/>
        <c:ser>
          <c:idx val="0"/>
          <c:order val="0"/>
          <c:marker>
            <c:spPr>
              <a:ln w="9525">
                <a:noFill/>
              </a:ln>
            </c:spPr>
          </c:marker>
          <c:errBars>
            <c:errDir val="x"/>
            <c:errBarType val="both"/>
            <c:errValType val="fixedVal"/>
            <c:noEndCap val="0"/>
            <c:val val="1"/>
          </c:errBars>
          <c:xVal>
            <c:numRef>
              <c:f>'2K'!$B$7:$B$16</c:f>
              <c:numCache>
                <c:formatCode>General</c:formatCode>
                <c:ptCount val="10"/>
                <c:pt idx="0">
                  <c:v>0</c:v>
                </c:pt>
                <c:pt idx="1">
                  <c:v>40</c:v>
                </c:pt>
                <c:pt idx="2">
                  <c:v>80</c:v>
                </c:pt>
                <c:pt idx="3">
                  <c:v>120</c:v>
                </c:pt>
                <c:pt idx="4">
                  <c:v>160</c:v>
                </c:pt>
                <c:pt idx="5">
                  <c:v>170</c:v>
                </c:pt>
                <c:pt idx="6">
                  <c:v>180</c:v>
                </c:pt>
                <c:pt idx="7">
                  <c:v>190</c:v>
                </c:pt>
                <c:pt idx="8">
                  <c:v>195</c:v>
                </c:pt>
                <c:pt idx="9">
                  <c:v>200</c:v>
                </c:pt>
              </c:numCache>
            </c:numRef>
          </c:xVal>
          <c:yVal>
            <c:numRef>
              <c:f>'2K'!$E$7:$E$16</c:f>
              <c:numCache>
                <c:formatCode>General</c:formatCode>
                <c:ptCount val="10"/>
                <c:pt idx="0">
                  <c:v>1</c:v>
                </c:pt>
                <c:pt idx="1">
                  <c:v>0.98176187198898823</c:v>
                </c:pt>
                <c:pt idx="2">
                  <c:v>0.96902959394356536</c:v>
                </c:pt>
                <c:pt idx="3">
                  <c:v>0.93702684101858258</c:v>
                </c:pt>
                <c:pt idx="4">
                  <c:v>0.92773571920165154</c:v>
                </c:pt>
                <c:pt idx="5">
                  <c:v>0.90984170681348986</c:v>
                </c:pt>
                <c:pt idx="6">
                  <c:v>0.8121128699242941</c:v>
                </c:pt>
                <c:pt idx="7">
                  <c:v>0.27942188575361343</c:v>
                </c:pt>
                <c:pt idx="8">
                  <c:v>2.0646937370956655E-2</c:v>
                </c:pt>
                <c:pt idx="9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4453760"/>
        <c:axId val="484832384"/>
      </c:scatterChart>
      <c:valAx>
        <c:axId val="484453760"/>
        <c:scaling>
          <c:orientation val="minMax"/>
          <c:max val="20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crossAx val="484832384"/>
        <c:crosses val="autoZero"/>
        <c:crossBetween val="midCat"/>
      </c:valAx>
      <c:valAx>
        <c:axId val="4848323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84453760"/>
        <c:crosses val="autoZero"/>
        <c:crossBetween val="midCat"/>
      </c:valAx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0.14259</cdr:x>
      <cdr:y>0.21332</cdr:y>
    </cdr:from>
    <cdr:to>
      <cdr:x>0.87476</cdr:x>
      <cdr:y>0.30361</cdr:y>
    </cdr:to>
    <cdr:sp macro="" textlink="">
      <cdr:nvSpPr>
        <cdr:cNvPr id="4" name="Rectangle 3"/>
        <cdr:cNvSpPr/>
      </cdr:nvSpPr>
      <cdr:spPr>
        <a:xfrm xmlns:a="http://schemas.openxmlformats.org/drawingml/2006/main">
          <a:off x="462057" y="414743"/>
          <a:ext cx="2372491" cy="17553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0.24523</cdr:x>
      <cdr:y>0.18476</cdr:y>
    </cdr:from>
    <cdr:to>
      <cdr:x>0.27301</cdr:x>
      <cdr:y>0.22863</cdr:y>
    </cdr:to>
    <cdr:pic>
      <cdr:nvPicPr>
        <cdr:cNvPr id="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794632" y="359220"/>
          <a:ext cx="90021" cy="85283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0.4186</cdr:x>
      <cdr:y>0.18476</cdr:y>
    </cdr:from>
    <cdr:to>
      <cdr:x>0.44638</cdr:x>
      <cdr:y>0.22863</cdr:y>
    </cdr:to>
    <cdr:pic>
      <cdr:nvPicPr>
        <cdr:cNvPr id="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356420" y="359220"/>
          <a:ext cx="90021" cy="85283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0.55877</cdr:x>
      <cdr:y>0.18476</cdr:y>
    </cdr:from>
    <cdr:to>
      <cdr:x>0.58656</cdr:x>
      <cdr:y>0.22863</cdr:y>
    </cdr:to>
    <cdr:pic>
      <cdr:nvPicPr>
        <cdr:cNvPr id="10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810632" y="359220"/>
          <a:ext cx="90021" cy="85283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0.78602</cdr:x>
      <cdr:y>0.18476</cdr:y>
    </cdr:from>
    <cdr:to>
      <cdr:x>0.8138</cdr:x>
      <cdr:y>0.22863</cdr:y>
    </cdr:to>
    <cdr:pic>
      <cdr:nvPicPr>
        <cdr:cNvPr id="1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546991" y="359220"/>
          <a:ext cx="90021" cy="85283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0.82245</cdr:x>
      <cdr:y>0.28168</cdr:y>
    </cdr:from>
    <cdr:to>
      <cdr:x>0.85023</cdr:x>
      <cdr:y>0.32554</cdr:y>
    </cdr:to>
    <cdr:pic>
      <cdr:nvPicPr>
        <cdr:cNvPr id="1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665027" y="547639"/>
          <a:ext cx="90021" cy="85283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0.79991</cdr:x>
      <cdr:y>0.2067</cdr:y>
    </cdr:from>
    <cdr:to>
      <cdr:x>0.84039</cdr:x>
      <cdr:y>0.32268</cdr:y>
    </cdr:to>
    <cdr:cxnSp macro="">
      <cdr:nvCxnSpPr>
        <cdr:cNvPr id="5" name="Straight Connector 4"/>
        <cdr:cNvCxnSpPr/>
      </cdr:nvCxnSpPr>
      <cdr:spPr>
        <a:xfrm xmlns:a="http://schemas.openxmlformats.org/drawingml/2006/main" flipH="1" flipV="1">
          <a:off x="2592002" y="401862"/>
          <a:ext cx="131178" cy="225500"/>
        </a:xfrm>
        <a:prstGeom xmlns:a="http://schemas.openxmlformats.org/drawingml/2006/main" prst="line">
          <a:avLst/>
        </a:prstGeom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0.15662</cdr:x>
      <cdr:y>0.2067</cdr:y>
    </cdr:from>
    <cdr:to>
      <cdr:x>0.79991</cdr:x>
      <cdr:y>0.2067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507517" y="401862"/>
          <a:ext cx="2084485" cy="0"/>
        </a:xfrm>
        <a:prstGeom xmlns:a="http://schemas.openxmlformats.org/drawingml/2006/main" prst="line">
          <a:avLst/>
        </a:prstGeom>
        <a:ln xmlns:a="http://schemas.openxmlformats.org/drawingml/2006/main" w="28575"/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6ECD016-DE4C-45BB-BB74-9D6053CC1B1A}" type="datetimeFigureOut">
              <a:rPr lang="en-US"/>
              <a:pPr>
                <a:defRPr/>
              </a:pPr>
              <a:t>6/27/2018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fr-CA" noProof="0" smtClean="0"/>
              <a:t>Click to edit Master text styles</a:t>
            </a:r>
          </a:p>
          <a:p>
            <a:pPr lvl="1"/>
            <a:r>
              <a:rPr lang="fr-CA" noProof="0" smtClean="0"/>
              <a:t>Second level</a:t>
            </a:r>
          </a:p>
          <a:p>
            <a:pPr lvl="2"/>
            <a:r>
              <a:rPr lang="fr-CA" noProof="0" smtClean="0"/>
              <a:t>Third level</a:t>
            </a:r>
          </a:p>
          <a:p>
            <a:pPr lvl="3"/>
            <a:r>
              <a:rPr lang="fr-CA" noProof="0" smtClean="0"/>
              <a:t>Fourth level</a:t>
            </a:r>
          </a:p>
          <a:p>
            <a:pPr lvl="4"/>
            <a:r>
              <a:rPr lang="fr-CA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3F4E8DB-E977-4A61-A694-428682DB2E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5617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35AEA7-D1F2-4E9D-8EAB-08A5A7C0C24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9575" y="698500"/>
            <a:ext cx="62039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alt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7238" indent="-290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5225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1950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8675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55875" indent="-23177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13075" indent="-23177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70275" indent="-23177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27475" indent="-23177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D7BB7E3-67FC-48F8-9030-1EFB5CD2FEEE}" type="slidenum">
              <a:rPr lang="en-US" altLang="en-US" smtClean="0">
                <a:cs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9575" y="698500"/>
            <a:ext cx="62039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alt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7238" indent="-290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5225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1950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8675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55875" indent="-23177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13075" indent="-23177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70275" indent="-23177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27475" indent="-23177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8ADCCFA-49E8-4BA8-959C-1A5EDC540E3B}" type="slidenum">
              <a:rPr lang="en-US" altLang="en-US" smtClean="0">
                <a:cs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9575" y="698500"/>
            <a:ext cx="62039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alt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7238" indent="-290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5225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1950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8675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55875" indent="-23177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13075" indent="-23177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70275" indent="-23177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27475" indent="-23177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970AFB5-93E2-4375-9A93-08CBBBEDA4E6}" type="slidenum">
              <a:rPr lang="en-US" altLang="en-US" smtClean="0">
                <a:cs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F8F650-4AA9-490C-AD8E-F4838637535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9575" y="698500"/>
            <a:ext cx="62039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BD1596-8D32-43E7-A28A-093C8375768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9575" y="698500"/>
            <a:ext cx="62039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65138"/>
            <a:r>
              <a:rPr lang="en-CA" altLang="en-US" smtClean="0"/>
              <a:t>Beta nmr insert to allow probing of london layer near the limits of the meissner state with a field parallel to the surface – beta nmr allows soft landing and depth profiling – musr is a bulk probe – will shed light on loss mechanisms in rf surface</a:t>
            </a:r>
          </a:p>
          <a:p>
            <a:pPr defTabSz="465138"/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D82325-9F0B-4324-ACB5-C93D5EDD529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nicholls_j_05 copy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13F7C">
              <a:alpha val="49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Picture 9" descr="cyc-nuclid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67" r="23599" b="28326"/>
          <a:stretch>
            <a:fillRect/>
          </a:stretch>
        </p:blipFill>
        <p:spPr bwMode="auto">
          <a:xfrm>
            <a:off x="5761038" y="1797050"/>
            <a:ext cx="3382962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TRIUMF_logo_white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265113"/>
            <a:ext cx="3149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4010025" y="374650"/>
            <a:ext cx="4667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altLang="en-US" sz="1200" smtClean="0">
                <a:solidFill>
                  <a:srgbClr val="EAE5DF"/>
                </a:solidFill>
                <a:latin typeface="Myriad Web Pro"/>
                <a:ea typeface="Myriad Pro Light"/>
                <a:cs typeface="Myriad Pro Light"/>
              </a:rPr>
              <a:t>Canada’s national laboratory</a:t>
            </a:r>
          </a:p>
          <a:p>
            <a:pPr>
              <a:defRPr/>
            </a:pPr>
            <a:r>
              <a:rPr lang="en-US" altLang="en-US" sz="1200" smtClean="0">
                <a:solidFill>
                  <a:srgbClr val="EAE5DF"/>
                </a:solidFill>
                <a:latin typeface="Myriad Web Pro"/>
                <a:ea typeface="Myriad Pro Light"/>
                <a:cs typeface="Myriad Pro Light"/>
              </a:rPr>
              <a:t>for particle and nuclear physics</a:t>
            </a:r>
          </a:p>
          <a:p>
            <a:pPr>
              <a:defRPr/>
            </a:pPr>
            <a:r>
              <a:rPr lang="en-US" altLang="en-US" sz="1200" smtClean="0">
                <a:solidFill>
                  <a:srgbClr val="EAE5DF"/>
                </a:solidFill>
                <a:latin typeface="Myriad Web Pro"/>
                <a:ea typeface="Myriad Pro Light"/>
                <a:cs typeface="Myriad Pro Light"/>
              </a:rPr>
              <a:t>and accelerator-based science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794125" y="146050"/>
            <a:ext cx="0" cy="1101725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926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4619625"/>
            <a:ext cx="57467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788" y="4616450"/>
            <a:ext cx="576262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s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"/>
          <a:stretch>
            <a:fillRect/>
          </a:stretch>
        </p:blipFill>
        <p:spPr bwMode="auto">
          <a:xfrm>
            <a:off x="4587875" y="4611688"/>
            <a:ext cx="5699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s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725" y="4621213"/>
            <a:ext cx="57467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s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4621213"/>
            <a:ext cx="57467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s6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075" y="4619625"/>
            <a:ext cx="57626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s7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338" y="4621213"/>
            <a:ext cx="57467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s8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-764"/>
          <a:stretch>
            <a:fillRect/>
          </a:stretch>
        </p:blipFill>
        <p:spPr bwMode="auto">
          <a:xfrm>
            <a:off x="8609013" y="4616450"/>
            <a:ext cx="5810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5" descr="s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88" y="4621213"/>
            <a:ext cx="57467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6" descr="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4618038"/>
            <a:ext cx="57626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7" descr="s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"/>
          <a:stretch>
            <a:fillRect/>
          </a:stretch>
        </p:blipFill>
        <p:spPr bwMode="auto">
          <a:xfrm>
            <a:off x="-14288" y="4614863"/>
            <a:ext cx="56991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8" descr="s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563" y="4622800"/>
            <a:ext cx="5746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9" descr="s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238" y="4622800"/>
            <a:ext cx="5746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0" descr="s6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3" y="4621213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1" descr="s7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5" y="4622800"/>
            <a:ext cx="5746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2" descr="s8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-764"/>
          <a:stretch>
            <a:fillRect/>
          </a:stretch>
        </p:blipFill>
        <p:spPr bwMode="auto">
          <a:xfrm>
            <a:off x="4006850" y="4618038"/>
            <a:ext cx="5810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2646501" y="0"/>
            <a:ext cx="6117852" cy="469901"/>
          </a:xfrm>
        </p:spPr>
        <p:txBody>
          <a:bodyPr/>
          <a:lstStyle>
            <a:lvl1pPr>
              <a:defRPr>
                <a:latin typeface="Myriad Pro SemiEx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8" name="Text Placeholder 2"/>
          <p:cNvSpPr>
            <a:spLocks noGrp="1"/>
          </p:cNvSpPr>
          <p:nvPr>
            <p:ph idx="1"/>
          </p:nvPr>
        </p:nvSpPr>
        <p:spPr>
          <a:xfrm>
            <a:off x="468078" y="714076"/>
            <a:ext cx="8229600" cy="363884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412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SemiEx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yriad Pro" pitchFamily="34" charset="0"/>
              </a:defRPr>
            </a:lvl1pPr>
            <a:lvl2pPr>
              <a:defRPr>
                <a:latin typeface="Myriad Pro" pitchFamily="34" charset="0"/>
              </a:defRPr>
            </a:lvl2pPr>
            <a:lvl3pPr>
              <a:defRPr>
                <a:latin typeface="Myriad Pro" pitchFamily="34" charset="0"/>
              </a:defRPr>
            </a:lvl3pPr>
            <a:lvl4pPr>
              <a:defRPr>
                <a:latin typeface="Myriad Pro" pitchFamily="34" charset="0"/>
              </a:defRPr>
            </a:lvl4pPr>
            <a:lvl5pPr>
              <a:defRPr>
                <a:latin typeface="Myriad Pro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Myriad Pro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20.09.2016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Myriad Pro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Accelerator Division All Hands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Myriad Pro" pitchFamily="34" charset="0"/>
                <a:cs typeface="+mn-cs"/>
              </a:defRPr>
            </a:lvl1pPr>
          </a:lstStyle>
          <a:p>
            <a:pPr>
              <a:defRPr/>
            </a:pPr>
            <a:fld id="{8B1B6193-6A4E-49B5-8FFA-49FB7724AA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023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s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886200"/>
            <a:ext cx="12573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3883025"/>
            <a:ext cx="126047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s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48"/>
          <a:stretch>
            <a:fillRect/>
          </a:stretch>
        </p:blipFill>
        <p:spPr bwMode="auto">
          <a:xfrm>
            <a:off x="0" y="3881438"/>
            <a:ext cx="863600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s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263" y="3883025"/>
            <a:ext cx="126047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s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13" y="3883025"/>
            <a:ext cx="1258887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s6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25" y="3881438"/>
            <a:ext cx="126047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 descr="s7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513" y="3881438"/>
            <a:ext cx="126047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s8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869"/>
          <a:stretch>
            <a:fillRect/>
          </a:stretch>
        </p:blipFill>
        <p:spPr bwMode="auto">
          <a:xfrm>
            <a:off x="8412163" y="3883025"/>
            <a:ext cx="731837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772021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SemiEx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722313" y="1896486"/>
            <a:ext cx="7772400" cy="1427163"/>
          </a:xfrm>
        </p:spPr>
        <p:txBody>
          <a:bodyPr/>
          <a:lstStyle>
            <a:lvl1pPr>
              <a:defRPr>
                <a:latin typeface="Myriad Pro" pitchFamily="34" charset="0"/>
              </a:defRPr>
            </a:lvl1pPr>
            <a:lvl2pPr>
              <a:defRPr>
                <a:latin typeface="Myriad Pro" pitchFamily="34" charset="0"/>
              </a:defRPr>
            </a:lvl2pPr>
            <a:lvl3pPr>
              <a:defRPr>
                <a:latin typeface="Myriad Pro" pitchFamily="34" charset="0"/>
              </a:defRPr>
            </a:lvl3pPr>
            <a:lvl4pPr>
              <a:defRPr>
                <a:latin typeface="Myriad Pro" pitchFamily="34" charset="0"/>
              </a:defRPr>
            </a:lvl4pPr>
            <a:lvl5pPr>
              <a:defRPr>
                <a:latin typeface="Myriad Pro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4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20.09.2016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Accelerator Division All Hands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78AF5E9-80B1-4B46-BAB7-35B5282C78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75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SemiEx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18891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18891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716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646363" y="0"/>
            <a:ext cx="6118225" cy="469900"/>
          </a:xfrm>
          <a:prstGeom prst="rect">
            <a:avLst/>
          </a:prstGeom>
        </p:spPr>
        <p:txBody>
          <a:bodyPr anchor="ctr"/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FFFFFF"/>
                </a:solidFill>
                <a:latin typeface="Avenir Heavy"/>
                <a:ea typeface="+mj-ea"/>
                <a:cs typeface="Avenir Heavy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CA" smtClean="0">
                <a:latin typeface="Myriad Pro SemiExt" pitchFamily="34" charset="0"/>
              </a:rPr>
              <a:t>Click to edit Master title style</a:t>
            </a:r>
            <a:endParaRPr lang="en-US">
              <a:latin typeface="Myriad Pro SemiEx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109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9677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7659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49677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7659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0496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SemiEx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Myriad Pro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20.09.2016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Myriad Pro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Accelerator Division All Hands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Myriad Pro" pitchFamily="34" charset="0"/>
                <a:cs typeface="+mn-cs"/>
              </a:defRPr>
            </a:lvl1pPr>
          </a:lstStyle>
          <a:p>
            <a:pPr>
              <a:defRPr/>
            </a:pPr>
            <a:fld id="{90BE66FF-C24E-42D5-8075-1D5C30D6F1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277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6501" y="0"/>
            <a:ext cx="6117852" cy="469901"/>
          </a:xfrm>
        </p:spPr>
        <p:txBody>
          <a:bodyPr/>
          <a:lstStyle>
            <a:lvl1pPr>
              <a:defRPr>
                <a:latin typeface="Myriad Pro SemiEx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7814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646363" y="0"/>
            <a:ext cx="6118225" cy="469900"/>
          </a:xfrm>
          <a:prstGeom prst="rect">
            <a:avLst/>
          </a:prstGeom>
        </p:spPr>
        <p:txBody>
          <a:bodyPr anchor="ctr"/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FFFFFF"/>
                </a:solidFill>
                <a:latin typeface="Avenir Heavy"/>
                <a:ea typeface="+mj-ea"/>
                <a:cs typeface="Avenir Heavy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CA" smtClean="0">
                <a:latin typeface="Myriad Pro SemiExt" pitchFamily="34" charset="0"/>
              </a:rPr>
              <a:t>Click to edit Master title style</a:t>
            </a:r>
            <a:endParaRPr lang="en-US">
              <a:latin typeface="Myriad Pro SemiEx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102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102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7256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07782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646363" y="0"/>
            <a:ext cx="6118225" cy="469900"/>
          </a:xfrm>
          <a:prstGeom prst="rect">
            <a:avLst/>
          </a:prstGeom>
        </p:spPr>
        <p:txBody>
          <a:bodyPr anchor="ctr"/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FFFFFF"/>
                </a:solidFill>
                <a:latin typeface="Avenir Heavy"/>
                <a:ea typeface="+mj-ea"/>
                <a:cs typeface="Avenir Heavy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CA" dirty="0" smtClean="0">
                <a:latin typeface="Myriad Pro SemiExt" pitchFamily="34" charset="0"/>
              </a:rPr>
              <a:t>Click to </a:t>
            </a:r>
            <a:r>
              <a:rPr lang="fr-CA" dirty="0" err="1" smtClean="0">
                <a:latin typeface="Myriad Pro SemiExt" pitchFamily="34" charset="0"/>
              </a:rPr>
              <a:t>edit</a:t>
            </a:r>
            <a:r>
              <a:rPr lang="fr-CA" dirty="0" smtClean="0">
                <a:latin typeface="Myriad Pro SemiExt" pitchFamily="34" charset="0"/>
              </a:rPr>
              <a:t> Master </a:t>
            </a:r>
            <a:r>
              <a:rPr lang="fr-CA" dirty="0" err="1" smtClean="0">
                <a:latin typeface="Myriad Pro SemiExt" pitchFamily="34" charset="0"/>
              </a:rPr>
              <a:t>title</a:t>
            </a:r>
            <a:r>
              <a:rPr lang="fr-CA" dirty="0" smtClean="0">
                <a:latin typeface="Myriad Pro SemiExt" pitchFamily="34" charset="0"/>
              </a:rPr>
              <a:t> style</a:t>
            </a:r>
            <a:endParaRPr lang="en-US" dirty="0">
              <a:latin typeface="Myriad Pro SemiEx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040" y="3884930"/>
            <a:ext cx="8280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040" y="744061"/>
            <a:ext cx="8280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040" y="4309983"/>
            <a:ext cx="8280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43796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SemiEx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Myriad Pro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20.09.2016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Myriad Pro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Accelerator Division All Hands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Myriad Pro" pitchFamily="34" charset="0"/>
                <a:cs typeface="+mn-cs"/>
              </a:defRPr>
            </a:lvl1pPr>
          </a:lstStyle>
          <a:p>
            <a:pPr>
              <a:defRPr/>
            </a:pPr>
            <a:fld id="{B4AB3B55-ED10-4E13-89D3-91DD2BE688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794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nicholls_j_05 copy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13F7C">
              <a:alpha val="49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Picture 9" descr="cyc-nuclid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67" r="23599" b="28326"/>
          <a:stretch>
            <a:fillRect/>
          </a:stretch>
        </p:blipFill>
        <p:spPr bwMode="auto">
          <a:xfrm>
            <a:off x="5761038" y="1797050"/>
            <a:ext cx="3382962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TRIUMF_logo_white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265113"/>
            <a:ext cx="3149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3794125" y="146050"/>
            <a:ext cx="0" cy="1101725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4010025" y="374650"/>
            <a:ext cx="4667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altLang="en-US" sz="1200" smtClean="0">
                <a:solidFill>
                  <a:srgbClr val="EAE5DF"/>
                </a:solidFill>
                <a:latin typeface="Myriad Web Pro"/>
                <a:ea typeface="Myriad Pro Light"/>
                <a:cs typeface="Myriad Pro Light"/>
              </a:rPr>
              <a:t>Canada’s national laboratory</a:t>
            </a:r>
          </a:p>
          <a:p>
            <a:pPr>
              <a:defRPr/>
            </a:pPr>
            <a:r>
              <a:rPr lang="en-US" altLang="en-US" sz="1200" smtClean="0">
                <a:solidFill>
                  <a:srgbClr val="EAE5DF"/>
                </a:solidFill>
                <a:latin typeface="Myriad Web Pro"/>
                <a:ea typeface="Myriad Pro Light"/>
                <a:cs typeface="Myriad Pro Light"/>
              </a:rPr>
              <a:t>for particle and nuclear physics</a:t>
            </a:r>
          </a:p>
          <a:p>
            <a:pPr>
              <a:defRPr/>
            </a:pPr>
            <a:r>
              <a:rPr lang="en-US" altLang="en-US" sz="1200" smtClean="0">
                <a:solidFill>
                  <a:srgbClr val="EAE5DF"/>
                </a:solidFill>
                <a:latin typeface="Myriad Web Pro"/>
                <a:ea typeface="Myriad Pro Light"/>
                <a:cs typeface="Myriad Pro Light"/>
              </a:rPr>
              <a:t>and accelerator-based science</a:t>
            </a:r>
          </a:p>
        </p:txBody>
      </p:sp>
    </p:spTree>
    <p:extLst>
      <p:ext uri="{BB962C8B-B14F-4D97-AF65-F5344CB8AC3E}">
        <p14:creationId xmlns:p14="http://schemas.microsoft.com/office/powerpoint/2010/main" val="514489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25527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8" descr="nicholls_j_05 copy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3" r="18443"/>
          <a:stretch>
            <a:fillRect/>
          </a:stretch>
        </p:blipFill>
        <p:spPr bwMode="auto">
          <a:xfrm>
            <a:off x="2552700" y="0"/>
            <a:ext cx="65913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52700" y="0"/>
            <a:ext cx="6591300" cy="5143500"/>
          </a:xfrm>
          <a:prstGeom prst="rect">
            <a:avLst/>
          </a:prstGeom>
          <a:solidFill>
            <a:srgbClr val="113F7C">
              <a:alpha val="49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295275" y="1122363"/>
            <a:ext cx="2032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altLang="en-US" sz="1000" smtClean="0">
                <a:solidFill>
                  <a:srgbClr val="113F7C"/>
                </a:solidFill>
                <a:latin typeface="Myriad Web Pro"/>
                <a:ea typeface="Myriad Pro Light"/>
                <a:cs typeface="Myriad Pro Light"/>
              </a:rPr>
              <a:t>Canada’s national laboratory</a:t>
            </a:r>
          </a:p>
          <a:p>
            <a:pPr>
              <a:defRPr/>
            </a:pPr>
            <a:r>
              <a:rPr lang="en-US" altLang="en-US" sz="1000" smtClean="0">
                <a:solidFill>
                  <a:srgbClr val="113F7C"/>
                </a:solidFill>
                <a:latin typeface="Myriad Web Pro"/>
                <a:ea typeface="Myriad Pro Light"/>
                <a:cs typeface="Myriad Pro Light"/>
              </a:rPr>
              <a:t>for particle and nuclear physics </a:t>
            </a:r>
          </a:p>
          <a:p>
            <a:pPr>
              <a:defRPr/>
            </a:pPr>
            <a:r>
              <a:rPr lang="en-US" altLang="en-US" sz="1000" smtClean="0">
                <a:solidFill>
                  <a:srgbClr val="113F7C"/>
                </a:solidFill>
                <a:latin typeface="Myriad Web Pro"/>
                <a:ea typeface="Myriad Pro Light"/>
                <a:cs typeface="Myriad Pro Light"/>
              </a:rPr>
              <a:t>and accelerator-based science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95275" y="1000125"/>
            <a:ext cx="2032000" cy="0"/>
          </a:xfrm>
          <a:prstGeom prst="line">
            <a:avLst/>
          </a:prstGeom>
          <a:ln w="3175" cmpd="sng">
            <a:solidFill>
              <a:srgbClr val="0127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12" descr="TRIUMF_logo_blu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395288"/>
            <a:ext cx="1655763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125413" y="4021138"/>
            <a:ext cx="2427287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125"/>
              </a:lnSpc>
              <a:spcAft>
                <a:spcPts val="600"/>
              </a:spcAft>
              <a:defRPr/>
            </a:pPr>
            <a:r>
              <a:rPr lang="en-US" altLang="en-US" sz="800" smtClean="0">
                <a:solidFill>
                  <a:srgbClr val="0F2D68"/>
                </a:solidFill>
                <a:latin typeface="Myriad Web Pro"/>
                <a:ea typeface="ヒラギノ角ゴ Pro W3"/>
                <a:cs typeface="Myriad Pro Light"/>
              </a:rPr>
              <a:t>TRIUMF: Alberta | British Columbia | Calgary | Carleton | Guelph | Manitoba | McGill | McMaster | Montréal | Northern British Columbia | Queen’s | Regina | Saint </a:t>
            </a:r>
            <a:r>
              <a:rPr lang="en-US" altLang="en-US" sz="800" smtClean="0">
                <a:solidFill>
                  <a:srgbClr val="113F7C"/>
                </a:solidFill>
                <a:latin typeface="Myriad Web Pro"/>
                <a:ea typeface="ヒラギノ角ゴ Pro W3"/>
                <a:cs typeface="Myriad Pro Light"/>
              </a:rPr>
              <a:t>Mary’s</a:t>
            </a:r>
            <a:r>
              <a:rPr lang="en-US" altLang="en-US" sz="800" smtClean="0">
                <a:solidFill>
                  <a:srgbClr val="0F2D68"/>
                </a:solidFill>
                <a:latin typeface="Myriad Web Pro"/>
                <a:ea typeface="ヒラギノ角ゴ Pro W3"/>
                <a:cs typeface="Myriad Pro Light"/>
              </a:rPr>
              <a:t> | Simon Fraser | Toronto | Victoria | Western | Winnipeg | York</a:t>
            </a:r>
          </a:p>
        </p:txBody>
      </p:sp>
    </p:spTree>
    <p:extLst>
      <p:ext uri="{BB962C8B-B14F-4D97-AF65-F5344CB8AC3E}">
        <p14:creationId xmlns:p14="http://schemas.microsoft.com/office/powerpoint/2010/main" val="3048370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25527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8" descr="nicholls_j_05 copy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3" r="18443"/>
          <a:stretch>
            <a:fillRect/>
          </a:stretch>
        </p:blipFill>
        <p:spPr bwMode="auto">
          <a:xfrm>
            <a:off x="2552700" y="0"/>
            <a:ext cx="65913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52700" y="0"/>
            <a:ext cx="6591300" cy="5143500"/>
          </a:xfrm>
          <a:prstGeom prst="rect">
            <a:avLst/>
          </a:prstGeom>
          <a:solidFill>
            <a:srgbClr val="113F7C">
              <a:alpha val="49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295275" y="1122363"/>
            <a:ext cx="2032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altLang="en-US" sz="1000" smtClean="0">
                <a:solidFill>
                  <a:srgbClr val="113F7C"/>
                </a:solidFill>
                <a:latin typeface="Myriad Web Pro"/>
                <a:ea typeface="Myriad Pro Light"/>
                <a:cs typeface="Myriad Pro Light"/>
              </a:rPr>
              <a:t>Canada’s national laboratory</a:t>
            </a:r>
          </a:p>
          <a:p>
            <a:pPr>
              <a:defRPr/>
            </a:pPr>
            <a:r>
              <a:rPr lang="en-US" altLang="en-US" sz="1000" smtClean="0">
                <a:solidFill>
                  <a:srgbClr val="113F7C"/>
                </a:solidFill>
                <a:latin typeface="Myriad Web Pro"/>
                <a:ea typeface="Myriad Pro Light"/>
                <a:cs typeface="Myriad Pro Light"/>
              </a:rPr>
              <a:t>for particle and nuclear physics </a:t>
            </a:r>
          </a:p>
          <a:p>
            <a:pPr>
              <a:defRPr/>
            </a:pPr>
            <a:r>
              <a:rPr lang="en-US" altLang="en-US" sz="1000" smtClean="0">
                <a:solidFill>
                  <a:srgbClr val="113F7C"/>
                </a:solidFill>
                <a:latin typeface="Myriad Web Pro"/>
                <a:ea typeface="Myriad Pro Light"/>
                <a:cs typeface="Myriad Pro Light"/>
              </a:rPr>
              <a:t>and accelerator-based science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95275" y="1000125"/>
            <a:ext cx="2032000" cy="0"/>
          </a:xfrm>
          <a:prstGeom prst="line">
            <a:avLst/>
          </a:prstGeom>
          <a:ln w="3175" cmpd="sng">
            <a:solidFill>
              <a:srgbClr val="0127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12" descr="TRIUMF_logo_blu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395288"/>
            <a:ext cx="1655763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125413" y="4021138"/>
            <a:ext cx="2427287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125"/>
              </a:lnSpc>
              <a:spcAft>
                <a:spcPts val="600"/>
              </a:spcAft>
              <a:defRPr/>
            </a:pPr>
            <a:r>
              <a:rPr lang="en-US" altLang="en-US" sz="800" smtClean="0">
                <a:solidFill>
                  <a:srgbClr val="0F2D68"/>
                </a:solidFill>
                <a:latin typeface="Myriad Web Pro"/>
                <a:ea typeface="ヒラギノ角ゴ Pro W3"/>
                <a:cs typeface="Myriad Pro Light"/>
              </a:rPr>
              <a:t>TRIUMF: Alberta | British Columbia | Calgary | Carleton | Guelph | Manitoba | McGill | McMaster | Montréal | Northern British Columbia | Queen’s | Regina | Saint </a:t>
            </a:r>
            <a:r>
              <a:rPr lang="en-US" altLang="en-US" sz="800" smtClean="0">
                <a:solidFill>
                  <a:srgbClr val="113F7C"/>
                </a:solidFill>
                <a:latin typeface="Myriad Web Pro"/>
                <a:ea typeface="ヒラギノ角ゴ Pro W3"/>
                <a:cs typeface="Myriad Pro Light"/>
              </a:rPr>
              <a:t>Mary’s</a:t>
            </a:r>
            <a:r>
              <a:rPr lang="en-US" altLang="en-US" sz="800" smtClean="0">
                <a:solidFill>
                  <a:srgbClr val="0F2D68"/>
                </a:solidFill>
                <a:latin typeface="Myriad Web Pro"/>
                <a:ea typeface="ヒラギノ角ゴ Pro W3"/>
                <a:cs typeface="Myriad Pro Light"/>
              </a:rPr>
              <a:t> | Simon Fraser | Toronto | Victoria | Western | Winnipeg | York</a:t>
            </a:r>
          </a:p>
        </p:txBody>
      </p:sp>
      <p:sp>
        <p:nvSpPr>
          <p:cNvPr id="9" name="TextBox 14"/>
          <p:cNvSpPr txBox="1">
            <a:spLocks noChangeArrowheads="1"/>
          </p:cNvSpPr>
          <p:nvPr/>
        </p:nvSpPr>
        <p:spPr bwMode="auto">
          <a:xfrm>
            <a:off x="3867150" y="1562100"/>
            <a:ext cx="39433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n-CA" altLang="en-US" sz="4000" smtClean="0">
                <a:solidFill>
                  <a:srgbClr val="FFFFFF"/>
                </a:solidFill>
                <a:latin typeface="Myriad Pro"/>
                <a:ea typeface="Avenir Heavy"/>
                <a:cs typeface="Avenir Heavy"/>
              </a:rPr>
              <a:t>Thank you!</a:t>
            </a:r>
          </a:p>
          <a:p>
            <a:pPr algn="ctr">
              <a:defRPr/>
            </a:pPr>
            <a:r>
              <a:rPr lang="en-CA" altLang="en-US" sz="4000" smtClean="0">
                <a:solidFill>
                  <a:srgbClr val="FFFFFF"/>
                </a:solidFill>
                <a:latin typeface="Myriad Pro"/>
                <a:ea typeface="Avenir Heavy"/>
                <a:cs typeface="Avenir Heavy"/>
              </a:rPr>
              <a:t>Merci!</a:t>
            </a:r>
            <a:endParaRPr lang="en-US" altLang="en-US" sz="3200" smtClean="0">
              <a:solidFill>
                <a:srgbClr val="FFFFFF"/>
              </a:solidFill>
              <a:latin typeface="Myriad Pro"/>
              <a:ea typeface="Avenir Heavy"/>
              <a:cs typeface="Avenir Heavy"/>
            </a:endParaRPr>
          </a:p>
        </p:txBody>
      </p:sp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6616700" y="4306888"/>
            <a:ext cx="23241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defRPr/>
            </a:pPr>
            <a:r>
              <a:rPr lang="en-CA" altLang="en-US" sz="1400" smtClean="0">
                <a:solidFill>
                  <a:srgbClr val="FFFFFF"/>
                </a:solidFill>
                <a:latin typeface="Myriad Pro SemiExt"/>
                <a:ea typeface="Avenir Heavy"/>
                <a:cs typeface="Avenir Heavy"/>
              </a:rPr>
              <a:t>Follow us at TRIUMFLab </a:t>
            </a:r>
          </a:p>
        </p:txBody>
      </p:sp>
      <p:pic>
        <p:nvPicPr>
          <p:cNvPr id="11" name="Picture 16" descr="FB-f-Logo__white_51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3" y="4745038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7" descr="Glyph_Logo_png WHIT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738" y="4745038"/>
            <a:ext cx="25082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8" descr="Twitter_logo_whit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213" y="4745038"/>
            <a:ext cx="31115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5643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25527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8" descr="nicholls_j_05 copy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3" r="18443"/>
          <a:stretch>
            <a:fillRect/>
          </a:stretch>
        </p:blipFill>
        <p:spPr bwMode="auto">
          <a:xfrm>
            <a:off x="2552700" y="0"/>
            <a:ext cx="65913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52700" y="0"/>
            <a:ext cx="6591300" cy="5143500"/>
          </a:xfrm>
          <a:prstGeom prst="rect">
            <a:avLst/>
          </a:prstGeom>
          <a:solidFill>
            <a:srgbClr val="113F7C">
              <a:alpha val="49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295275" y="1122363"/>
            <a:ext cx="2032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altLang="en-US" sz="1000" smtClean="0">
                <a:solidFill>
                  <a:srgbClr val="113F7C"/>
                </a:solidFill>
                <a:latin typeface="Myriad Web Pro"/>
                <a:ea typeface="Myriad Pro Light"/>
                <a:cs typeface="Myriad Pro Light"/>
              </a:rPr>
              <a:t>Canada’s national laboratory</a:t>
            </a:r>
          </a:p>
          <a:p>
            <a:pPr>
              <a:defRPr/>
            </a:pPr>
            <a:r>
              <a:rPr lang="en-US" altLang="en-US" sz="1000" smtClean="0">
                <a:solidFill>
                  <a:srgbClr val="113F7C"/>
                </a:solidFill>
                <a:latin typeface="Myriad Web Pro"/>
                <a:ea typeface="Myriad Pro Light"/>
                <a:cs typeface="Myriad Pro Light"/>
              </a:rPr>
              <a:t>for particle and nuclear physics </a:t>
            </a:r>
          </a:p>
          <a:p>
            <a:pPr>
              <a:defRPr/>
            </a:pPr>
            <a:r>
              <a:rPr lang="en-US" altLang="en-US" sz="1000" smtClean="0">
                <a:solidFill>
                  <a:srgbClr val="113F7C"/>
                </a:solidFill>
                <a:latin typeface="Myriad Web Pro"/>
                <a:ea typeface="Myriad Pro Light"/>
                <a:cs typeface="Myriad Pro Light"/>
              </a:rPr>
              <a:t>and accelerator-based science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95275" y="1000125"/>
            <a:ext cx="2032000" cy="0"/>
          </a:xfrm>
          <a:prstGeom prst="line">
            <a:avLst/>
          </a:prstGeom>
          <a:ln w="3175" cmpd="sng">
            <a:solidFill>
              <a:srgbClr val="01275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12" descr="TRIUMF_logo_blu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395288"/>
            <a:ext cx="1655763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125413" y="4021138"/>
            <a:ext cx="2427287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125"/>
              </a:lnSpc>
              <a:spcAft>
                <a:spcPts val="600"/>
              </a:spcAft>
              <a:defRPr/>
            </a:pPr>
            <a:r>
              <a:rPr lang="en-US" altLang="en-US" sz="800" smtClean="0">
                <a:solidFill>
                  <a:srgbClr val="0F2D68"/>
                </a:solidFill>
                <a:latin typeface="Myriad Web Pro"/>
                <a:ea typeface="ヒラギノ角ゴ Pro W3"/>
                <a:cs typeface="Myriad Pro Light"/>
              </a:rPr>
              <a:t>TRIUMF: Alberta | British Columbia | Calgary | Carleton | Guelph | Manitoba | McGill | McMaster | Montréal | Northern British Columbia | Queen’s | Regina | Saint </a:t>
            </a:r>
            <a:r>
              <a:rPr lang="en-US" altLang="en-US" sz="800" smtClean="0">
                <a:solidFill>
                  <a:srgbClr val="113F7C"/>
                </a:solidFill>
                <a:latin typeface="Myriad Web Pro"/>
                <a:ea typeface="ヒラギノ角ゴ Pro W3"/>
                <a:cs typeface="Myriad Pro Light"/>
              </a:rPr>
              <a:t>Mary’s</a:t>
            </a:r>
            <a:r>
              <a:rPr lang="en-US" altLang="en-US" sz="800" smtClean="0">
                <a:solidFill>
                  <a:srgbClr val="0F2D68"/>
                </a:solidFill>
                <a:latin typeface="Myriad Web Pro"/>
                <a:ea typeface="ヒラギノ角ゴ Pro W3"/>
                <a:cs typeface="Myriad Pro Light"/>
              </a:rPr>
              <a:t> | Simon Fraser | Toronto | Victoria | Western | Winnipeg | York</a:t>
            </a:r>
          </a:p>
        </p:txBody>
      </p:sp>
      <p:sp>
        <p:nvSpPr>
          <p:cNvPr id="9" name="TextBox 14"/>
          <p:cNvSpPr txBox="1">
            <a:spLocks noChangeArrowheads="1"/>
          </p:cNvSpPr>
          <p:nvPr/>
        </p:nvSpPr>
        <p:spPr bwMode="auto">
          <a:xfrm>
            <a:off x="6616700" y="4306888"/>
            <a:ext cx="23241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defRPr/>
            </a:pPr>
            <a:r>
              <a:rPr lang="en-CA" altLang="en-US" sz="1400" smtClean="0">
                <a:solidFill>
                  <a:srgbClr val="FFFFFF"/>
                </a:solidFill>
                <a:latin typeface="Myriad Pro SemiExt"/>
                <a:ea typeface="Avenir Heavy"/>
                <a:cs typeface="Avenir Heavy"/>
              </a:rPr>
              <a:t>Follow us at TRIUMFLab </a:t>
            </a:r>
          </a:p>
        </p:txBody>
      </p:sp>
      <p:pic>
        <p:nvPicPr>
          <p:cNvPr id="10" name="Picture 15" descr="FB-f-Logo__white_51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3" y="4745038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6" descr="Glyph_Logo_png WHIT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738" y="4745038"/>
            <a:ext cx="25082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7" descr="Twitter_logo_whit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213" y="4745038"/>
            <a:ext cx="31115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8999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nicholls_j_05 copy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2" r="18445"/>
          <a:stretch>
            <a:fillRect/>
          </a:stretch>
        </p:blipFill>
        <p:spPr bwMode="auto">
          <a:xfrm>
            <a:off x="3352800" y="0"/>
            <a:ext cx="57912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352800" y="0"/>
            <a:ext cx="5791200" cy="5143500"/>
          </a:xfrm>
          <a:prstGeom prst="rect">
            <a:avLst/>
          </a:prstGeom>
          <a:solidFill>
            <a:srgbClr val="113F7C">
              <a:alpha val="49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3352800" cy="51435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0" descr="TRIUMF_logo_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838" y="4706938"/>
            <a:ext cx="102870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2280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886200"/>
            <a:ext cx="12573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3883025"/>
            <a:ext cx="126047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s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48"/>
          <a:stretch>
            <a:fillRect/>
          </a:stretch>
        </p:blipFill>
        <p:spPr bwMode="auto">
          <a:xfrm>
            <a:off x="0" y="3881438"/>
            <a:ext cx="863600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s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263" y="3883025"/>
            <a:ext cx="126047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s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13" y="3883025"/>
            <a:ext cx="1258887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s6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25" y="3881438"/>
            <a:ext cx="126047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s7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513" y="3881438"/>
            <a:ext cx="126047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s8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869"/>
          <a:stretch>
            <a:fillRect/>
          </a:stretch>
        </p:blipFill>
        <p:spPr bwMode="auto">
          <a:xfrm>
            <a:off x="8412163" y="3883025"/>
            <a:ext cx="731837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646501" y="0"/>
            <a:ext cx="6117852" cy="469901"/>
          </a:xfrm>
        </p:spPr>
        <p:txBody>
          <a:bodyPr/>
          <a:lstStyle>
            <a:lvl1pPr>
              <a:defRPr>
                <a:latin typeface="Myriad Pro SemiEx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idx="1"/>
          </p:nvPr>
        </p:nvSpPr>
        <p:spPr>
          <a:xfrm>
            <a:off x="468078" y="714076"/>
            <a:ext cx="8229600" cy="297209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20.09.2016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Accelerator Division All Hands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7C4FCA1-42AC-40C8-8E49-76AC490DC0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67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s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886200"/>
            <a:ext cx="12573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3883025"/>
            <a:ext cx="126047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s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48"/>
          <a:stretch>
            <a:fillRect/>
          </a:stretch>
        </p:blipFill>
        <p:spPr bwMode="auto">
          <a:xfrm>
            <a:off x="0" y="3881438"/>
            <a:ext cx="863600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s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263" y="3883025"/>
            <a:ext cx="126047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s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13" y="3883025"/>
            <a:ext cx="1258887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s6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25" y="3881438"/>
            <a:ext cx="126047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s7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513" y="3881438"/>
            <a:ext cx="126047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 descr="s8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869"/>
          <a:stretch>
            <a:fillRect/>
          </a:stretch>
        </p:blipFill>
        <p:spPr bwMode="auto">
          <a:xfrm>
            <a:off x="8412163" y="3883025"/>
            <a:ext cx="731837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646501" y="0"/>
            <a:ext cx="6117852" cy="469901"/>
          </a:xfrm>
        </p:spPr>
        <p:txBody>
          <a:bodyPr/>
          <a:lstStyle>
            <a:lvl1pPr>
              <a:defRPr>
                <a:latin typeface="Myriad Pro SemiEx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20.09.2016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Accelerator Division All Hands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31493F1-2C3B-4379-BA91-AFF7B79058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554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s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4619625"/>
            <a:ext cx="57467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788" y="4616450"/>
            <a:ext cx="576262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s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"/>
          <a:stretch>
            <a:fillRect/>
          </a:stretch>
        </p:blipFill>
        <p:spPr bwMode="auto">
          <a:xfrm>
            <a:off x="4587875" y="4611688"/>
            <a:ext cx="5699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s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725" y="4621213"/>
            <a:ext cx="57467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s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4621213"/>
            <a:ext cx="57467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s6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075" y="4619625"/>
            <a:ext cx="57626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s7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338" y="4621213"/>
            <a:ext cx="57467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 descr="s8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-764"/>
          <a:stretch>
            <a:fillRect/>
          </a:stretch>
        </p:blipFill>
        <p:spPr bwMode="auto">
          <a:xfrm>
            <a:off x="8609013" y="4616450"/>
            <a:ext cx="5810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5" descr="s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88" y="4621213"/>
            <a:ext cx="57467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6" descr="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4618038"/>
            <a:ext cx="57626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7" descr="s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"/>
          <a:stretch>
            <a:fillRect/>
          </a:stretch>
        </p:blipFill>
        <p:spPr bwMode="auto">
          <a:xfrm>
            <a:off x="-14288" y="4614863"/>
            <a:ext cx="56991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8" descr="s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563" y="4622800"/>
            <a:ext cx="5746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9" descr="s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238" y="4622800"/>
            <a:ext cx="5746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0" descr="s6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3" y="4621213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1" descr="s7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5" y="4622800"/>
            <a:ext cx="5746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2" descr="s8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-764"/>
          <a:stretch>
            <a:fillRect/>
          </a:stretch>
        </p:blipFill>
        <p:spPr bwMode="auto">
          <a:xfrm>
            <a:off x="4006850" y="4618038"/>
            <a:ext cx="5810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2646501" y="0"/>
            <a:ext cx="6117852" cy="469901"/>
          </a:xfrm>
        </p:spPr>
        <p:txBody>
          <a:bodyPr/>
          <a:lstStyle>
            <a:lvl1pPr>
              <a:defRPr>
                <a:latin typeface="Myriad Pro SemiEx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529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469900"/>
          </a:xfrm>
          <a:prstGeom prst="rect">
            <a:avLst/>
          </a:prstGeom>
          <a:solidFill>
            <a:srgbClr val="113F7C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Myriad Pro SemiExt" pitchFamily="34" charset="0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2646363" y="0"/>
            <a:ext cx="61182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en-US" smtClean="0"/>
              <a:t>Click to edit Master title stytle</a:t>
            </a:r>
            <a:endParaRPr lang="en-US" alt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68313" y="714375"/>
            <a:ext cx="822960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29" name="Picture 5" descr="TRIUMF_logo_white.eps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2075"/>
            <a:ext cx="102870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95" r:id="rId1"/>
    <p:sldLayoutId id="2147484296" r:id="rId2"/>
    <p:sldLayoutId id="2147484297" r:id="rId3"/>
    <p:sldLayoutId id="2147484298" r:id="rId4"/>
    <p:sldLayoutId id="2147484299" r:id="rId5"/>
    <p:sldLayoutId id="2147484300" r:id="rId6"/>
    <p:sldLayoutId id="2147484301" r:id="rId7"/>
    <p:sldLayoutId id="2147484302" r:id="rId8"/>
    <p:sldLayoutId id="2147484303" r:id="rId9"/>
    <p:sldLayoutId id="2147484304" r:id="rId10"/>
    <p:sldLayoutId id="2147484305" r:id="rId11"/>
    <p:sldLayoutId id="2147484306" r:id="rId12"/>
    <p:sldLayoutId id="2147484293" r:id="rId13"/>
    <p:sldLayoutId id="2147484307" r:id="rId14"/>
    <p:sldLayoutId id="2147484308" r:id="rId15"/>
    <p:sldLayoutId id="2147484294" r:id="rId16"/>
    <p:sldLayoutId id="2147484309" r:id="rId17"/>
    <p:sldLayoutId id="2147484310" r:id="rId18"/>
    <p:sldLayoutId id="2147484311" r:id="rId19"/>
  </p:sldLayoutIdLst>
  <p:hf hdr="0"/>
  <p:txStyles>
    <p:titleStyle>
      <a:lvl1pPr algn="r" defTabSz="457200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FFFFFF"/>
          </a:solidFill>
          <a:latin typeface="Myriad Pro SemiExt" pitchFamily="34" charset="0"/>
          <a:ea typeface="Myriad Pro SemiExt"/>
          <a:cs typeface="Myriad Pro SemiExt" pitchFamily="34" charset="0"/>
        </a:defRPr>
      </a:lvl1pPr>
      <a:lvl2pPr algn="r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Myriad Pro SemiExt"/>
          <a:ea typeface="Myriad Pro SemiExt"/>
          <a:cs typeface="Myriad Pro SemiExt"/>
        </a:defRPr>
      </a:lvl2pPr>
      <a:lvl3pPr algn="r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Myriad Pro SemiExt"/>
          <a:ea typeface="Myriad Pro SemiExt"/>
          <a:cs typeface="Myriad Pro SemiExt"/>
        </a:defRPr>
      </a:lvl3pPr>
      <a:lvl4pPr algn="r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Myriad Pro SemiExt"/>
          <a:ea typeface="Myriad Pro SemiExt"/>
          <a:cs typeface="Myriad Pro SemiExt"/>
        </a:defRPr>
      </a:lvl4pPr>
      <a:lvl5pPr algn="r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Myriad Pro SemiExt"/>
          <a:ea typeface="Myriad Pro SemiExt"/>
          <a:cs typeface="Myriad Pro SemiExt"/>
        </a:defRPr>
      </a:lvl5pPr>
      <a:lvl6pPr marL="457200" algn="r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Myriad Pro SemiExt"/>
          <a:ea typeface="Myriad Pro SemiExt"/>
          <a:cs typeface="Myriad Pro SemiExt"/>
        </a:defRPr>
      </a:lvl6pPr>
      <a:lvl7pPr marL="914400" algn="r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Myriad Pro SemiExt"/>
          <a:ea typeface="Myriad Pro SemiExt"/>
          <a:cs typeface="Myriad Pro SemiExt"/>
        </a:defRPr>
      </a:lvl7pPr>
      <a:lvl8pPr marL="1371600" algn="r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Myriad Pro SemiExt"/>
          <a:ea typeface="Myriad Pro SemiExt"/>
          <a:cs typeface="Myriad Pro SemiExt"/>
        </a:defRPr>
      </a:lvl8pPr>
      <a:lvl9pPr marL="1828800" algn="r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rgbClr val="FFFFFF"/>
          </a:solidFill>
          <a:latin typeface="Myriad Pro SemiExt"/>
          <a:ea typeface="Myriad Pro SemiExt"/>
          <a:cs typeface="Myriad Pro SemiExt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Myriad Pro" pitchFamily="34" charset="0"/>
          <a:ea typeface="Myriad Pro"/>
          <a:cs typeface="Myriad Pro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chemeClr val="tx1"/>
          </a:solidFill>
          <a:latin typeface="Myriad Pro" pitchFamily="34" charset="0"/>
          <a:ea typeface="Myriad Pro"/>
          <a:cs typeface="Myriad Pro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Myriad Pro" pitchFamily="34" charset="0"/>
          <a:ea typeface="Myriad Pro"/>
          <a:cs typeface="Myriad Pro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chemeClr val="tx1"/>
          </a:solidFill>
          <a:latin typeface="Myriad Pro" pitchFamily="34" charset="0"/>
          <a:ea typeface="Myriad Pro"/>
          <a:cs typeface="Myriad Pro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kern="1200">
          <a:solidFill>
            <a:schemeClr val="tx1"/>
          </a:solidFill>
          <a:latin typeface="Myriad Pro" pitchFamily="34" charset="0"/>
          <a:ea typeface="Myriad Pro"/>
          <a:cs typeface="Myriad Pro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://iopscience.iop.org/issue/0953-2048/30/12" TargetMode="External"/><Relationship Id="rId5" Type="http://schemas.openxmlformats.org/officeDocument/2006/relationships/hyperlink" Target="http://iopscience.iop.org/volume/0953-2048/30" TargetMode="External"/><Relationship Id="rId4" Type="http://schemas.openxmlformats.org/officeDocument/2006/relationships/hyperlink" Target="http://iopscience.iop.org/journal/0953-2048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Relationship Id="rId9" Type="http://schemas.openxmlformats.org/officeDocument/2006/relationships/image" Target="../media/image2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9.jpeg"/><Relationship Id="rId5" Type="http://schemas.openxmlformats.org/officeDocument/2006/relationships/chart" Target="../charts/chart1.xml"/><Relationship Id="rId4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30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5.xml"/><Relationship Id="rId4" Type="http://schemas.openxmlformats.org/officeDocument/2006/relationships/hyperlink" Target="http://journals.aps.org/prab/abstract/10.1103/PhysRevAccelBeams.21.032002?utm_source=email&amp;utm_medium=email&amp;utm_campaign=prab-aler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715963" y="1485900"/>
            <a:ext cx="4214812" cy="198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CA" altLang="en-US" sz="32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Insights from  </a:t>
            </a:r>
            <a:r>
              <a:rPr lang="en-CA" altLang="en-US" sz="3200" dirty="0" err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muSR</a:t>
            </a:r>
            <a:endParaRPr lang="en-CA" altLang="en-US" sz="3200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CA" altLang="en-US" sz="1100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CA" altLang="en-US" sz="2000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Bob </a:t>
            </a:r>
            <a:r>
              <a:rPr lang="en-CA" altLang="en-US" sz="2000" dirty="0" err="1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Laxdal</a:t>
            </a:r>
            <a:r>
              <a:rPr lang="en-CA" altLang="en-US" sz="2000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, </a:t>
            </a:r>
            <a:r>
              <a:rPr lang="en-CA" altLang="en-US" sz="20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TRIUMF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CA" altLang="en-US" sz="20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Tobi </a:t>
            </a:r>
            <a:r>
              <a:rPr lang="en-CA" altLang="en-US" sz="2000" dirty="0" err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Junginger</a:t>
            </a:r>
            <a:r>
              <a:rPr lang="en-CA" altLang="en-US" sz="20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, Lancaster</a:t>
            </a:r>
            <a:endParaRPr lang="en-CA" altLang="en-US" sz="2000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CA" altLang="en-US" sz="2000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CA" altLang="en-US" sz="20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TTC June 2018, RIKEN</a:t>
            </a:r>
            <a:endParaRPr lang="en-CA" altLang="en-US" sz="2000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" y="4708672"/>
            <a:ext cx="9133805" cy="454672"/>
            <a:chOff x="0" y="4648986"/>
            <a:chExt cx="9133805" cy="505035"/>
          </a:xfrm>
        </p:grpSpPr>
        <p:grpSp>
          <p:nvGrpSpPr>
            <p:cNvPr id="4" name="Group 3"/>
            <p:cNvGrpSpPr/>
            <p:nvPr/>
          </p:nvGrpSpPr>
          <p:grpSpPr>
            <a:xfrm>
              <a:off x="0" y="4648986"/>
              <a:ext cx="9133805" cy="505035"/>
              <a:chOff x="13854" y="4611600"/>
              <a:chExt cx="10514090" cy="530355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6629413" y="4615397"/>
                <a:ext cx="3894216" cy="51732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94799" y="4611600"/>
                <a:ext cx="3450490" cy="5235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4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77059" y="4650145"/>
                <a:ext cx="2350885" cy="4084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9" name="Group 8"/>
              <p:cNvGrpSpPr/>
              <p:nvPr/>
            </p:nvGrpSpPr>
            <p:grpSpPr>
              <a:xfrm>
                <a:off x="13854" y="4612674"/>
                <a:ext cx="2957945" cy="529281"/>
                <a:chOff x="13855" y="4614219"/>
                <a:chExt cx="2957945" cy="529281"/>
              </a:xfrm>
            </p:grpSpPr>
            <p:pic>
              <p:nvPicPr>
                <p:cNvPr id="12" name="Picture 3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855" y="4614219"/>
                  <a:ext cx="2957945" cy="5292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" name="Rectangle 12"/>
                <p:cNvSpPr/>
                <p:nvPr/>
              </p:nvSpPr>
              <p:spPr>
                <a:xfrm>
                  <a:off x="13855" y="5031960"/>
                  <a:ext cx="2530681" cy="104775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sp>
            <p:nvSpPr>
              <p:cNvPr id="10" name="Rectangle 9"/>
              <p:cNvSpPr/>
              <p:nvPr/>
            </p:nvSpPr>
            <p:spPr>
              <a:xfrm>
                <a:off x="5644069" y="4614228"/>
                <a:ext cx="381000" cy="9458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969078" y="4615395"/>
                <a:ext cx="225721" cy="5225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pic>
          <p:nvPicPr>
            <p:cNvPr id="5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5923" y="4691828"/>
              <a:ext cx="917955" cy="382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Pinning Data from Transverse Geometries</a:t>
            </a:r>
            <a:endParaRPr lang="en-CA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651" y="2708654"/>
            <a:ext cx="4499114" cy="2503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341" y="469899"/>
            <a:ext cx="4410564" cy="2357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0500" y="640080"/>
            <a:ext cx="42062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Figure 1: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Strong pinning in untreated sample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Doping (800C) reduces pinning – EP removes surface pinning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rgbClr val="FF0000"/>
                </a:solidFill>
              </a:rPr>
              <a:t>Higher temperatures 1200 and 1400 are effective at eliminating pinning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" y="2868674"/>
            <a:ext cx="42062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Figure 2: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Forming significantly </a:t>
            </a:r>
            <a:r>
              <a:rPr lang="en-CA" dirty="0" err="1" smtClean="0"/>
              <a:t>enhnaces</a:t>
            </a:r>
            <a:r>
              <a:rPr lang="en-CA" dirty="0" smtClean="0"/>
              <a:t> pinning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800C heat treatment reduces but does not eliminate pinning from forming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rgbClr val="FF0000"/>
                </a:solidFill>
              </a:rPr>
              <a:t>1400C eliminates pinning from forming dislocations</a:t>
            </a:r>
            <a:endParaRPr lang="en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58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Pinning and processing temperature </a:t>
            </a:r>
            <a:endParaRPr lang="en-CA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787" y="914400"/>
            <a:ext cx="5809938" cy="36249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131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Data from Parallel Geometries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638175" y="1287780"/>
            <a:ext cx="42062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Both coin and ellipsoid samples were used in parallel geometry to characterize the field of first penetration.</a:t>
            </a:r>
          </a:p>
          <a:p>
            <a:endParaRPr lang="en-CA" dirty="0"/>
          </a:p>
          <a:p>
            <a:r>
              <a:rPr lang="en-CA" dirty="0" smtClean="0"/>
              <a:t>Samples include RRR </a:t>
            </a:r>
            <a:r>
              <a:rPr lang="en-CA" dirty="0" err="1" smtClean="0"/>
              <a:t>Nb</a:t>
            </a:r>
            <a:r>
              <a:rPr lang="en-CA" dirty="0" smtClean="0"/>
              <a:t> with various treatments (120C, 800C, doping [FNAL]) and also measured higher Tc coatings (MgB2 and Nb3Sn) [Temple, Cornell] on RRR </a:t>
            </a:r>
            <a:r>
              <a:rPr lang="en-CA" dirty="0" err="1" smtClean="0"/>
              <a:t>Nb</a:t>
            </a:r>
            <a:endParaRPr lang="en-CA" dirty="0" smtClean="0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6397" y="29504206"/>
            <a:ext cx="8757286" cy="55093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oup 2"/>
          <p:cNvGrpSpPr/>
          <p:nvPr/>
        </p:nvGrpSpPr>
        <p:grpSpPr>
          <a:xfrm>
            <a:off x="5679205" y="695836"/>
            <a:ext cx="2384677" cy="1612862"/>
            <a:chOff x="3857866" y="3087736"/>
            <a:chExt cx="2384677" cy="1612862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72" t="2780" r="2792" b="57389"/>
            <a:stretch/>
          </p:blipFill>
          <p:spPr bwMode="auto">
            <a:xfrm>
              <a:off x="3857866" y="3087736"/>
              <a:ext cx="2384677" cy="1612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Oval 10"/>
            <p:cNvSpPr/>
            <p:nvPr/>
          </p:nvSpPr>
          <p:spPr>
            <a:xfrm>
              <a:off x="4853469" y="3926127"/>
              <a:ext cx="242455" cy="68013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908400" y="2820327"/>
            <a:ext cx="2062065" cy="1557532"/>
            <a:chOff x="6679925" y="3087736"/>
            <a:chExt cx="2062065" cy="1557532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216" t="47874" r="7765" b="17991"/>
            <a:stretch/>
          </p:blipFill>
          <p:spPr bwMode="auto">
            <a:xfrm>
              <a:off x="6679925" y="3087736"/>
              <a:ext cx="2062065" cy="1557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Oval 11"/>
            <p:cNvSpPr/>
            <p:nvPr/>
          </p:nvSpPr>
          <p:spPr>
            <a:xfrm>
              <a:off x="7521842" y="3697527"/>
              <a:ext cx="242455" cy="68013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28215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" t="5893" r="2023" b="2917"/>
          <a:stretch>
            <a:fillRect/>
          </a:stretch>
        </p:blipFill>
        <p:spPr bwMode="auto">
          <a:xfrm>
            <a:off x="3441700" y="1571625"/>
            <a:ext cx="4992688" cy="327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Rectangle 70"/>
          <p:cNvSpPr/>
          <p:nvPr/>
        </p:nvSpPr>
        <p:spPr>
          <a:xfrm>
            <a:off x="350838" y="547688"/>
            <a:ext cx="8613775" cy="11080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b="1" i="1" dirty="0"/>
              <a:t>Findings: </a:t>
            </a:r>
            <a:r>
              <a:rPr lang="en-US" b="1" i="1" dirty="0">
                <a:solidFill>
                  <a:srgbClr val="C00000"/>
                </a:solidFill>
              </a:rPr>
              <a:t>Baking at 120C in vacuum can enhance the field of first flux entry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Bake at 120C moved field of first flux entry in annealed sample from 174mT to 188mT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consistent with `dirty layer’ hypothesis </a:t>
            </a:r>
          </a:p>
          <a:p>
            <a:pPr>
              <a:defRPr/>
            </a:pPr>
            <a:endParaRPr lang="en-US" baseline="-25000" dirty="0"/>
          </a:p>
        </p:txBody>
      </p:sp>
      <p:sp>
        <p:nvSpPr>
          <p:cNvPr id="34" name="Rectangle 33"/>
          <p:cNvSpPr/>
          <p:nvPr/>
        </p:nvSpPr>
        <p:spPr>
          <a:xfrm>
            <a:off x="4000500" y="1847850"/>
            <a:ext cx="4294188" cy="2478088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AA44EDA0-9469-4291-9539-FC1DB93746D3}" type="slidenum">
              <a:rPr lang="en-US" smtClean="0"/>
              <a:pPr algn="r">
                <a:defRPr/>
              </a:pPr>
              <a:t>13</a:t>
            </a:fld>
            <a:endParaRPr lang="en-US"/>
          </a:p>
        </p:txBody>
      </p:sp>
      <p:sp>
        <p:nvSpPr>
          <p:cNvPr id="21" name="Title 2"/>
          <p:cNvSpPr txBox="1">
            <a:spLocks/>
          </p:cNvSpPr>
          <p:nvPr/>
        </p:nvSpPr>
        <p:spPr bwMode="auto">
          <a:xfrm>
            <a:off x="0" y="-192088"/>
            <a:ext cx="9010650" cy="85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Myriad Pro SemiExt" pitchFamily="34" charset="0"/>
                <a:ea typeface="Myriad Pro SemiExt"/>
                <a:cs typeface="Myriad Pro SemiExt" pitchFamily="34" charset="0"/>
              </a:defRPr>
            </a:lvl1pPr>
            <a:lvl2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Myriad Pro SemiExt"/>
                <a:ea typeface="Myriad Pro SemiExt"/>
                <a:cs typeface="Myriad Pro SemiExt"/>
              </a:defRPr>
            </a:lvl2pPr>
            <a:lvl3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Myriad Pro SemiExt"/>
                <a:ea typeface="Myriad Pro SemiExt"/>
                <a:cs typeface="Myriad Pro SemiExt"/>
              </a:defRPr>
            </a:lvl3pPr>
            <a:lvl4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Myriad Pro SemiExt"/>
                <a:ea typeface="Myriad Pro SemiExt"/>
                <a:cs typeface="Myriad Pro SemiExt"/>
              </a:defRPr>
            </a:lvl4pPr>
            <a:lvl5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Myriad Pro SemiExt"/>
                <a:ea typeface="Myriad Pro SemiExt"/>
                <a:cs typeface="Myriad Pro SemiExt"/>
              </a:defRPr>
            </a:lvl5pPr>
            <a:lvl6pPr marL="457200"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Myriad Pro SemiExt"/>
                <a:ea typeface="Myriad Pro SemiExt"/>
                <a:cs typeface="Myriad Pro SemiExt"/>
              </a:defRPr>
            </a:lvl6pPr>
            <a:lvl7pPr marL="914400"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Myriad Pro SemiExt"/>
                <a:ea typeface="Myriad Pro SemiExt"/>
                <a:cs typeface="Myriad Pro SemiExt"/>
              </a:defRPr>
            </a:lvl7pPr>
            <a:lvl8pPr marL="1371600"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Myriad Pro SemiExt"/>
                <a:ea typeface="Myriad Pro SemiExt"/>
                <a:cs typeface="Myriad Pro SemiExt"/>
              </a:defRPr>
            </a:lvl8pPr>
            <a:lvl9pPr marL="1828800"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Myriad Pro SemiExt"/>
                <a:ea typeface="Myriad Pro SemiExt"/>
                <a:cs typeface="Myriad Pro SemiExt"/>
              </a:defRPr>
            </a:lvl9pPr>
          </a:lstStyle>
          <a:p>
            <a:r>
              <a:rPr lang="en-CA" altLang="en-US" dirty="0" smtClean="0">
                <a:latin typeface="Myriad Pro SemiExt"/>
                <a:cs typeface="Myriad Pro SemiExt"/>
              </a:rPr>
              <a:t>Field of first flux entry – 120C Bake</a:t>
            </a:r>
            <a:endParaRPr lang="en-CA" altLang="en-US" dirty="0" smtClean="0">
              <a:latin typeface="Myriad Pro SemiExt"/>
              <a:cs typeface="Myriad Pro SemiExt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1057275" y="2722563"/>
            <a:ext cx="533400" cy="120332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1323975" y="4049713"/>
            <a:ext cx="0" cy="64770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38150" y="3314700"/>
            <a:ext cx="48577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2"/>
          <p:cNvSpPr txBox="1">
            <a:spLocks noChangeArrowheads="1"/>
          </p:cNvSpPr>
          <p:nvPr/>
        </p:nvSpPr>
        <p:spPr bwMode="auto">
          <a:xfrm>
            <a:off x="466725" y="2924175"/>
            <a:ext cx="752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b="1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µ</a:t>
            </a:r>
          </a:p>
        </p:txBody>
      </p:sp>
      <p:sp>
        <p:nvSpPr>
          <p:cNvPr id="29" name="TextBox 23"/>
          <p:cNvSpPr txBox="1">
            <a:spLocks noChangeArrowheads="1"/>
          </p:cNvSpPr>
          <p:nvPr/>
        </p:nvSpPr>
        <p:spPr bwMode="auto">
          <a:xfrm>
            <a:off x="1457325" y="4135438"/>
            <a:ext cx="333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b="1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B</a:t>
            </a:r>
          </a:p>
        </p:txBody>
      </p:sp>
      <p:sp>
        <p:nvSpPr>
          <p:cNvPr id="31" name="Oval 30"/>
          <p:cNvSpPr/>
          <p:nvPr/>
        </p:nvSpPr>
        <p:spPr>
          <a:xfrm>
            <a:off x="1057275" y="3182938"/>
            <a:ext cx="66675" cy="26511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75" b="70116"/>
          <a:stretch>
            <a:fillRect/>
          </a:stretch>
        </p:blipFill>
        <p:spPr bwMode="auto">
          <a:xfrm>
            <a:off x="842963" y="1822450"/>
            <a:ext cx="1125537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43"/>
          <p:cNvSpPr txBox="1">
            <a:spLocks noChangeArrowheads="1"/>
          </p:cNvSpPr>
          <p:nvPr/>
        </p:nvSpPr>
        <p:spPr bwMode="auto">
          <a:xfrm>
            <a:off x="1790700" y="3602038"/>
            <a:ext cx="10541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200" b="1" dirty="0">
                <a:latin typeface="Calibri" pitchFamily="34" charset="0"/>
                <a:cs typeface="Arial" pitchFamily="34" charset="0"/>
              </a:rPr>
              <a:t>Bulk </a:t>
            </a:r>
            <a:r>
              <a:rPr lang="en-CA" altLang="en-US" sz="1200" b="1" dirty="0" err="1">
                <a:latin typeface="Calibri" pitchFamily="34" charset="0"/>
                <a:cs typeface="Arial" pitchFamily="34" charset="0"/>
              </a:rPr>
              <a:t>Nb</a:t>
            </a:r>
            <a:endParaRPr lang="en-CA" altLang="en-US" sz="1200" b="1" dirty="0"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35" name="Straight Arrow Connector 34"/>
          <p:cNvCxnSpPr>
            <a:stCxn id="33" idx="1"/>
          </p:cNvCxnSpPr>
          <p:nvPr/>
        </p:nvCxnSpPr>
        <p:spPr>
          <a:xfrm flipH="1" flipV="1">
            <a:off x="1457325" y="3448050"/>
            <a:ext cx="333375" cy="292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43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Nb3Sn coating in parallel geometry</a:t>
            </a:r>
            <a:endParaRPr lang="en-CA" dirty="0"/>
          </a:p>
        </p:txBody>
      </p:sp>
      <p:grpSp>
        <p:nvGrpSpPr>
          <p:cNvPr id="6" name="Group 5"/>
          <p:cNvGrpSpPr/>
          <p:nvPr/>
        </p:nvGrpSpPr>
        <p:grpSpPr>
          <a:xfrm>
            <a:off x="6193990" y="3532833"/>
            <a:ext cx="2883335" cy="1468438"/>
            <a:chOff x="133350" y="2992438"/>
            <a:chExt cx="3530600" cy="1974850"/>
          </a:xfrm>
        </p:grpSpPr>
        <p:sp>
          <p:nvSpPr>
            <p:cNvPr id="7" name="Oval 6"/>
            <p:cNvSpPr/>
            <p:nvPr/>
          </p:nvSpPr>
          <p:spPr>
            <a:xfrm>
              <a:off x="752475" y="2992438"/>
              <a:ext cx="533400" cy="120173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V="1">
              <a:off x="1019175" y="4319588"/>
              <a:ext cx="0" cy="647700"/>
            </a:xfrm>
            <a:prstGeom prst="straightConnector1">
              <a:avLst/>
            </a:prstGeom>
            <a:ln>
              <a:solidFill>
                <a:srgbClr val="7030A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133350" y="3584575"/>
              <a:ext cx="485775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22"/>
            <p:cNvSpPr txBox="1">
              <a:spLocks noChangeArrowheads="1"/>
            </p:cNvSpPr>
            <p:nvPr/>
          </p:nvSpPr>
          <p:spPr bwMode="auto">
            <a:xfrm>
              <a:off x="161925" y="3194050"/>
              <a:ext cx="75247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Myriad Pro" charset="0"/>
                  <a:ea typeface="Myriad Pro" charset="0"/>
                  <a:cs typeface="Myriad Pro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Myriad Pro" charset="0"/>
                  <a:ea typeface="Myriad Pro" charset="0"/>
                  <a:cs typeface="Myriad Pro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Myriad Pro" charset="0"/>
                  <a:ea typeface="Myriad Pro" charset="0"/>
                  <a:cs typeface="Myriad Pro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>
                  <a:solidFill>
                    <a:schemeClr val="tx1"/>
                  </a:solidFill>
                  <a:latin typeface="Myriad Pro" charset="0"/>
                  <a:ea typeface="Myriad Pro" charset="0"/>
                  <a:cs typeface="Myriad Pro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Myriad Pro" charset="0"/>
                  <a:ea typeface="Myriad Pro" charset="0"/>
                  <a:cs typeface="Myriad Pro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Myriad Pro" charset="0"/>
                  <a:ea typeface="Myriad Pro" charset="0"/>
                  <a:cs typeface="Myriad Pro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Myriad Pro" charset="0"/>
                  <a:ea typeface="Myriad Pro" charset="0"/>
                  <a:cs typeface="Myriad Pro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Myriad Pro" charset="0"/>
                  <a:ea typeface="Myriad Pro" charset="0"/>
                  <a:cs typeface="Myriad Pro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Myriad Pro" charset="0"/>
                  <a:ea typeface="Myriad Pro" charset="0"/>
                  <a:cs typeface="Myriad Pro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CA" altLang="en-US" sz="1800" b="1">
                  <a:solidFill>
                    <a:srgbClr val="FF0000"/>
                  </a:solidFill>
                  <a:latin typeface="Calibri" pitchFamily="34" charset="0"/>
                  <a:cs typeface="Arial" pitchFamily="34" charset="0"/>
                </a:rPr>
                <a:t>µ</a:t>
              </a:r>
            </a:p>
          </p:txBody>
        </p:sp>
        <p:sp>
          <p:nvSpPr>
            <p:cNvPr id="11" name="TextBox 23"/>
            <p:cNvSpPr txBox="1">
              <a:spLocks noChangeArrowheads="1"/>
            </p:cNvSpPr>
            <p:nvPr/>
          </p:nvSpPr>
          <p:spPr bwMode="auto">
            <a:xfrm>
              <a:off x="1152525" y="4405313"/>
              <a:ext cx="33337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Myriad Pro" charset="0"/>
                  <a:ea typeface="Myriad Pro" charset="0"/>
                  <a:cs typeface="Myriad Pro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Myriad Pro" charset="0"/>
                  <a:ea typeface="Myriad Pro" charset="0"/>
                  <a:cs typeface="Myriad Pro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Myriad Pro" charset="0"/>
                  <a:ea typeface="Myriad Pro" charset="0"/>
                  <a:cs typeface="Myriad Pro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>
                  <a:solidFill>
                    <a:schemeClr val="tx1"/>
                  </a:solidFill>
                  <a:latin typeface="Myriad Pro" charset="0"/>
                  <a:ea typeface="Myriad Pro" charset="0"/>
                  <a:cs typeface="Myriad Pro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Myriad Pro" charset="0"/>
                  <a:ea typeface="Myriad Pro" charset="0"/>
                  <a:cs typeface="Myriad Pro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Myriad Pro" charset="0"/>
                  <a:ea typeface="Myriad Pro" charset="0"/>
                  <a:cs typeface="Myriad Pro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Myriad Pro" charset="0"/>
                  <a:ea typeface="Myriad Pro" charset="0"/>
                  <a:cs typeface="Myriad Pro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Myriad Pro" charset="0"/>
                  <a:ea typeface="Myriad Pro" charset="0"/>
                  <a:cs typeface="Myriad Pro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Myriad Pro" charset="0"/>
                  <a:ea typeface="Myriad Pro" charset="0"/>
                  <a:cs typeface="Myriad Pro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CA" altLang="en-US" sz="1800" b="1">
                  <a:solidFill>
                    <a:srgbClr val="7030A0"/>
                  </a:solidFill>
                  <a:latin typeface="Calibri" pitchFamily="34" charset="0"/>
                  <a:cs typeface="Arial" pitchFamily="34" charset="0"/>
                </a:rPr>
                <a:t>B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752475" y="3452813"/>
              <a:ext cx="66675" cy="263525"/>
            </a:xfrm>
            <a:prstGeom prst="ellipse">
              <a:avLst/>
            </a:prstGeom>
            <a:solidFill>
              <a:srgbClr val="FF0000">
                <a:alpha val="60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775" b="70116"/>
            <a:stretch>
              <a:fillRect/>
            </a:stretch>
          </p:blipFill>
          <p:spPr bwMode="auto">
            <a:xfrm>
              <a:off x="2538413" y="3498850"/>
              <a:ext cx="1125537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4" name="Straight Arrow Connector 13"/>
            <p:cNvCxnSpPr/>
            <p:nvPr/>
          </p:nvCxnSpPr>
          <p:spPr>
            <a:xfrm flipH="1" flipV="1">
              <a:off x="1152525" y="3716338"/>
              <a:ext cx="333375" cy="29368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endCxn id="7" idx="6"/>
            </p:cNvCxnSpPr>
            <p:nvPr/>
          </p:nvCxnSpPr>
          <p:spPr>
            <a:xfrm flipH="1">
              <a:off x="1285875" y="3241675"/>
              <a:ext cx="200025" cy="3524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43"/>
            <p:cNvSpPr txBox="1">
              <a:spLocks noChangeArrowheads="1"/>
            </p:cNvSpPr>
            <p:nvPr/>
          </p:nvSpPr>
          <p:spPr bwMode="auto">
            <a:xfrm>
              <a:off x="1514475" y="3918744"/>
              <a:ext cx="1054100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Myriad Pro" charset="0"/>
                  <a:ea typeface="Myriad Pro" charset="0"/>
                  <a:cs typeface="Myriad Pro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Myriad Pro" charset="0"/>
                  <a:ea typeface="Myriad Pro" charset="0"/>
                  <a:cs typeface="Myriad Pro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Myriad Pro" charset="0"/>
                  <a:ea typeface="Myriad Pro" charset="0"/>
                  <a:cs typeface="Myriad Pro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>
                  <a:solidFill>
                    <a:schemeClr val="tx1"/>
                  </a:solidFill>
                  <a:latin typeface="Myriad Pro" charset="0"/>
                  <a:ea typeface="Myriad Pro" charset="0"/>
                  <a:cs typeface="Myriad Pro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Myriad Pro" charset="0"/>
                  <a:ea typeface="Myriad Pro" charset="0"/>
                  <a:cs typeface="Myriad Pro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Myriad Pro" charset="0"/>
                  <a:ea typeface="Myriad Pro" charset="0"/>
                  <a:cs typeface="Myriad Pro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Myriad Pro" charset="0"/>
                  <a:ea typeface="Myriad Pro" charset="0"/>
                  <a:cs typeface="Myriad Pro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Myriad Pro" charset="0"/>
                  <a:ea typeface="Myriad Pro" charset="0"/>
                  <a:cs typeface="Myriad Pro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Myriad Pro" charset="0"/>
                  <a:ea typeface="Myriad Pro" charset="0"/>
                  <a:cs typeface="Myriad Pro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CA" altLang="en-US" sz="1200" b="1" dirty="0">
                  <a:latin typeface="Calibri" pitchFamily="34" charset="0"/>
                  <a:cs typeface="Arial" pitchFamily="34" charset="0"/>
                </a:rPr>
                <a:t>Bulk </a:t>
              </a:r>
              <a:r>
                <a:rPr lang="en-CA" altLang="en-US" sz="1200" b="1" dirty="0" err="1">
                  <a:latin typeface="Calibri" pitchFamily="34" charset="0"/>
                  <a:cs typeface="Arial" pitchFamily="34" charset="0"/>
                </a:rPr>
                <a:t>Nb</a:t>
              </a:r>
              <a:endParaRPr lang="en-CA" altLang="en-US" sz="1200" b="1" dirty="0"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8" name="TextBox 43"/>
            <p:cNvSpPr txBox="1">
              <a:spLocks noChangeArrowheads="1"/>
            </p:cNvSpPr>
            <p:nvPr/>
          </p:nvSpPr>
          <p:spPr bwMode="auto">
            <a:xfrm>
              <a:off x="1443037" y="3101182"/>
              <a:ext cx="1054100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Myriad Pro" charset="0"/>
                  <a:ea typeface="Myriad Pro" charset="0"/>
                  <a:cs typeface="Myriad Pro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Myriad Pro" charset="0"/>
                  <a:ea typeface="Myriad Pro" charset="0"/>
                  <a:cs typeface="Myriad Pro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Myriad Pro" charset="0"/>
                  <a:ea typeface="Myriad Pro" charset="0"/>
                  <a:cs typeface="Myriad Pro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>
                  <a:solidFill>
                    <a:schemeClr val="tx1"/>
                  </a:solidFill>
                  <a:latin typeface="Myriad Pro" charset="0"/>
                  <a:ea typeface="Myriad Pro" charset="0"/>
                  <a:cs typeface="Myriad Pro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Myriad Pro" charset="0"/>
                  <a:ea typeface="Myriad Pro" charset="0"/>
                  <a:cs typeface="Myriad Pro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Myriad Pro" charset="0"/>
                  <a:ea typeface="Myriad Pro" charset="0"/>
                  <a:cs typeface="Myriad Pro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Myriad Pro" charset="0"/>
                  <a:ea typeface="Myriad Pro" charset="0"/>
                  <a:cs typeface="Myriad Pro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Myriad Pro" charset="0"/>
                  <a:ea typeface="Myriad Pro" charset="0"/>
                  <a:cs typeface="Myriad Pro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Myriad Pro" charset="0"/>
                  <a:ea typeface="Myriad Pro" charset="0"/>
                  <a:cs typeface="Myriad Pro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CA" altLang="en-US" sz="1200" b="1" dirty="0" smtClean="0">
                  <a:latin typeface="Calibri" pitchFamily="34" charset="0"/>
                  <a:cs typeface="Arial" pitchFamily="34" charset="0"/>
                </a:rPr>
                <a:t>Coating</a:t>
              </a:r>
              <a:endParaRPr lang="en-CA" altLang="en-US" sz="1200" b="1" dirty="0">
                <a:latin typeface="Calibri" pitchFamily="34" charset="0"/>
                <a:cs typeface="Arial" pitchFamily="34" charset="0"/>
              </a:endParaRPr>
            </a:p>
          </p:txBody>
        </p:sp>
      </p:grp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531" y="484957"/>
            <a:ext cx="4547469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596531" y="3029388"/>
            <a:ext cx="178619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CA" i="1" dirty="0" err="1" smtClean="0"/>
              <a:t>H</a:t>
            </a:r>
            <a:r>
              <a:rPr lang="en-CA" baseline="-25000" dirty="0" err="1" smtClean="0"/>
              <a:t>nucl</a:t>
            </a:r>
            <a:r>
              <a:rPr lang="en-CA" dirty="0" smtClean="0"/>
              <a:t>(0)=37.1 </a:t>
            </a:r>
            <a:r>
              <a:rPr lang="en-CA" dirty="0" err="1" smtClean="0"/>
              <a:t>mT</a:t>
            </a:r>
            <a:endParaRPr lang="en-CA" dirty="0" smtClean="0"/>
          </a:p>
          <a:p>
            <a:r>
              <a:rPr lang="en-CA" i="1" dirty="0" smtClean="0"/>
              <a:t>T</a:t>
            </a:r>
            <a:r>
              <a:rPr lang="en-CA" baseline="-25000" dirty="0" smtClean="0"/>
              <a:t>c</a:t>
            </a:r>
            <a:r>
              <a:rPr lang="en-CA" dirty="0" smtClean="0"/>
              <a:t>=17.3 K</a:t>
            </a:r>
            <a:endParaRPr lang="en-CA" dirty="0"/>
          </a:p>
        </p:txBody>
      </p:sp>
      <p:cxnSp>
        <p:nvCxnSpPr>
          <p:cNvPr id="21" name="Straight Arrow Connector 20"/>
          <p:cNvCxnSpPr>
            <a:stCxn id="20" idx="0"/>
          </p:cNvCxnSpPr>
          <p:nvPr/>
        </p:nvCxnSpPr>
        <p:spPr>
          <a:xfrm flipH="1" flipV="1">
            <a:off x="5489628" y="2582714"/>
            <a:ext cx="1" cy="44667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61937" y="570682"/>
            <a:ext cx="41671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err="1" smtClean="0"/>
              <a:t>Nb</a:t>
            </a:r>
            <a:r>
              <a:rPr lang="en-CA" dirty="0" smtClean="0"/>
              <a:t> samples coated with 2</a:t>
            </a:r>
            <a:r>
              <a:rPr lang="en-CA" dirty="0" smtClean="0">
                <a:sym typeface="Symbol"/>
              </a:rPr>
              <a:t>m Nb3Sn (</a:t>
            </a:r>
            <a:r>
              <a:rPr lang="en-CA" dirty="0">
                <a:sym typeface="Symbol"/>
              </a:rPr>
              <a:t>C</a:t>
            </a:r>
            <a:r>
              <a:rPr lang="en-CA" dirty="0" smtClean="0">
                <a:sym typeface="Symbol"/>
              </a:rPr>
              <a:t>ornell)</a:t>
            </a:r>
          </a:p>
          <a:p>
            <a:r>
              <a:rPr lang="en-CA" dirty="0" smtClean="0">
                <a:sym typeface="Symbol"/>
              </a:rPr>
              <a:t>Measurements in parallel geometry characterize coated </a:t>
            </a:r>
            <a:r>
              <a:rPr lang="en-CA" dirty="0" err="1" smtClean="0">
                <a:sym typeface="Symbol"/>
              </a:rPr>
              <a:t>Nb</a:t>
            </a:r>
            <a:r>
              <a:rPr lang="en-CA" dirty="0" smtClean="0">
                <a:sym typeface="Symbol"/>
              </a:rPr>
              <a:t> below 9.2K and characterize Nb3Sn above 9.2K</a:t>
            </a:r>
            <a:endParaRPr lang="en-CA" dirty="0"/>
          </a:p>
        </p:txBody>
      </p:sp>
      <p:pic>
        <p:nvPicPr>
          <p:cNvPr id="24" name="Picture 2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57" y="2048010"/>
            <a:ext cx="3879079" cy="275201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51040" y="3640812"/>
            <a:ext cx="21275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CA" i="1" dirty="0" err="1" smtClean="0"/>
              <a:t>H</a:t>
            </a:r>
            <a:r>
              <a:rPr lang="en-CA" baseline="-25000" dirty="0" err="1" smtClean="0"/>
              <a:t>nucl</a:t>
            </a:r>
            <a:r>
              <a:rPr lang="en-CA" dirty="0" smtClean="0"/>
              <a:t>(0)=243+/-9 </a:t>
            </a:r>
            <a:r>
              <a:rPr lang="en-CA" dirty="0" err="1" smtClean="0"/>
              <a:t>mT</a:t>
            </a:r>
            <a:endParaRPr lang="en-CA" dirty="0" smtClean="0"/>
          </a:p>
          <a:p>
            <a:r>
              <a:rPr lang="en-CA" i="1" dirty="0" smtClean="0"/>
              <a:t>T</a:t>
            </a:r>
            <a:r>
              <a:rPr lang="en-CA" baseline="-25000" dirty="0" smtClean="0"/>
              <a:t>c</a:t>
            </a:r>
            <a:r>
              <a:rPr lang="en-CA" dirty="0" smtClean="0"/>
              <a:t>=9.01+/-0.08 K</a:t>
            </a:r>
            <a:endParaRPr lang="en-CA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/>
              <p:cNvSpPr/>
              <p:nvPr/>
            </p:nvSpPr>
            <p:spPr>
              <a:xfrm>
                <a:off x="687313" y="2048010"/>
                <a:ext cx="3600399" cy="8244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CA" b="0" i="1" smtClean="0">
                              <a:latin typeface="Cambria Math"/>
                            </a:rPr>
                            <m:t>𝑛𝑢𝑐𝑙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</a:rPr>
                        <m:t>𝑇</m:t>
                      </m:r>
                      <m:r>
                        <a:rPr lang="en-US" i="1">
                          <a:latin typeface="Cambria Math"/>
                        </a:rPr>
                        <m:t>)=</m:t>
                      </m:r>
                      <m:sSub>
                        <m:sSubPr>
                          <m:ctrlPr>
                            <a:rPr lang="en-CA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CA" b="0" i="1" smtClean="0">
                              <a:latin typeface="Cambria Math"/>
                            </a:rPr>
                            <m:t>𝑛𝑢𝑐𝑙</m:t>
                          </m:r>
                        </m:sub>
                      </m:sSub>
                      <m:d>
                        <m:dPr>
                          <m:ctrlPr>
                            <a:rPr lang="en-CA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0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CA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CA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CA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CA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𝑇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CA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313" y="2048010"/>
                <a:ext cx="3600399" cy="82445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677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Title 2"/>
          <p:cNvSpPr>
            <a:spLocks noGrp="1"/>
          </p:cNvSpPr>
          <p:nvPr>
            <p:ph type="title"/>
          </p:nvPr>
        </p:nvSpPr>
        <p:spPr>
          <a:xfrm>
            <a:off x="-12700" y="-201613"/>
            <a:ext cx="9010650" cy="857251"/>
          </a:xfrm>
        </p:spPr>
        <p:txBody>
          <a:bodyPr/>
          <a:lstStyle/>
          <a:p>
            <a:pPr eaLnBrk="1" hangingPunct="1"/>
            <a:r>
              <a:rPr lang="en-CA" altLang="en-US" dirty="0">
                <a:latin typeface="Myriad Pro SemiExt"/>
                <a:cs typeface="Myriad Pro SemiExt"/>
              </a:rPr>
              <a:t>F</a:t>
            </a:r>
            <a:r>
              <a:rPr lang="en-CA" altLang="en-US" dirty="0" smtClean="0">
                <a:latin typeface="Myriad Pro SemiExt"/>
                <a:cs typeface="Myriad Pro SemiExt"/>
              </a:rPr>
              <a:t>ield </a:t>
            </a:r>
            <a:r>
              <a:rPr lang="en-CA" altLang="en-US" dirty="0" smtClean="0">
                <a:latin typeface="Myriad Pro SemiExt"/>
                <a:cs typeface="Myriad Pro SemiExt"/>
              </a:rPr>
              <a:t>of first flux entry </a:t>
            </a:r>
            <a:r>
              <a:rPr lang="en-CA" altLang="en-US" dirty="0" smtClean="0">
                <a:latin typeface="Myriad Pro SemiExt"/>
                <a:cs typeface="Myriad Pro SemiExt"/>
              </a:rPr>
              <a:t>on coated samples</a:t>
            </a:r>
            <a:endParaRPr lang="en-CA" altLang="en-US" dirty="0" smtClean="0">
              <a:latin typeface="Myriad Pro SemiExt"/>
              <a:cs typeface="Myriad Pro SemiExt"/>
            </a:endParaRPr>
          </a:p>
        </p:txBody>
      </p:sp>
      <p:grpSp>
        <p:nvGrpSpPr>
          <p:cNvPr id="48134" name="Group 6"/>
          <p:cNvGrpSpPr>
            <a:grpSpLocks/>
          </p:cNvGrpSpPr>
          <p:nvPr/>
        </p:nvGrpSpPr>
        <p:grpSpPr bwMode="auto">
          <a:xfrm>
            <a:off x="3619501" y="790575"/>
            <a:ext cx="5348920" cy="3486149"/>
            <a:chOff x="35496" y="2392204"/>
            <a:chExt cx="4320000" cy="2555810"/>
          </a:xfrm>
        </p:grpSpPr>
        <p:pic>
          <p:nvPicPr>
            <p:cNvPr id="4815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2392204"/>
              <a:ext cx="4320000" cy="25558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5" name="Rectangle 34"/>
            <p:cNvSpPr/>
            <p:nvPr/>
          </p:nvSpPr>
          <p:spPr>
            <a:xfrm>
              <a:off x="2817794" y="2571512"/>
              <a:ext cx="203259" cy="2052677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3348036" y="2571512"/>
              <a:ext cx="287214" cy="1997813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48155" name="TextBox 35"/>
            <p:cNvSpPr txBox="1">
              <a:spLocks noChangeArrowheads="1"/>
            </p:cNvSpPr>
            <p:nvPr/>
          </p:nvSpPr>
          <p:spPr bwMode="auto">
            <a:xfrm rot="-5400000">
              <a:off x="2777075" y="3986809"/>
              <a:ext cx="1073652" cy="243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Myriad Pro" charset="0"/>
                  <a:ea typeface="Myriad Pro" charset="0"/>
                  <a:cs typeface="Myriad Pro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Myriad Pro" charset="0"/>
                  <a:ea typeface="Myriad Pro" charset="0"/>
                  <a:cs typeface="Myriad Pro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Myriad Pro" charset="0"/>
                  <a:ea typeface="Myriad Pro" charset="0"/>
                  <a:cs typeface="Myriad Pro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>
                  <a:solidFill>
                    <a:schemeClr val="tx1"/>
                  </a:solidFill>
                  <a:latin typeface="Myriad Pro" charset="0"/>
                  <a:ea typeface="Myriad Pro" charset="0"/>
                  <a:cs typeface="Myriad Pro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Myriad Pro" charset="0"/>
                  <a:ea typeface="Myriad Pro" charset="0"/>
                  <a:cs typeface="Myriad Pro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Myriad Pro" charset="0"/>
                  <a:ea typeface="Myriad Pro" charset="0"/>
                  <a:cs typeface="Myriad Pro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Myriad Pro" charset="0"/>
                  <a:ea typeface="Myriad Pro" charset="0"/>
                  <a:cs typeface="Myriad Pro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Myriad Pro" charset="0"/>
                  <a:ea typeface="Myriad Pro" charset="0"/>
                  <a:cs typeface="Myriad Pro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Myriad Pro" charset="0"/>
                  <a:ea typeface="Myriad Pro" charset="0"/>
                  <a:cs typeface="Myriad Pro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CA" altLang="en-US" sz="1400" b="1">
                  <a:latin typeface="Calibri" pitchFamily="34" charset="0"/>
                  <a:cs typeface="Arial" pitchFamily="34" charset="0"/>
                </a:rPr>
                <a:t>Theoretical </a:t>
              </a:r>
              <a:r>
                <a:rPr lang="en-CA" altLang="en-US" sz="1400" b="1" i="1">
                  <a:latin typeface="Calibri" pitchFamily="34" charset="0"/>
                  <a:cs typeface="Arial" pitchFamily="34" charset="0"/>
                </a:rPr>
                <a:t>B</a:t>
              </a:r>
              <a:r>
                <a:rPr lang="en-CA" altLang="en-US" sz="1400" b="1" baseline="-25000">
                  <a:latin typeface="Calibri" pitchFamily="34" charset="0"/>
                  <a:cs typeface="Arial" pitchFamily="34" charset="0"/>
                </a:rPr>
                <a:t>sh</a:t>
              </a:r>
            </a:p>
          </p:txBody>
        </p:sp>
        <p:sp>
          <p:nvSpPr>
            <p:cNvPr id="48156" name="TextBox 59"/>
            <p:cNvSpPr txBox="1">
              <a:spLocks noChangeArrowheads="1"/>
            </p:cNvSpPr>
            <p:nvPr/>
          </p:nvSpPr>
          <p:spPr bwMode="auto">
            <a:xfrm rot="-5400000">
              <a:off x="2305372" y="3976212"/>
              <a:ext cx="1072302" cy="243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Myriad Pro" charset="0"/>
                  <a:ea typeface="Myriad Pro" charset="0"/>
                  <a:cs typeface="Myriad Pro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Myriad Pro" charset="0"/>
                  <a:ea typeface="Myriad Pro" charset="0"/>
                  <a:cs typeface="Myriad Pro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Myriad Pro" charset="0"/>
                  <a:ea typeface="Myriad Pro" charset="0"/>
                  <a:cs typeface="Myriad Pro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>
                  <a:solidFill>
                    <a:schemeClr val="tx1"/>
                  </a:solidFill>
                  <a:latin typeface="Myriad Pro" charset="0"/>
                  <a:ea typeface="Myriad Pro" charset="0"/>
                  <a:cs typeface="Myriad Pro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Myriad Pro" charset="0"/>
                  <a:ea typeface="Myriad Pro" charset="0"/>
                  <a:cs typeface="Myriad Pro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Myriad Pro" charset="0"/>
                  <a:ea typeface="Myriad Pro" charset="0"/>
                  <a:cs typeface="Myriad Pro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Myriad Pro" charset="0"/>
                  <a:ea typeface="Myriad Pro" charset="0"/>
                  <a:cs typeface="Myriad Pro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Myriad Pro" charset="0"/>
                  <a:ea typeface="Myriad Pro" charset="0"/>
                  <a:cs typeface="Myriad Pro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Myriad Pro" charset="0"/>
                  <a:ea typeface="Myriad Pro" charset="0"/>
                  <a:cs typeface="Myriad Pro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CA" altLang="en-US" sz="1400" b="1">
                  <a:latin typeface="Calibri" pitchFamily="34" charset="0"/>
                  <a:cs typeface="Arial" pitchFamily="34" charset="0"/>
                </a:rPr>
                <a:t>Theoretical </a:t>
              </a:r>
              <a:r>
                <a:rPr lang="en-CA" altLang="en-US" sz="1400" b="1" i="1">
                  <a:latin typeface="Calibri" pitchFamily="34" charset="0"/>
                  <a:cs typeface="Arial" pitchFamily="34" charset="0"/>
                </a:rPr>
                <a:t>B</a:t>
              </a:r>
              <a:r>
                <a:rPr lang="en-CA" altLang="en-US" sz="1400" b="1" baseline="-25000">
                  <a:latin typeface="Calibri" pitchFamily="34" charset="0"/>
                  <a:cs typeface="Arial" pitchFamily="34" charset="0"/>
                </a:rPr>
                <a:t>c1</a:t>
              </a:r>
            </a:p>
          </p:txBody>
        </p:sp>
      </p:grpSp>
      <p:sp>
        <p:nvSpPr>
          <p:cNvPr id="48137" name="Rectangle 70"/>
          <p:cNvSpPr>
            <a:spLocks noChangeArrowheads="1"/>
          </p:cNvSpPr>
          <p:nvPr/>
        </p:nvSpPr>
        <p:spPr bwMode="auto">
          <a:xfrm>
            <a:off x="246856" y="700910"/>
            <a:ext cx="2848769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en-CA" altLang="en-US" sz="1600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Recently MgB</a:t>
            </a:r>
            <a:r>
              <a:rPr lang="en-CA" altLang="en-US" sz="1600" baseline="-25000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2</a:t>
            </a:r>
            <a:r>
              <a:rPr lang="en-CA" altLang="en-US" sz="1600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 and Nb</a:t>
            </a:r>
            <a:r>
              <a:rPr lang="en-CA" altLang="en-US" sz="1600" baseline="-25000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3</a:t>
            </a:r>
            <a:r>
              <a:rPr lang="en-CA" altLang="en-US" sz="1600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Sn on niobium samples of different thickness have been teste</a:t>
            </a:r>
            <a:r>
              <a:rPr lang="en-CA" altLang="en-US" sz="1600" dirty="0">
                <a:solidFill>
                  <a:srgbClr val="0070C0"/>
                </a:solidFill>
                <a:latin typeface="Calibri" pitchFamily="34" charset="0"/>
                <a:cs typeface="Arial" pitchFamily="34" charset="0"/>
              </a:rPr>
              <a:t>d.  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1600" b="1" i="1" dirty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Findings: A layer of a higher T</a:t>
            </a:r>
            <a:r>
              <a:rPr lang="en-US" altLang="en-US" sz="1600" b="1" baseline="-25000" dirty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c</a:t>
            </a:r>
            <a:r>
              <a:rPr lang="en-US" altLang="en-US" sz="1600" b="1" i="1" dirty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 material on niobium can enhance the field of first entry by about 40% from a field consistent with H</a:t>
            </a:r>
            <a:r>
              <a:rPr lang="en-US" altLang="en-US" sz="1600" b="1" baseline="-25000" dirty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c1</a:t>
            </a:r>
            <a:r>
              <a:rPr lang="en-US" altLang="en-US" sz="1600" b="1" i="1" dirty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 to a field consistent with </a:t>
            </a:r>
            <a:r>
              <a:rPr lang="en-US" altLang="en-US" sz="1600" b="1" i="1" dirty="0" err="1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H</a:t>
            </a:r>
            <a:r>
              <a:rPr lang="en-US" altLang="en-US" sz="1600" b="1" baseline="-25000" dirty="0" err="1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sh</a:t>
            </a:r>
            <a:r>
              <a:rPr lang="en-US" altLang="en-US" sz="1600" b="1" dirty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.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1600" dirty="0">
                <a:latin typeface="Calibri" pitchFamily="34" charset="0"/>
                <a:cs typeface="Arial" pitchFamily="34" charset="0"/>
              </a:rPr>
              <a:t>This enhancement does not depend on material or thickness suggesting that superheating is indeed induced in niobium by the </a:t>
            </a:r>
            <a:r>
              <a:rPr lang="en-US" altLang="en-US" sz="1600" dirty="0" err="1" smtClean="0">
                <a:latin typeface="Calibri" pitchFamily="34" charset="0"/>
                <a:cs typeface="Arial" pitchFamily="34" charset="0"/>
              </a:rPr>
              <a:t>overlayer</a:t>
            </a:r>
            <a:endParaRPr lang="en-US" altLang="en-US" sz="1600" baseline="-250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2581" y="4519910"/>
            <a:ext cx="81264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u="sng" dirty="0">
                <a:solidFill>
                  <a:srgbClr val="0070C0"/>
                </a:solidFill>
              </a:rPr>
              <a:t>Superheating in coated niobium, </a:t>
            </a:r>
            <a:r>
              <a:rPr lang="en-CA" sz="1200" dirty="0"/>
              <a:t>T </a:t>
            </a:r>
            <a:r>
              <a:rPr lang="en-CA" sz="1200" dirty="0" err="1"/>
              <a:t>Junginger</a:t>
            </a:r>
            <a:r>
              <a:rPr lang="en-CA" sz="1200" dirty="0"/>
              <a:t>, W Wasserman and R E </a:t>
            </a:r>
            <a:r>
              <a:rPr lang="en-CA" sz="1200" dirty="0" err="1"/>
              <a:t>Laxdal</a:t>
            </a:r>
            <a:r>
              <a:rPr lang="en-CA" sz="1200" dirty="0"/>
              <a:t>, </a:t>
            </a:r>
            <a:r>
              <a:rPr lang="en-CA" sz="1200" dirty="0">
                <a:hlinkClick r:id="rId4"/>
              </a:rPr>
              <a:t>Superconductor Science and Technology</a:t>
            </a:r>
            <a:r>
              <a:rPr lang="en-CA" sz="1200" dirty="0"/>
              <a:t>, </a:t>
            </a:r>
            <a:r>
              <a:rPr lang="en-CA" sz="1200" dirty="0">
                <a:hlinkClick r:id="rId5"/>
              </a:rPr>
              <a:t>Volume 30</a:t>
            </a:r>
            <a:r>
              <a:rPr lang="en-CA" sz="1200" dirty="0"/>
              <a:t>, </a:t>
            </a:r>
            <a:r>
              <a:rPr lang="en-CA" sz="1200" dirty="0">
                <a:hlinkClick r:id="rId6"/>
              </a:rPr>
              <a:t>Number 12</a:t>
            </a:r>
            <a:r>
              <a:rPr lang="en-CA" sz="1200" u="sng" dirty="0"/>
              <a:t>, </a:t>
            </a:r>
            <a:r>
              <a:rPr lang="en-CA" sz="1200" dirty="0"/>
              <a:t>Published 7 November 2017 </a:t>
            </a:r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167524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Summary 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467544" y="742295"/>
            <a:ext cx="79928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800" u="sng" dirty="0" smtClean="0"/>
              <a:t>Summary</a:t>
            </a:r>
          </a:p>
          <a:p>
            <a:r>
              <a:rPr lang="en-CA" sz="2800" i="1" dirty="0" err="1" smtClean="0"/>
              <a:t>muSR</a:t>
            </a:r>
            <a:r>
              <a:rPr lang="en-CA" sz="2800" i="1" dirty="0" smtClean="0"/>
              <a:t> is an useful tool to characterize bulk pinning strength in material</a:t>
            </a:r>
          </a:p>
          <a:p>
            <a:endParaRPr lang="en-CA" sz="2800" i="1" dirty="0" smtClean="0"/>
          </a:p>
          <a:p>
            <a:r>
              <a:rPr lang="en-CA" sz="2800" i="1" dirty="0" smtClean="0"/>
              <a:t>A dirty layer can enhance the field of first flux entry</a:t>
            </a:r>
          </a:p>
          <a:p>
            <a:endParaRPr lang="en-CA" sz="2800" i="1" dirty="0"/>
          </a:p>
          <a:p>
            <a:r>
              <a:rPr lang="en-CA" sz="2800" i="1" dirty="0" smtClean="0"/>
              <a:t>A </a:t>
            </a:r>
            <a:r>
              <a:rPr lang="en-CA" sz="2800" i="1" dirty="0" smtClean="0"/>
              <a:t>layer of higher T</a:t>
            </a:r>
            <a:r>
              <a:rPr lang="en-CA" sz="2800" baseline="-25000" dirty="0" smtClean="0"/>
              <a:t>c</a:t>
            </a:r>
            <a:r>
              <a:rPr lang="en-CA" sz="2800" i="1" dirty="0" smtClean="0"/>
              <a:t> material on niobium can push the field of first flux entry from a field consistent with H</a:t>
            </a:r>
            <a:r>
              <a:rPr lang="en-CA" sz="2800" baseline="-25000" dirty="0" smtClean="0"/>
              <a:t>c1</a:t>
            </a:r>
            <a:r>
              <a:rPr lang="en-CA" sz="2800" i="1" dirty="0" smtClean="0"/>
              <a:t> to a field consistent with </a:t>
            </a:r>
            <a:r>
              <a:rPr lang="en-CA" sz="2800" i="1" dirty="0" err="1" smtClean="0"/>
              <a:t>H</a:t>
            </a:r>
            <a:r>
              <a:rPr lang="en-CA" sz="2800" baseline="-25000" dirty="0" err="1" smtClean="0"/>
              <a:t>sh</a:t>
            </a:r>
            <a:endParaRPr lang="en-CA" sz="2800" baseline="-25000" dirty="0" smtClean="0"/>
          </a:p>
          <a:p>
            <a:endParaRPr lang="en-CA" sz="2800" i="1" dirty="0"/>
          </a:p>
        </p:txBody>
      </p:sp>
    </p:spTree>
    <p:extLst>
      <p:ext uri="{BB962C8B-B14F-4D97-AF65-F5344CB8AC3E}">
        <p14:creationId xmlns:p14="http://schemas.microsoft.com/office/powerpoint/2010/main" val="56872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Acknowledgements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428625" y="704850"/>
            <a:ext cx="795337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Thanks to TRIUMF SRF group and TRIUMF CMMS group for support.</a:t>
            </a:r>
          </a:p>
          <a:p>
            <a:endParaRPr lang="en-CA" dirty="0"/>
          </a:p>
          <a:p>
            <a:r>
              <a:rPr lang="en-CA" dirty="0" smtClean="0"/>
              <a:t>Thanks to our collaborators for providing samples</a:t>
            </a:r>
          </a:p>
          <a:p>
            <a:endParaRPr lang="en-CA" dirty="0"/>
          </a:p>
          <a:p>
            <a:r>
              <a:rPr lang="en-CA" dirty="0" smtClean="0"/>
              <a:t>FNAL – Anna </a:t>
            </a:r>
            <a:r>
              <a:rPr lang="en-CA" dirty="0" err="1" smtClean="0"/>
              <a:t>Grassellino</a:t>
            </a:r>
            <a:r>
              <a:rPr lang="en-CA" dirty="0" smtClean="0"/>
              <a:t>, Martina </a:t>
            </a:r>
            <a:r>
              <a:rPr lang="en-CA" dirty="0" err="1" smtClean="0"/>
              <a:t>Martinello</a:t>
            </a:r>
            <a:r>
              <a:rPr lang="en-CA" dirty="0" smtClean="0"/>
              <a:t>, Sam Posen</a:t>
            </a:r>
          </a:p>
          <a:p>
            <a:endParaRPr lang="en-CA" dirty="0"/>
          </a:p>
          <a:p>
            <a:r>
              <a:rPr lang="en-CA" dirty="0" smtClean="0"/>
              <a:t>Cornell – Daniel Hall, Mathias </a:t>
            </a:r>
            <a:r>
              <a:rPr lang="en-CA" dirty="0" err="1" smtClean="0"/>
              <a:t>Liepe</a:t>
            </a:r>
            <a:endParaRPr lang="en-CA" dirty="0" smtClean="0"/>
          </a:p>
          <a:p>
            <a:endParaRPr lang="en-CA" dirty="0"/>
          </a:p>
          <a:p>
            <a:r>
              <a:rPr lang="en-CA" dirty="0" smtClean="0"/>
              <a:t>Temple – </a:t>
            </a:r>
            <a:r>
              <a:rPr lang="en-CA" dirty="0" err="1" smtClean="0"/>
              <a:t>Teng</a:t>
            </a:r>
            <a:r>
              <a:rPr lang="en-CA" dirty="0" smtClean="0"/>
              <a:t> Tan</a:t>
            </a:r>
          </a:p>
          <a:p>
            <a:endParaRPr lang="en-CA" dirty="0"/>
          </a:p>
          <a:p>
            <a:r>
              <a:rPr lang="en-CA" dirty="0" err="1" smtClean="0"/>
              <a:t>JLab</a:t>
            </a:r>
            <a:r>
              <a:rPr lang="en-CA" dirty="0" smtClean="0"/>
              <a:t> </a:t>
            </a:r>
            <a:r>
              <a:rPr lang="en-CA" dirty="0"/>
              <a:t>– Anne-Marie Valente</a:t>
            </a:r>
          </a:p>
        </p:txBody>
      </p:sp>
    </p:spTree>
    <p:extLst>
      <p:ext uri="{BB962C8B-B14F-4D97-AF65-F5344CB8AC3E}">
        <p14:creationId xmlns:p14="http://schemas.microsoft.com/office/powerpoint/2010/main" val="25819086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646113" y="15875"/>
            <a:ext cx="8229600" cy="454025"/>
          </a:xfrm>
        </p:spPr>
        <p:txBody>
          <a:bodyPr/>
          <a:lstStyle/>
          <a:p>
            <a:r>
              <a:rPr lang="en-CA" altLang="en-US" smtClean="0">
                <a:latin typeface="Myriad Pro SemiExt"/>
                <a:cs typeface="Myriad Pro SemiExt"/>
              </a:rPr>
              <a:t>Fundamental studies – details of surface layer with beta-NMR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4463" y="620713"/>
            <a:ext cx="4214812" cy="4494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16000" indent="-216000">
              <a:buFont typeface="Arial" panose="020B0604020202020204" pitchFamily="34" charset="0"/>
              <a:buChar char="•"/>
              <a:defRPr/>
            </a:pPr>
            <a:r>
              <a:rPr lang="en-CA" dirty="0"/>
              <a:t>Beta-NMR is a unique facility to characterize magnetic properties of materials at surfaces and film interfaces </a:t>
            </a:r>
          </a:p>
          <a:p>
            <a:pPr marL="216000" indent="-216000">
              <a:buFont typeface="Arial" panose="020B0604020202020204" pitchFamily="34" charset="0"/>
              <a:buChar char="•"/>
              <a:defRPr/>
            </a:pPr>
            <a:endParaRPr lang="en-CA" sz="800" dirty="0"/>
          </a:p>
          <a:p>
            <a:pPr marL="216000" indent="-216000">
              <a:buFont typeface="Arial" panose="020B0604020202020204" pitchFamily="34" charset="0"/>
              <a:buChar char="•"/>
              <a:defRPr/>
            </a:pPr>
            <a:r>
              <a:rPr lang="en-CA" dirty="0"/>
              <a:t>Perfect for SRF characterization of doping and new materials since it can `soft land’ the 8Li probe to allow sampling the local magnetic field of the superconductor through the London layer and at interfaces</a:t>
            </a:r>
          </a:p>
          <a:p>
            <a:pPr marL="216000" indent="-216000">
              <a:buFont typeface="Arial" panose="020B0604020202020204" pitchFamily="34" charset="0"/>
              <a:buChar char="•"/>
              <a:defRPr/>
            </a:pPr>
            <a:endParaRPr lang="en-CA" sz="800" dirty="0"/>
          </a:p>
          <a:p>
            <a:pPr marL="216000" indent="-216000">
              <a:buFont typeface="Arial" panose="020B0604020202020204" pitchFamily="34" charset="0"/>
              <a:buChar char="•"/>
              <a:defRPr/>
            </a:pPr>
            <a:endParaRPr lang="en-CA" sz="800" dirty="0"/>
          </a:p>
          <a:p>
            <a:pPr marL="216000" indent="-216000">
              <a:buFont typeface="Arial" panose="020B0604020202020204" pitchFamily="34" charset="0"/>
              <a:buChar char="•"/>
              <a:defRPr/>
            </a:pPr>
            <a:r>
              <a:rPr lang="en-CA" b="1" dirty="0">
                <a:solidFill>
                  <a:srgbClr val="C00000"/>
                </a:solidFill>
              </a:rPr>
              <a:t>Will be a unique facility in the world for diagnosing new treatments (doping), new materials (Nb3Sn) and new structures (SIS layers)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CA" sz="14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CA" sz="1400" dirty="0"/>
          </a:p>
        </p:txBody>
      </p:sp>
      <p:pic>
        <p:nvPicPr>
          <p:cNvPr id="4915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350" y="3140075"/>
            <a:ext cx="2052638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6994525" y="3319463"/>
            <a:ext cx="2020888" cy="1446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72000" indent="-72000">
              <a:buFont typeface="Arial" panose="020B0604020202020204" pitchFamily="34" charset="0"/>
              <a:buChar char="•"/>
              <a:defRPr/>
            </a:pPr>
            <a:r>
              <a:rPr lang="en-CA" sz="1600" dirty="0"/>
              <a:t>LE-</a:t>
            </a:r>
            <a:r>
              <a:rPr lang="en-CA" sz="1600" dirty="0" err="1"/>
              <a:t>muSR</a:t>
            </a:r>
            <a:r>
              <a:rPr lang="en-CA" sz="1600" dirty="0"/>
              <a:t> at PSI limited to low field</a:t>
            </a:r>
          </a:p>
          <a:p>
            <a:pPr marL="72000" indent="-72000">
              <a:buFont typeface="Arial" panose="020B0604020202020204" pitchFamily="34" charset="0"/>
              <a:buChar char="•"/>
              <a:defRPr/>
            </a:pPr>
            <a:endParaRPr lang="en-CA" sz="800" dirty="0"/>
          </a:p>
          <a:p>
            <a:pPr marL="108000" indent="-108000">
              <a:buFont typeface="Arial" panose="020B0604020202020204" pitchFamily="34" charset="0"/>
              <a:buChar char="•"/>
              <a:defRPr/>
            </a:pPr>
            <a:r>
              <a:rPr lang="en-CA" sz="1600" dirty="0"/>
              <a:t>New beta-NMR line will allow surface studies up to 200mT</a:t>
            </a:r>
          </a:p>
        </p:txBody>
      </p:sp>
      <p:sp>
        <p:nvSpPr>
          <p:cNvPr id="49158" name="TextBox 50175"/>
          <p:cNvSpPr txBox="1">
            <a:spLocks noChangeArrowheads="1"/>
          </p:cNvSpPr>
          <p:nvPr/>
        </p:nvSpPr>
        <p:spPr bwMode="auto">
          <a:xfrm>
            <a:off x="6156325" y="3981450"/>
            <a:ext cx="627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400" b="1">
                <a:latin typeface="Calibri" pitchFamily="34" charset="0"/>
                <a:cs typeface="Arial" pitchFamily="34" charset="0"/>
              </a:rPr>
              <a:t>25mT</a:t>
            </a:r>
          </a:p>
        </p:txBody>
      </p:sp>
      <p:sp>
        <p:nvSpPr>
          <p:cNvPr id="49159" name="TextBox 50176"/>
          <p:cNvSpPr txBox="1">
            <a:spLocks noChangeArrowheads="1"/>
          </p:cNvSpPr>
          <p:nvPr/>
        </p:nvSpPr>
        <p:spPr bwMode="auto">
          <a:xfrm>
            <a:off x="5276850" y="2435225"/>
            <a:ext cx="3738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1800">
                <a:latin typeface="Calibri" pitchFamily="34" charset="0"/>
                <a:cs typeface="Arial" pitchFamily="34" charset="0"/>
              </a:rPr>
              <a:t>From Kubo LCSW16</a:t>
            </a:r>
          </a:p>
        </p:txBody>
      </p:sp>
      <p:pic>
        <p:nvPicPr>
          <p:cNvPr id="491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13" y="823913"/>
            <a:ext cx="1754187" cy="161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" name="Straight Arrow Connector 50179"/>
          <p:cNvCxnSpPr/>
          <p:nvPr/>
        </p:nvCxnSpPr>
        <p:spPr>
          <a:xfrm>
            <a:off x="4862513" y="1889125"/>
            <a:ext cx="490537" cy="0"/>
          </a:xfrm>
          <a:prstGeom prst="straightConnector1">
            <a:avLst/>
          </a:prstGeom>
          <a:ln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916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804863"/>
            <a:ext cx="2228850" cy="168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5" name="Straight Arrow Connector 44"/>
          <p:cNvCxnSpPr/>
          <p:nvPr/>
        </p:nvCxnSpPr>
        <p:spPr>
          <a:xfrm>
            <a:off x="7575550" y="1768475"/>
            <a:ext cx="1439863" cy="0"/>
          </a:xfrm>
          <a:prstGeom prst="straightConnector1">
            <a:avLst/>
          </a:prstGeom>
          <a:ln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164" name="TextBox 50184"/>
          <p:cNvSpPr txBox="1">
            <a:spLocks noChangeArrowheads="1"/>
          </p:cNvSpPr>
          <p:nvPr/>
        </p:nvSpPr>
        <p:spPr bwMode="auto">
          <a:xfrm>
            <a:off x="7900988" y="1176338"/>
            <a:ext cx="1077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8Li range</a:t>
            </a:r>
          </a:p>
        </p:txBody>
      </p:sp>
      <p:cxnSp>
        <p:nvCxnSpPr>
          <p:cNvPr id="50187" name="Straight Arrow Connector 50186"/>
          <p:cNvCxnSpPr/>
          <p:nvPr/>
        </p:nvCxnSpPr>
        <p:spPr>
          <a:xfrm flipV="1">
            <a:off x="4725988" y="804863"/>
            <a:ext cx="442912" cy="55721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166" name="TextBox 50187"/>
          <p:cNvSpPr txBox="1">
            <a:spLocks noChangeArrowheads="1"/>
          </p:cNvSpPr>
          <p:nvPr/>
        </p:nvSpPr>
        <p:spPr bwMode="auto">
          <a:xfrm>
            <a:off x="4267200" y="804863"/>
            <a:ext cx="6889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CA" altLang="en-US" sz="1800" b="1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B</a:t>
            </a: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1278C410-8A7A-40DD-B785-36CCF27DA3B1}" type="slidenum">
              <a:rPr lang="en-US" smtClean="0"/>
              <a:pPr algn="r"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77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2"/>
          <p:cNvSpPr>
            <a:spLocks noGrp="1"/>
          </p:cNvSpPr>
          <p:nvPr>
            <p:ph type="title"/>
          </p:nvPr>
        </p:nvSpPr>
        <p:spPr>
          <a:xfrm>
            <a:off x="-12700" y="-201613"/>
            <a:ext cx="9010650" cy="857251"/>
          </a:xfrm>
        </p:spPr>
        <p:txBody>
          <a:bodyPr/>
          <a:lstStyle/>
          <a:p>
            <a:pPr eaLnBrk="1" hangingPunct="1"/>
            <a:r>
              <a:rPr lang="en-CA" altLang="en-US" dirty="0" smtClean="0">
                <a:latin typeface="Myriad Pro SemiExt"/>
                <a:cs typeface="Myriad Pro SemiExt"/>
              </a:rPr>
              <a:t>Material Science Probes at TRIUMF – </a:t>
            </a:r>
            <a:r>
              <a:rPr lang="en-CA" altLang="en-US" dirty="0" err="1" smtClean="0">
                <a:latin typeface="Myriad Pro SemiExt"/>
                <a:cs typeface="Myriad Pro SemiExt"/>
              </a:rPr>
              <a:t>muSR</a:t>
            </a:r>
            <a:r>
              <a:rPr lang="en-CA" altLang="en-US" dirty="0" smtClean="0">
                <a:latin typeface="Myriad Pro SemiExt"/>
                <a:cs typeface="Myriad Pro SemiExt"/>
              </a:rPr>
              <a:t> and </a:t>
            </a:r>
            <a:r>
              <a:rPr lang="el-GR" altLang="en-US" dirty="0" smtClean="0">
                <a:latin typeface="Myriad Pro SemiExt"/>
                <a:cs typeface="Myriad Pro SemiExt"/>
              </a:rPr>
              <a:t>β</a:t>
            </a:r>
            <a:r>
              <a:rPr lang="en-CA" altLang="en-US" dirty="0" smtClean="0">
                <a:latin typeface="Myriad Pro SemiExt"/>
                <a:cs typeface="Myriad Pro SemiExt"/>
              </a:rPr>
              <a:t>-NMR</a:t>
            </a:r>
            <a:endParaRPr lang="en-CA" altLang="en-US" dirty="0" smtClean="0">
              <a:latin typeface="Myriad Pro SemiExt"/>
              <a:cs typeface="Myriad Pro SemiExt"/>
            </a:endParaRPr>
          </a:p>
        </p:txBody>
      </p:sp>
      <p:sp>
        <p:nvSpPr>
          <p:cNvPr id="32771" name="TextBox 9"/>
          <p:cNvSpPr txBox="1">
            <a:spLocks noChangeArrowheads="1"/>
          </p:cNvSpPr>
          <p:nvPr/>
        </p:nvSpPr>
        <p:spPr bwMode="auto">
          <a:xfrm>
            <a:off x="179388" y="573088"/>
            <a:ext cx="635952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CA" altLang="en-US" sz="1800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TRIUMF has two world class material science probes in </a:t>
            </a:r>
            <a:r>
              <a:rPr lang="en-CA" altLang="en-US" sz="1800" dirty="0" err="1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muSR</a:t>
            </a:r>
            <a:r>
              <a:rPr lang="en-CA" altLang="en-US" sz="1800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 and </a:t>
            </a:r>
            <a:r>
              <a:rPr lang="en-CA" altLang="en-US" sz="1800" dirty="0" err="1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betaNMR</a:t>
            </a:r>
            <a:r>
              <a:rPr lang="en-CA" altLang="en-US" sz="1800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 – utilize the beta decay of a beam of polarized muons or 8Li ions respectively as probes of local </a:t>
            </a:r>
            <a:r>
              <a:rPr lang="en-CA" altLang="en-US" sz="1800" dirty="0" smtClean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magnetism</a:t>
            </a:r>
            <a:endParaRPr lang="en-CA" altLang="en-US" sz="800" dirty="0">
              <a:solidFill>
                <a:schemeClr val="tx2"/>
              </a:solidFill>
              <a:latin typeface="Calibri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CA" altLang="en-US" sz="1800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TRIUMF </a:t>
            </a:r>
            <a:r>
              <a:rPr lang="en-CA" altLang="en-US" sz="1800" dirty="0" smtClean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SRF group has been characterizing materials with </a:t>
            </a:r>
            <a:r>
              <a:rPr lang="en-CA" altLang="en-US" sz="1800" dirty="0" err="1" smtClean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muSR</a:t>
            </a:r>
            <a:r>
              <a:rPr lang="en-CA" altLang="en-US" sz="1800" dirty="0" smtClean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 since 2013 (</a:t>
            </a:r>
            <a:r>
              <a:rPr lang="en-CA" altLang="en-US" sz="1800" dirty="0" err="1" smtClean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betaNMR</a:t>
            </a:r>
            <a:r>
              <a:rPr lang="en-CA" altLang="en-US" sz="1800" dirty="0" smtClean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800" dirty="0" smtClean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studies coming soon)</a:t>
            </a:r>
            <a:endParaRPr lang="en-CA" altLang="en-US" sz="1800" dirty="0">
              <a:solidFill>
                <a:schemeClr val="tx2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475" y="620713"/>
            <a:ext cx="231140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22" descr="Night-Light-516c39de66c39_hir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0"/>
          <a:stretch>
            <a:fillRect/>
          </a:stretch>
        </p:blipFill>
        <p:spPr bwMode="auto">
          <a:xfrm>
            <a:off x="4859338" y="2817813"/>
            <a:ext cx="1722437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TextBox 23"/>
          <p:cNvSpPr txBox="1">
            <a:spLocks noChangeArrowheads="1"/>
          </p:cNvSpPr>
          <p:nvPr/>
        </p:nvSpPr>
        <p:spPr bwMode="auto">
          <a:xfrm>
            <a:off x="133350" y="2528888"/>
            <a:ext cx="238125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113F7C"/>
                </a:solidFill>
                <a:latin typeface="Calibri" pitchFamily="34" charset="0"/>
                <a:cs typeface="Arial" pitchFamily="34" charset="0"/>
              </a:rPr>
              <a:t>Method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113F7C"/>
                </a:solidFill>
                <a:latin typeface="Calibri" pitchFamily="34" charset="0"/>
                <a:cs typeface="Arial" pitchFamily="34" charset="0"/>
              </a:rPr>
              <a:t>Imbedded probes decay with emitted positrons or electrons correlated with direction of  spin. Spin precession dependent on the magnetic field of the imbedded probe</a:t>
            </a:r>
            <a:endParaRPr lang="en-US" altLang="en-US" sz="1600" baseline="30000">
              <a:solidFill>
                <a:srgbClr val="113F7C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3277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75" y="2474913"/>
            <a:ext cx="1460500" cy="153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2776" name="Object 1"/>
          <p:cNvGraphicFramePr>
            <a:graphicFrameLocks noChangeAspect="1"/>
          </p:cNvGraphicFramePr>
          <p:nvPr/>
        </p:nvGraphicFramePr>
        <p:xfrm>
          <a:off x="2679700" y="4068763"/>
          <a:ext cx="1897063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8" name="Equation" r:id="rId7" imgW="1181100" imgH="508000" progId="Equation.3">
                  <p:embed/>
                </p:oleObj>
              </mc:Choice>
              <mc:Fallback>
                <p:oleObj name="Equation" r:id="rId7" imgW="1181100" imgH="5080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9700" y="4068763"/>
                        <a:ext cx="1897063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val 2"/>
          <p:cNvSpPr/>
          <p:nvPr/>
        </p:nvSpPr>
        <p:spPr>
          <a:xfrm>
            <a:off x="3365500" y="3157538"/>
            <a:ext cx="434975" cy="4429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32778" name="TextBox 3"/>
          <p:cNvSpPr txBox="1">
            <a:spLocks noChangeArrowheads="1"/>
          </p:cNvSpPr>
          <p:nvPr/>
        </p:nvSpPr>
        <p:spPr bwMode="auto">
          <a:xfrm>
            <a:off x="3344863" y="3263900"/>
            <a:ext cx="6127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000" b="1">
                <a:latin typeface="Calibri" pitchFamily="34" charset="0"/>
                <a:cs typeface="Arial" pitchFamily="34" charset="0"/>
              </a:rPr>
              <a:t>µ</a:t>
            </a:r>
            <a:r>
              <a:rPr lang="en-CA" altLang="en-US" sz="1000" b="1" baseline="30000">
                <a:latin typeface="Calibri" pitchFamily="34" charset="0"/>
                <a:cs typeface="Arial" pitchFamily="34" charset="0"/>
              </a:rPr>
              <a:t>+</a:t>
            </a:r>
            <a:r>
              <a:rPr lang="en-CA" altLang="en-US" sz="1000" b="1">
                <a:latin typeface="Calibri" pitchFamily="34" charset="0"/>
                <a:cs typeface="Arial" pitchFamily="34" charset="0"/>
              </a:rPr>
              <a:t>, </a:t>
            </a:r>
            <a:r>
              <a:rPr lang="en-CA" altLang="en-US" sz="1000" b="1" baseline="30000">
                <a:latin typeface="Calibri" pitchFamily="34" charset="0"/>
                <a:cs typeface="Arial" pitchFamily="34" charset="0"/>
              </a:rPr>
              <a:t> 8</a:t>
            </a:r>
            <a:r>
              <a:rPr lang="en-CA" altLang="en-US" sz="1000" b="1">
                <a:latin typeface="Calibri" pitchFamily="34" charset="0"/>
                <a:cs typeface="Arial" pitchFamily="34" charset="0"/>
              </a:rPr>
              <a:t>Li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1588" y="3143250"/>
            <a:ext cx="247650" cy="222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pic>
        <p:nvPicPr>
          <p:cNvPr id="32780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475" y="2817813"/>
            <a:ext cx="220980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1" name="TextBox 1"/>
          <p:cNvSpPr txBox="1">
            <a:spLocks noChangeArrowheads="1"/>
          </p:cNvSpPr>
          <p:nvPr/>
        </p:nvSpPr>
        <p:spPr bwMode="auto">
          <a:xfrm>
            <a:off x="5029200" y="4237038"/>
            <a:ext cx="14684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1800">
                <a:latin typeface="Calibri" pitchFamily="34" charset="0"/>
                <a:cs typeface="Arial" pitchFamily="34" charset="0"/>
              </a:rPr>
              <a:t>Atomic lighthouse</a:t>
            </a: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64A0ADE4-8E93-4F8D-A933-62FFED98D203}" type="slidenum">
              <a:rPr lang="en-US" smtClean="0"/>
              <a:pPr algn="r">
                <a:defRPr/>
              </a:pPr>
              <a:t>2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36523" y="1980090"/>
            <a:ext cx="70167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dirty="0"/>
              <a:t>A. </a:t>
            </a:r>
            <a:r>
              <a:rPr lang="en-CA" sz="1200" dirty="0" err="1"/>
              <a:t>Grassellino</a:t>
            </a:r>
            <a:r>
              <a:rPr lang="en-CA" sz="1200" dirty="0"/>
              <a:t>, C. Beard, P. Kolb, R. </a:t>
            </a:r>
            <a:r>
              <a:rPr lang="en-CA" sz="1200" dirty="0" err="1"/>
              <a:t>Laxdal</a:t>
            </a:r>
            <a:r>
              <a:rPr lang="en-CA" sz="1200" dirty="0"/>
              <a:t>, N. S. </a:t>
            </a:r>
            <a:r>
              <a:rPr lang="en-CA" sz="1200" dirty="0" smtClean="0"/>
              <a:t>Lockyer, D</a:t>
            </a:r>
            <a:r>
              <a:rPr lang="en-CA" sz="1200" dirty="0"/>
              <a:t>. </a:t>
            </a:r>
            <a:r>
              <a:rPr lang="en-CA" sz="1200" dirty="0" err="1"/>
              <a:t>Longuevergne</a:t>
            </a:r>
            <a:r>
              <a:rPr lang="en-CA" sz="1200" dirty="0"/>
              <a:t>, and J. E. </a:t>
            </a:r>
            <a:r>
              <a:rPr lang="en-CA" sz="1200" dirty="0" err="1"/>
              <a:t>Sonier</a:t>
            </a:r>
            <a:r>
              <a:rPr lang="en-CA" sz="1200" dirty="0"/>
              <a:t>. Muon spin </a:t>
            </a:r>
            <a:r>
              <a:rPr lang="en-CA" sz="1200" dirty="0" smtClean="0"/>
              <a:t>rotation studies </a:t>
            </a:r>
            <a:r>
              <a:rPr lang="en-CA" sz="1200" dirty="0"/>
              <a:t>of niobium for superconducting </a:t>
            </a:r>
            <a:r>
              <a:rPr lang="en-CA" sz="1200" dirty="0" err="1"/>
              <a:t>rf</a:t>
            </a:r>
            <a:r>
              <a:rPr lang="en-CA" sz="1200" dirty="0"/>
              <a:t> </a:t>
            </a:r>
            <a:r>
              <a:rPr lang="en-CA" sz="1200" dirty="0" smtClean="0"/>
              <a:t>applications. Phys</a:t>
            </a:r>
            <a:r>
              <a:rPr lang="en-CA" sz="1200" dirty="0"/>
              <a:t>. Rev. ST </a:t>
            </a:r>
            <a:r>
              <a:rPr lang="en-CA" sz="1200" dirty="0" err="1"/>
              <a:t>Accel</a:t>
            </a:r>
            <a:r>
              <a:rPr lang="en-CA" sz="1200" dirty="0"/>
              <a:t>. Beams, 16:062002, 2013.</a:t>
            </a:r>
            <a:endParaRPr lang="en-CA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 flipH="1">
            <a:off x="5937250" y="938213"/>
            <a:ext cx="2978150" cy="10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50179" name="Title 1"/>
          <p:cNvSpPr>
            <a:spLocks noGrp="1"/>
          </p:cNvSpPr>
          <p:nvPr>
            <p:ph type="title"/>
          </p:nvPr>
        </p:nvSpPr>
        <p:spPr>
          <a:xfrm>
            <a:off x="552450" y="76200"/>
            <a:ext cx="8229600" cy="455613"/>
          </a:xfrm>
        </p:spPr>
        <p:txBody>
          <a:bodyPr/>
          <a:lstStyle/>
          <a:p>
            <a:r>
              <a:rPr lang="en-CA" altLang="en-US" smtClean="0">
                <a:latin typeface="Myriad Pro SemiExt"/>
                <a:cs typeface="Myriad Pro SemiExt"/>
              </a:rPr>
              <a:t>High Field Spectrometer for beta-NMR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48E34ECC-1750-4318-B553-EBB40D4DE578}" type="slidenum">
              <a:rPr lang="en-US" smtClean="0"/>
              <a:pPr algn="r">
                <a:defRPr/>
              </a:pPr>
              <a:t>20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2088" y="623888"/>
            <a:ext cx="3914775" cy="36009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CA" sz="20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CA" sz="2000" dirty="0"/>
              <a:t>Requires ability to apply a field parallel to the sample (to replicate </a:t>
            </a:r>
            <a:r>
              <a:rPr lang="en-CA" sz="2000" dirty="0" err="1"/>
              <a:t>rf</a:t>
            </a:r>
            <a:r>
              <a:rPr lang="en-CA" sz="2000" dirty="0"/>
              <a:t> fields) of strength near Hc1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CA" sz="8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CA" sz="2000" dirty="0"/>
              <a:t>New high field spectrometer has been </a:t>
            </a:r>
            <a:r>
              <a:rPr lang="en-CA" sz="2000" dirty="0" smtClean="0"/>
              <a:t>designed, parts are in hand </a:t>
            </a:r>
            <a:r>
              <a:rPr lang="en-CA" sz="2000" dirty="0"/>
              <a:t>and </a:t>
            </a:r>
            <a:r>
              <a:rPr lang="en-CA" sz="2000" dirty="0" smtClean="0"/>
              <a:t>installation will begin this year</a:t>
            </a:r>
            <a:endParaRPr lang="en-CA" sz="20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CA" sz="20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CA" sz="2000" dirty="0"/>
          </a:p>
        </p:txBody>
      </p:sp>
      <p:grpSp>
        <p:nvGrpSpPr>
          <p:cNvPr id="50182" name="Group 22"/>
          <p:cNvGrpSpPr>
            <a:grpSpLocks/>
          </p:cNvGrpSpPr>
          <p:nvPr/>
        </p:nvGrpSpPr>
        <p:grpSpPr bwMode="auto">
          <a:xfrm>
            <a:off x="4111625" y="836613"/>
            <a:ext cx="5032375" cy="3228975"/>
            <a:chOff x="4111513" y="1806019"/>
            <a:chExt cx="5032487" cy="4305738"/>
          </a:xfrm>
        </p:grpSpPr>
        <p:grpSp>
          <p:nvGrpSpPr>
            <p:cNvPr id="50189" name="Group 20"/>
            <p:cNvGrpSpPr>
              <a:grpSpLocks/>
            </p:cNvGrpSpPr>
            <p:nvPr/>
          </p:nvGrpSpPr>
          <p:grpSpPr bwMode="auto">
            <a:xfrm>
              <a:off x="4111513" y="1939150"/>
              <a:ext cx="4953665" cy="3799497"/>
              <a:chOff x="4158811" y="2191406"/>
              <a:chExt cx="4953665" cy="3799497"/>
            </a:xfrm>
          </p:grpSpPr>
          <p:grpSp>
            <p:nvGrpSpPr>
              <p:cNvPr id="50191" name="Group 7"/>
              <p:cNvGrpSpPr>
                <a:grpSpLocks/>
              </p:cNvGrpSpPr>
              <p:nvPr/>
            </p:nvGrpSpPr>
            <p:grpSpPr bwMode="auto">
              <a:xfrm>
                <a:off x="4855739" y="2367166"/>
                <a:ext cx="4240306" cy="1621878"/>
                <a:chOff x="5092221" y="1121689"/>
                <a:chExt cx="4240306" cy="1621878"/>
              </a:xfrm>
            </p:grpSpPr>
            <p:pic>
              <p:nvPicPr>
                <p:cNvPr id="50205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92221" y="1121689"/>
                  <a:ext cx="3993359" cy="16218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" name="Rectangle 5"/>
                <p:cNvSpPr/>
                <p:nvPr/>
              </p:nvSpPr>
              <p:spPr>
                <a:xfrm>
                  <a:off x="5092221" y="2277680"/>
                  <a:ext cx="4240306" cy="25826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CA"/>
                </a:p>
              </p:txBody>
            </p:sp>
          </p:grpSp>
          <p:grpSp>
            <p:nvGrpSpPr>
              <p:cNvPr id="50192" name="Group 10"/>
              <p:cNvGrpSpPr>
                <a:grpSpLocks/>
              </p:cNvGrpSpPr>
              <p:nvPr/>
            </p:nvGrpSpPr>
            <p:grpSpPr bwMode="auto">
              <a:xfrm>
                <a:off x="4367049" y="2191406"/>
                <a:ext cx="1623848" cy="1592318"/>
                <a:chOff x="1103587" y="5532257"/>
                <a:chExt cx="5924712" cy="5749769"/>
              </a:xfrm>
            </p:grpSpPr>
            <p:pic>
              <p:nvPicPr>
                <p:cNvPr id="50197" name="Picture 16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03587" y="5532257"/>
                  <a:ext cx="5924712" cy="57497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" name="Rectangle 12"/>
                <p:cNvSpPr/>
                <p:nvPr/>
              </p:nvSpPr>
              <p:spPr>
                <a:xfrm>
                  <a:off x="4711155" y="7145968"/>
                  <a:ext cx="347533" cy="70324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CA"/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5226664" y="7184186"/>
                  <a:ext cx="793533" cy="71088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CA"/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5087651" y="6572671"/>
                  <a:ext cx="695067" cy="111601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CA"/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 rot="1740000">
                  <a:off x="4126142" y="8865853"/>
                  <a:ext cx="677688" cy="109308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CA"/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2799721" y="9844277"/>
                  <a:ext cx="1691329" cy="71088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CA"/>
                </a:p>
              </p:txBody>
            </p:sp>
            <p:sp>
              <p:nvSpPr>
                <p:cNvPr id="18" name="Right Arrow 17"/>
                <p:cNvSpPr/>
                <p:nvPr/>
              </p:nvSpPr>
              <p:spPr>
                <a:xfrm rot="-3660000">
                  <a:off x="4086394" y="8851902"/>
                  <a:ext cx="901985" cy="486547"/>
                </a:xfrm>
                <a:prstGeom prst="rightArrow">
                  <a:avLst/>
                </a:prstGeom>
                <a:solidFill>
                  <a:srgbClr val="C0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CA"/>
                </a:p>
              </p:txBody>
            </p:sp>
            <p:sp>
              <p:nvSpPr>
                <p:cNvPr id="50204" name="TextBox 18"/>
                <p:cNvSpPr txBox="1">
                  <a:spLocks noChangeArrowheads="1"/>
                </p:cNvSpPr>
                <p:nvPr/>
              </p:nvSpPr>
              <p:spPr bwMode="auto">
                <a:xfrm>
                  <a:off x="3815258" y="9222827"/>
                  <a:ext cx="993226" cy="17781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Myriad Pro" charset="0"/>
                      <a:ea typeface="Myriad Pro" charset="0"/>
                      <a:cs typeface="Myriad Pro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400">
                      <a:solidFill>
                        <a:schemeClr val="tx1"/>
                      </a:solidFill>
                      <a:latin typeface="Myriad Pro" charset="0"/>
                      <a:ea typeface="Myriad Pro" charset="0"/>
                      <a:cs typeface="Myriad Pro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Myriad Pro" charset="0"/>
                      <a:ea typeface="Myriad Pro" charset="0"/>
                      <a:cs typeface="Myriad Pro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>
                      <a:solidFill>
                        <a:schemeClr val="tx1"/>
                      </a:solidFill>
                      <a:latin typeface="Myriad Pro" charset="0"/>
                      <a:ea typeface="Myriad Pro" charset="0"/>
                      <a:cs typeface="Myriad Pro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>
                      <a:solidFill>
                        <a:schemeClr val="tx1"/>
                      </a:solidFill>
                      <a:latin typeface="Myriad Pro" charset="0"/>
                      <a:ea typeface="Myriad Pro" charset="0"/>
                      <a:cs typeface="Myriad Pro" charset="0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>
                      <a:solidFill>
                        <a:schemeClr val="tx1"/>
                      </a:solidFill>
                      <a:latin typeface="Myriad Pro" charset="0"/>
                      <a:ea typeface="Myriad Pro" charset="0"/>
                      <a:cs typeface="Myriad Pro" charset="0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>
                      <a:solidFill>
                        <a:schemeClr val="tx1"/>
                      </a:solidFill>
                      <a:latin typeface="Myriad Pro" charset="0"/>
                      <a:ea typeface="Myriad Pro" charset="0"/>
                      <a:cs typeface="Myriad Pro" charset="0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>
                      <a:solidFill>
                        <a:schemeClr val="tx1"/>
                      </a:solidFill>
                      <a:latin typeface="Myriad Pro" charset="0"/>
                      <a:ea typeface="Myriad Pro" charset="0"/>
                      <a:cs typeface="Myriad Pro" charset="0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>
                      <a:solidFill>
                        <a:schemeClr val="tx1"/>
                      </a:solidFill>
                      <a:latin typeface="Myriad Pro" charset="0"/>
                      <a:ea typeface="Myriad Pro" charset="0"/>
                      <a:cs typeface="Myriad Pro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CA" altLang="en-US" sz="1800" b="1">
                      <a:solidFill>
                        <a:srgbClr val="0070C0"/>
                      </a:solidFill>
                      <a:latin typeface="Calibri" pitchFamily="34" charset="0"/>
                      <a:cs typeface="Arial" pitchFamily="34" charset="0"/>
                    </a:rPr>
                    <a:t>H</a:t>
                  </a:r>
                </a:p>
              </p:txBody>
            </p:sp>
          </p:grpSp>
          <p:grpSp>
            <p:nvGrpSpPr>
              <p:cNvPr id="50193" name="Group 9"/>
              <p:cNvGrpSpPr>
                <a:grpSpLocks/>
              </p:cNvGrpSpPr>
              <p:nvPr/>
            </p:nvGrpSpPr>
            <p:grpSpPr bwMode="auto">
              <a:xfrm>
                <a:off x="4158811" y="3752193"/>
                <a:ext cx="4953665" cy="2238710"/>
                <a:chOff x="4158811" y="3752193"/>
                <a:chExt cx="4953665" cy="2238710"/>
              </a:xfrm>
            </p:grpSpPr>
            <p:sp>
              <p:nvSpPr>
                <p:cNvPr id="9" name="Rectangle 8"/>
                <p:cNvSpPr/>
                <p:nvPr/>
              </p:nvSpPr>
              <p:spPr>
                <a:xfrm>
                  <a:off x="4714448" y="3766598"/>
                  <a:ext cx="4397473" cy="222484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CA"/>
                </a:p>
              </p:txBody>
            </p:sp>
            <p:pic>
              <p:nvPicPr>
                <p:cNvPr id="50195" name="Picture 2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4158811" y="3829745"/>
                  <a:ext cx="4543753" cy="20120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2" name="Rectangle 21"/>
                <p:cNvSpPr/>
                <p:nvPr/>
              </p:nvSpPr>
              <p:spPr>
                <a:xfrm>
                  <a:off x="4366779" y="3751781"/>
                  <a:ext cx="393709" cy="223542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CA"/>
                </a:p>
              </p:txBody>
            </p:sp>
          </p:grpSp>
        </p:grpSp>
        <p:sp>
          <p:nvSpPr>
            <p:cNvPr id="26" name="Rectangle 25"/>
            <p:cNvSpPr/>
            <p:nvPr/>
          </p:nvSpPr>
          <p:spPr>
            <a:xfrm>
              <a:off x="8931270" y="1806019"/>
              <a:ext cx="212730" cy="43057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 dirty="0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4329113" y="931863"/>
            <a:ext cx="1625600" cy="1154112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9" name="Rectangle 28"/>
          <p:cNvSpPr/>
          <p:nvPr/>
        </p:nvSpPr>
        <p:spPr>
          <a:xfrm>
            <a:off x="5995988" y="931863"/>
            <a:ext cx="2909887" cy="1154112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30" name="Rectangle 29"/>
          <p:cNvSpPr/>
          <p:nvPr/>
        </p:nvSpPr>
        <p:spPr>
          <a:xfrm>
            <a:off x="4348163" y="2108200"/>
            <a:ext cx="4567237" cy="1671638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32" name="Rectangle 31"/>
          <p:cNvSpPr/>
          <p:nvPr/>
        </p:nvSpPr>
        <p:spPr>
          <a:xfrm>
            <a:off x="4106863" y="836613"/>
            <a:ext cx="212725" cy="3381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pic>
        <p:nvPicPr>
          <p:cNvPr id="50187" name="Picture 31" descr="https://lh4.googleusercontent.com/trZd3O_vrrmbwznINaosBTaAiHJM0mzeqo_EO8GZU8i2U9l2eplrH8czTOTTGB5iwXQWLwi5ESaFRvQSM_xEv195JLdRHqv1WHQn5X_Q_b1LyIF82fG0h6Ya14pXstEC5Rbd6VdbqL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638" y="938213"/>
            <a:ext cx="1900237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630988" y="1120775"/>
            <a:ext cx="85725" cy="904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9081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rastley\Downloads\Superconducting.jpg"/>
          <p:cNvPicPr>
            <a:picLocks noChangeAspect="1" noChangeArrowheads="1"/>
          </p:cNvPicPr>
          <p:nvPr/>
        </p:nvPicPr>
        <p:blipFill>
          <a:blip r:embed="rId2" cstate="print"/>
          <a:srcRect t="9510" r="27239" b="12064"/>
          <a:stretch>
            <a:fillRect/>
          </a:stretch>
        </p:blipFill>
        <p:spPr bwMode="auto">
          <a:xfrm>
            <a:off x="0" y="936364"/>
            <a:ext cx="2987824" cy="1743398"/>
          </a:xfrm>
          <a:prstGeom prst="rect">
            <a:avLst/>
          </a:prstGeom>
          <a:noFill/>
        </p:spPr>
      </p:pic>
      <p:pic>
        <p:nvPicPr>
          <p:cNvPr id="5" name="Picture 3" descr="C:\Users\rastley\Downloads\NormalConductingFull.jpg"/>
          <p:cNvPicPr>
            <a:picLocks noChangeAspect="1" noChangeArrowheads="1"/>
          </p:cNvPicPr>
          <p:nvPr/>
        </p:nvPicPr>
        <p:blipFill rotWithShape="1">
          <a:blip r:embed="rId3" cstate="print"/>
          <a:srcRect t="10739" r="27525" b="12817"/>
          <a:stretch/>
        </p:blipFill>
        <p:spPr bwMode="auto">
          <a:xfrm>
            <a:off x="6362937" y="3096706"/>
            <a:ext cx="2771800" cy="1582672"/>
          </a:xfrm>
          <a:prstGeom prst="rect">
            <a:avLst/>
          </a:prstGeom>
          <a:noFill/>
        </p:spPr>
      </p:pic>
      <p:pic>
        <p:nvPicPr>
          <p:cNvPr id="7" name="Picture 2" descr="C:\Users\rastley\Downloads\Vortex.jpg"/>
          <p:cNvPicPr>
            <a:picLocks noChangeAspect="1" noChangeArrowheads="1"/>
          </p:cNvPicPr>
          <p:nvPr/>
        </p:nvPicPr>
        <p:blipFill>
          <a:blip r:embed="rId4" cstate="print"/>
          <a:srcRect t="7519" r="25373" b="11085"/>
          <a:stretch>
            <a:fillRect/>
          </a:stretch>
        </p:blipFill>
        <p:spPr bwMode="auto">
          <a:xfrm>
            <a:off x="35496" y="2946204"/>
            <a:ext cx="3024425" cy="1785786"/>
          </a:xfrm>
          <a:prstGeom prst="rect">
            <a:avLst/>
          </a:prstGeom>
          <a:noFill/>
        </p:spPr>
      </p:pic>
      <p:grpSp>
        <p:nvGrpSpPr>
          <p:cNvPr id="9" name="Group 8"/>
          <p:cNvGrpSpPr/>
          <p:nvPr/>
        </p:nvGrpSpPr>
        <p:grpSpPr>
          <a:xfrm>
            <a:off x="2782922" y="1287745"/>
            <a:ext cx="3528390" cy="2048103"/>
            <a:chOff x="5508106" y="1060065"/>
            <a:chExt cx="3528390" cy="2730804"/>
          </a:xfrm>
          <a:solidFill>
            <a:schemeClr val="bg1"/>
          </a:solidFill>
        </p:grpSpPr>
        <p:graphicFrame>
          <p:nvGraphicFramePr>
            <p:cNvPr id="10" name="Chart 9"/>
            <p:cNvGraphicFramePr/>
            <p:nvPr>
              <p:extLst>
                <p:ext uri="{D42A27DB-BD31-4B8C-83A1-F6EECF244321}">
                  <p14:modId xmlns:p14="http://schemas.microsoft.com/office/powerpoint/2010/main" val="365511981"/>
                </p:ext>
              </p:extLst>
            </p:nvPr>
          </p:nvGraphicFramePr>
          <p:xfrm>
            <a:off x="5796136" y="1124744"/>
            <a:ext cx="3240360" cy="259228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1" name="TextBox 10"/>
            <p:cNvSpPr txBox="1"/>
            <p:nvPr/>
          </p:nvSpPr>
          <p:spPr>
            <a:xfrm rot="16200000">
              <a:off x="4419816" y="2148355"/>
              <a:ext cx="2453579" cy="2769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CA" sz="1200" dirty="0" err="1" smtClean="0"/>
                <a:t>Asy</a:t>
              </a:r>
              <a:r>
                <a:rPr lang="en-CA" sz="1200" dirty="0" smtClean="0"/>
                <a:t> (0) from random fields</a:t>
              </a:r>
              <a:endParaRPr lang="en-CA" sz="12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44208" y="3421537"/>
              <a:ext cx="1943930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CA" sz="1200" dirty="0" smtClean="0"/>
                <a:t>Applied Magnetic Field [</a:t>
              </a:r>
              <a:r>
                <a:rPr lang="en-CA" sz="1200" dirty="0" err="1" smtClean="0"/>
                <a:t>mT</a:t>
              </a:r>
              <a:r>
                <a:rPr lang="en-CA" sz="1200" dirty="0" smtClean="0"/>
                <a:t>]</a:t>
              </a:r>
              <a:endParaRPr lang="en-CA" sz="1200" dirty="0"/>
            </a:p>
          </p:txBody>
        </p:sp>
      </p:grpSp>
      <p:pic>
        <p:nvPicPr>
          <p:cNvPr id="13" name="Picture 2" descr="C:\Users\rastley\Downloads\Intermediate.jpg"/>
          <p:cNvPicPr>
            <a:picLocks noChangeAspect="1" noChangeArrowheads="1"/>
          </p:cNvPicPr>
          <p:nvPr/>
        </p:nvPicPr>
        <p:blipFill>
          <a:blip r:embed="rId6" cstate="print"/>
          <a:srcRect t="9762" r="28109" b="11310"/>
          <a:stretch>
            <a:fillRect/>
          </a:stretch>
        </p:blipFill>
        <p:spPr bwMode="auto">
          <a:xfrm>
            <a:off x="6362937" y="978366"/>
            <a:ext cx="2771800" cy="164739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115617" y="1059582"/>
            <a:ext cx="1047082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CA" dirty="0" smtClean="0"/>
              <a:t>Meissner</a:t>
            </a:r>
            <a:endParaRPr lang="en-CA" dirty="0"/>
          </a:p>
        </p:txBody>
      </p:sp>
      <p:sp>
        <p:nvSpPr>
          <p:cNvPr id="15" name="TextBox 14"/>
          <p:cNvSpPr txBox="1"/>
          <p:nvPr/>
        </p:nvSpPr>
        <p:spPr>
          <a:xfrm>
            <a:off x="7323785" y="1059582"/>
            <a:ext cx="1404936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CA" dirty="0" smtClean="0"/>
              <a:t>Intermediate</a:t>
            </a:r>
            <a:endParaRPr lang="en-CA" dirty="0"/>
          </a:p>
        </p:txBody>
      </p:sp>
      <p:sp>
        <p:nvSpPr>
          <p:cNvPr id="16" name="TextBox 15"/>
          <p:cNvSpPr txBox="1"/>
          <p:nvPr/>
        </p:nvSpPr>
        <p:spPr>
          <a:xfrm>
            <a:off x="539553" y="3050835"/>
            <a:ext cx="794192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CA" dirty="0" smtClean="0"/>
              <a:t>Vortex</a:t>
            </a:r>
            <a:endParaRPr lang="en-CA" dirty="0"/>
          </a:p>
        </p:txBody>
      </p:sp>
      <p:sp>
        <p:nvSpPr>
          <p:cNvPr id="17" name="TextBox 16"/>
          <p:cNvSpPr txBox="1"/>
          <p:nvPr/>
        </p:nvSpPr>
        <p:spPr>
          <a:xfrm>
            <a:off x="7599919" y="3008560"/>
            <a:ext cx="883575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CA" dirty="0" smtClean="0"/>
              <a:t>Normal</a:t>
            </a:r>
            <a:endParaRPr lang="en-CA" dirty="0"/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1835696" y="1336582"/>
            <a:ext cx="1517104" cy="4015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5871808" y="1336582"/>
            <a:ext cx="1724528" cy="11799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1366190" y="2800350"/>
            <a:ext cx="4573962" cy="4244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Using </a:t>
            </a:r>
            <a:r>
              <a:rPr lang="en-CA" dirty="0" err="1" smtClean="0"/>
              <a:t>muSR</a:t>
            </a:r>
            <a:r>
              <a:rPr lang="en-CA" dirty="0" smtClean="0"/>
              <a:t> as a local magnetometer</a:t>
            </a:r>
            <a:endParaRPr lang="en-CA" dirty="0"/>
          </a:p>
        </p:txBody>
      </p:sp>
      <p:sp>
        <p:nvSpPr>
          <p:cNvPr id="20" name="TextBox 19"/>
          <p:cNvSpPr txBox="1"/>
          <p:nvPr/>
        </p:nvSpPr>
        <p:spPr>
          <a:xfrm>
            <a:off x="3200286" y="3554332"/>
            <a:ext cx="3035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err="1" smtClean="0"/>
              <a:t>Asy</a:t>
            </a:r>
            <a:r>
              <a:rPr lang="en-CA" dirty="0" smtClean="0"/>
              <a:t> (o) represents the fraction of the sampled volume that does not contain field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4286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Samples and Geometry</a:t>
            </a:r>
            <a:endParaRPr lang="en-CA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377" y="469900"/>
            <a:ext cx="5888445" cy="4563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5128" y="718686"/>
            <a:ext cx="285870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dirty="0" smtClean="0"/>
              <a:t>Results are strongly geometry dependent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dirty="0" smtClean="0"/>
              <a:t>We can use sample shape and geometry to focus on pinning strength or field of first flux entry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dirty="0" smtClean="0"/>
              <a:t>Both are of interest to SRF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85" y="3460236"/>
            <a:ext cx="2458383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4791153" y="3068814"/>
            <a:ext cx="242455" cy="68013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Oval 8"/>
          <p:cNvSpPr/>
          <p:nvPr/>
        </p:nvSpPr>
        <p:spPr>
          <a:xfrm>
            <a:off x="7324016" y="1547332"/>
            <a:ext cx="242455" cy="68013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Oval 9"/>
          <p:cNvSpPr/>
          <p:nvPr/>
        </p:nvSpPr>
        <p:spPr>
          <a:xfrm>
            <a:off x="4798709" y="1547332"/>
            <a:ext cx="242455" cy="68013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Oval 10"/>
          <p:cNvSpPr/>
          <p:nvPr/>
        </p:nvSpPr>
        <p:spPr>
          <a:xfrm>
            <a:off x="7361801" y="3255220"/>
            <a:ext cx="242455" cy="68013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3903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Flux entry and geometry</a:t>
            </a:r>
            <a:endParaRPr lang="en-CA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181" y="596766"/>
            <a:ext cx="2596861" cy="23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042" y="3381930"/>
            <a:ext cx="1911927" cy="989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493" y="3290734"/>
            <a:ext cx="221932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680132"/>
            <a:ext cx="368656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Meissner state </a:t>
            </a:r>
          </a:p>
          <a:p>
            <a:pPr marL="540000" lvl="1" indent="-180000">
              <a:buFont typeface="Arial" panose="020B0604020202020204" pitchFamily="34" charset="0"/>
              <a:buChar char="•"/>
            </a:pPr>
            <a:r>
              <a:rPr lang="en-CA" dirty="0" smtClean="0"/>
              <a:t>Surface currents are set up to expel flux in the bulk</a:t>
            </a:r>
          </a:p>
          <a:p>
            <a:pPr marL="540000" lvl="1" indent="-180000">
              <a:buFont typeface="Arial" panose="020B0604020202020204" pitchFamily="34" charset="0"/>
              <a:buChar char="•"/>
            </a:pPr>
            <a:r>
              <a:rPr lang="en-CA" dirty="0" smtClean="0"/>
              <a:t>Applied field is distorted by the object with increased flux at the edges (equator)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When the local flux exceeds </a:t>
            </a:r>
            <a:r>
              <a:rPr lang="en-CA" dirty="0" err="1" smtClean="0"/>
              <a:t>H</a:t>
            </a:r>
            <a:r>
              <a:rPr lang="en-CA" baseline="-25000" dirty="0" err="1" smtClean="0"/>
              <a:t>entry</a:t>
            </a:r>
            <a:r>
              <a:rPr lang="en-CA" dirty="0" smtClean="0"/>
              <a:t> flux breaks in at the edges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For pin free Type-II sample the </a:t>
            </a:r>
            <a:r>
              <a:rPr lang="en-CA" dirty="0" err="1" smtClean="0"/>
              <a:t>fluxoids</a:t>
            </a:r>
            <a:r>
              <a:rPr lang="en-CA" dirty="0" smtClean="0"/>
              <a:t> will redistribute for lowest energy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Pinning will resist flux redistribution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4643823" y="3630930"/>
            <a:ext cx="1509327" cy="4495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237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3075" y="0"/>
            <a:ext cx="7021513" cy="469900"/>
          </a:xfrm>
        </p:spPr>
        <p:txBody>
          <a:bodyPr/>
          <a:lstStyle/>
          <a:p>
            <a:r>
              <a:rPr lang="en-CA" sz="1800" dirty="0" smtClean="0"/>
              <a:t>Normalizing break in field based on geometry and temperature</a:t>
            </a:r>
            <a:endParaRPr lang="en-CA" sz="1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552" y="787702"/>
            <a:ext cx="4527448" cy="350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73" y="3344330"/>
            <a:ext cx="3877093" cy="1226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4" y="982710"/>
            <a:ext cx="29527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54" y="2487081"/>
            <a:ext cx="23622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0954" y="57912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Assume first that flux breaks in at H</a:t>
            </a:r>
            <a:r>
              <a:rPr lang="en-CA" baseline="-25000" dirty="0" smtClean="0"/>
              <a:t>edge</a:t>
            </a:r>
            <a:r>
              <a:rPr lang="en-CA" dirty="0" smtClean="0"/>
              <a:t>=H</a:t>
            </a:r>
            <a:r>
              <a:rPr lang="en-CA" baseline="-25000" dirty="0" smtClean="0"/>
              <a:t>c1</a:t>
            </a:r>
            <a:r>
              <a:rPr lang="en-CA" dirty="0" smtClean="0"/>
              <a:t>=174mT (0K)</a:t>
            </a:r>
            <a:endParaRPr lang="en-CA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1911261"/>
              </p:ext>
            </p:extLst>
          </p:nvPr>
        </p:nvGraphicFramePr>
        <p:xfrm>
          <a:off x="528319" y="1811385"/>
          <a:ext cx="3127375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0" name="Equation" r:id="rId7" imgW="2171520" imgH="393480" progId="Equation.DSMT4">
                  <p:embed/>
                </p:oleObj>
              </mc:Choice>
              <mc:Fallback>
                <p:oleObj name="Equation" r:id="rId7" imgW="21715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28319" y="1811385"/>
                        <a:ext cx="3127375" cy="568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3116580" y="3344330"/>
            <a:ext cx="1059180" cy="1226571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TextBox 7"/>
          <p:cNvSpPr txBox="1"/>
          <p:nvPr/>
        </p:nvSpPr>
        <p:spPr>
          <a:xfrm>
            <a:off x="4616552" y="4434840"/>
            <a:ext cx="39559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Expected applied field for flux entry at 2.5K assuming H</a:t>
            </a:r>
            <a:r>
              <a:rPr lang="en-CA" baseline="-25000" dirty="0" smtClean="0">
                <a:solidFill>
                  <a:srgbClr val="FF0000"/>
                </a:solidFill>
              </a:rPr>
              <a:t>c1</a:t>
            </a:r>
            <a:r>
              <a:rPr lang="en-CA" dirty="0" smtClean="0">
                <a:solidFill>
                  <a:srgbClr val="FF0000"/>
                </a:solidFill>
              </a:rPr>
              <a:t>|</a:t>
            </a:r>
            <a:r>
              <a:rPr lang="en-CA" baseline="-25000" dirty="0" smtClean="0">
                <a:solidFill>
                  <a:srgbClr val="FF0000"/>
                </a:solidFill>
              </a:rPr>
              <a:t>0K</a:t>
            </a:r>
            <a:r>
              <a:rPr lang="en-CA" dirty="0" smtClean="0">
                <a:solidFill>
                  <a:srgbClr val="FF0000"/>
                </a:solidFill>
              </a:rPr>
              <a:t>=174mT </a:t>
            </a:r>
            <a:endParaRPr lang="en-CA" dirty="0">
              <a:solidFill>
                <a:srgbClr val="FF0000"/>
              </a:solidFill>
            </a:endParaRPr>
          </a:p>
          <a:p>
            <a:endParaRPr lang="en-CA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4175760" y="4570901"/>
            <a:ext cx="525780" cy="16280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632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Field perpendicular to sample</a:t>
            </a:r>
            <a:endParaRPr lang="en-CA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806" y="763614"/>
            <a:ext cx="4144970" cy="3752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3" t="2780" r="50000" b="10209"/>
          <a:stretch/>
        </p:blipFill>
        <p:spPr bwMode="auto">
          <a:xfrm>
            <a:off x="3417181" y="843649"/>
            <a:ext cx="2073283" cy="3592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840964" y="4595759"/>
            <a:ext cx="2463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err="1" smtClean="0"/>
              <a:t>Lampf</a:t>
            </a:r>
            <a:r>
              <a:rPr lang="en-CA" dirty="0" smtClean="0"/>
              <a:t> Spectrometer</a:t>
            </a:r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60960" y="725514"/>
            <a:ext cx="322326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the </a:t>
            </a:r>
            <a:r>
              <a:rPr lang="en-CA" dirty="0" smtClean="0"/>
              <a:t>field is applied along the muon path and perpendicular to the sample surface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dirty="0" smtClean="0"/>
              <a:t>Field breaks in initially at the edges and </a:t>
            </a:r>
            <a:r>
              <a:rPr lang="en-CA" dirty="0" smtClean="0"/>
              <a:t>redistributes </a:t>
            </a:r>
            <a:r>
              <a:rPr lang="en-CA" dirty="0" smtClean="0"/>
              <a:t>to the </a:t>
            </a:r>
            <a:r>
              <a:rPr lang="en-CA" dirty="0" smtClean="0"/>
              <a:t>center – pinning will delay redistribution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rgbClr val="FF0000"/>
                </a:solidFill>
              </a:rPr>
              <a:t>Useful for pinning characterization</a:t>
            </a:r>
            <a:endParaRPr lang="en-CA" dirty="0">
              <a:solidFill>
                <a:srgbClr val="FF0000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71" y="3700110"/>
            <a:ext cx="2004992" cy="1080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/>
          <p:cNvSpPr/>
          <p:nvPr/>
        </p:nvSpPr>
        <p:spPr>
          <a:xfrm>
            <a:off x="4309734" y="1704834"/>
            <a:ext cx="242455" cy="68013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Oval 12"/>
          <p:cNvSpPr/>
          <p:nvPr/>
        </p:nvSpPr>
        <p:spPr>
          <a:xfrm>
            <a:off x="4302113" y="3091674"/>
            <a:ext cx="242455" cy="68013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1150620" y="4015740"/>
            <a:ext cx="42672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074420" y="4038600"/>
            <a:ext cx="6629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b="1" dirty="0" smtClean="0">
                <a:solidFill>
                  <a:srgbClr val="FF0000"/>
                </a:solidFill>
              </a:rPr>
              <a:t>pinning</a:t>
            </a:r>
            <a:endParaRPr lang="en-CA" sz="1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47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Field parallel to sample</a:t>
            </a:r>
            <a:endParaRPr lang="en-CA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602" y="536416"/>
            <a:ext cx="4997193" cy="2673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4380" y="723028"/>
            <a:ext cx="327062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dirty="0" smtClean="0"/>
              <a:t>The field is applied </a:t>
            </a:r>
            <a:r>
              <a:rPr lang="en-CA" dirty="0" smtClean="0"/>
              <a:t>perpendicular to the </a:t>
            </a:r>
            <a:r>
              <a:rPr lang="en-CA" dirty="0" err="1" smtClean="0"/>
              <a:t>muo</a:t>
            </a:r>
            <a:r>
              <a:rPr lang="en-CA" dirty="0" smtClean="0"/>
              <a:t> path and parallel to the material surface</a:t>
            </a:r>
            <a:endParaRPr lang="en-CA" dirty="0" smtClean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dirty="0" smtClean="0"/>
              <a:t>In this case the muon impinges in the region where field is expected to break in so is relatively free from </a:t>
            </a:r>
            <a:r>
              <a:rPr lang="en-CA" dirty="0" smtClean="0"/>
              <a:t>pinning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rgbClr val="FF0000"/>
                </a:solidFill>
              </a:rPr>
              <a:t>Useful for field of first entry studies</a:t>
            </a:r>
            <a:endParaRPr lang="en-CA" dirty="0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72" t="2780" r="2792" b="57389"/>
          <a:stretch/>
        </p:blipFill>
        <p:spPr bwMode="auto">
          <a:xfrm>
            <a:off x="4054602" y="3284376"/>
            <a:ext cx="2384677" cy="161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16" t="47874" r="7765" b="17991"/>
          <a:stretch/>
        </p:blipFill>
        <p:spPr bwMode="auto">
          <a:xfrm>
            <a:off x="6876661" y="3284376"/>
            <a:ext cx="2062065" cy="1557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5050205" y="4122767"/>
            <a:ext cx="242455" cy="68013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Oval 9"/>
          <p:cNvSpPr/>
          <p:nvPr/>
        </p:nvSpPr>
        <p:spPr>
          <a:xfrm>
            <a:off x="7718578" y="3894167"/>
            <a:ext cx="242455" cy="68013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0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Pinning study</a:t>
            </a:r>
            <a:endParaRPr lang="en-CA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153" y="469900"/>
            <a:ext cx="4137833" cy="2289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308" y="2758914"/>
            <a:ext cx="4126677" cy="21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7640" y="4205169"/>
            <a:ext cx="464566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000" dirty="0">
                <a:hlinkClick r:id="rId4"/>
              </a:rPr>
              <a:t>Field of first magnetic flux entry and pinning strength of superconductors for </a:t>
            </a:r>
            <a:r>
              <a:rPr lang="en-CA" sz="1000" dirty="0" err="1">
                <a:hlinkClick r:id="rId4"/>
              </a:rPr>
              <a:t>rf</a:t>
            </a:r>
            <a:r>
              <a:rPr lang="en-CA" sz="1000" dirty="0">
                <a:hlinkClick r:id="rId4"/>
              </a:rPr>
              <a:t> application measured with muon spin rotation</a:t>
            </a:r>
            <a:r>
              <a:rPr lang="en-CA" sz="1000" dirty="0"/>
              <a:t> </a:t>
            </a:r>
          </a:p>
          <a:p>
            <a:r>
              <a:rPr lang="en-CA" sz="1000" dirty="0"/>
              <a:t>T. </a:t>
            </a:r>
            <a:r>
              <a:rPr lang="en-CA" sz="1000" dirty="0" err="1"/>
              <a:t>Junginger</a:t>
            </a:r>
            <a:r>
              <a:rPr lang="en-CA" sz="1000" dirty="0"/>
              <a:t>, S. H. </a:t>
            </a:r>
            <a:r>
              <a:rPr lang="en-CA" sz="1000" dirty="0" err="1"/>
              <a:t>Abidi</a:t>
            </a:r>
            <a:r>
              <a:rPr lang="en-CA" sz="1000" dirty="0"/>
              <a:t>, R. D. </a:t>
            </a:r>
            <a:r>
              <a:rPr lang="en-CA" sz="1000" dirty="0" err="1"/>
              <a:t>Maffett</a:t>
            </a:r>
            <a:r>
              <a:rPr lang="en-CA" sz="1000" dirty="0"/>
              <a:t>, T. Buck, M. H. </a:t>
            </a:r>
            <a:r>
              <a:rPr lang="en-CA" sz="1000" dirty="0" err="1"/>
              <a:t>Dehn</a:t>
            </a:r>
            <a:r>
              <a:rPr lang="en-CA" sz="1000" dirty="0"/>
              <a:t>, S. </a:t>
            </a:r>
            <a:r>
              <a:rPr lang="en-CA" sz="1000" dirty="0" err="1"/>
              <a:t>Gheidi</a:t>
            </a:r>
            <a:r>
              <a:rPr lang="en-CA" sz="1000" dirty="0"/>
              <a:t>, R. </a:t>
            </a:r>
            <a:r>
              <a:rPr lang="en-CA" sz="1000" dirty="0" err="1"/>
              <a:t>Kiefl</a:t>
            </a:r>
            <a:r>
              <a:rPr lang="en-CA" sz="1000" dirty="0"/>
              <a:t>, P. Kolb, D. Storey, E. </a:t>
            </a:r>
            <a:r>
              <a:rPr lang="en-CA" sz="1000" dirty="0" err="1"/>
              <a:t>Thoeng</a:t>
            </a:r>
            <a:r>
              <a:rPr lang="en-CA" sz="1000" dirty="0"/>
              <a:t>, W. Wasserman, and R. E. </a:t>
            </a:r>
            <a:r>
              <a:rPr lang="en-CA" sz="1000" dirty="0" err="1"/>
              <a:t>Laxdal</a:t>
            </a:r>
            <a:endParaRPr lang="en-CA" sz="1000" dirty="0"/>
          </a:p>
          <a:p>
            <a:r>
              <a:rPr lang="en-CA" sz="1000" dirty="0"/>
              <a:t>Phys. Rev. </a:t>
            </a:r>
            <a:r>
              <a:rPr lang="en-CA" sz="1000" dirty="0" err="1"/>
              <a:t>Accel</a:t>
            </a:r>
            <a:r>
              <a:rPr lang="en-CA" sz="1000" dirty="0"/>
              <a:t>. Beams 21, 032002 (2018) – Published 16 March 2018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460" y="678180"/>
            <a:ext cx="398526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dirty="0" smtClean="0"/>
              <a:t>Comparing </a:t>
            </a:r>
            <a:r>
              <a:rPr lang="en-CA" dirty="0" err="1" smtClean="0"/>
              <a:t>muSR</a:t>
            </a:r>
            <a:r>
              <a:rPr lang="en-CA" dirty="0" smtClean="0"/>
              <a:t> results in different geometries can highlight pinning strength</a:t>
            </a:r>
          </a:p>
          <a:p>
            <a:pPr>
              <a:spcBef>
                <a:spcPts val="600"/>
              </a:spcBef>
            </a:pPr>
            <a:r>
              <a:rPr lang="en-CA" dirty="0" smtClean="0"/>
              <a:t>We expect flux to break in at the normalized entry field H</a:t>
            </a:r>
            <a:r>
              <a:rPr lang="en-CA" baseline="-25000" dirty="0" smtClean="0"/>
              <a:t>0</a:t>
            </a:r>
          </a:p>
          <a:p>
            <a:pPr>
              <a:spcBef>
                <a:spcPts val="600"/>
              </a:spcBef>
            </a:pPr>
            <a:r>
              <a:rPr lang="en-CA" dirty="0" smtClean="0"/>
              <a:t>Pinning is strong if transverse geometry is significantly different than parallel geometry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7665720" y="601980"/>
            <a:ext cx="1203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No pinning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34940" y="3944005"/>
            <a:ext cx="1402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Strong pinning</a:t>
            </a:r>
            <a:endParaRPr lang="en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32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rf workshop2-fin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srf workshop2-final</Template>
  <TotalTime>12598</TotalTime>
  <Words>1133</Words>
  <Application>Microsoft Office PowerPoint</Application>
  <PresentationFormat>On-screen Show (16:9)</PresentationFormat>
  <Paragraphs>146</Paragraphs>
  <Slides>20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srf workshop2-final</vt:lpstr>
      <vt:lpstr>Equation</vt:lpstr>
      <vt:lpstr>MathType 6.0 Equation</vt:lpstr>
      <vt:lpstr>PowerPoint Presentation</vt:lpstr>
      <vt:lpstr>Material Science Probes at TRIUMF – muSR and β-NMR</vt:lpstr>
      <vt:lpstr>Using muSR as a local magnetometer</vt:lpstr>
      <vt:lpstr>Samples and Geometry</vt:lpstr>
      <vt:lpstr>Flux entry and geometry</vt:lpstr>
      <vt:lpstr>Normalizing break in field based on geometry and temperature</vt:lpstr>
      <vt:lpstr>Field perpendicular to sample</vt:lpstr>
      <vt:lpstr>Field parallel to sample</vt:lpstr>
      <vt:lpstr>Pinning study</vt:lpstr>
      <vt:lpstr>Pinning Data from Transverse Geometries</vt:lpstr>
      <vt:lpstr>Pinning and processing temperature </vt:lpstr>
      <vt:lpstr>Data from Parallel Geometries</vt:lpstr>
      <vt:lpstr>PowerPoint Presentation</vt:lpstr>
      <vt:lpstr>Nb3Sn coating in parallel geometry</vt:lpstr>
      <vt:lpstr>Field of first flux entry on coated samples</vt:lpstr>
      <vt:lpstr>Summary </vt:lpstr>
      <vt:lpstr>Acknowledgements</vt:lpstr>
      <vt:lpstr>PowerPoint Presentation</vt:lpstr>
      <vt:lpstr>Fundamental studies – details of surface layer with beta-NMR</vt:lpstr>
      <vt:lpstr>High Field Spectrometer for beta-NMR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Laxdal</dc:creator>
  <cp:lastModifiedBy>Robert Laxdal</cp:lastModifiedBy>
  <cp:revision>39</cp:revision>
  <cp:lastPrinted>2015-11-02T18:28:18Z</cp:lastPrinted>
  <dcterms:created xsi:type="dcterms:W3CDTF">2018-06-08T20:44:26Z</dcterms:created>
  <dcterms:modified xsi:type="dcterms:W3CDTF">2018-06-28T01:30:02Z</dcterms:modified>
</cp:coreProperties>
</file>