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70" r:id="rId3"/>
    <p:sldId id="281" r:id="rId4"/>
    <p:sldId id="282" r:id="rId5"/>
    <p:sldId id="283" r:id="rId6"/>
    <p:sldId id="284" r:id="rId7"/>
    <p:sldId id="287" r:id="rId8"/>
    <p:sldId id="290" r:id="rId9"/>
    <p:sldId id="286" r:id="rId10"/>
    <p:sldId id="289" r:id="rId11"/>
    <p:sldId id="288" r:id="rId12"/>
    <p:sldId id="298" r:id="rId13"/>
    <p:sldId id="297" r:id="rId14"/>
    <p:sldId id="296" r:id="rId15"/>
    <p:sldId id="293" r:id="rId16"/>
    <p:sldId id="294" r:id="rId17"/>
    <p:sldId id="295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8" autoAdjust="0"/>
  </p:normalViewPr>
  <p:slideViewPr>
    <p:cSldViewPr snapToGrid="0" snapToObjects="1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SC_2016_materials\Final\Sample%20Dimens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90507436570429"/>
          <c:y val="0.15277777777777779"/>
          <c:w val="0.82420603674540682"/>
          <c:h val="0.64351851851851849"/>
        </c:manualLayout>
      </c:layout>
      <c:lineChart>
        <c:grouping val="standard"/>
        <c:varyColors val="0"/>
        <c:ser>
          <c:idx val="0"/>
          <c:order val="0"/>
          <c:marker>
            <c:symbol val="x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Pt>
            <c:idx val="1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622F-4F93-9C1A-8663681CF83D}"/>
              </c:ext>
            </c:extLst>
          </c:dPt>
          <c:dPt>
            <c:idx val="2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622F-4F93-9C1A-8663681CF83D}"/>
              </c:ext>
            </c:extLst>
          </c:dPt>
          <c:dPt>
            <c:idx val="3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622F-4F93-9C1A-8663681CF83D}"/>
              </c:ext>
            </c:extLst>
          </c:dPt>
          <c:dPt>
            <c:idx val="4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622F-4F93-9C1A-8663681CF83D}"/>
              </c:ext>
            </c:extLst>
          </c:dPt>
          <c:dPt>
            <c:idx val="5"/>
            <c:bubble3D val="0"/>
            <c:spPr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622F-4F93-9C1A-8663681CF83D}"/>
              </c:ext>
            </c:extLst>
          </c:dPt>
          <c:cat>
            <c:strRef>
              <c:f>Sheet3!$A$4:$A$9</c:f>
              <c:strCache>
                <c:ptCount val="6"/>
                <c:pt idx="0">
                  <c:v>1hBCP</c:v>
                </c:pt>
                <c:pt idx="1">
                  <c:v>1hBCP +800°C</c:v>
                </c:pt>
                <c:pt idx="2">
                  <c:v>1hBCP +800°C +20N30</c:v>
                </c:pt>
                <c:pt idx="3">
                  <c:v>20N30 +10μmEP</c:v>
                </c:pt>
                <c:pt idx="4">
                  <c:v>20N30 +20μmEP</c:v>
                </c:pt>
                <c:pt idx="5">
                  <c:v>20N30 +30μmEP</c:v>
                </c:pt>
              </c:strCache>
            </c:strRef>
          </c:cat>
          <c:val>
            <c:numRef>
              <c:f>Sheet3!$E$4:$E$9</c:f>
              <c:numCache>
                <c:formatCode>General</c:formatCode>
                <c:ptCount val="6"/>
                <c:pt idx="0">
                  <c:v>275</c:v>
                </c:pt>
                <c:pt idx="1">
                  <c:v>280</c:v>
                </c:pt>
                <c:pt idx="2">
                  <c:v>330</c:v>
                </c:pt>
                <c:pt idx="3">
                  <c:v>310</c:v>
                </c:pt>
                <c:pt idx="4">
                  <c:v>300</c:v>
                </c:pt>
                <c:pt idx="5">
                  <c:v>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22F-4F93-9C1A-8663681CF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1045248"/>
        <c:axId val="661046784"/>
      </c:lineChart>
      <c:catAx>
        <c:axId val="6610452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61046784"/>
        <c:crosses val="autoZero"/>
        <c:auto val="1"/>
        <c:lblAlgn val="ctr"/>
        <c:lblOffset val="100"/>
        <c:noMultiLvlLbl val="0"/>
      </c:catAx>
      <c:valAx>
        <c:axId val="661046784"/>
        <c:scaling>
          <c:orientation val="minMax"/>
          <c:max val="340"/>
          <c:min val="26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c2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(mT)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661045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27, 2018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92" y="6393089"/>
            <a:ext cx="2098767" cy="36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27,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02815" cy="685800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033" y="6317767"/>
            <a:ext cx="838133" cy="2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ED8E-2D93-48A4-95A8-8EF26FE27FE7}" type="datetime4">
              <a:rPr lang="en-US" smtClean="0"/>
              <a:t>June 27,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 smtClean="0"/>
              <a:t>1LOr3B-04          ASC 2016, Denver,Colorado             Santosh Chetri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1ADD-9DF9-4529-9FD9-06D896FD4E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1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9" y="6436138"/>
            <a:ext cx="2098766" cy="365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June 27,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eexplore.ieee.org/xpl/tocresult.jsp?isnumber=6985712" TargetMode="External"/><Relationship Id="rId4" Type="http://schemas.openxmlformats.org/officeDocument/2006/relationships/hyperlink" Target="https://ieeexplore.ieee.org/xpl/RecentIssue.jsp?punumber=7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2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jpg"/><Relationship Id="rId10" Type="http://schemas.openxmlformats.org/officeDocument/2006/relationships/image" Target="../media/image30.jpe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Sample Analysis: Understanding the RF performance of SRF cavities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TTC Meeting 2018</a:t>
            </a:r>
          </a:p>
          <a:p>
            <a:r>
              <a:rPr lang="en-US" dirty="0" smtClean="0"/>
              <a:t>26-29 June 2018</a:t>
            </a:r>
          </a:p>
          <a:p>
            <a:r>
              <a:rPr lang="en-US" dirty="0" smtClean="0"/>
              <a:t>RIKEN </a:t>
            </a:r>
            <a:r>
              <a:rPr lang="en-US" dirty="0" err="1" smtClean="0"/>
              <a:t>Nishina</a:t>
            </a:r>
            <a:r>
              <a:rPr lang="en-US" dirty="0" smtClean="0"/>
              <a:t> Center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0" y="3738236"/>
            <a:ext cx="4301035" cy="420862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Pashupati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Dhakal</a:t>
            </a:r>
            <a:r>
              <a:rPr lang="en-US" sz="28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G. </a:t>
            </a:r>
            <a:r>
              <a:rPr lang="en-US" sz="2400" b="1" dirty="0" err="1" smtClean="0">
                <a:solidFill>
                  <a:srgbClr val="002060"/>
                </a:solidFill>
              </a:rPr>
              <a:t>Ciovati</a:t>
            </a:r>
            <a:r>
              <a:rPr lang="en-US" sz="2400" b="1" dirty="0" smtClean="0">
                <a:solidFill>
                  <a:srgbClr val="002060"/>
                </a:solidFill>
              </a:rPr>
              <a:t> (JLAB)</a:t>
            </a:r>
          </a:p>
          <a:p>
            <a:r>
              <a:rPr lang="en-US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</a:t>
            </a:r>
            <a:r>
              <a:rPr lang="en-US" sz="2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Chetri</a:t>
            </a:r>
            <a:r>
              <a:rPr lang="en-US" sz="2400" dirty="0" smtClean="0">
                <a:solidFill>
                  <a:srgbClr val="0066FF"/>
                </a:solidFill>
              </a:rPr>
              <a:t>, S. Balachandran and PJ Lee (NHMFL, FSU)</a:t>
            </a:r>
            <a:endParaRPr lang="en-US" sz="2800" dirty="0">
              <a:solidFill>
                <a:srgbClr val="0066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Wednesday, June 27, 2018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83" y="2132421"/>
            <a:ext cx="4229868" cy="35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40229"/>
            <a:ext cx="8464378" cy="487490"/>
          </a:xfrm>
        </p:spPr>
        <p:txBody>
          <a:bodyPr/>
          <a:lstStyle/>
          <a:p>
            <a:r>
              <a:rPr lang="en-US" dirty="0" smtClean="0"/>
              <a:t>XPS Studies: SRF coupon analysis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23691"/>
            <a:ext cx="4572576" cy="3786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4470" y="1791080"/>
            <a:ext cx="124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800 °C/3h+N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 160 °C/48h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A5002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4470" y="2695300"/>
            <a:ext cx="14109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800 °C/3h+N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140 °C/48h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4470" y="3838300"/>
            <a:ext cx="1219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800 °C/3h+N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120 °C/48h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655634" y="1476100"/>
            <a:ext cx="9236" cy="3306618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" y="3374261"/>
            <a:ext cx="1777146" cy="369332"/>
          </a:xfrm>
          <a:prstGeom prst="rect">
            <a:avLst/>
          </a:prstGeom>
          <a:noFill/>
          <a:ln w="12700">
            <a:noFill/>
          </a:ln>
          <a:effectLst>
            <a:glow rad="50800">
              <a:schemeClr val="tx1">
                <a:alpha val="9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Nitride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397 eV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71784" y="3609701"/>
            <a:ext cx="295216" cy="1556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70" y="3914500"/>
            <a:ext cx="1221415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24" y="2816951"/>
            <a:ext cx="1221993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5" y="1661688"/>
            <a:ext cx="1222392" cy="91440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966584" y="1885635"/>
            <a:ext cx="3177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Nitrogen peaks detected in samples  after </a:t>
            </a:r>
            <a:r>
              <a:rPr lang="en-US" b="1" dirty="0" smtClean="0">
                <a:solidFill>
                  <a:srgbClr val="0000FF"/>
                </a:solidFill>
              </a:rPr>
              <a:t>140 °C/48h</a:t>
            </a:r>
            <a:r>
              <a:rPr lang="en-US" b="1" dirty="0"/>
              <a:t>, </a:t>
            </a:r>
            <a:r>
              <a:rPr lang="en-US" b="1" dirty="0" smtClean="0">
                <a:solidFill>
                  <a:srgbClr val="993300"/>
                </a:solidFill>
              </a:rPr>
              <a:t>160 °C/48h </a:t>
            </a:r>
            <a:r>
              <a:rPr lang="en-US" b="1" dirty="0">
                <a:solidFill>
                  <a:srgbClr val="993300"/>
                </a:solidFill>
              </a:rPr>
              <a:t>N </a:t>
            </a:r>
            <a:r>
              <a:rPr lang="en-US" b="1" dirty="0"/>
              <a:t>infusion </a:t>
            </a:r>
            <a:r>
              <a:rPr lang="en-US" b="1" dirty="0" smtClean="0"/>
              <a:t>treatments</a:t>
            </a:r>
            <a:r>
              <a:rPr lang="en-US" b="1" dirty="0"/>
              <a:t> </a:t>
            </a:r>
            <a:r>
              <a:rPr lang="en-US" b="1" dirty="0" smtClean="0"/>
              <a:t>but not for the </a:t>
            </a:r>
            <a:r>
              <a:rPr lang="en-US" b="1" dirty="0" smtClean="0">
                <a:solidFill>
                  <a:srgbClr val="00B050"/>
                </a:solidFill>
              </a:rPr>
              <a:t>120</a:t>
            </a:r>
            <a:r>
              <a:rPr lang="en-US" b="1" dirty="0">
                <a:solidFill>
                  <a:srgbClr val="00B050"/>
                </a:solidFill>
              </a:rPr>
              <a:t> °C/48h N</a:t>
            </a:r>
            <a:r>
              <a:rPr lang="en-US" b="1" dirty="0" smtClean="0">
                <a:solidFill>
                  <a:srgbClr val="00B050"/>
                </a:solidFill>
              </a:rPr>
              <a:t> infusion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</a:t>
            </a:r>
            <a:r>
              <a:rPr lang="en-US" b="1" dirty="0" smtClean="0"/>
              <a:t>in-grain surface structures could indicate </a:t>
            </a:r>
            <a:r>
              <a:rPr lang="en-US" b="1" dirty="0"/>
              <a:t>nitride </a:t>
            </a:r>
            <a:r>
              <a:rPr lang="en-US" b="1" dirty="0" smtClean="0"/>
              <a:t>phases.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1270" y="1095100"/>
            <a:ext cx="347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N1s spectrum at 75° takeoff angle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319286" y="5325087"/>
            <a:ext cx="888735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 smtClean="0"/>
              <a:t>Surface analysis by XPS: Presence of nitrogen in the form of nitride detected for ≥ 140 °C N infusion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530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</a:rPr>
              <a:t>XPS Studies- Take off angle 75°, interaction depth ~7nm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F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9353" r="11158" b="4477"/>
          <a:stretch/>
        </p:blipFill>
        <p:spPr>
          <a:xfrm>
            <a:off x="152401" y="834643"/>
            <a:ext cx="3269033" cy="2743200"/>
          </a:xfrm>
          <a:prstGeom prst="rect">
            <a:avLst/>
          </a:prstGeom>
        </p:spPr>
      </p:pic>
      <p:pic>
        <p:nvPicPr>
          <p:cNvPr id="6" name="F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9353" r="11158" b="4477"/>
          <a:stretch/>
        </p:blipFill>
        <p:spPr>
          <a:xfrm>
            <a:off x="152401" y="3349243"/>
            <a:ext cx="3269033" cy="2743200"/>
          </a:xfrm>
          <a:prstGeom prst="rect">
            <a:avLst/>
          </a:prstGeom>
        </p:spPr>
      </p:pic>
      <p:pic>
        <p:nvPicPr>
          <p:cNvPr id="7" name="F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9353" r="11158" b="4477"/>
          <a:stretch/>
        </p:blipFill>
        <p:spPr>
          <a:xfrm>
            <a:off x="3505200" y="834643"/>
            <a:ext cx="3269033" cy="2743200"/>
          </a:xfrm>
          <a:prstGeom prst="rect">
            <a:avLst/>
          </a:prstGeom>
        </p:spPr>
      </p:pic>
      <p:pic>
        <p:nvPicPr>
          <p:cNvPr id="8" name="F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9353" r="11158" b="4477"/>
          <a:stretch/>
        </p:blipFill>
        <p:spPr>
          <a:xfrm>
            <a:off x="3505200" y="3349243"/>
            <a:ext cx="3269033" cy="27432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667000" y="834643"/>
            <a:ext cx="0" cy="48768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91200" y="910843"/>
            <a:ext cx="0" cy="48768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44345" y="1913111"/>
            <a:ext cx="938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NbN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1-x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4345" y="4275311"/>
            <a:ext cx="938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NbN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1-x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" y="998711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6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24000" y="1087593"/>
            <a:ext cx="262917" cy="801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56142" y="1291843"/>
            <a:ext cx="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8200" y="3513311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6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524000" y="3682351"/>
            <a:ext cx="262917" cy="156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356142" y="3806443"/>
            <a:ext cx="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33836" y="3425442"/>
            <a:ext cx="171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800 °C</a:t>
            </a:r>
          </a:p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@160 °C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A5002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31828" y="881433"/>
            <a:ext cx="15633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</a:t>
            </a:r>
          </a:p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@140 °C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1269" y="3397523"/>
            <a:ext cx="20205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</a:t>
            </a:r>
          </a:p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+N</a:t>
            </a:r>
            <a:r>
              <a:rPr lang="en-US" sz="1400" b="1" baseline="-25000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@120 °C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6276" y="914896"/>
            <a:ext cx="15633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en-US" sz="1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</a:t>
            </a:r>
            <a:endParaRPr lang="en-US" sz="1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32342" y="2651536"/>
            <a:ext cx="1207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Nb</a:t>
            </a:r>
            <a:r>
              <a:rPr lang="en-US" b="1" dirty="0" smtClean="0"/>
              <a:t> peak is absent =&gt; </a:t>
            </a:r>
            <a:r>
              <a:rPr lang="en-US" b="1" dirty="0" smtClean="0">
                <a:solidFill>
                  <a:srgbClr val="0070C0"/>
                </a:solidFill>
              </a:rPr>
              <a:t>thicker dirty layer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138056" y="2975446"/>
            <a:ext cx="1253344" cy="297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060743" y="3730243"/>
            <a:ext cx="1330657" cy="11927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019800" y="899787"/>
            <a:ext cx="0" cy="487680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438400" y="907866"/>
            <a:ext cx="0" cy="487680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4600" y="2065511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effectLst>
                  <a:glow rad="381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endParaRPr lang="en-US" sz="1600" b="1" dirty="0">
              <a:effectLst>
                <a:glow rad="381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4263643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effectLst>
                  <a:glow rad="381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endParaRPr lang="en-US" sz="1600" b="1" dirty="0">
              <a:effectLst>
                <a:glow rad="381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924518" y="5994438"/>
            <a:ext cx="6314132" cy="49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600" dirty="0" smtClean="0">
                <a:solidFill>
                  <a:srgbClr val="FF0000"/>
                </a:solidFill>
              </a:rPr>
              <a:t>NbN</a:t>
            </a:r>
            <a:r>
              <a:rPr lang="en-US" sz="1600" baseline="-25000" dirty="0" smtClean="0">
                <a:solidFill>
                  <a:srgbClr val="FF0000"/>
                </a:solidFill>
              </a:rPr>
              <a:t>1-x</a:t>
            </a:r>
            <a:r>
              <a:rPr lang="en-US" sz="1600" dirty="0" smtClean="0">
                <a:solidFill>
                  <a:srgbClr val="FF0000"/>
                </a:solidFill>
              </a:rPr>
              <a:t>O</a:t>
            </a:r>
            <a:r>
              <a:rPr lang="en-US" sz="1600" baseline="-25000" dirty="0" smtClean="0">
                <a:solidFill>
                  <a:srgbClr val="FF0000"/>
                </a:solidFill>
              </a:rPr>
              <a:t>x</a:t>
            </a:r>
            <a:r>
              <a:rPr lang="en-US" sz="1600" dirty="0" smtClean="0"/>
              <a:t> is found on </a:t>
            </a:r>
            <a:r>
              <a:rPr lang="en-US" sz="1600" dirty="0" err="1" smtClean="0"/>
              <a:t>Nb</a:t>
            </a:r>
            <a:r>
              <a:rPr lang="en-US" sz="1600" dirty="0" smtClean="0"/>
              <a:t> baked at 140-160 °C in N atmosphere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585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" y="3472136"/>
            <a:ext cx="3373031" cy="210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913" y="3472136"/>
            <a:ext cx="3373031" cy="2105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6" y="1067975"/>
            <a:ext cx="3373031" cy="2105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913" y="1067975"/>
            <a:ext cx="3373031" cy="2105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XPS: Differences in take-off angle probes near surface layers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58528" y="779584"/>
            <a:ext cx="17526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800 °C+N</a:t>
            </a:r>
            <a:r>
              <a:rPr lang="en-US" sz="1600" b="1" baseline="-250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@140 °C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205091"/>
            <a:ext cx="22651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800 °C+N</a:t>
            </a:r>
            <a:r>
              <a:rPr lang="en-US" sz="1600" b="1" baseline="-25000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@120 °C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8434" y="5584091"/>
            <a:ext cx="3733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66FF"/>
                </a:solidFill>
              </a:rPr>
              <a:t>In 140-160 °C N-infused </a:t>
            </a:r>
            <a:r>
              <a:rPr lang="en-US" sz="1400" b="1" dirty="0" err="1" smtClean="0">
                <a:solidFill>
                  <a:srgbClr val="0066FF"/>
                </a:solidFill>
              </a:rPr>
              <a:t>Nb</a:t>
            </a:r>
            <a:r>
              <a:rPr lang="en-US" sz="1400" b="1" dirty="0" smtClean="0">
                <a:solidFill>
                  <a:srgbClr val="0066FF"/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lesser Nb</a:t>
            </a:r>
            <a:r>
              <a:rPr lang="en-US" sz="1400" b="1" baseline="-25000" dirty="0" smtClean="0">
                <a:solidFill>
                  <a:srgbClr val="0066FF"/>
                </a:solidFill>
              </a:rPr>
              <a:t>2</a:t>
            </a:r>
            <a:r>
              <a:rPr lang="en-US" sz="1400" b="1" dirty="0" smtClean="0">
                <a:solidFill>
                  <a:srgbClr val="0066FF"/>
                </a:solidFill>
              </a:rPr>
              <a:t>O</a:t>
            </a:r>
            <a:r>
              <a:rPr lang="en-US" sz="1400" b="1" baseline="-25000" dirty="0" smtClean="0">
                <a:solidFill>
                  <a:srgbClr val="0066FF"/>
                </a:solidFill>
              </a:rPr>
              <a:t>5</a:t>
            </a:r>
            <a:r>
              <a:rPr lang="en-US" sz="1400" b="1" dirty="0" smtClean="0">
                <a:solidFill>
                  <a:srgbClr val="0066FF"/>
                </a:solidFill>
              </a:rPr>
              <a:t> concentration on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Formation of NbN</a:t>
            </a:r>
            <a:r>
              <a:rPr lang="en-US" sz="1400" b="1" baseline="-25000" dirty="0" smtClean="0">
                <a:solidFill>
                  <a:srgbClr val="0066FF"/>
                </a:solidFill>
              </a:rPr>
              <a:t>1-x</a:t>
            </a:r>
            <a:r>
              <a:rPr lang="en-US" sz="1400" b="1" dirty="0" smtClean="0">
                <a:solidFill>
                  <a:srgbClr val="0066FF"/>
                </a:solidFill>
              </a:rPr>
              <a:t>O</a:t>
            </a:r>
            <a:r>
              <a:rPr lang="en-US" sz="1400" b="1" baseline="-25000" dirty="0" smtClean="0">
                <a:solidFill>
                  <a:srgbClr val="0066FF"/>
                </a:solidFill>
              </a:rPr>
              <a:t>x</a:t>
            </a:r>
            <a:r>
              <a:rPr lang="en-US" sz="1400" b="1" dirty="0" smtClean="0">
                <a:solidFill>
                  <a:srgbClr val="0066FF"/>
                </a:solidFill>
              </a:rPr>
              <a:t> phase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66FF"/>
                </a:solidFill>
              </a:rPr>
              <a:t>No bulk </a:t>
            </a:r>
            <a:r>
              <a:rPr lang="en-US" sz="1400" b="1" dirty="0" err="1" smtClean="0">
                <a:solidFill>
                  <a:srgbClr val="0066FF"/>
                </a:solidFill>
              </a:rPr>
              <a:t>Nb</a:t>
            </a:r>
            <a:r>
              <a:rPr lang="en-US" sz="1400" b="1" dirty="0" smtClean="0">
                <a:solidFill>
                  <a:srgbClr val="0066FF"/>
                </a:solidFill>
              </a:rPr>
              <a:t> observed up to 8 nm depth (thicker dirty layer).</a:t>
            </a:r>
            <a:endParaRPr lang="en-US" sz="1400" b="1" dirty="0">
              <a:solidFill>
                <a:srgbClr val="0066FF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68825"/>
              </p:ext>
            </p:extLst>
          </p:nvPr>
        </p:nvGraphicFramePr>
        <p:xfrm>
          <a:off x="6760699" y="1239520"/>
          <a:ext cx="2221523" cy="3656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8295">
                <a:tc>
                  <a:txBody>
                    <a:bodyPr/>
                    <a:lstStyle/>
                    <a:p>
                      <a:r>
                        <a:rPr lang="en-US" dirty="0" smtClean="0"/>
                        <a:t>Take-off</a:t>
                      </a:r>
                      <a:r>
                        <a:rPr lang="en-US" baseline="0" dirty="0" smtClean="0"/>
                        <a:t> angle (</a:t>
                      </a:r>
                      <a:r>
                        <a:rPr lang="el-GR" dirty="0" smtClean="0"/>
                        <a:t>θ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Information depth, x (nm)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548">
                <a:tc>
                  <a:txBody>
                    <a:bodyPr/>
                    <a:lstStyle/>
                    <a:p>
                      <a:r>
                        <a:rPr lang="en-US" dirty="0" smtClean="0"/>
                        <a:t>15°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Straight Arrow Connector 17"/>
          <p:cNvCxnSpPr/>
          <p:nvPr/>
        </p:nvCxnSpPr>
        <p:spPr>
          <a:xfrm>
            <a:off x="4226807" y="1136003"/>
            <a:ext cx="1524000" cy="381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72828" y="3557281"/>
            <a:ext cx="1524000" cy="49964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1943" y="5716329"/>
            <a:ext cx="261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In 120 °C “N-not-infused”</a:t>
            </a:r>
          </a:p>
          <a:p>
            <a:pPr algn="ctr"/>
            <a:r>
              <a:rPr lang="en-US" sz="1400" b="1" dirty="0" err="1" smtClean="0">
                <a:solidFill>
                  <a:srgbClr val="002060"/>
                </a:solidFill>
              </a:rPr>
              <a:t>NbO</a:t>
            </a:r>
            <a:r>
              <a:rPr lang="en-US" sz="1400" b="1" dirty="0" smtClean="0">
                <a:solidFill>
                  <a:srgbClr val="002060"/>
                </a:solidFill>
              </a:rPr>
              <a:t> appears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88802" y="814497"/>
            <a:ext cx="1563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</a:t>
            </a:r>
            <a:endParaRPr lang="en-US" sz="1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64173" y="3205091"/>
            <a:ext cx="1923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800 °C+N</a:t>
            </a:r>
            <a:r>
              <a:rPr lang="en-US" sz="1600" b="1" baseline="-25000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2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@160 °C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" y="89853"/>
            <a:ext cx="9217152" cy="487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 susceptibility: Surface sensitive superconducting measurements-</a:t>
            </a:r>
            <a:r>
              <a:rPr lang="en-US" dirty="0"/>
              <a:t>FSU/NHMFL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6940" y="1233933"/>
            <a:ext cx="2889000" cy="2286000"/>
            <a:chOff x="4559135" y="1219200"/>
            <a:chExt cx="2889000" cy="2286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135" y="1219200"/>
              <a:ext cx="2889000" cy="22860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5410200" y="1219200"/>
              <a:ext cx="0" cy="2057403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61244" y="867309"/>
            <a:ext cx="226516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800 °C+N</a:t>
            </a:r>
            <a:r>
              <a:rPr lang="en-US" sz="1600" b="1" baseline="-25000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66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@120 °C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74260" y="1199673"/>
            <a:ext cx="2889000" cy="2296064"/>
            <a:chOff x="4687019" y="1066800"/>
            <a:chExt cx="2889000" cy="22960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019" y="1076864"/>
              <a:ext cx="2889000" cy="22860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5486400" y="1066800"/>
              <a:ext cx="0" cy="2057402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902498" y="849303"/>
            <a:ext cx="1923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800 °C+N</a:t>
            </a:r>
            <a:r>
              <a:rPr lang="en-US" sz="1600" b="1" baseline="-25000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2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A50021"/>
                </a:solidFill>
              </a:rPr>
              <a:t>@160 °C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A5002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7215" y="153873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T=4.2K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70719" y="1546882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T=4.2K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1939" y="2376251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H</a:t>
            </a:r>
            <a:r>
              <a:rPr lang="en-US" sz="1000" b="1" baseline="-25000" dirty="0" smtClean="0">
                <a:solidFill>
                  <a:srgbClr val="0000FF"/>
                </a:solidFill>
              </a:rPr>
              <a:t>c2</a:t>
            </a:r>
            <a:r>
              <a:rPr lang="en-US" sz="10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(bulk </a:t>
            </a:r>
            <a:r>
              <a:rPr lang="en-US" sz="1000" b="1" dirty="0" err="1" smtClean="0">
                <a:solidFill>
                  <a:srgbClr val="0000FF"/>
                </a:solidFill>
              </a:rPr>
              <a:t>Nb</a:t>
            </a:r>
            <a:r>
              <a:rPr lang="en-US" sz="1000" b="1" dirty="0" smtClean="0">
                <a:solidFill>
                  <a:srgbClr val="0000FF"/>
                </a:solidFill>
              </a:rPr>
              <a:t>)</a:t>
            </a:r>
            <a:endParaRPr lang="en-US" sz="1000" b="1" baseline="-25000" dirty="0">
              <a:solidFill>
                <a:srgbClr val="0000FF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3511713">
            <a:off x="822008" y="2822796"/>
            <a:ext cx="293024" cy="122745"/>
          </a:xfrm>
          <a:prstGeom prst="rightArrow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06406" y="2394005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09321" y="2351052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1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Down Arrow 22"/>
          <p:cNvSpPr/>
          <p:nvPr/>
        </p:nvSpPr>
        <p:spPr>
          <a:xfrm flipH="1">
            <a:off x="5474801" y="2635673"/>
            <a:ext cx="76694" cy="20014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flipH="1">
            <a:off x="2534255" y="2635673"/>
            <a:ext cx="76694" cy="20014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98386" y="1453241"/>
            <a:ext cx="26870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Increasing AC amplitude from 0.1 </a:t>
            </a:r>
            <a:r>
              <a:rPr lang="en-US" dirty="0" err="1" smtClean="0"/>
              <a:t>Oe</a:t>
            </a:r>
            <a:r>
              <a:rPr lang="en-US" dirty="0" smtClean="0"/>
              <a:t> to 6 </a:t>
            </a:r>
            <a:r>
              <a:rPr lang="en-US" dirty="0" err="1" smtClean="0"/>
              <a:t>Oe</a:t>
            </a:r>
            <a:r>
              <a:rPr lang="en-US" dirty="0" smtClean="0"/>
              <a:t> probes thicker surface layers.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Determination of penetration depth of AC fields are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 susceptibility measurements show correspondence with XPS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0672" y="3517039"/>
            <a:ext cx="265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Bulk H</a:t>
            </a:r>
            <a:r>
              <a:rPr lang="en-US" sz="1200" baseline="-25000" dirty="0" smtClean="0"/>
              <a:t>c2</a:t>
            </a:r>
            <a:r>
              <a:rPr lang="en-US" sz="1200" dirty="0" smtClean="0"/>
              <a:t> of </a:t>
            </a:r>
            <a:r>
              <a:rPr lang="en-US" sz="1200" dirty="0" err="1" smtClean="0"/>
              <a:t>Nb</a:t>
            </a:r>
            <a:r>
              <a:rPr lang="en-US" sz="1200" dirty="0" smtClean="0"/>
              <a:t> (240 </a:t>
            </a:r>
            <a:r>
              <a:rPr lang="en-US" sz="1200" dirty="0" err="1" smtClean="0"/>
              <a:t>mT</a:t>
            </a:r>
            <a:r>
              <a:rPr lang="en-US" sz="1200" dirty="0" smtClean="0"/>
              <a:t>) reached with 6 </a:t>
            </a:r>
            <a:r>
              <a:rPr lang="en-US" sz="1200" dirty="0" err="1" smtClean="0"/>
              <a:t>Oe</a:t>
            </a:r>
            <a:r>
              <a:rPr lang="en-US" sz="1200" dirty="0" smtClean="0"/>
              <a:t> AC amplitude </a:t>
            </a:r>
            <a:r>
              <a:rPr lang="en-US" sz="1200" baseline="-25000" dirty="0" smtClean="0"/>
              <a:t> </a:t>
            </a:r>
            <a:endParaRPr lang="en-US" sz="12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648592" y="3487543"/>
            <a:ext cx="255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H</a:t>
            </a:r>
            <a:r>
              <a:rPr lang="en-US" sz="1200" baseline="-25000" dirty="0" smtClean="0"/>
              <a:t>c2</a:t>
            </a:r>
            <a:r>
              <a:rPr lang="en-US" sz="1200" dirty="0" smtClean="0"/>
              <a:t> value is higher than 240mT after 6 </a:t>
            </a:r>
            <a:r>
              <a:rPr lang="en-US" sz="1200" dirty="0" err="1" smtClean="0"/>
              <a:t>Oe</a:t>
            </a:r>
            <a:r>
              <a:rPr lang="en-US" sz="1200" dirty="0" smtClean="0"/>
              <a:t> AC amplitude, indicating a dirty layer. </a:t>
            </a:r>
            <a:r>
              <a:rPr lang="en-US" sz="1200" baseline="-25000" dirty="0" smtClean="0"/>
              <a:t> </a:t>
            </a:r>
            <a:endParaRPr lang="en-US" sz="1200" baseline="-25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95" y="4322463"/>
            <a:ext cx="3373031" cy="21057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989" y="4287643"/>
            <a:ext cx="3373031" cy="21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300346" y="1589821"/>
            <a:ext cx="4802857" cy="3728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397"/>
            <a:ext cx="9200841" cy="4874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Bulk Magnetization measurements on cylindrical coupons-FSU/NHMFL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81000" y="712680"/>
            <a:ext cx="800281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No significant difference in bulk pinning centers…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18978" y="3108617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C00000"/>
                </a:solidFill>
              </a:rPr>
              <a:t>H</a:t>
            </a:r>
            <a:r>
              <a:rPr lang="en-US" sz="1200" b="1" baseline="-25000" dirty="0" smtClean="0">
                <a:solidFill>
                  <a:srgbClr val="C00000"/>
                </a:solidFill>
              </a:rPr>
              <a:t>c2</a:t>
            </a:r>
            <a:r>
              <a:rPr lang="en-US" sz="1200" b="1" dirty="0" smtClean="0">
                <a:solidFill>
                  <a:srgbClr val="C00000"/>
                </a:solidFill>
              </a:rPr>
              <a:t>~280 </a:t>
            </a:r>
            <a:r>
              <a:rPr lang="en-US" sz="1200" b="1" dirty="0" err="1" smtClean="0">
                <a:solidFill>
                  <a:srgbClr val="C00000"/>
                </a:solidFill>
              </a:rPr>
              <a:t>mT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2965" y="3024087"/>
            <a:ext cx="113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solidFill>
                  <a:srgbClr val="0000FF"/>
                </a:solidFill>
              </a:rPr>
              <a:t>H</a:t>
            </a:r>
            <a:r>
              <a:rPr lang="en-US" sz="1200" b="1" baseline="-25000" dirty="0" err="1" smtClean="0">
                <a:solidFill>
                  <a:srgbClr val="0000FF"/>
                </a:solidFill>
              </a:rPr>
              <a:t>c2</a:t>
            </a:r>
            <a:r>
              <a:rPr lang="en-US" sz="1200" b="1" dirty="0" err="1" smtClean="0">
                <a:solidFill>
                  <a:srgbClr val="0000FF"/>
                </a:solidFill>
              </a:rPr>
              <a:t>~430</a:t>
            </a:r>
            <a:r>
              <a:rPr lang="en-US" sz="1200" b="1" dirty="0" smtClean="0">
                <a:solidFill>
                  <a:srgbClr val="0000FF"/>
                </a:solidFill>
              </a:rPr>
              <a:t> mT (for F12)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818" y="5244288"/>
            <a:ext cx="772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Areas between the magnetization loop are almost identical (bulk pinning).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Bulk </a:t>
            </a:r>
            <a:r>
              <a:rPr lang="en-US" b="1" i="1" dirty="0" smtClean="0"/>
              <a:t>H</a:t>
            </a:r>
            <a:r>
              <a:rPr lang="en-US" b="1" baseline="-25000" dirty="0" smtClean="0"/>
              <a:t>c2</a:t>
            </a:r>
            <a:r>
              <a:rPr lang="en-US" b="1" dirty="0" smtClean="0"/>
              <a:t> is increased in case of N-infusion at 140 °C and </a:t>
            </a:r>
            <a:r>
              <a:rPr lang="en-US" b="1" dirty="0"/>
              <a:t>160 °</a:t>
            </a:r>
            <a:r>
              <a:rPr lang="en-US" b="1" dirty="0" smtClean="0"/>
              <a:t>C.</a:t>
            </a:r>
            <a:r>
              <a:rPr lang="en-US" b="1" dirty="0" smtClean="0">
                <a:solidFill>
                  <a:srgbClr val="FF0000"/>
                </a:solidFill>
              </a:rPr>
              <a:t> Infusion effect may be deep enough to affect bulk </a:t>
            </a:r>
            <a:r>
              <a:rPr lang="en-US" b="1" i="1" dirty="0" smtClean="0">
                <a:solidFill>
                  <a:srgbClr val="FF0000"/>
                </a:solidFill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</a:rPr>
              <a:t>c2</a:t>
            </a:r>
            <a:r>
              <a:rPr lang="en-US" b="1" dirty="0">
                <a:solidFill>
                  <a:srgbClr val="FF0000"/>
                </a:solidFill>
              </a:rPr>
              <a:t>.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667093" y="1328211"/>
            <a:ext cx="313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P. </a:t>
            </a:r>
            <a:r>
              <a:rPr lang="en-US" sz="1400" b="1" dirty="0" err="1" smtClean="0"/>
              <a:t>Dhakal</a:t>
            </a:r>
            <a:r>
              <a:rPr lang="en-US" sz="1400" b="1" dirty="0" smtClean="0"/>
              <a:t> et al., PRAB 21 032001 (2018) </a:t>
            </a:r>
          </a:p>
          <a:p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78440" y="1653157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4.2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240539"/>
            <a:ext cx="8464378" cy="487490"/>
          </a:xfrm>
        </p:spPr>
        <p:txBody>
          <a:bodyPr/>
          <a:lstStyle/>
          <a:p>
            <a:r>
              <a:rPr lang="en-US" dirty="0" smtClean="0"/>
              <a:t>SIMS Studies on coupon samples- NCSU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2061300">
            <a:off x="2327574" y="4724182"/>
            <a:ext cx="1390548" cy="63883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8505" y="5996068"/>
            <a:ext cx="313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P. </a:t>
            </a:r>
            <a:r>
              <a:rPr lang="en-US" sz="1400" b="1" dirty="0" err="1" smtClean="0"/>
              <a:t>Dhakal</a:t>
            </a:r>
            <a:r>
              <a:rPr lang="en-US" sz="1400" b="1" dirty="0" smtClean="0"/>
              <a:t> et al., PRAB 21 032001 (2018) </a:t>
            </a:r>
          </a:p>
          <a:p>
            <a:endParaRPr lang="en-US" sz="1400" b="1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" y="1096140"/>
            <a:ext cx="3723437" cy="4988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6620" y="2857943"/>
            <a:ext cx="27813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Oxygen profile consistence with earlier studies </a:t>
            </a:r>
            <a:r>
              <a:rPr lang="en-US" dirty="0" smtClean="0"/>
              <a:t>of LTB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2432" y="841278"/>
            <a:ext cx="2267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SIMS detection limits:</a:t>
            </a:r>
          </a:p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274499"/>
              </p:ext>
            </p:extLst>
          </p:nvPr>
        </p:nvGraphicFramePr>
        <p:xfrm>
          <a:off x="5186475" y="1167011"/>
          <a:ext cx="3423515" cy="167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132">
                  <a:extLst>
                    <a:ext uri="{9D8B030D-6E8A-4147-A177-3AD203B41FA5}">
                      <a16:colId xmlns:a16="http://schemas.microsoft.com/office/drawing/2014/main" val="3125357261"/>
                    </a:ext>
                  </a:extLst>
                </a:gridCol>
                <a:gridCol w="1202132">
                  <a:extLst>
                    <a:ext uri="{9D8B030D-6E8A-4147-A177-3AD203B41FA5}">
                      <a16:colId xmlns:a16="http://schemas.microsoft.com/office/drawing/2014/main" val="1023935401"/>
                    </a:ext>
                  </a:extLst>
                </a:gridCol>
                <a:gridCol w="1019251">
                  <a:extLst>
                    <a:ext uri="{9D8B030D-6E8A-4147-A177-3AD203B41FA5}">
                      <a16:colId xmlns:a16="http://schemas.microsoft.com/office/drawing/2014/main" val="3026029661"/>
                    </a:ext>
                  </a:extLst>
                </a:gridCol>
              </a:tblGrid>
              <a:tr h="67100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Element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Atomic percent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Weight in ppm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658546"/>
                  </a:ext>
                </a:extLst>
              </a:tr>
              <a:tr h="272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616447"/>
                  </a:ext>
                </a:extLst>
              </a:tr>
              <a:tr h="272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157238"/>
                  </a:ext>
                </a:extLst>
              </a:tr>
              <a:tr h="2721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24794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44697" y="3874638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N concentration for 140 and 160C/48hrs treatments.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25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0066FF"/>
                </a:solidFill>
              </a:rPr>
              <a:t>Summary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7935312" cy="538169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smtClean="0"/>
              <a:t>Analytical tools are very valuable in order to understand effect of recipe modification to the performance of SRF cavities.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Understanding of SRF </a:t>
            </a:r>
            <a:r>
              <a:rPr lang="en-US" sz="2400" dirty="0" err="1" smtClean="0"/>
              <a:t>Nb</a:t>
            </a:r>
            <a:r>
              <a:rPr lang="en-US" sz="2400" dirty="0" smtClean="0"/>
              <a:t> surface is possible from coupon sample analysis, there are correlations found between cavity performance (large area averages) versus local measurements on coupons. Quantitative data, and statistics, are key.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XPS analysis on coupon samples are showing clear differences in </a:t>
            </a:r>
            <a:r>
              <a:rPr lang="en-US" sz="2400" dirty="0" err="1" smtClean="0"/>
              <a:t>Nb</a:t>
            </a:r>
            <a:r>
              <a:rPr lang="en-US" sz="2400" dirty="0" smtClean="0"/>
              <a:t> surface layer compositions depending on treatment.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/>
              <a:t>Presence of thick oxy-nitride layers present only after 140</a:t>
            </a:r>
            <a:r>
              <a:rPr lang="en-US" sz="2400" dirty="0" smtClean="0">
                <a:latin typeface="Arial" panose="020B0604020202020204" pitchFamily="34" charset="0"/>
              </a:rPr>
              <a:t>°C, 160°C N infusion. 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Sub-oxide layer compositions differ with treatments, presence of </a:t>
            </a:r>
            <a:r>
              <a:rPr lang="en-US" sz="2400" dirty="0" err="1" smtClean="0">
                <a:latin typeface="Arial" panose="020B0604020202020204" pitchFamily="34" charset="0"/>
              </a:rPr>
              <a:t>NbO</a:t>
            </a:r>
            <a:r>
              <a:rPr lang="en-US" sz="2400" dirty="0" smtClean="0">
                <a:latin typeface="Arial" panose="020B0604020202020204" pitchFamily="34" charset="0"/>
              </a:rPr>
              <a:t> detected in near surface layers after 120°C </a:t>
            </a:r>
            <a:r>
              <a:rPr lang="en-US" sz="2400" dirty="0">
                <a:latin typeface="Arial" panose="020B0604020202020204" pitchFamily="34" charset="0"/>
              </a:rPr>
              <a:t>N </a:t>
            </a:r>
            <a:r>
              <a:rPr lang="en-US" sz="2400" dirty="0" smtClean="0">
                <a:latin typeface="Arial" panose="020B0604020202020204" pitchFamily="34" charset="0"/>
              </a:rPr>
              <a:t>infusion.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Superconducting measurements on coupon samples which include: PCT, AC susceptibility, and bulk magnetization measurements provides a length scale over which SRF surfaces can be characterized.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AC susceptibility indicates the level of dirtiness of the surface </a:t>
            </a:r>
            <a:r>
              <a:rPr lang="en-US" sz="2400" dirty="0" err="1" smtClean="0">
                <a:latin typeface="Arial" panose="020B0604020202020204" pitchFamily="34" charset="0"/>
              </a:rPr>
              <a:t>Nb</a:t>
            </a:r>
            <a:r>
              <a:rPr lang="en-US" sz="2400" dirty="0" smtClean="0">
                <a:latin typeface="Arial" panose="020B0604020202020204" pitchFamily="34" charset="0"/>
              </a:rPr>
              <a:t> layers, these measurements show correlations with XPS data in N infused samples.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Arial" panose="020B0604020202020204" pitchFamily="34" charset="0"/>
              </a:rPr>
              <a:t> Bulk magnetization measurements on N infused also indicate increased bulk H</a:t>
            </a:r>
            <a:r>
              <a:rPr lang="en-US" sz="2400" baseline="-25000" dirty="0" smtClean="0">
                <a:latin typeface="Arial" panose="020B0604020202020204" pitchFamily="34" charset="0"/>
              </a:rPr>
              <a:t>c2</a:t>
            </a:r>
            <a:endParaRPr lang="en-US" sz="2400" dirty="0" smtClean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39978" y="6144170"/>
            <a:ext cx="398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P. </a:t>
            </a:r>
            <a:r>
              <a:rPr lang="en-US" b="1" dirty="0" err="1" smtClean="0"/>
              <a:t>Dhakal</a:t>
            </a:r>
            <a:r>
              <a:rPr lang="en-US" b="1" dirty="0" smtClean="0"/>
              <a:t> et al., PRAB 21 032001 (2018)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56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3620" y="859399"/>
            <a:ext cx="870508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work was supported by the U.S. Department of Energy (Award  Numbers DE-SC0009962 and DE-SC0009960). A portion of this work was performed at the National High Magnetic Field Laboratory, which is supported by National Science Foundation Cooperative Agreement No. DMR-1157490 (-2017) DMR-1644779 (2018-) and the State of Florida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03" y="1091248"/>
            <a:ext cx="2452688" cy="2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mage result for SRF cavities pic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r="17541"/>
          <a:stretch/>
        </p:blipFill>
        <p:spPr bwMode="auto">
          <a:xfrm rot="5400000">
            <a:off x="5638693" y="2238599"/>
            <a:ext cx="279673" cy="4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bo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 b="20767"/>
          <a:stretch/>
        </p:blipFill>
        <p:spPr bwMode="auto">
          <a:xfrm>
            <a:off x="6187282" y="2427796"/>
            <a:ext cx="883309" cy="4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7" t="34256" r="27988" b="22840"/>
          <a:stretch/>
        </p:blipFill>
        <p:spPr bwMode="auto">
          <a:xfrm>
            <a:off x="6454048" y="2046476"/>
            <a:ext cx="349775" cy="3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1148" y="211792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6158" name="Picture 14" descr="Image result for spice containe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2969" r="7604" b="20554"/>
          <a:stretch/>
        </p:blipFill>
        <p:spPr bwMode="auto">
          <a:xfrm>
            <a:off x="4481565" y="2359026"/>
            <a:ext cx="891793" cy="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9465" y="2443328"/>
            <a:ext cx="296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N</a:t>
            </a:r>
            <a:r>
              <a:rPr lang="en-US" sz="900" baseline="-25000" dirty="0" smtClean="0">
                <a:solidFill>
                  <a:srgbClr val="002060"/>
                </a:solidFill>
              </a:rPr>
              <a:t>2</a:t>
            </a:r>
            <a:endParaRPr lang="en-US" sz="900" baseline="-25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177" y="2371842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Ti</a:t>
            </a:r>
            <a:endParaRPr lang="en-US" sz="900" baseline="-25000" dirty="0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45" y="1458906"/>
            <a:ext cx="2634342" cy="21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68940" y="2174935"/>
            <a:ext cx="153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Recipe for high Q and high gradient</a:t>
            </a:r>
            <a:endParaRPr lang="en-US" b="1" dirty="0"/>
          </a:p>
        </p:txBody>
      </p:sp>
      <p:pic>
        <p:nvPicPr>
          <p:cNvPr id="1026" name="Picture 2" descr="Image result for fir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71" y="3036591"/>
            <a:ext cx="671771" cy="6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27166" y="4348460"/>
            <a:ext cx="34896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 !!</a:t>
            </a:r>
            <a:endParaRPr 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5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Motivations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541"/>
            <a:ext cx="9058275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SRF cavities research is mostly recipe based in order to achieve high Q and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endParaRPr lang="en-US" baseline="-25000" dirty="0" smtClean="0"/>
          </a:p>
          <a:p>
            <a:r>
              <a:rPr lang="en-US" dirty="0" smtClean="0"/>
              <a:t>Although it resulted in the higher Q and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, the fundamental understanding is still lacking, for examples: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Role of low temperature baking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 Role of doping and infusion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 Role of flux expulsion and its dependence on cool down rate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 Quench mechanism and cause of higher residual resistance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 and so 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When we try some recipe, we process sample coupons along with SRF cavity for microstructure and magnetization studies, to better evaluate and relate the role of recipe/process modification on SRF cavity performance (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either bad or good</a:t>
            </a:r>
            <a:r>
              <a:rPr lang="en-US" dirty="0" smtClean="0">
                <a:sym typeface="Wingdings" panose="05000000000000000000" pitchFamily="2" charset="2"/>
              </a:rPr>
              <a:t>).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Analytical tool such as SEM, EBSD, XPS, magnetization, susceptibility, SIMS, PTC techniques are used.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09911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Pre-doping Era (understanding Q-slope, residual loss, hot and cold spot)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661" y="706617"/>
            <a:ext cx="4086225" cy="3171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86" y="784995"/>
            <a:ext cx="4041982" cy="3114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281" y="3642131"/>
            <a:ext cx="3080384" cy="27161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62965" y="491113"/>
            <a:ext cx="396411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</a:rPr>
              <a:t>Ciovati</a:t>
            </a:r>
            <a:r>
              <a:rPr lang="en-US" sz="1600" dirty="0" smtClean="0">
                <a:latin typeface="Arial" panose="020B0604020202020204" pitchFamily="34" charset="0"/>
              </a:rPr>
              <a:t> et al., PRSTAB, 13, </a:t>
            </a:r>
            <a:r>
              <a:rPr lang="en-US" sz="1600" dirty="0">
                <a:latin typeface="Arial" panose="020B0604020202020204" pitchFamily="34" charset="0"/>
              </a:rPr>
              <a:t>022002 (2010)</a:t>
            </a:r>
            <a:endParaRPr lang="en-US" sz="16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5213" y="3712339"/>
            <a:ext cx="3032567" cy="26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Doping Era (</a:t>
            </a:r>
            <a:r>
              <a:rPr lang="en-US" dirty="0" err="1" smtClean="0"/>
              <a:t>Ti</a:t>
            </a:r>
            <a:r>
              <a:rPr lang="en-US" dirty="0" smtClean="0"/>
              <a:t> Doping)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54339"/>
            <a:ext cx="4564523" cy="3031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6378" y="497347"/>
            <a:ext cx="4101738" cy="3541921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564779" y="1332413"/>
            <a:ext cx="2860766" cy="1750422"/>
          </a:xfrm>
          <a:custGeom>
            <a:avLst/>
            <a:gdLst>
              <a:gd name="connsiteX0" fmla="*/ 0 w 2860766"/>
              <a:gd name="connsiteY0" fmla="*/ 0 h 1750422"/>
              <a:gd name="connsiteX1" fmla="*/ 653143 w 2860766"/>
              <a:gd name="connsiteY1" fmla="*/ 235131 h 1750422"/>
              <a:gd name="connsiteX2" fmla="*/ 1319349 w 2860766"/>
              <a:gd name="connsiteY2" fmla="*/ 587828 h 1750422"/>
              <a:gd name="connsiteX3" fmla="*/ 2246811 w 2860766"/>
              <a:gd name="connsiteY3" fmla="*/ 1293222 h 1750422"/>
              <a:gd name="connsiteX4" fmla="*/ 2860766 w 2860766"/>
              <a:gd name="connsiteY4" fmla="*/ 1750422 h 175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0766" h="1750422">
                <a:moveTo>
                  <a:pt x="0" y="0"/>
                </a:moveTo>
                <a:cubicBezTo>
                  <a:pt x="216626" y="68580"/>
                  <a:pt x="433252" y="137160"/>
                  <a:pt x="653143" y="235131"/>
                </a:cubicBezTo>
                <a:cubicBezTo>
                  <a:pt x="873035" y="333102"/>
                  <a:pt x="1053738" y="411480"/>
                  <a:pt x="1319349" y="587828"/>
                </a:cubicBezTo>
                <a:cubicBezTo>
                  <a:pt x="1584960" y="764176"/>
                  <a:pt x="2246811" y="1293222"/>
                  <a:pt x="2246811" y="1293222"/>
                </a:cubicBezTo>
                <a:lnTo>
                  <a:pt x="2860766" y="1750422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926" y="3839182"/>
            <a:ext cx="3912960" cy="29928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7459" y="3804739"/>
            <a:ext cx="3788466" cy="30532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1926" y="2465911"/>
            <a:ext cx="7663917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err="1" smtClean="0">
                <a:sym typeface="Wingdings" panose="05000000000000000000" pitchFamily="2" charset="2"/>
              </a:rPr>
              <a:t>Ti</a:t>
            </a:r>
            <a:r>
              <a:rPr lang="en-US" sz="2400" dirty="0" smtClean="0">
                <a:sym typeface="Wingdings" panose="05000000000000000000" pitchFamily="2" charset="2"/>
              </a:rPr>
              <a:t> diffused ~ 2 </a:t>
            </a:r>
            <a:r>
              <a:rPr lang="en-US" sz="2400" dirty="0" smtClean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2400" dirty="0" smtClean="0">
                <a:sym typeface="Wingdings" panose="05000000000000000000" pitchFamily="2" charset="2"/>
              </a:rPr>
              <a:t>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smtClean="0">
                <a:sym typeface="Wingdings" panose="05000000000000000000" pitchFamily="2" charset="2"/>
              </a:rPr>
              <a:t>Better superconducting gap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smtClean="0">
                <a:sym typeface="Wingdings" panose="05000000000000000000" pitchFamily="2" charset="2"/>
              </a:rPr>
              <a:t>Traces seen with XRD to confirm the presence of </a:t>
            </a:r>
            <a:r>
              <a:rPr lang="en-US" sz="2400" dirty="0" err="1" smtClean="0">
                <a:sym typeface="Wingdings" panose="05000000000000000000" pitchFamily="2" charset="2"/>
              </a:rPr>
              <a:t>Ti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smtClean="0">
                <a:sym typeface="Wingdings" panose="05000000000000000000" pitchFamily="2" charset="2"/>
              </a:rPr>
              <a:t>Higher low field Q may be related to the trapping of hydrogen by </a:t>
            </a:r>
            <a:r>
              <a:rPr lang="en-US" sz="2400" dirty="0" err="1" smtClean="0">
                <a:sym typeface="Wingdings" panose="05000000000000000000" pitchFamily="2" charset="2"/>
              </a:rPr>
              <a:t>Ti</a:t>
            </a:r>
            <a:r>
              <a:rPr lang="en-US" sz="2400" dirty="0" smtClean="0">
                <a:sym typeface="Wingdings" panose="05000000000000000000" pitchFamily="2" charset="2"/>
              </a:rPr>
              <a:t> which prevents the formation of hydrides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 Q-rise phenomenon was explained in terms of the broadening of DOS of quasiparticles in dirty limit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67667" y="756963"/>
            <a:ext cx="4114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</a:rPr>
              <a:t>Dhakal</a:t>
            </a:r>
            <a:r>
              <a:rPr lang="en-US" dirty="0" smtClean="0">
                <a:latin typeface="Arial" panose="020B0604020202020204" pitchFamily="34" charset="0"/>
              </a:rPr>
              <a:t> et al., PRSTAB,16, 042001 </a:t>
            </a:r>
            <a:r>
              <a:rPr lang="en-US" dirty="0">
                <a:latin typeface="Arial" panose="020B0604020202020204" pitchFamily="34" charset="0"/>
              </a:rPr>
              <a:t>(2013)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1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Doping Era (N-doping)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471" y="1109302"/>
            <a:ext cx="4410637" cy="3506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1108" y="1206616"/>
            <a:ext cx="4359200" cy="3482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49" y="4762624"/>
            <a:ext cx="91440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N</a:t>
            </a:r>
            <a:r>
              <a:rPr lang="en-US" sz="2000" dirty="0" smtClean="0">
                <a:sym typeface="Wingdings" panose="05000000000000000000" pitchFamily="2" charset="2"/>
              </a:rPr>
              <a:t> diffused much deeper and surface </a:t>
            </a:r>
            <a:r>
              <a:rPr lang="en-US" sz="2000" dirty="0" err="1" smtClean="0">
                <a:sym typeface="Wingdings" panose="05000000000000000000" pitchFamily="2" charset="2"/>
              </a:rPr>
              <a:t>NbN</a:t>
            </a:r>
            <a:r>
              <a:rPr lang="en-US" sz="2000" dirty="0" smtClean="0">
                <a:sym typeface="Wingdings" panose="05000000000000000000" pitchFamily="2" charset="2"/>
              </a:rPr>
              <a:t> needed to be removed by EP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dirty="0" smtClean="0">
                <a:sym typeface="Wingdings" panose="05000000000000000000" pitchFamily="2" charset="2"/>
              </a:rPr>
              <a:t>Higher low field Q may be related to the trapping of hydrogen by N (similar to </a:t>
            </a:r>
            <a:r>
              <a:rPr lang="en-US" sz="2000" dirty="0" err="1" smtClean="0">
                <a:sym typeface="Wingdings" panose="05000000000000000000" pitchFamily="2" charset="2"/>
              </a:rPr>
              <a:t>Ti</a:t>
            </a:r>
            <a:r>
              <a:rPr lang="en-US" sz="2000" dirty="0" smtClean="0">
                <a:sym typeface="Wingdings" panose="05000000000000000000" pitchFamily="2" charset="2"/>
              </a:rPr>
              <a:t>) which prevents the formation of hydrides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Q-rise phenomenon similar to </a:t>
            </a:r>
            <a:r>
              <a:rPr lang="en-US" sz="2000" dirty="0" err="1" smtClean="0">
                <a:sym typeface="Wingdings" panose="05000000000000000000" pitchFamily="2" charset="2"/>
              </a:rPr>
              <a:t>Ti</a:t>
            </a:r>
            <a:r>
              <a:rPr lang="en-US" sz="2000" dirty="0" smtClean="0">
                <a:sym typeface="Wingdings" panose="05000000000000000000" pitchFamily="2" charset="2"/>
              </a:rPr>
              <a:t>-doping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130471" y="754683"/>
            <a:ext cx="8591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hlinkClick r:id="rId4"/>
              </a:rPr>
              <a:t>Dhakal</a:t>
            </a:r>
            <a:r>
              <a:rPr lang="en-US" dirty="0" smtClean="0">
                <a:hlinkClick r:id="rId4"/>
              </a:rPr>
              <a:t> et. al., IEEE </a:t>
            </a:r>
            <a:r>
              <a:rPr lang="en-US" dirty="0">
                <a:hlinkClick r:id="rId4"/>
              </a:rPr>
              <a:t>Transactions on Applied Superconductivity</a:t>
            </a:r>
            <a:r>
              <a:rPr lang="en-US" dirty="0"/>
              <a:t> ( Volume: 25, </a:t>
            </a:r>
            <a:r>
              <a:rPr lang="en-US" dirty="0">
                <a:hlinkClick r:id="rId5"/>
              </a:rPr>
              <a:t>Issue: 3</a:t>
            </a:r>
            <a:r>
              <a:rPr lang="en-US" dirty="0"/>
              <a:t>, June 2015 ) </a:t>
            </a:r>
          </a:p>
        </p:txBody>
      </p:sp>
    </p:spTree>
    <p:extLst>
      <p:ext uri="{BB962C8B-B14F-4D97-AF65-F5344CB8AC3E}">
        <p14:creationId xmlns:p14="http://schemas.microsoft.com/office/powerpoint/2010/main" val="41984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/>
          <a:lstStyle/>
          <a:p>
            <a:r>
              <a:rPr lang="en-US" dirty="0" smtClean="0"/>
              <a:t>Doping Era (N-doping)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31842" y="1151255"/>
            <a:ext cx="4606831" cy="3445526"/>
            <a:chOff x="3931842" y="1151255"/>
            <a:chExt cx="4606831" cy="3445526"/>
          </a:xfrm>
        </p:grpSpPr>
        <p:pic>
          <p:nvPicPr>
            <p:cNvPr id="7" name="Picture 2" descr="Z:\ASC\Users\Shreyas Balachandran\Shreyas_SRF_Nb\JLab_collaboration\Nb_wires\Ndoping\SEM\NbW3_2_800C_20N\NbW3_2_800C+20N_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842" y="1151255"/>
              <a:ext cx="4606831" cy="3445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862338" y="1981200"/>
              <a:ext cx="136706" cy="267969"/>
            </a:xfrm>
            <a:prstGeom prst="straightConnector1">
              <a:avLst/>
            </a:prstGeom>
            <a:ln w="38100">
              <a:solidFill>
                <a:srgbClr val="2EE6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7376532" y="3433638"/>
              <a:ext cx="289106" cy="179261"/>
            </a:xfrm>
            <a:prstGeom prst="straightConnector1">
              <a:avLst/>
            </a:prstGeom>
            <a:ln w="38100">
              <a:solidFill>
                <a:srgbClr val="2EE6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665638" y="1811815"/>
              <a:ext cx="292880" cy="110169"/>
            </a:xfrm>
            <a:prstGeom prst="straightConnector1">
              <a:avLst/>
            </a:prstGeom>
            <a:ln w="508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8026054" y="2534886"/>
              <a:ext cx="292880" cy="110169"/>
            </a:xfrm>
            <a:prstGeom prst="straightConnector1">
              <a:avLst/>
            </a:prstGeom>
            <a:ln w="5080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117570" y="2435712"/>
            <a:ext cx="1143000" cy="362912"/>
            <a:chOff x="7117570" y="2435712"/>
            <a:chExt cx="1143000" cy="36291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7156820" y="2435712"/>
              <a:ext cx="533400" cy="76200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0947695">
              <a:off x="7117570" y="2490847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latin typeface="Arial Black" panose="020B0A04020102020204" pitchFamily="34" charset="0"/>
                </a:rPr>
                <a:t>~15 µm</a:t>
              </a:r>
              <a:endParaRPr lang="en-US" sz="1400" b="1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Picture 5" descr="Z:\ASC\Users\Shreyas Balachandran\Shreyas_SRF_Nb\JLab_collaboration\Nb_wires\Ndoping\SEM\800C_3h_cool\nBW1800c3h_vm_cool2kx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8" y="1151255"/>
            <a:ext cx="3158321" cy="236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2184875" y="1752600"/>
            <a:ext cx="2535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03875" y="1371600"/>
            <a:ext cx="2535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65675" y="1143000"/>
            <a:ext cx="253525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8822" y="843478"/>
            <a:ext cx="300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800 C/3h ( No Nitrogen)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" name="Picture 6" descr="Z:\ASC\Users\Shreyas Balachandran\Shreyas_SRF_Nb\JLab_collaboration\Nb_wires\Ndoping\SEM\NbW1-2_800C_N20\NbW1-2-800C_N20_10k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12" y="4662410"/>
            <a:ext cx="1936388" cy="19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31012" y="4688018"/>
            <a:ext cx="2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Longitudinal surface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" name="Picture 7" descr="Z:\ASC\Users\Shreyas Balachandran\Shreyas_SRF_Nb\JLab_collaboration\Nb_wires\Ndoping\SEM\NbW1-2_800C_N2\NbW1-2-800C_N2_5k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1" y="3627120"/>
            <a:ext cx="2636268" cy="263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29655" y="802216"/>
            <a:ext cx="4482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 worked -&gt;800 C+ 20 min N doping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3200" y="1676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EE68E"/>
                </a:solidFill>
              </a:rPr>
              <a:t>GB</a:t>
            </a:r>
            <a:endParaRPr lang="en-US" b="1" dirty="0">
              <a:solidFill>
                <a:srgbClr val="2EE68E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558883" y="5484945"/>
            <a:ext cx="870446" cy="0"/>
          </a:xfrm>
          <a:prstGeom prst="straightConnector1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6076" y="3710494"/>
            <a:ext cx="223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Longitudinal surface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4061" y="5272793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Nitrides on wire surface.</a:t>
            </a:r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200" y="2867085"/>
            <a:ext cx="218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Hydrides close to surface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252992" y="6147214"/>
            <a:ext cx="8773442" cy="623486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Near surface hydride debris absent in N doped sample- First direct evidence- Cross sectional microscopy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Magnetization/N-doping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9415" r="11302" b="3897"/>
          <a:stretch/>
        </p:blipFill>
        <p:spPr>
          <a:xfrm>
            <a:off x="319644" y="1248888"/>
            <a:ext cx="3871356" cy="3170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9415" r="11302" b="3897"/>
          <a:stretch/>
        </p:blipFill>
        <p:spPr>
          <a:xfrm>
            <a:off x="319644" y="1248888"/>
            <a:ext cx="3871356" cy="3170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9415" r="11302" b="3897"/>
          <a:stretch/>
        </p:blipFill>
        <p:spPr>
          <a:xfrm>
            <a:off x="319644" y="1248888"/>
            <a:ext cx="3871356" cy="317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415" r="11555" b="3897"/>
          <a:stretch/>
        </p:blipFill>
        <p:spPr>
          <a:xfrm>
            <a:off x="4586844" y="1248888"/>
            <a:ext cx="3871356" cy="3170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415" r="11555" b="3897"/>
          <a:stretch/>
        </p:blipFill>
        <p:spPr>
          <a:xfrm>
            <a:off x="4586844" y="1248888"/>
            <a:ext cx="3871356" cy="31707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415" r="11555" b="3897"/>
          <a:stretch/>
        </p:blipFill>
        <p:spPr>
          <a:xfrm>
            <a:off x="4586844" y="1248888"/>
            <a:ext cx="3871356" cy="3170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415" r="11555" b="3897"/>
          <a:stretch/>
        </p:blipFill>
        <p:spPr>
          <a:xfrm>
            <a:off x="4586844" y="1248888"/>
            <a:ext cx="3871356" cy="317071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324099" y="609600"/>
            <a:ext cx="2262746" cy="2286000"/>
            <a:chOff x="2324099" y="609600"/>
            <a:chExt cx="2262746" cy="2286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4" t="8830" r="11437" b="9610"/>
            <a:stretch/>
          </p:blipFill>
          <p:spPr>
            <a:xfrm>
              <a:off x="2670681" y="609600"/>
              <a:ext cx="1916164" cy="1600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324099" y="2514600"/>
              <a:ext cx="533400" cy="381000"/>
            </a:xfrm>
            <a:prstGeom prst="rect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857499" y="2057400"/>
              <a:ext cx="1638301" cy="838200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324099" y="609600"/>
              <a:ext cx="346582" cy="1905000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743699" y="609600"/>
            <a:ext cx="2247901" cy="2286000"/>
            <a:chOff x="6743699" y="609600"/>
            <a:chExt cx="2247901" cy="2286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4" t="8830" r="11437" b="9610"/>
            <a:stretch/>
          </p:blipFill>
          <p:spPr>
            <a:xfrm>
              <a:off x="7075437" y="609600"/>
              <a:ext cx="1916163" cy="16002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743699" y="2514600"/>
              <a:ext cx="533400" cy="381000"/>
            </a:xfrm>
            <a:prstGeom prst="rect">
              <a:avLst/>
            </a:prstGeom>
            <a:noFill/>
            <a:ln>
              <a:solidFill>
                <a:srgbClr val="92D050"/>
              </a:solidFill>
              <a:prstDash val="sysDash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7277099" y="2057400"/>
              <a:ext cx="1638301" cy="838200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743699" y="609600"/>
              <a:ext cx="331738" cy="1905000"/>
            </a:xfrm>
            <a:prstGeom prst="line">
              <a:avLst/>
            </a:prstGeom>
            <a:ln w="1905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191000" y="6151602"/>
            <a:ext cx="4038600" cy="553998"/>
            <a:chOff x="838200" y="3429000"/>
            <a:chExt cx="4038600" cy="553998"/>
          </a:xfrm>
        </p:grpSpPr>
        <p:sp>
          <p:nvSpPr>
            <p:cNvPr id="29" name="TextBox 28"/>
            <p:cNvSpPr txBox="1"/>
            <p:nvPr/>
          </p:nvSpPr>
          <p:spPr>
            <a:xfrm>
              <a:off x="838200" y="3429000"/>
              <a:ext cx="6046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1hBCP</a:t>
              </a:r>
              <a:endPara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1600" y="3429000"/>
              <a:ext cx="85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1hBCP+ </a:t>
              </a:r>
              <a:r>
                <a:rPr lang="en-US" sz="10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800°C/3h</a:t>
              </a:r>
              <a:endParaRPr lang="en-US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57400" y="3429000"/>
              <a:ext cx="8533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1hBCP+ 800°C/3h +</a:t>
              </a:r>
              <a:r>
                <a:rPr lang="en-US" sz="1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20N30</a:t>
              </a:r>
              <a:endPara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43200" y="3429000"/>
              <a:ext cx="85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20N30+</a:t>
              </a:r>
              <a:r>
                <a:rPr lang="en-US" sz="1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l-GR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mEP</a:t>
              </a:r>
              <a:endParaRPr 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52800" y="3429000"/>
              <a:ext cx="85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20N30+</a:t>
              </a:r>
              <a:r>
                <a:rPr lang="en-US" sz="1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l-GR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mEP</a:t>
              </a:r>
              <a:endParaRPr 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23440" y="3429000"/>
              <a:ext cx="853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20N30+</a:t>
              </a:r>
              <a:r>
                <a:rPr lang="en-US" sz="1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l-GR" sz="10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0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mEP</a:t>
              </a:r>
              <a:endParaRPr 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014474"/>
              </p:ext>
            </p:extLst>
          </p:nvPr>
        </p:nvGraphicFramePr>
        <p:xfrm>
          <a:off x="3524249" y="4038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37" name="Straight Connector 36"/>
          <p:cNvCxnSpPr/>
          <p:nvPr/>
        </p:nvCxnSpPr>
        <p:spPr>
          <a:xfrm>
            <a:off x="5423151" y="4343400"/>
            <a:ext cx="0" cy="205442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69301" y="4431268"/>
            <a:ext cx="73609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C785B"/>
                </a:solidFill>
              </a:rPr>
              <a:t>No N</a:t>
            </a:r>
            <a:r>
              <a:rPr lang="en-US" baseline="-25000" dirty="0" smtClean="0">
                <a:solidFill>
                  <a:srgbClr val="2C785B"/>
                </a:solidFill>
              </a:rPr>
              <a:t>2</a:t>
            </a:r>
            <a:endParaRPr lang="en-US" dirty="0">
              <a:solidFill>
                <a:srgbClr val="2C785B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41112" y="4431268"/>
            <a:ext cx="105028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C785B"/>
                </a:solidFill>
              </a:rPr>
              <a:t>N</a:t>
            </a:r>
            <a:r>
              <a:rPr lang="en-US" baseline="-25000" dirty="0" smtClean="0">
                <a:solidFill>
                  <a:srgbClr val="2C785B"/>
                </a:solidFill>
              </a:rPr>
              <a:t>2 </a:t>
            </a:r>
            <a:r>
              <a:rPr lang="en-US" dirty="0" smtClean="0">
                <a:solidFill>
                  <a:srgbClr val="2C785B"/>
                </a:solidFill>
              </a:rPr>
              <a:t>doped</a:t>
            </a:r>
            <a:endParaRPr lang="en-US" dirty="0">
              <a:solidFill>
                <a:srgbClr val="2C785B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114800" y="5943600"/>
            <a:ext cx="38100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62849" y="5686302"/>
            <a:ext cx="94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Pure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Nb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9644" y="461593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181103" y="1558636"/>
            <a:ext cx="6858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7576793" y="1371600"/>
            <a:ext cx="696013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2322334">
            <a:off x="1153584" y="1877767"/>
            <a:ext cx="6046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1hBCP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322334">
            <a:off x="877631" y="2201833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1hBCP+800°C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9415" r="11555" b="3897"/>
          <a:stretch/>
        </p:blipFill>
        <p:spPr>
          <a:xfrm>
            <a:off x="304800" y="1248888"/>
            <a:ext cx="3871356" cy="3170712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 rot="3025906">
            <a:off x="5297875" y="2228465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20N30</a:t>
            </a:r>
            <a:endParaRPr lang="en-US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2366189">
            <a:off x="5096707" y="243495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</a:t>
            </a:r>
            <a:r>
              <a:rPr lang="el-GR" sz="1000" b="1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000" b="1" dirty="0" err="1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endParaRPr lang="en-US" sz="1000" b="1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912405" y="3124200"/>
            <a:ext cx="412195" cy="1524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255742" y="3196958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</a:t>
            </a:r>
            <a:r>
              <a:rPr lang="el-GR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5827512" y="3338621"/>
            <a:ext cx="412195" cy="152400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170849" y="3411379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+30</a:t>
            </a:r>
            <a:r>
              <a:rPr lang="el-GR" sz="1000" b="1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000" b="1" dirty="0" err="1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mEP</a:t>
            </a:r>
            <a:endParaRPr lang="en-US" sz="10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4964589" y="1821378"/>
            <a:ext cx="372982" cy="73669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423151" y="1531089"/>
            <a:ext cx="1187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Trapped Field</a:t>
            </a:r>
            <a:endParaRPr lang="en-US" sz="1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Arrow Connector 64"/>
          <p:cNvCxnSpPr>
            <a:endCxn id="62" idx="7"/>
          </p:cNvCxnSpPr>
          <p:nvPr/>
        </p:nvCxnSpPr>
        <p:spPr>
          <a:xfrm flipH="1">
            <a:off x="5282949" y="1808088"/>
            <a:ext cx="544564" cy="121176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22026" y="4702694"/>
            <a:ext cx="34763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increased by N-doping.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EP reduces H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also the trapped field.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“trapped fields” here are orders of magnitude greater than in SRF cavities</a:t>
            </a:r>
          </a:p>
        </p:txBody>
      </p:sp>
      <p:sp>
        <p:nvSpPr>
          <p:cNvPr id="54" name="TextBox 53"/>
          <p:cNvSpPr txBox="1"/>
          <p:nvPr/>
        </p:nvSpPr>
        <p:spPr>
          <a:xfrm rot="3025906">
            <a:off x="842489" y="2304665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20N30</a:t>
            </a:r>
            <a:endParaRPr lang="en-US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7667" y="6330865"/>
            <a:ext cx="1152525" cy="36195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178130" y="162580"/>
            <a:ext cx="1649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S. </a:t>
            </a:r>
            <a:r>
              <a:rPr lang="en-US" sz="1400" b="1" dirty="0" err="1" smtClean="0"/>
              <a:t>Chetri</a:t>
            </a:r>
            <a:r>
              <a:rPr lang="en-US" sz="1400" b="1" dirty="0" smtClean="0"/>
              <a:t>, ASC 2016</a:t>
            </a:r>
          </a:p>
          <a:p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6903" y="89943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4.2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5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1092E-6 L 0.4717 -0.00208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P spid="38" grpId="0" animBg="1"/>
      <p:bldP spid="39" grpId="0" animBg="1"/>
      <p:bldP spid="42" grpId="0"/>
      <p:bldP spid="52" grpId="0"/>
      <p:bldP spid="53" grpId="0"/>
      <p:bldP spid="55" grpId="0"/>
      <p:bldP spid="56" grpId="0"/>
      <p:bldP spid="59" grpId="0"/>
      <p:bldP spid="61" grpId="0"/>
      <p:bldP spid="62" grpId="0" animBg="1"/>
      <p:bldP spid="63" grpId="0"/>
      <p:bldP spid="66" grpId="0" uiExpand="1" build="p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treatment at low temperature/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70" y="1067151"/>
            <a:ext cx="6640875" cy="54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4166" y="1007875"/>
            <a:ext cx="313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P. </a:t>
            </a:r>
            <a:r>
              <a:rPr lang="en-US" sz="1400" b="1" dirty="0" err="1" smtClean="0"/>
              <a:t>Dhakal</a:t>
            </a:r>
            <a:r>
              <a:rPr lang="en-US" sz="1400" b="1" dirty="0" smtClean="0"/>
              <a:t> et al., PRAB 21 032001 (2018) 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222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668"/>
            <a:ext cx="9551971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Coupon samples: N-Infusion/ </a:t>
            </a:r>
            <a:r>
              <a:rPr lang="en-US" dirty="0" err="1" smtClean="0"/>
              <a:t>Jlab</a:t>
            </a:r>
            <a:r>
              <a:rPr lang="en-US" dirty="0" smtClean="0"/>
              <a:t>, Microscopy/NHMFL/FSU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5961" y="980771"/>
            <a:ext cx="3061063" cy="2437120"/>
            <a:chOff x="1009650" y="1600200"/>
            <a:chExt cx="2743200" cy="2128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650" y="1676400"/>
              <a:ext cx="2743200" cy="20520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09650" y="1600200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800°C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03929" y="989240"/>
            <a:ext cx="3061063" cy="2426349"/>
            <a:chOff x="5181600" y="1609606"/>
            <a:chExt cx="2743200" cy="21188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1676400"/>
              <a:ext cx="2743200" cy="20520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181600" y="1609606"/>
              <a:ext cx="1840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800°C+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@120°C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62" y="3581778"/>
            <a:ext cx="3061063" cy="2439438"/>
            <a:chOff x="990600" y="3813348"/>
            <a:chExt cx="2743200" cy="21302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891572"/>
              <a:ext cx="2743200" cy="205202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09650" y="3813348"/>
              <a:ext cx="1840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800°C+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@140°C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03928" y="3525553"/>
            <a:ext cx="3061063" cy="2456361"/>
            <a:chOff x="5181600" y="3798570"/>
            <a:chExt cx="2743200" cy="21450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3886200"/>
              <a:ext cx="2743200" cy="20574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81600" y="3798570"/>
              <a:ext cx="1840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800°C+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r>
                <a:rPr lang="en-US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@160°C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Title 2"/>
          <p:cNvSpPr txBox="1">
            <a:spLocks/>
          </p:cNvSpPr>
          <p:nvPr/>
        </p:nvSpPr>
        <p:spPr>
          <a:xfrm>
            <a:off x="6836578" y="3099002"/>
            <a:ext cx="2234270" cy="1053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Contrast in SEM Back scatter images is due to contributions from changes in crystallographic orientations (including defects), and atomic number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377025" y="707576"/>
            <a:ext cx="3139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P. </a:t>
            </a:r>
            <a:r>
              <a:rPr lang="en-US" sz="1400" b="1" dirty="0" err="1" smtClean="0"/>
              <a:t>Dhakal</a:t>
            </a:r>
            <a:r>
              <a:rPr lang="en-US" sz="1400" b="1" dirty="0" smtClean="0"/>
              <a:t> et al., PRAB 21 032001 (2018) 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825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(2)</Template>
  <TotalTime>17013</TotalTime>
  <Words>1096</Words>
  <Application>Microsoft Office PowerPoint</Application>
  <PresentationFormat>On-screen Show (4:3)</PresentationFormat>
  <Paragraphs>197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.PingFangSC-Regular</vt:lpstr>
      <vt:lpstr>Arial</vt:lpstr>
      <vt:lpstr>Arial Black</vt:lpstr>
      <vt:lpstr>Calibri</vt:lpstr>
      <vt:lpstr>Palatino Linotype</vt:lpstr>
      <vt:lpstr>PingFangSC-Regular</vt:lpstr>
      <vt:lpstr>Symbol</vt:lpstr>
      <vt:lpstr>Wingdings</vt:lpstr>
      <vt:lpstr>Office Theme</vt:lpstr>
      <vt:lpstr>Sample Analysis: Understanding the RF performance of SRF cavities</vt:lpstr>
      <vt:lpstr>Motivations</vt:lpstr>
      <vt:lpstr>Pre-doping Era (understanding Q-slope, residual loss, hot and cold spot)</vt:lpstr>
      <vt:lpstr>Doping Era (Ti Doping)</vt:lpstr>
      <vt:lpstr>Doping Era (N-doping)</vt:lpstr>
      <vt:lpstr>Doping Era (N-doping)</vt:lpstr>
      <vt:lpstr>Magnetization/N-doping</vt:lpstr>
      <vt:lpstr>N treatment at low temperature/Jlab</vt:lpstr>
      <vt:lpstr>Coupon samples: N-Infusion/ Jlab, Microscopy/NHMFL/FSU</vt:lpstr>
      <vt:lpstr>XPS Studies: SRF coupon analysis  </vt:lpstr>
      <vt:lpstr>XPS Studies- Take off angle 75°, interaction depth ~7nm</vt:lpstr>
      <vt:lpstr>XPS: Differences in take-off angle probes near surface layers</vt:lpstr>
      <vt:lpstr>AC susceptibility: Surface sensitive superconducting measurements-FSU/NHMFL</vt:lpstr>
      <vt:lpstr>Bulk Magnetization measurements on cylindrical coupons-FSU/NHMFL </vt:lpstr>
      <vt:lpstr>SIMS Studies on coupon samples- NCSU data</vt:lpstr>
      <vt:lpstr>Summary</vt:lpstr>
      <vt:lpstr>Acknowledgements 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material</dc:title>
  <dc:creator>Gianluigi Ciovati</dc:creator>
  <cp:lastModifiedBy>traveluser</cp:lastModifiedBy>
  <cp:revision>191</cp:revision>
  <dcterms:created xsi:type="dcterms:W3CDTF">2018-03-22T12:58:41Z</dcterms:created>
  <dcterms:modified xsi:type="dcterms:W3CDTF">2018-06-27T21:08:53Z</dcterms:modified>
</cp:coreProperties>
</file>