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92419-CB4A-4C57-A199-3FB750B8A1F9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4B382-AD06-4ADA-864C-08A560ED3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1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0FF4-9458-4F6E-81C3-076B99701733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69DD-01D3-4D7A-A8F9-5D0C8BC3228C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65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8C7-5422-4ED7-B176-578FA6433880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519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F44E-6446-4BFD-80E4-EFC0F6C4BAE7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05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346C-DF8B-48B6-9C25-61DD08253BCC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455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82FC-9E6D-4B94-B840-E4769905291A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30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F0C-FC48-4141-BEB3-59C92FCB4671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0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E956-D3F2-46B7-B77A-FA9CB1ED58C0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62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5FE7-ECE3-4ACD-B4E0-86419B252363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28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91C7-9264-40E9-A567-4CA58F48FED4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66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FA65-2328-49BD-BED7-F351FE34EAFC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2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607F-06FD-4866-A69B-E0B2D45A12EB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6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E233-9D8A-4F7C-BDCB-FCC58624DC77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14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D0BF-98A5-4EF6-90A6-18D789F71EFB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46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78F2-2987-4138-9AB7-C7063BCCB104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70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E84A-E7E3-41D3-94B8-8666302766E7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41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1E4D-55A9-4E04-B2FB-BFB5CC98E215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A6A103-7C29-4CD0-B003-A5D6B9E09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9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D8DF3-7FA0-4D36-B359-6CFB91E2C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Sample</a:t>
            </a:r>
            <a:r>
              <a:rPr kumimoji="1" lang="ja-JP" altLang="en-US" dirty="0"/>
              <a:t> </a:t>
            </a:r>
            <a:r>
              <a:rPr kumimoji="1" lang="en-US" altLang="ja-JP" dirty="0"/>
              <a:t>analysis</a:t>
            </a:r>
            <a:r>
              <a:rPr kumimoji="1" lang="ja-JP" altLang="en-US" dirty="0"/>
              <a:t> </a:t>
            </a:r>
            <a:r>
              <a:rPr kumimoji="1" lang="en-US" altLang="ja-JP" dirty="0"/>
              <a:t>at</a:t>
            </a:r>
            <a:r>
              <a:rPr kumimoji="1" lang="ja-JP" altLang="en-US" dirty="0"/>
              <a:t> </a:t>
            </a:r>
            <a:r>
              <a:rPr kumimoji="1" lang="en-US" altLang="ja-JP" dirty="0"/>
              <a:t>KEK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02C2B1-3E99-4994-AC4C-81856A52B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/>
              <a:t>Taro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Konomi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(KEK)</a:t>
            </a:r>
            <a:endParaRPr kumimoji="1"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7EAC6D-80F4-4F76-A927-EFDE6FCB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64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BD6299-B51E-4EDE-8077-9167921B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6DF3412-53EC-4F33-8914-ECCBB147A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193286" cy="3777622"/>
          </a:xfrm>
        </p:spPr>
        <p:txBody>
          <a:bodyPr>
            <a:normAutofit/>
          </a:bodyPr>
          <a:lstStyle/>
          <a:p>
            <a:r>
              <a:rPr lang="en-US" altLang="ja-JP" dirty="0"/>
              <a:t>N-infusion at J-PARC has the both successful and failed case .</a:t>
            </a:r>
          </a:p>
          <a:p>
            <a:r>
              <a:rPr lang="en-US" altLang="ja-JP" dirty="0"/>
              <a:t>We compared each sample by D-SIMS and XPS.</a:t>
            </a:r>
          </a:p>
          <a:p>
            <a:r>
              <a:rPr lang="en-US" altLang="ja-JP" dirty="0"/>
              <a:t>Carbon and Oxygen seems has the relation with Successful and failure case</a:t>
            </a:r>
          </a:p>
          <a:p>
            <a:r>
              <a:rPr lang="en-US" altLang="ja-JP" dirty="0"/>
              <a:t>From the TOF SIMS measurement.  </a:t>
            </a:r>
            <a:r>
              <a:rPr lang="en-US" altLang="ja-JP" dirty="0" err="1"/>
              <a:t>NbN</a:t>
            </a:r>
            <a:r>
              <a:rPr lang="en-US" altLang="ja-JP" dirty="0"/>
              <a:t> peak measured in D-SIMS seems to be the Nb-CH</a:t>
            </a:r>
            <a:r>
              <a:rPr lang="en-US" altLang="ja-JP" baseline="-25000" dirty="0"/>
              <a:t>2</a:t>
            </a:r>
            <a:r>
              <a:rPr lang="en-US" altLang="ja-JP" dirty="0"/>
              <a:t> peak. </a:t>
            </a:r>
          </a:p>
          <a:p>
            <a:endParaRPr lang="en-US" altLang="ja-JP" dirty="0"/>
          </a:p>
          <a:p>
            <a:r>
              <a:rPr lang="en-US" altLang="ja-JP" dirty="0"/>
              <a:t>Hc1 was measured with 2mm sphere sample by SQUID MPMS</a:t>
            </a:r>
          </a:p>
          <a:p>
            <a:r>
              <a:rPr lang="en-US" altLang="ja-JP" dirty="0"/>
              <a:t> Hc1 increases in order of N-dope &lt; Anneal &lt; N-infusion.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5725D7F-D0C8-4E1B-A295-4E6CA8EB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57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9C2F1A-5771-4376-8C87-20F125F9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r>
              <a:rPr kumimoji="1" lang="ja-JP" altLang="en-US" dirty="0"/>
              <a:t> 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C11FDA-21EA-4FC5-8FB7-01AB976F1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772" y="2596742"/>
            <a:ext cx="9011289" cy="3342664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The vacuum furnace</a:t>
            </a:r>
            <a:r>
              <a:rPr lang="ja-JP" altLang="en-US" sz="2400" dirty="0"/>
              <a:t> </a:t>
            </a:r>
            <a:r>
              <a:rPr lang="en-US" altLang="ja-JP" sz="2400" dirty="0"/>
              <a:t>at</a:t>
            </a:r>
            <a:r>
              <a:rPr lang="ja-JP" altLang="en-US" sz="2400" dirty="0"/>
              <a:t> </a:t>
            </a:r>
            <a:r>
              <a:rPr lang="en-US" altLang="ja-JP" sz="2400" dirty="0"/>
              <a:t>J-PARC.</a:t>
            </a:r>
          </a:p>
          <a:p>
            <a:r>
              <a:rPr lang="en-US" altLang="ja-JP" sz="2400" dirty="0"/>
              <a:t>Surface composition analysis by using SIMS and XPS.</a:t>
            </a:r>
          </a:p>
          <a:p>
            <a:r>
              <a:rPr lang="en-US" altLang="ja-JP" sz="2400" dirty="0"/>
              <a:t>DC Magnetic property measurement using MPMS.</a:t>
            </a:r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3B5E8E-6086-4C04-9496-125BA785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60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A7BED5D-9CF7-4218-99BC-1963FD16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J-PARC furnace</a:t>
            </a:r>
            <a:endParaRPr kumimoji="1" lang="ja-JP" altLang="en-US" dirty="0"/>
          </a:p>
        </p:txBody>
      </p:sp>
      <p:pic>
        <p:nvPicPr>
          <p:cNvPr id="5" name="Picture 2" descr="C:\Users\Public\Pictures\20160921~ XPERIA_Z4\DSC_1257.JPG">
            <a:extLst>
              <a:ext uri="{FF2B5EF4-FFF2-40B4-BE49-F238E27FC236}">
                <a16:creationId xmlns:a16="http://schemas.microsoft.com/office/drawing/2014/main" id="{D4355EE8-B409-45AB-9237-630F4388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7" y="2981122"/>
            <a:ext cx="4993700" cy="374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78CC4D-019D-4226-85FC-ACCD7198217B}"/>
              </a:ext>
            </a:extLst>
          </p:cNvPr>
          <p:cNvSpPr txBox="1"/>
          <p:nvPr/>
        </p:nvSpPr>
        <p:spPr>
          <a:xfrm>
            <a:off x="479313" y="2430892"/>
            <a:ext cx="55451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srgbClr val="FF0000"/>
                </a:solidFill>
              </a:rPr>
              <a:t>Turbo pump </a:t>
            </a:r>
            <a:r>
              <a:rPr kumimoji="1" lang="en-US" altLang="ja-JP" sz="1400" dirty="0"/>
              <a:t>3unints: </a:t>
            </a:r>
            <a:r>
              <a:rPr lang="en-US" altLang="ja-JP" sz="1400" dirty="0"/>
              <a:t>SIMADZU</a:t>
            </a:r>
            <a:r>
              <a:rPr lang="ja-JP" altLang="en-US" sz="1400" dirty="0"/>
              <a:t>　</a:t>
            </a:r>
            <a:r>
              <a:rPr lang="en-US" altLang="ja-JP" sz="1400" dirty="0"/>
              <a:t>TMP3202M    (3000L/sec x3)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FF0000"/>
                </a:solidFill>
              </a:rPr>
              <a:t>Cryopump</a:t>
            </a:r>
            <a:r>
              <a:rPr lang="ja-JP" altLang="en-US" sz="1400" dirty="0">
                <a:solidFill>
                  <a:srgbClr val="FF0000"/>
                </a:solidFill>
              </a:rPr>
              <a:t>　</a:t>
            </a:r>
            <a:r>
              <a:rPr lang="en-US" altLang="ja-JP" sz="1400" dirty="0"/>
              <a:t>1unint: 	ANELVA</a:t>
            </a:r>
            <a:r>
              <a:rPr kumimoji="1" lang="en-US" altLang="ja-JP" sz="1400" dirty="0"/>
              <a:t> CAP220 (10000L/sec)</a:t>
            </a:r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47207950-0405-47B0-999B-0506749C3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491378"/>
              </p:ext>
            </p:extLst>
          </p:nvPr>
        </p:nvGraphicFramePr>
        <p:xfrm>
          <a:off x="6510338" y="2430893"/>
          <a:ext cx="4994275" cy="4306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KGPlot" r:id="rId4" imgW="6540480" imgH="5778360" progId="KGraph_Plot">
                  <p:embed/>
                </p:oleObj>
              </mc:Choice>
              <mc:Fallback>
                <p:oleObj name="KGPlot" r:id="rId4" imgW="6540480" imgH="5778360" progId="KGraph_Plot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739E57E9-952C-4E8A-BBBA-F202B0A94B59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0338" y="2430893"/>
                        <a:ext cx="4994275" cy="43064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B68285-03A6-4A90-AF07-3BAB6ED4F36B}"/>
              </a:ext>
            </a:extLst>
          </p:cNvPr>
          <p:cNvSpPr txBox="1"/>
          <p:nvPr/>
        </p:nvSpPr>
        <p:spPr>
          <a:xfrm>
            <a:off x="1870681" y="1447891"/>
            <a:ext cx="69589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J-PARC furnace has oil free pumps (3 TMP and 1 Cryopump).</a:t>
            </a:r>
          </a:p>
          <a:p>
            <a:r>
              <a:rPr kumimoji="1" lang="en-US" altLang="ja-JP" dirty="0"/>
              <a:t>After annealing, pressure reaches ~3E-6 Pa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956374B-737B-4823-8A46-912B4FFD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0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9574B-7C4C-4E04-A4DF-2F204C08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N-Infusion results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24EF696-09EB-4076-8536-54BE547B84A1}"/>
              </a:ext>
            </a:extLst>
          </p:cNvPr>
          <p:cNvSpPr/>
          <p:nvPr/>
        </p:nvSpPr>
        <p:spPr>
          <a:xfrm>
            <a:off x="1390943" y="1424355"/>
            <a:ext cx="90513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We tried N-infusion 6 times. In 5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 and 6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 trial, we installed two cavities 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There are 2 type QE curves. In case of failure Q drops from ~10 MV/m.</a:t>
            </a: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F8C307F6-6783-44AE-8F58-5D1499E79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047596"/>
              </p:ext>
            </p:extLst>
          </p:nvPr>
        </p:nvGraphicFramePr>
        <p:xfrm>
          <a:off x="5801026" y="2366170"/>
          <a:ext cx="6203165" cy="386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KGPlot" r:id="rId3" imgW="9816840" imgH="6121440" progId="KGraph_Plot">
                  <p:embed/>
                </p:oleObj>
              </mc:Choice>
              <mc:Fallback>
                <p:oleObj name="KGPlot" r:id="rId3" imgW="9816840" imgH="6121440" progId="KGraph_Plot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68756D7D-BB52-443B-ACD1-84402C7E6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1026" y="2366170"/>
                        <a:ext cx="6203165" cy="38677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コンテンツ プレースホルダー 3">
            <a:extLst>
              <a:ext uri="{FF2B5EF4-FFF2-40B4-BE49-F238E27FC236}">
                <a16:creationId xmlns:a16="http://schemas.microsoft.com/office/drawing/2014/main" id="{06E37524-9323-4B9E-B4F4-DA9E3BA97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738867"/>
              </p:ext>
            </p:extLst>
          </p:nvPr>
        </p:nvGraphicFramePr>
        <p:xfrm>
          <a:off x="269681" y="2531856"/>
          <a:ext cx="5531345" cy="3646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39">
                  <a:extLst>
                    <a:ext uri="{9D8B030D-6E8A-4147-A177-3AD203B41FA5}">
                      <a16:colId xmlns:a16="http://schemas.microsoft.com/office/drawing/2014/main" val="1735969751"/>
                    </a:ext>
                  </a:extLst>
                </a:gridCol>
                <a:gridCol w="773994">
                  <a:extLst>
                    <a:ext uri="{9D8B030D-6E8A-4147-A177-3AD203B41FA5}">
                      <a16:colId xmlns:a16="http://schemas.microsoft.com/office/drawing/2014/main" val="2828721826"/>
                    </a:ext>
                  </a:extLst>
                </a:gridCol>
                <a:gridCol w="583031">
                  <a:extLst>
                    <a:ext uri="{9D8B030D-6E8A-4147-A177-3AD203B41FA5}">
                      <a16:colId xmlns:a16="http://schemas.microsoft.com/office/drawing/2014/main" val="1091403716"/>
                    </a:ext>
                  </a:extLst>
                </a:gridCol>
                <a:gridCol w="2543365">
                  <a:extLst>
                    <a:ext uri="{9D8B030D-6E8A-4147-A177-3AD203B41FA5}">
                      <a16:colId xmlns:a16="http://schemas.microsoft.com/office/drawing/2014/main" val="2768548295"/>
                    </a:ext>
                  </a:extLst>
                </a:gridCol>
                <a:gridCol w="1385416">
                  <a:extLst>
                    <a:ext uri="{9D8B030D-6E8A-4147-A177-3AD203B41FA5}">
                      <a16:colId xmlns:a16="http://schemas.microsoft.com/office/drawing/2014/main" val="1175396534"/>
                    </a:ext>
                  </a:extLst>
                </a:gridCol>
              </a:tblGrid>
              <a:tr h="4624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#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Result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Series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Treatment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Cavity material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258868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1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Fail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R-2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N-Infusion(800x3h+120x48h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FG (TD)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612273"/>
                  </a:ext>
                </a:extLst>
              </a:tr>
              <a:tr h="2534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Success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R-8c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N-Infusion(800x3h+120x48h)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FG(TD)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913888"/>
                  </a:ext>
                </a:extLst>
              </a:tr>
              <a:tr h="462423">
                <a:tc gridSpan="5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From 2</a:t>
                      </a:r>
                      <a:r>
                        <a:rPr lang="en-US" altLang="ja-JP" sz="1400" baseline="30000" dirty="0">
                          <a:solidFill>
                            <a:srgbClr val="FF0000"/>
                          </a:solidFill>
                          <a:latin typeface="+mn-lt"/>
                        </a:rPr>
                        <a:t>nd</a:t>
                      </a:r>
                      <a:r>
                        <a:rPr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 infusion, base pressure during infusion was improved from 1E-2Pa to 1E-5Pa by changing the pumping unit.</a:t>
                      </a:r>
                      <a:endParaRPr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438437"/>
                  </a:ext>
                </a:extLst>
              </a:tr>
              <a:tr h="2534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Success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R-9b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N-Infusion(800x3h+125x48h)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FG(TD)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502963"/>
                  </a:ext>
                </a:extLst>
              </a:tr>
              <a:tr h="462423">
                <a:tc gridSpan="5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N2 bottle was changed.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Titanium bellows were annealed at 650 </a:t>
                      </a:r>
                      <a:r>
                        <a:rPr kumimoji="1" lang="en-US" altLang="ja-JP" sz="1400" baseline="30000" dirty="0" err="1">
                          <a:solidFill>
                            <a:srgbClr val="FF0000"/>
                          </a:solidFill>
                          <a:latin typeface="+mn-lt"/>
                        </a:rPr>
                        <a:t>o</a:t>
                      </a:r>
                      <a:r>
                        <a:rPr kumimoji="1" lang="en-US" altLang="ja-JP" sz="1400" dirty="0" err="1">
                          <a:solidFill>
                            <a:srgbClr val="FF0000"/>
                          </a:solidFill>
                          <a:latin typeface="+mn-lt"/>
                        </a:rPr>
                        <a:t>C</a:t>
                      </a: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 x10 hours 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70733"/>
                  </a:ext>
                </a:extLst>
              </a:tr>
              <a:tr h="2534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4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Fail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R-2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N-Infusion(800x3h+160x48h)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+mn-lt"/>
                        </a:rPr>
                        <a:t>FG(TD)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382805"/>
                  </a:ext>
                </a:extLst>
              </a:tr>
              <a:tr h="2534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5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Fail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R-9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N-Infusion(800x3h+120x48h)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+mn-lt"/>
                        </a:rPr>
                        <a:t>FG(TD)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02862"/>
                  </a:ext>
                </a:extLst>
              </a:tr>
              <a:tr h="2534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5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Success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R-10b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LG(CBMM)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626017"/>
                  </a:ext>
                </a:extLst>
              </a:tr>
              <a:tr h="253464">
                <a:tc gridSpan="5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N2</a:t>
                      </a:r>
                      <a:r>
                        <a:rPr kumimoji="1" lang="ja-JP" altLang="en-US" sz="14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+mn-lt"/>
                        </a:rPr>
                        <a:t>inlet line was baked again.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147772"/>
                  </a:ext>
                </a:extLst>
              </a:tr>
              <a:tr h="2534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6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Fail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R-2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N-Infusion(800x3h+120x48h)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+mn-lt"/>
                        </a:rPr>
                        <a:t>FG(TD)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61101"/>
                  </a:ext>
                </a:extLst>
              </a:tr>
              <a:tr h="2534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6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Fail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R-9b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+mn-lt"/>
                        </a:rPr>
                        <a:t>FG(TD)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624823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245B79-AD1B-4D71-BCC8-B4B9D164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64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2B16E6-126D-4EF2-999A-AA20EA9A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Sample analysis by D-SIMS @ULVAC</a:t>
            </a:r>
            <a:endParaRPr kumimoji="1" lang="ja-JP" altLang="en-US" dirty="0"/>
          </a:p>
        </p:txBody>
      </p:sp>
      <p:pic>
        <p:nvPicPr>
          <p:cNvPr id="3" name="図 1">
            <a:extLst>
              <a:ext uri="{FF2B5EF4-FFF2-40B4-BE49-F238E27FC236}">
                <a16:creationId xmlns:a16="http://schemas.microsoft.com/office/drawing/2014/main" id="{BF707EA8-566A-46E9-9F53-74E08ACDD1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52" y="2214849"/>
            <a:ext cx="432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2">
            <a:extLst>
              <a:ext uri="{FF2B5EF4-FFF2-40B4-BE49-F238E27FC236}">
                <a16:creationId xmlns:a16="http://schemas.microsoft.com/office/drawing/2014/main" id="{DADF007C-2916-4B08-A140-D4E51A571FF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83" y="2245990"/>
            <a:ext cx="432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3">
            <a:extLst>
              <a:ext uri="{FF2B5EF4-FFF2-40B4-BE49-F238E27FC236}">
                <a16:creationId xmlns:a16="http://schemas.microsoft.com/office/drawing/2014/main" id="{A7963757-43D5-4249-A0DF-2747C462E80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" y="2245990"/>
            <a:ext cx="432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27">
            <a:extLst>
              <a:ext uri="{FF2B5EF4-FFF2-40B4-BE49-F238E27FC236}">
                <a16:creationId xmlns:a16="http://schemas.microsoft.com/office/drawing/2014/main" id="{8E82639C-EED1-45E5-917C-187D69BA5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009" y="2211584"/>
            <a:ext cx="497902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600" b="0" i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1600" b="0" i="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en-US" altLang="ja-JP" sz="1600" b="0" i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  </a:t>
            </a:r>
            <a:r>
              <a:rPr lang="ja-JP" altLang="en-US" sz="1600" b="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1600" b="0" i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altLang="ja-JP" sz="1600" b="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N+</a:t>
            </a:r>
            <a:r>
              <a:rPr lang="en-US" altLang="ja-JP" sz="1600" b="0" i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</a:t>
            </a:r>
            <a:r>
              <a:rPr lang="en-US" altLang="ja-JP" sz="1600" b="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  </a:t>
            </a:r>
            <a:r>
              <a:rPr lang="ja-JP" alt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16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 </a:t>
            </a:r>
            <a:r>
              <a:rPr lang="ja-JP" altLang="en-US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1600" baseline="30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ja-JP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</a:t>
            </a:r>
            <a:r>
              <a:rPr lang="ja-JP" altLang="en-US" sz="16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1600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16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ja-JP" altLang="en-US" sz="16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1600" baseline="300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altLang="ja-JP" sz="16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ja-JP" altLang="en-US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1600" baseline="30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altLang="ja-JP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ja-JP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D84DDF-08AC-4378-B238-2049381D6C82}"/>
              </a:ext>
            </a:extLst>
          </p:cNvPr>
          <p:cNvSpPr txBox="1"/>
          <p:nvPr/>
        </p:nvSpPr>
        <p:spPr>
          <a:xfrm>
            <a:off x="1648970" y="2775550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800℃ Annealing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1B7D70-5C17-43F6-8F41-763E10780827}"/>
              </a:ext>
            </a:extLst>
          </p:cNvPr>
          <p:cNvSpPr txBox="1"/>
          <p:nvPr/>
        </p:nvSpPr>
        <p:spPr>
          <a:xfrm>
            <a:off x="6217991" y="2775550"/>
            <a:ext cx="1662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1</a:t>
            </a:r>
            <a:r>
              <a:rPr lang="en-US" altLang="ja-JP" b="1" baseline="30000" dirty="0">
                <a:solidFill>
                  <a:srgbClr val="FF0000"/>
                </a:solidFill>
              </a:rPr>
              <a:t>st</a:t>
            </a:r>
            <a:r>
              <a:rPr lang="en-US" altLang="ja-JP" b="1" dirty="0">
                <a:solidFill>
                  <a:srgbClr val="FF0000"/>
                </a:solidFill>
              </a:rPr>
              <a:t>  N-infusion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(Failure) </a:t>
            </a:r>
          </a:p>
          <a:p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E07434-3175-40AB-BC6F-65E9758ABC1E}"/>
              </a:ext>
            </a:extLst>
          </p:cNvPr>
          <p:cNvSpPr txBox="1"/>
          <p:nvPr/>
        </p:nvSpPr>
        <p:spPr>
          <a:xfrm>
            <a:off x="10161259" y="2690883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2</a:t>
            </a:r>
            <a:r>
              <a:rPr lang="en-US" altLang="ja-JP" b="1" baseline="30000" dirty="0">
                <a:solidFill>
                  <a:srgbClr val="FF0000"/>
                </a:solidFill>
              </a:rPr>
              <a:t>nd</a:t>
            </a:r>
            <a:r>
              <a:rPr lang="en-US" altLang="ja-JP" b="1" dirty="0">
                <a:solidFill>
                  <a:srgbClr val="FF0000"/>
                </a:solidFill>
              </a:rPr>
              <a:t>  N-infusion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(Success)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3343E7D-1459-4C10-9241-02CB38E180DA}"/>
              </a:ext>
            </a:extLst>
          </p:cNvPr>
          <p:cNvSpPr/>
          <p:nvPr/>
        </p:nvSpPr>
        <p:spPr>
          <a:xfrm>
            <a:off x="564529" y="6274288"/>
            <a:ext cx="11616034" cy="55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B84C94-BCCC-4AE9-9E9C-D068DF0256AD}"/>
              </a:ext>
            </a:extLst>
          </p:cNvPr>
          <p:cNvSpPr txBox="1"/>
          <p:nvPr/>
        </p:nvSpPr>
        <p:spPr>
          <a:xfrm>
            <a:off x="3964185" y="61789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E9EAD6-9AC3-4BA5-AB60-B1F4CC9D1476}"/>
              </a:ext>
            </a:extLst>
          </p:cNvPr>
          <p:cNvSpPr txBox="1"/>
          <p:nvPr/>
        </p:nvSpPr>
        <p:spPr>
          <a:xfrm>
            <a:off x="614531" y="61789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594C07-4990-4697-B09C-17AB69996FC2}"/>
              </a:ext>
            </a:extLst>
          </p:cNvPr>
          <p:cNvSpPr txBox="1"/>
          <p:nvPr/>
        </p:nvSpPr>
        <p:spPr>
          <a:xfrm>
            <a:off x="1746278" y="61789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9D3F24F-D8A0-4EC5-85A6-8DE7188E072C}"/>
              </a:ext>
            </a:extLst>
          </p:cNvPr>
          <p:cNvSpPr txBox="1"/>
          <p:nvPr/>
        </p:nvSpPr>
        <p:spPr>
          <a:xfrm>
            <a:off x="2835678" y="61789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3BBC2C9-9B38-4464-98A7-C892114FBFC8}"/>
              </a:ext>
            </a:extLst>
          </p:cNvPr>
          <p:cNvSpPr txBox="1"/>
          <p:nvPr/>
        </p:nvSpPr>
        <p:spPr>
          <a:xfrm>
            <a:off x="7873638" y="61789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7DA7B96-27FF-4576-9EA1-7C3D552AD087}"/>
              </a:ext>
            </a:extLst>
          </p:cNvPr>
          <p:cNvSpPr txBox="1"/>
          <p:nvPr/>
        </p:nvSpPr>
        <p:spPr>
          <a:xfrm>
            <a:off x="4549126" y="61789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B7CB8B-83B8-445F-8B1E-365FEB3D92FF}"/>
              </a:ext>
            </a:extLst>
          </p:cNvPr>
          <p:cNvSpPr txBox="1"/>
          <p:nvPr/>
        </p:nvSpPr>
        <p:spPr>
          <a:xfrm>
            <a:off x="5659470" y="61789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A1570D-AA76-4AD0-9731-CB4D20DF3261}"/>
              </a:ext>
            </a:extLst>
          </p:cNvPr>
          <p:cNvSpPr txBox="1"/>
          <p:nvPr/>
        </p:nvSpPr>
        <p:spPr>
          <a:xfrm>
            <a:off x="6766226" y="61789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767BA89-6708-4016-B300-57458A8E4EE5}"/>
              </a:ext>
            </a:extLst>
          </p:cNvPr>
          <p:cNvSpPr txBox="1"/>
          <p:nvPr/>
        </p:nvSpPr>
        <p:spPr>
          <a:xfrm>
            <a:off x="11804092" y="61789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BDC0025-0A74-4F09-95F3-E6FD1AD2AFA3}"/>
              </a:ext>
            </a:extLst>
          </p:cNvPr>
          <p:cNvSpPr txBox="1"/>
          <p:nvPr/>
        </p:nvSpPr>
        <p:spPr>
          <a:xfrm>
            <a:off x="8506425" y="61789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90C4082-EEE3-4244-85AA-4F81D4A72586}"/>
              </a:ext>
            </a:extLst>
          </p:cNvPr>
          <p:cNvSpPr txBox="1"/>
          <p:nvPr/>
        </p:nvSpPr>
        <p:spPr>
          <a:xfrm>
            <a:off x="9649288" y="61789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4341E3-E40A-47E7-A9EA-050F70D515B2}"/>
              </a:ext>
            </a:extLst>
          </p:cNvPr>
          <p:cNvSpPr txBox="1"/>
          <p:nvPr/>
        </p:nvSpPr>
        <p:spPr>
          <a:xfrm>
            <a:off x="10753148" y="61789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C85C34F-C814-4A65-83C7-01052985234A}"/>
              </a:ext>
            </a:extLst>
          </p:cNvPr>
          <p:cNvSpPr txBox="1"/>
          <p:nvPr/>
        </p:nvSpPr>
        <p:spPr>
          <a:xfrm>
            <a:off x="1740182" y="6178953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r>
              <a:rPr kumimoji="1" lang="en-US" altLang="ja-JP" dirty="0"/>
              <a:t>Depth (nm)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666F234-E821-4431-8CD7-0662FFBB9871}"/>
              </a:ext>
            </a:extLst>
          </p:cNvPr>
          <p:cNvSpPr txBox="1"/>
          <p:nvPr/>
        </p:nvSpPr>
        <p:spPr>
          <a:xfrm>
            <a:off x="5728874" y="6178951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r>
              <a:rPr kumimoji="1" lang="en-US" altLang="ja-JP" dirty="0"/>
              <a:t>Depth (nm)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839004-0C6B-4150-8A16-1162612DE1E9}"/>
              </a:ext>
            </a:extLst>
          </p:cNvPr>
          <p:cNvSpPr txBox="1"/>
          <p:nvPr/>
        </p:nvSpPr>
        <p:spPr>
          <a:xfrm>
            <a:off x="9719210" y="6178952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r>
              <a:rPr kumimoji="1" lang="en-US" altLang="ja-JP" dirty="0"/>
              <a:t>Depth (nm)</a:t>
            </a:r>
            <a:endParaRPr kumimoji="1"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E22D295-F692-490C-9B9E-344E0308CD41}"/>
              </a:ext>
            </a:extLst>
          </p:cNvPr>
          <p:cNvSpPr/>
          <p:nvPr/>
        </p:nvSpPr>
        <p:spPr>
          <a:xfrm>
            <a:off x="437496" y="1480648"/>
            <a:ext cx="112835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Oxygen and Carbon profiles seems to have the relationship with the maximum gradient and </a:t>
            </a:r>
            <a:r>
              <a:rPr kumimoji="1" lang="en-US" altLang="ja-JP" dirty="0" err="1"/>
              <a:t>Qo</a:t>
            </a:r>
            <a:r>
              <a:rPr kumimoji="1" lang="en-US" altLang="ja-JP" dirty="0"/>
              <a:t>.</a:t>
            </a:r>
          </a:p>
        </p:txBody>
      </p:sp>
      <p:sp>
        <p:nvSpPr>
          <p:cNvPr id="27" name="スライド番号プレースホルダー 26">
            <a:extLst>
              <a:ext uri="{FF2B5EF4-FFF2-40B4-BE49-F238E27FC236}">
                <a16:creationId xmlns:a16="http://schemas.microsoft.com/office/drawing/2014/main" id="{11324EE0-1007-4A15-9500-AC6DB5BA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90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080EAD-01D3-4C84-81EB-6FAF1593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XPS measurement @ULVAC</a:t>
            </a:r>
            <a:endParaRPr kumimoji="1" lang="ja-JP" altLang="en-US" dirty="0"/>
          </a:p>
        </p:txBody>
      </p:sp>
      <p:pic>
        <p:nvPicPr>
          <p:cNvPr id="3" name="図プレースホルダー 6">
            <a:extLst>
              <a:ext uri="{FF2B5EF4-FFF2-40B4-BE49-F238E27FC236}">
                <a16:creationId xmlns:a16="http://schemas.microsoft.com/office/drawing/2014/main" id="{6C64D22B-A0AE-4065-9A43-07E221724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1" b="18204"/>
          <a:stretch/>
        </p:blipFill>
        <p:spPr>
          <a:xfrm>
            <a:off x="121381" y="3155894"/>
            <a:ext cx="4320000" cy="3653008"/>
          </a:xfrm>
          <a:prstGeom prst="rect">
            <a:avLst/>
          </a:prstGeom>
        </p:spPr>
      </p:pic>
      <p:pic>
        <p:nvPicPr>
          <p:cNvPr id="4" name="図プレースホルダー 9">
            <a:extLst>
              <a:ext uri="{FF2B5EF4-FFF2-40B4-BE49-F238E27FC236}">
                <a16:creationId xmlns:a16="http://schemas.microsoft.com/office/drawing/2014/main" id="{546297B4-753A-4DED-92F5-5966D4D88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1" b="18203"/>
          <a:stretch/>
        </p:blipFill>
        <p:spPr>
          <a:xfrm>
            <a:off x="3947904" y="3155894"/>
            <a:ext cx="4320000" cy="3653009"/>
          </a:xfrm>
          <a:prstGeom prst="rect">
            <a:avLst/>
          </a:prstGeom>
        </p:spPr>
      </p:pic>
      <p:pic>
        <p:nvPicPr>
          <p:cNvPr id="5" name="図プレースホルダー 7">
            <a:extLst>
              <a:ext uri="{FF2B5EF4-FFF2-40B4-BE49-F238E27FC236}">
                <a16:creationId xmlns:a16="http://schemas.microsoft.com/office/drawing/2014/main" id="{5409CE7E-63F6-4E9A-A90E-790D73C162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20" b="18203"/>
          <a:stretch/>
        </p:blipFill>
        <p:spPr>
          <a:xfrm>
            <a:off x="7793878" y="3155893"/>
            <a:ext cx="4320000" cy="365300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55AC01-4DEF-4652-AE34-91BE80BF1656}"/>
              </a:ext>
            </a:extLst>
          </p:cNvPr>
          <p:cNvSpPr txBox="1"/>
          <p:nvPr/>
        </p:nvSpPr>
        <p:spPr>
          <a:xfrm>
            <a:off x="1014231" y="278656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800 </a:t>
            </a:r>
            <a:r>
              <a:rPr kumimoji="1" lang="en-US" altLang="ja-JP" baseline="30000" dirty="0" err="1"/>
              <a:t>o</a:t>
            </a:r>
            <a:r>
              <a:rPr kumimoji="1" lang="en-US" altLang="ja-JP" dirty="0" err="1"/>
              <a:t>C</a:t>
            </a:r>
            <a:r>
              <a:rPr kumimoji="1" lang="en-US" altLang="ja-JP" dirty="0"/>
              <a:t> annealing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C1FA1F-FDD4-4F1B-A616-BA03F7625F6A}"/>
              </a:ext>
            </a:extLst>
          </p:cNvPr>
          <p:cNvSpPr txBox="1"/>
          <p:nvPr/>
        </p:nvSpPr>
        <p:spPr>
          <a:xfrm>
            <a:off x="5137928" y="2786560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en-US" altLang="ja-JP" baseline="30000" dirty="0"/>
              <a:t>st</a:t>
            </a:r>
            <a:r>
              <a:rPr kumimoji="1" lang="en-US" altLang="ja-JP" dirty="0"/>
              <a:t> trial N-infusion (failure)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B649CB-6F36-46FF-901E-4E0F6355E0F5}"/>
              </a:ext>
            </a:extLst>
          </p:cNvPr>
          <p:cNvSpPr txBox="1"/>
          <p:nvPr/>
        </p:nvSpPr>
        <p:spPr>
          <a:xfrm>
            <a:off x="8774502" y="2780655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en-US" altLang="ja-JP" baseline="30000" dirty="0"/>
              <a:t>nd</a:t>
            </a:r>
            <a:r>
              <a:rPr kumimoji="1" lang="en-US" altLang="ja-JP" dirty="0"/>
              <a:t> trial N-infusion (success)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941B15-4A0A-47FD-8447-E1BB1CC23A93}"/>
              </a:ext>
            </a:extLst>
          </p:cNvPr>
          <p:cNvSpPr txBox="1"/>
          <p:nvPr/>
        </p:nvSpPr>
        <p:spPr>
          <a:xfrm>
            <a:off x="11023819" y="643957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~23nm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B4FB14-2D6E-4E1A-A359-1C9CC396A6CC}"/>
              </a:ext>
            </a:extLst>
          </p:cNvPr>
          <p:cNvSpPr txBox="1"/>
          <p:nvPr/>
        </p:nvSpPr>
        <p:spPr>
          <a:xfrm>
            <a:off x="7284542" y="6488668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~23nm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7172BC-1CCF-4148-A974-6E7291973318}"/>
              </a:ext>
            </a:extLst>
          </p:cNvPr>
          <p:cNvSpPr txBox="1"/>
          <p:nvPr/>
        </p:nvSpPr>
        <p:spPr>
          <a:xfrm>
            <a:off x="3283445" y="650153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~23nm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A820CA2-56F7-4975-80F6-AC165E1A7A8A}"/>
              </a:ext>
            </a:extLst>
          </p:cNvPr>
          <p:cNvSpPr txBox="1"/>
          <p:nvPr/>
        </p:nvSpPr>
        <p:spPr>
          <a:xfrm>
            <a:off x="7978987" y="2417227"/>
            <a:ext cx="421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703"/>
                </a:solidFill>
              </a:rPr>
              <a:t>―C1s</a:t>
            </a:r>
            <a:r>
              <a:rPr kumimoji="1" lang="en-US" altLang="ja-JP" dirty="0">
                <a:solidFill>
                  <a:srgbClr val="1418FF"/>
                </a:solidFill>
              </a:rPr>
              <a:t>  ― O1s</a:t>
            </a:r>
            <a:r>
              <a:rPr kumimoji="1" lang="en-US" altLang="ja-JP" dirty="0">
                <a:solidFill>
                  <a:srgbClr val="068206"/>
                </a:solidFill>
              </a:rPr>
              <a:t>  ― Nb3d</a:t>
            </a:r>
            <a:r>
              <a:rPr kumimoji="1" lang="ja-JP" altLang="en-US" dirty="0">
                <a:solidFill>
                  <a:srgbClr val="FF0703"/>
                </a:solidFill>
              </a:rPr>
              <a:t> </a:t>
            </a:r>
            <a:r>
              <a:rPr kumimoji="1" lang="en-US" altLang="ja-JP" dirty="0">
                <a:solidFill>
                  <a:srgbClr val="FF0703"/>
                </a:solidFill>
              </a:rPr>
              <a:t> </a:t>
            </a:r>
            <a:r>
              <a:rPr kumimoji="1" lang="en-US" altLang="ja-JP" dirty="0">
                <a:solidFill>
                  <a:srgbClr val="FF9700"/>
                </a:solidFill>
              </a:rPr>
              <a:t>― N1s </a:t>
            </a:r>
            <a:r>
              <a:rPr kumimoji="1" lang="en-US" altLang="ja-JP" dirty="0">
                <a:solidFill>
                  <a:srgbClr val="52DBE5"/>
                </a:solidFill>
              </a:rPr>
              <a:t> ― Cs3d</a:t>
            </a:r>
            <a:endParaRPr kumimoji="1" lang="ja-JP" altLang="en-US" dirty="0">
              <a:solidFill>
                <a:srgbClr val="52DBE5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155AAA-60C3-4FD6-9F0E-C6BCBCAF1555}"/>
              </a:ext>
            </a:extLst>
          </p:cNvPr>
          <p:cNvSpPr txBox="1"/>
          <p:nvPr/>
        </p:nvSpPr>
        <p:spPr>
          <a:xfrm>
            <a:off x="331323" y="1508068"/>
            <a:ext cx="1164132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Samples of 800</a:t>
            </a:r>
            <a:r>
              <a:rPr kumimoji="1" lang="en-US" altLang="ja-JP" baseline="30000" dirty="0"/>
              <a:t>o</a:t>
            </a:r>
            <a:r>
              <a:rPr kumimoji="1" lang="en-US" altLang="ja-JP" dirty="0"/>
              <a:t>C annealing,  1</a:t>
            </a:r>
            <a:r>
              <a:rPr kumimoji="1" lang="en-US" altLang="ja-JP" baseline="30000" dirty="0"/>
              <a:t>st</a:t>
            </a:r>
            <a:r>
              <a:rPr kumimoji="1" lang="en-US" altLang="ja-JP" dirty="0"/>
              <a:t> and 2</a:t>
            </a:r>
            <a:r>
              <a:rPr kumimoji="1" lang="en-US" altLang="ja-JP" baseline="30000" dirty="0"/>
              <a:t>nd</a:t>
            </a:r>
            <a:r>
              <a:rPr kumimoji="1" lang="en-US" altLang="ja-JP" dirty="0"/>
              <a:t> N-infusion were measured by XPS (ULVAC Inc.)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depth profile of atomic concentration was measure by sputtering (sputter rate was 2.3 nm/min)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Oxygen depth profile is agree with the SIMS data.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83731690-1CF8-42CE-9178-CF7AB487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18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16BD7-6071-4457-8DBD-BC5762B8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TOF-SIMS @ NIMS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5B2EE6-2221-4068-9C95-4549FF6B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78" y="3346269"/>
            <a:ext cx="5702996" cy="35117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F802EE9-4AD9-4B04-B2EA-8217A40E9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835" y="3346269"/>
            <a:ext cx="5738685" cy="351173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8363B6-9538-4339-B32A-5142E40921DF}"/>
              </a:ext>
            </a:extLst>
          </p:cNvPr>
          <p:cNvSpPr txBox="1"/>
          <p:nvPr/>
        </p:nvSpPr>
        <p:spPr>
          <a:xfrm>
            <a:off x="2452360" y="3670665"/>
            <a:ext cx="10182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106.898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238B1D-B861-4910-8CFC-A562E8154894}"/>
              </a:ext>
            </a:extLst>
          </p:cNvPr>
          <p:cNvSpPr txBox="1"/>
          <p:nvPr/>
        </p:nvSpPr>
        <p:spPr>
          <a:xfrm>
            <a:off x="8454129" y="3670665"/>
            <a:ext cx="10182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106.912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B5E4FF-777C-4108-BE31-12129C9488D2}"/>
              </a:ext>
            </a:extLst>
          </p:cNvPr>
          <p:cNvSpPr txBox="1"/>
          <p:nvPr/>
        </p:nvSpPr>
        <p:spPr>
          <a:xfrm>
            <a:off x="2497345" y="2976937"/>
            <a:ext cx="162736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NbN</a:t>
            </a:r>
            <a:r>
              <a:rPr kumimoji="1" lang="ja-JP" altLang="en-US" dirty="0"/>
              <a:t> </a:t>
            </a:r>
            <a:r>
              <a:rPr kumimoji="1" lang="en-US" altLang="ja-JP" dirty="0"/>
              <a:t>powder</a:t>
            </a:r>
            <a:endParaRPr kumimoji="1" lang="ja-JP" altLang="en-US" dirty="0"/>
          </a:p>
        </p:txBody>
      </p:sp>
      <p:pic>
        <p:nvPicPr>
          <p:cNvPr id="9" name="図 8" descr="室内, 壁 が含まれている画像&#10;&#10;非常に高い精度で生成された説明">
            <a:extLst>
              <a:ext uri="{FF2B5EF4-FFF2-40B4-BE49-F238E27FC236}">
                <a16:creationId xmlns:a16="http://schemas.microsoft.com/office/drawing/2014/main" id="{6A04F206-7425-45DF-83A2-217BB88EA6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8" t="33052" r="38626" b="24762"/>
          <a:stretch/>
        </p:blipFill>
        <p:spPr>
          <a:xfrm rot="5400000">
            <a:off x="3836044" y="4170710"/>
            <a:ext cx="2296468" cy="129637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EBF26A6-7910-4FA7-A34A-800427C15D81}"/>
              </a:ext>
            </a:extLst>
          </p:cNvPr>
          <p:cNvSpPr txBox="1"/>
          <p:nvPr/>
        </p:nvSpPr>
        <p:spPr>
          <a:xfrm>
            <a:off x="8955848" y="1349528"/>
            <a:ext cx="1999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/>
              <a:t>Nb</a:t>
            </a:r>
            <a:r>
              <a:rPr kumimoji="1" lang="en-US" altLang="ja-JP" sz="1600" dirty="0"/>
              <a:t>:		</a:t>
            </a:r>
            <a:r>
              <a:rPr lang="en-US" altLang="ja-JP" sz="1600" dirty="0"/>
              <a:t>92.90638</a:t>
            </a:r>
          </a:p>
          <a:p>
            <a:r>
              <a:rPr kumimoji="1" lang="en-US" altLang="ja-JP" sz="1600" dirty="0"/>
              <a:t>N:		</a:t>
            </a:r>
            <a:r>
              <a:rPr lang="en-US" altLang="ja-JP" sz="1600" dirty="0"/>
              <a:t>14.0067</a:t>
            </a:r>
          </a:p>
          <a:p>
            <a:r>
              <a:rPr lang="en-US" altLang="ja-JP" sz="1600" dirty="0"/>
              <a:t>C: 		12.0107</a:t>
            </a:r>
          </a:p>
          <a:p>
            <a:r>
              <a:rPr lang="en-US" altLang="ja-JP" sz="1600" dirty="0"/>
              <a:t>H: 		1.00794</a:t>
            </a:r>
          </a:p>
          <a:p>
            <a:r>
              <a:rPr lang="en-US" altLang="ja-JP" sz="1600" b="1" dirty="0" err="1"/>
              <a:t>Nb</a:t>
            </a:r>
            <a:r>
              <a:rPr lang="en-US" altLang="ja-JP" sz="1600" b="1" dirty="0"/>
              <a:t>-N: 	106.909</a:t>
            </a:r>
          </a:p>
          <a:p>
            <a:r>
              <a:rPr kumimoji="1" lang="en-US" altLang="ja-JP" sz="1600" b="1" dirty="0"/>
              <a:t>Nb-CH</a:t>
            </a:r>
            <a:r>
              <a:rPr kumimoji="1" lang="en-US" altLang="ja-JP" sz="1600" b="1" baseline="-25000" dirty="0"/>
              <a:t>2</a:t>
            </a:r>
            <a:r>
              <a:rPr kumimoji="1" lang="en-US" altLang="ja-JP" sz="1600" b="1" dirty="0"/>
              <a:t>: 	106.922</a:t>
            </a:r>
            <a:endParaRPr kumimoji="1" lang="ja-JP" altLang="en-US" sz="1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9519A9F-7A0A-4DEB-AC43-830C73911943}"/>
              </a:ext>
            </a:extLst>
          </p:cNvPr>
          <p:cNvSpPr txBox="1"/>
          <p:nvPr/>
        </p:nvSpPr>
        <p:spPr>
          <a:xfrm>
            <a:off x="8200341" y="2992146"/>
            <a:ext cx="19319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N-dope sample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B6BDB5-82D3-4167-944A-5CBD9090B0D1}"/>
              </a:ext>
            </a:extLst>
          </p:cNvPr>
          <p:cNvSpPr txBox="1"/>
          <p:nvPr/>
        </p:nvSpPr>
        <p:spPr>
          <a:xfrm>
            <a:off x="9389670" y="910766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Atomic Weight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E43B97-C905-45DD-8A19-5BF1C67839AA}"/>
              </a:ext>
            </a:extLst>
          </p:cNvPr>
          <p:cNvSpPr txBox="1"/>
          <p:nvPr/>
        </p:nvSpPr>
        <p:spPr>
          <a:xfrm>
            <a:off x="11182204" y="241922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Δ=0.13</a:t>
            </a:r>
            <a:endParaRPr kumimoji="1" lang="ja-JP" altLang="en-US" dirty="0"/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5849FA9A-6664-4AFF-84B0-A9FCD142502C}"/>
              </a:ext>
            </a:extLst>
          </p:cNvPr>
          <p:cNvSpPr/>
          <p:nvPr/>
        </p:nvSpPr>
        <p:spPr>
          <a:xfrm>
            <a:off x="10814567" y="2484988"/>
            <a:ext cx="367637" cy="28129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3D00EE1-017C-40C0-A470-090FF702D72A}"/>
              </a:ext>
            </a:extLst>
          </p:cNvPr>
          <p:cNvSpPr/>
          <p:nvPr/>
        </p:nvSpPr>
        <p:spPr>
          <a:xfrm>
            <a:off x="8857813" y="802153"/>
            <a:ext cx="3268880" cy="2117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212B55DE-873D-4221-A121-6E739DAF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C0FB26-1309-445C-BE6A-2CD354CCEEC3}"/>
              </a:ext>
            </a:extLst>
          </p:cNvPr>
          <p:cNvSpPr txBox="1"/>
          <p:nvPr/>
        </p:nvSpPr>
        <p:spPr>
          <a:xfrm>
            <a:off x="107187" y="1432285"/>
            <a:ext cx="870874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Measurement of the TOF-SIMS @NIMS has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mass resolution is ~0.01 (D-SIMS @ULVAC resolution is ~1)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From this measurement, ~107 mass in KEK sample seems Nb-CH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peak thought to be </a:t>
            </a:r>
            <a:r>
              <a:rPr kumimoji="1" lang="en-US" altLang="ja-JP" dirty="0" err="1"/>
              <a:t>Nb</a:t>
            </a:r>
            <a:r>
              <a:rPr kumimoji="1" lang="en-US" altLang="ja-JP" dirty="0"/>
              <a:t>-N in D-SIMS measurement may be</a:t>
            </a:r>
            <a:r>
              <a:rPr kumimoji="1" lang="ja-JP" altLang="en-US" dirty="0"/>
              <a:t> </a:t>
            </a:r>
            <a:r>
              <a:rPr kumimoji="1" lang="en-US" altLang="ja-JP" dirty="0"/>
              <a:t>Nb-CH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F6DCDC4-E979-4942-9FB9-B589AAB70C38}"/>
              </a:ext>
            </a:extLst>
          </p:cNvPr>
          <p:cNvSpPr txBox="1"/>
          <p:nvPr/>
        </p:nvSpPr>
        <p:spPr>
          <a:xfrm>
            <a:off x="9042373" y="4166923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This peak is not </a:t>
            </a:r>
            <a:r>
              <a:rPr kumimoji="1" lang="en-US" altLang="ja-JP" dirty="0" err="1"/>
              <a:t>Nb</a:t>
            </a:r>
            <a:r>
              <a:rPr kumimoji="1" lang="en-US" altLang="ja-JP" dirty="0"/>
              <a:t>-N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145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オブジェクト 17">
            <a:extLst>
              <a:ext uri="{FF2B5EF4-FFF2-40B4-BE49-F238E27FC236}">
                <a16:creationId xmlns:a16="http://schemas.microsoft.com/office/drawing/2014/main" id="{FD61D8EC-9F9B-4C2F-BD33-F91E4E1FFA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301147"/>
              </p:ext>
            </p:extLst>
          </p:nvPr>
        </p:nvGraphicFramePr>
        <p:xfrm>
          <a:off x="7004119" y="2335510"/>
          <a:ext cx="4437289" cy="4325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KGPlot" r:id="rId3" imgW="6070320" imgH="5918040" progId="KGraph_Plot">
                  <p:embed/>
                </p:oleObj>
              </mc:Choice>
              <mc:Fallback>
                <p:oleObj name="KGPlot" r:id="rId3" imgW="6070320" imgH="5918040" progId="KGraph_Plot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52E8FD6E-3649-4843-9837-1C46082BC7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4119" y="2335510"/>
                        <a:ext cx="4437289" cy="43258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E45FAAD-D247-4A0A-BEFB-D02D48B5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MPMS @Tohoku Univ.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829AB27-618A-47B2-AA1E-C60BC69C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1C3DF0-E540-4295-930B-DA1DF35FC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856" y="3345457"/>
            <a:ext cx="3917819" cy="2888433"/>
          </a:xfrm>
          <a:prstGeom prst="rect">
            <a:avLst/>
          </a:prstGeom>
        </p:spPr>
      </p:pic>
      <p:pic>
        <p:nvPicPr>
          <p:cNvPr id="5" name="Picture 3" descr="C:\Users\Public\Pictures\20160921~ XPERIA_Z4\DSC_1290.JPG">
            <a:extLst>
              <a:ext uri="{FF2B5EF4-FFF2-40B4-BE49-F238E27FC236}">
                <a16:creationId xmlns:a16="http://schemas.microsoft.com/office/drawing/2014/main" id="{E4803D3F-B57D-49E1-9982-AF2D72868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77845" y="3528594"/>
            <a:ext cx="4168640" cy="234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8D5690-A4D8-4A7E-A2C3-64D08D5703F6}"/>
              </a:ext>
            </a:extLst>
          </p:cNvPr>
          <p:cNvSpPr txBox="1"/>
          <p:nvPr/>
        </p:nvSpPr>
        <p:spPr>
          <a:xfrm>
            <a:off x="3485464" y="2976125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Φ2mm sphere sample 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F946CD-EADC-48CF-8034-F74E77A98A48}"/>
              </a:ext>
            </a:extLst>
          </p:cNvPr>
          <p:cNvSpPr txBox="1"/>
          <p:nvPr/>
        </p:nvSpPr>
        <p:spPr>
          <a:xfrm>
            <a:off x="3248138" y="6292071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Fabrication error 2±0.005mm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D6991F6-1841-4214-A377-004B4C849AD1}"/>
              </a:ext>
            </a:extLst>
          </p:cNvPr>
          <p:cNvSpPr txBox="1"/>
          <p:nvPr/>
        </p:nvSpPr>
        <p:spPr>
          <a:xfrm>
            <a:off x="854913" y="1328728"/>
            <a:ext cx="1037655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We</a:t>
            </a:r>
            <a:r>
              <a:rPr kumimoji="1" lang="ja-JP" altLang="en-US" dirty="0"/>
              <a:t> </a:t>
            </a:r>
            <a:r>
              <a:rPr kumimoji="1" lang="en-US" altLang="ja-JP" dirty="0"/>
              <a:t>measured</a:t>
            </a:r>
            <a:r>
              <a:rPr kumimoji="1" lang="ja-JP" altLang="en-US" dirty="0"/>
              <a:t> </a:t>
            </a:r>
            <a:r>
              <a:rPr kumimoji="1" lang="en-US" altLang="ja-JP" dirty="0"/>
              <a:t>H</a:t>
            </a:r>
            <a:r>
              <a:rPr kumimoji="1" lang="en-US" altLang="ja-JP" baseline="-25000" dirty="0"/>
              <a:t>c1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Hvp</a:t>
            </a:r>
            <a:r>
              <a:rPr kumimoji="1" lang="en-US" altLang="ja-JP" dirty="0"/>
              <a:t>)</a:t>
            </a:r>
            <a:r>
              <a:rPr kumimoji="1" lang="ja-JP" altLang="en-US" dirty="0"/>
              <a:t> </a:t>
            </a:r>
            <a:r>
              <a:rPr kumimoji="1" lang="en-US" altLang="ja-JP" dirty="0"/>
              <a:t>and</a:t>
            </a:r>
            <a:r>
              <a:rPr kumimoji="1" lang="ja-JP" altLang="en-US" dirty="0"/>
              <a:t> </a:t>
            </a:r>
            <a:r>
              <a:rPr kumimoji="1" lang="en-US" altLang="ja-JP" dirty="0"/>
              <a:t>H</a:t>
            </a:r>
            <a:r>
              <a:rPr kumimoji="1" lang="en-US" altLang="ja-JP" baseline="-25000" dirty="0"/>
              <a:t>c2</a:t>
            </a:r>
            <a:r>
              <a:rPr kumimoji="1" lang="ja-JP" altLang="en-US" dirty="0"/>
              <a:t> </a:t>
            </a:r>
            <a:r>
              <a:rPr kumimoji="1" lang="en-US" altLang="ja-JP" dirty="0"/>
              <a:t>of N-dope and N-infusion by using sphere shape sample.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We could get very sharp edge at Hc1 (</a:t>
            </a:r>
            <a:r>
              <a:rPr kumimoji="1" lang="en-US" altLang="ja-JP" dirty="0" err="1"/>
              <a:t>Hvp</a:t>
            </a:r>
            <a:r>
              <a:rPr kumimoji="1" lang="en-US" altLang="ja-JP" dirty="0"/>
              <a:t>) which first flux enter to the sample.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Enhancement factor of square samples are unknown.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Enhancement factor at the sample equator is 150±1.5 %.</a:t>
            </a:r>
            <a:endParaRPr kumimoji="1" lang="ja-JP" altLang="en-US" dirty="0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57B98E51-0E4E-4D2A-AC3C-DADD399A6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3" t="34171" r="23770" b="27539"/>
          <a:stretch/>
        </p:blipFill>
        <p:spPr bwMode="auto">
          <a:xfrm>
            <a:off x="7905701" y="4740772"/>
            <a:ext cx="1239832" cy="120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565433D-49B9-4722-9BEC-FD56BB0C7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5" t="18462" b="54205"/>
          <a:stretch/>
        </p:blipFill>
        <p:spPr bwMode="auto">
          <a:xfrm>
            <a:off x="9145534" y="4740772"/>
            <a:ext cx="441166" cy="120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1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998FE5-2BB6-429B-AD79-7D640759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MPMS @Tohoku Univ.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7D16BD2-1F30-47CD-8948-220B2B73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A103-7C29-4CD0-B003-A5D6B9E099DD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C3167F31-39BD-42AD-AE0B-DD0D4DE20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16311"/>
              </p:ext>
            </p:extLst>
          </p:nvPr>
        </p:nvGraphicFramePr>
        <p:xfrm>
          <a:off x="3856011" y="2954199"/>
          <a:ext cx="3489699" cy="371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KGPlot" r:id="rId3" imgW="5854680" imgH="6222960" progId="KGraph_Plot">
                  <p:embed/>
                </p:oleObj>
              </mc:Choice>
              <mc:Fallback>
                <p:oleObj name="KGPlot" r:id="rId3" imgW="5854680" imgH="6222960" progId="KGraph_Plot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FC6992B3-2F9B-4C53-852C-7589909F3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6011" y="2954199"/>
                        <a:ext cx="3489699" cy="37101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F441BAD9-55BA-4B8A-A086-D9DA334D4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684962"/>
              </p:ext>
            </p:extLst>
          </p:nvPr>
        </p:nvGraphicFramePr>
        <p:xfrm>
          <a:off x="214929" y="2954199"/>
          <a:ext cx="3648489" cy="371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KGPlot" r:id="rId5" imgW="5867280" imgH="5968800" progId="KGraph_Plot">
                  <p:embed/>
                </p:oleObj>
              </mc:Choice>
              <mc:Fallback>
                <p:oleObj name="KGPlot" r:id="rId5" imgW="5867280" imgH="5968800" progId="KGraph_Plot">
                  <p:embed/>
                  <p:pic>
                    <p:nvPicPr>
                      <p:cNvPr id="14" name="オブジェクト 13">
                        <a:extLst>
                          <a:ext uri="{FF2B5EF4-FFF2-40B4-BE49-F238E27FC236}">
                            <a16:creationId xmlns:a16="http://schemas.microsoft.com/office/drawing/2014/main" id="{24307619-BC8C-4972-A01A-D847D535A6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929" y="2954199"/>
                        <a:ext cx="3648489" cy="37101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75E36CA-54CC-4074-8364-589FBA746DE7}"/>
              </a:ext>
            </a:extLst>
          </p:cNvPr>
          <p:cNvCxnSpPr>
            <a:cxnSpLocks/>
          </p:cNvCxnSpPr>
          <p:nvPr/>
        </p:nvCxnSpPr>
        <p:spPr>
          <a:xfrm flipH="1">
            <a:off x="6634046" y="3589313"/>
            <a:ext cx="300145" cy="223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327C4C-5EC9-4B48-8185-BBD77DA538E0}"/>
              </a:ext>
            </a:extLst>
          </p:cNvPr>
          <p:cNvSpPr txBox="1"/>
          <p:nvPr/>
        </p:nvSpPr>
        <p:spPr>
          <a:xfrm>
            <a:off x="6791636" y="3243797"/>
            <a:ext cx="1527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</a:t>
            </a:r>
            <a:r>
              <a:rPr kumimoji="1" lang="en-US" altLang="ja-JP" baseline="-25000" dirty="0"/>
              <a:t>c1</a:t>
            </a:r>
            <a:r>
              <a:rPr kumimoji="1" lang="en-US" altLang="ja-JP" dirty="0"/>
              <a:t> (</a:t>
            </a:r>
            <a:r>
              <a:rPr kumimoji="1" lang="en-US" altLang="ja-JP" dirty="0" err="1"/>
              <a:t>H</a:t>
            </a:r>
            <a:r>
              <a:rPr kumimoji="1" lang="en-US" altLang="ja-JP" baseline="-25000" dirty="0" err="1"/>
              <a:t>vp</a:t>
            </a:r>
            <a:r>
              <a:rPr kumimoji="1" lang="en-US" altLang="ja-JP" dirty="0"/>
              <a:t>)/1.5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2E0106-F11B-46CB-A2B9-309D9009DD08}"/>
              </a:ext>
            </a:extLst>
          </p:cNvPr>
          <p:cNvSpPr txBox="1"/>
          <p:nvPr/>
        </p:nvSpPr>
        <p:spPr>
          <a:xfrm>
            <a:off x="921695" y="1404350"/>
            <a:ext cx="1044826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Hc1 (</a:t>
            </a:r>
            <a:r>
              <a:rPr kumimoji="1" lang="en-US" altLang="ja-JP" dirty="0" err="1"/>
              <a:t>Hvp</a:t>
            </a:r>
            <a:r>
              <a:rPr kumimoji="1" lang="en-US" altLang="ja-JP" dirty="0"/>
              <a:t>) is the edge in the (M-H)/H curve and  calculated by multiplying by 1.5 factor.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Hc1 increases in order of N-dope &lt; Anneal &lt; N-infusion.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A3F4EBB8-7299-4DC7-BCC5-C4FD9139B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22457"/>
              </p:ext>
            </p:extLst>
          </p:nvPr>
        </p:nvGraphicFramePr>
        <p:xfrm>
          <a:off x="7931784" y="4974763"/>
          <a:ext cx="426021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418">
                  <a:extLst>
                    <a:ext uri="{9D8B030D-6E8A-4147-A177-3AD203B41FA5}">
                      <a16:colId xmlns:a16="http://schemas.microsoft.com/office/drawing/2014/main" val="580252056"/>
                    </a:ext>
                  </a:extLst>
                </a:gridCol>
                <a:gridCol w="1416368">
                  <a:extLst>
                    <a:ext uri="{9D8B030D-6E8A-4147-A177-3AD203B41FA5}">
                      <a16:colId xmlns:a16="http://schemas.microsoft.com/office/drawing/2014/main" val="3370223899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1710233184"/>
                    </a:ext>
                  </a:extLst>
                </a:gridCol>
              </a:tblGrid>
              <a:tr h="21639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Hc1</a:t>
                      </a:r>
                      <a:r>
                        <a:rPr kumimoji="1" lang="ja-JP" altLang="en-US" sz="1600" dirty="0"/>
                        <a:t>（</a:t>
                      </a:r>
                      <a:r>
                        <a:rPr kumimoji="1" lang="en-US" altLang="ja-JP" sz="1600" dirty="0" err="1"/>
                        <a:t>Hvp</a:t>
                      </a:r>
                      <a:r>
                        <a:rPr kumimoji="1" lang="ja-JP" altLang="en-US" sz="16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Hc2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160155"/>
                  </a:ext>
                </a:extLst>
              </a:tr>
              <a:tr h="216398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800℃ anneal</a:t>
                      </a:r>
                    </a:p>
                    <a:p>
                      <a:r>
                        <a:rPr kumimoji="1" lang="en-US" altLang="ja-JP" sz="1600" dirty="0"/>
                        <a:t>+20um CP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1740 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~3800 G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8803"/>
                  </a:ext>
                </a:extLst>
              </a:tr>
              <a:tr h="216398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N-infusion (5</a:t>
                      </a:r>
                      <a:r>
                        <a:rPr kumimoji="1" lang="en-US" altLang="ja-JP" sz="1600" baseline="30000" dirty="0"/>
                        <a:t>th</a:t>
                      </a:r>
                      <a:r>
                        <a:rPr kumimoji="1" lang="en-US" altLang="ja-JP" sz="1600" dirty="0"/>
                        <a:t> 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1770 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~3800 G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136748"/>
                  </a:ext>
                </a:extLst>
              </a:tr>
              <a:tr h="216398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20min N-dope</a:t>
                      </a:r>
                    </a:p>
                    <a:p>
                      <a:r>
                        <a:rPr kumimoji="1" lang="en-US" altLang="ja-JP" sz="1600" dirty="0"/>
                        <a:t>+10um CP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1530 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~3800 G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420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6D3AA30-2841-4EC3-923B-F5137099F6C3}"/>
              </a:ext>
            </a:extLst>
          </p:cNvPr>
          <p:cNvSpPr txBox="1"/>
          <p:nvPr/>
        </p:nvSpPr>
        <p:spPr>
          <a:xfrm>
            <a:off x="2378945" y="2491615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Transform (M-H)/H calculation</a:t>
            </a:r>
            <a:endParaRPr kumimoji="1" lang="ja-JP" altLang="en-US" dirty="0"/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F03FF436-E1F3-44D4-8EE9-CBC0FB5F1A35}"/>
              </a:ext>
            </a:extLst>
          </p:cNvPr>
          <p:cNvSpPr/>
          <p:nvPr/>
        </p:nvSpPr>
        <p:spPr>
          <a:xfrm>
            <a:off x="3467811" y="2860947"/>
            <a:ext cx="1106393" cy="4222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5748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1997</TotalTime>
  <Words>696</Words>
  <Application>Microsoft Office PowerPoint</Application>
  <PresentationFormat>ワイド画面</PresentationFormat>
  <Paragraphs>159</Paragraphs>
  <Slides>10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ＭＳ Ｐゴシック</vt:lpstr>
      <vt:lpstr>メイリオ</vt:lpstr>
      <vt:lpstr>游ゴシック</vt:lpstr>
      <vt:lpstr>Arial</vt:lpstr>
      <vt:lpstr>Century Gothic</vt:lpstr>
      <vt:lpstr>Wingdings 3</vt:lpstr>
      <vt:lpstr>ウィスプ</vt:lpstr>
      <vt:lpstr>KGPlot</vt:lpstr>
      <vt:lpstr>KaleidaGraph Plot</vt:lpstr>
      <vt:lpstr>Sample analysis at KEK</vt:lpstr>
      <vt:lpstr>Contents </vt:lpstr>
      <vt:lpstr>J-PARC furnace</vt:lpstr>
      <vt:lpstr>N-Infusion results</vt:lpstr>
      <vt:lpstr>Sample analysis by D-SIMS @ULVAC</vt:lpstr>
      <vt:lpstr>XPS measurement @ULVAC</vt:lpstr>
      <vt:lpstr>TOF-SIMS @ NIMS</vt:lpstr>
      <vt:lpstr>MPMS @Tohoku Univ.</vt:lpstr>
      <vt:lpstr>MPMS @Tohoku Univ.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analysis at KEK</dc:title>
  <dc:creator>許斐 太郎</dc:creator>
  <cp:lastModifiedBy>許斐 太郎</cp:lastModifiedBy>
  <cp:revision>48</cp:revision>
  <dcterms:created xsi:type="dcterms:W3CDTF">2018-06-24T17:37:29Z</dcterms:created>
  <dcterms:modified xsi:type="dcterms:W3CDTF">2018-06-28T00:28:48Z</dcterms:modified>
</cp:coreProperties>
</file>