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371" r:id="rId3"/>
    <p:sldId id="308" r:id="rId4"/>
    <p:sldId id="354" r:id="rId5"/>
    <p:sldId id="356" r:id="rId6"/>
    <p:sldId id="357" r:id="rId7"/>
    <p:sldId id="358" r:id="rId8"/>
    <p:sldId id="360" r:id="rId9"/>
    <p:sldId id="370" r:id="rId10"/>
    <p:sldId id="359" r:id="rId11"/>
    <p:sldId id="347" r:id="rId12"/>
    <p:sldId id="330" r:id="rId13"/>
    <p:sldId id="319" r:id="rId14"/>
    <p:sldId id="311" r:id="rId15"/>
    <p:sldId id="351" r:id="rId16"/>
  </p:sldIdLst>
  <p:sldSz cx="9144000" cy="6858000" type="screen4x3"/>
  <p:notesSz cx="666273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11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0484" autoAdjust="0"/>
  </p:normalViewPr>
  <p:slideViewPr>
    <p:cSldViewPr>
      <p:cViewPr>
        <p:scale>
          <a:sx n="75" d="100"/>
          <a:sy n="75" d="100"/>
        </p:scale>
        <p:origin x="-9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A75B-1C34-4DD4-A63A-B8C7E574F9CA}" type="datetimeFigureOut">
              <a:rPr lang="de-DE" smtClean="0"/>
              <a:pPr/>
              <a:t>28.06.2018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6CE51-75D3-40BB-9C31-BFBC3B95463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69395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7F781-FCCF-41E3-B09A-A334A66E1F4C}" type="datetimeFigureOut">
              <a:rPr lang="de-DE" smtClean="0"/>
              <a:pPr/>
              <a:t>28.06.2018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C7AD6-483D-4419-960E-79232912AA2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9746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dirty="0" smtClean="0"/>
              <a:t>Our observation:</a:t>
            </a:r>
          </a:p>
          <a:p>
            <a:r>
              <a:rPr lang="de-DE" sz="1200" dirty="0" smtClean="0"/>
              <a:t>NbN : 203.8 eV, NbC : 203.3 eV, NbO: 204.0 eV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6822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One of the remaining disks from LG cavity production described in the paper: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X-ray photoelectron spectroscopy ,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/>
              <a:t>Our observation:</a:t>
            </a:r>
          </a:p>
          <a:p>
            <a:r>
              <a:rPr lang="de-DE" sz="1200" dirty="0" smtClean="0"/>
              <a:t>NbN : 203.8 eV, NbC : 203.3 eV, NbO: 204.0 eV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Figure 1 presents a typical photoemission spectrum of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Nb</a:t>
            </a:r>
            <a:r>
              <a:rPr lang="en-US" dirty="0" smtClean="0"/>
              <a:t> 3d levels of a </a:t>
            </a:r>
            <a:r>
              <a:rPr lang="en-US" dirty="0" err="1" smtClean="0"/>
              <a:t>Nb</a:t>
            </a:r>
            <a:r>
              <a:rPr lang="en-US" dirty="0" smtClean="0"/>
              <a:t> ~110! sample annealed at 1400 K</a:t>
            </a:r>
            <a:r>
              <a:rPr lang="en-US" baseline="0" dirty="0" smtClean="0"/>
              <a:t> </a:t>
            </a:r>
            <a:r>
              <a:rPr lang="en-US" dirty="0" smtClean="0"/>
              <a:t>for ;20 min with 260 eV photons. This spectrum exhibits</a:t>
            </a:r>
            <a:r>
              <a:rPr lang="en-US" baseline="0" dirty="0" smtClean="0"/>
              <a:t> </a:t>
            </a:r>
            <a:r>
              <a:rPr lang="en-US" dirty="0" smtClean="0"/>
              <a:t>four peaks A, B, C, D at the following binding energies:</a:t>
            </a:r>
            <a:r>
              <a:rPr lang="en-US" baseline="0" dirty="0" smtClean="0"/>
              <a:t> </a:t>
            </a:r>
            <a:r>
              <a:rPr lang="en-US" dirty="0" smtClean="0"/>
              <a:t>202.3, 203.7, 205.1, and 206.5 eV, respectively.</a:t>
            </a:r>
          </a:p>
          <a:p>
            <a:pPr marL="170042" indent="-170042">
              <a:buFontTx/>
              <a:buChar char="-"/>
            </a:pPr>
            <a:r>
              <a:rPr lang="en-US" dirty="0" smtClean="0"/>
              <a:t>Variation of the binding energy of the </a:t>
            </a:r>
            <a:r>
              <a:rPr lang="en-US" dirty="0" err="1" smtClean="0"/>
              <a:t>Nb</a:t>
            </a:r>
            <a:r>
              <a:rPr lang="en-US" dirty="0" smtClean="0"/>
              <a:t> 3d5/2 level as a function of</a:t>
            </a:r>
            <a:r>
              <a:rPr lang="en-US" baseline="0" dirty="0" smtClean="0"/>
              <a:t> </a:t>
            </a:r>
            <a:r>
              <a:rPr lang="en-US" dirty="0" smtClean="0"/>
              <a:t>the valence of </a:t>
            </a:r>
            <a:r>
              <a:rPr lang="en-US" dirty="0" err="1" smtClean="0"/>
              <a:t>Nb</a:t>
            </a:r>
            <a:r>
              <a:rPr lang="en-US" dirty="0" smtClean="0"/>
              <a:t> atoms. Valence states of </a:t>
            </a:r>
            <a:r>
              <a:rPr lang="en-US" dirty="0" err="1" smtClean="0"/>
              <a:t>Nb</a:t>
            </a:r>
            <a:r>
              <a:rPr lang="en-US" dirty="0" smtClean="0"/>
              <a:t> atoms</a:t>
            </a:r>
            <a:r>
              <a:rPr lang="en-US" baseline="0" dirty="0" smtClean="0"/>
              <a:t> </a:t>
            </a:r>
            <a:r>
              <a:rPr lang="en-US" dirty="0" smtClean="0"/>
              <a:t>corresponding to peaks</a:t>
            </a:r>
            <a:r>
              <a:rPr lang="en-US" baseline="0" dirty="0" smtClean="0"/>
              <a:t> </a:t>
            </a:r>
            <a:r>
              <a:rPr lang="en-US" dirty="0" smtClean="0"/>
              <a:t>2 and 3 are deduced.</a:t>
            </a:r>
          </a:p>
          <a:p>
            <a:r>
              <a:rPr lang="en-US" dirty="0"/>
              <a:t>- As oxygen atoms occupy interstitial sites in the bcc </a:t>
            </a:r>
            <a:r>
              <a:rPr lang="en-US" dirty="0" err="1"/>
              <a:t>Nb</a:t>
            </a:r>
            <a:r>
              <a:rPr lang="en-US" dirty="0"/>
              <a:t> lattice,23 we infer that the shifted </a:t>
            </a:r>
            <a:r>
              <a:rPr lang="en-US" dirty="0" err="1"/>
              <a:t>Nb</a:t>
            </a:r>
            <a:r>
              <a:rPr lang="en-US" dirty="0"/>
              <a:t> 3</a:t>
            </a:r>
            <a:r>
              <a:rPr lang="en-US" i="1" dirty="0"/>
              <a:t>d </a:t>
            </a:r>
            <a:r>
              <a:rPr lang="en-US" dirty="0"/>
              <a:t>levels in peak </a:t>
            </a:r>
            <a:r>
              <a:rPr lang="en-US" i="1" dirty="0"/>
              <a:t>A </a:t>
            </a:r>
            <a:r>
              <a:rPr lang="en-US" dirty="0"/>
              <a:t>could correspond to Nb6O and Nb4O compounds associated with the octahedral and tetrahedral sites, respectively ~Fig. 5!. Therefore, our analysis of photoemission spectra shows that oxygen dissolved in a </a:t>
            </a:r>
            <a:r>
              <a:rPr lang="en-US" dirty="0" err="1"/>
              <a:t>Nb</a:t>
            </a:r>
            <a:r>
              <a:rPr lang="en-US" dirty="0"/>
              <a:t> single crystal segregates during annealing in UHV and forms a </a:t>
            </a:r>
            <a:r>
              <a:rPr lang="en-US" dirty="0" err="1"/>
              <a:t>NbOlike</a:t>
            </a:r>
            <a:endParaRPr lang="en-US" dirty="0"/>
          </a:p>
          <a:p>
            <a:r>
              <a:rPr lang="en-US" dirty="0" err="1"/>
              <a:t>overlayer</a:t>
            </a:r>
            <a:r>
              <a:rPr lang="en-US" dirty="0"/>
              <a:t> covering a thin </a:t>
            </a:r>
            <a:r>
              <a:rPr lang="en-US" dirty="0" err="1"/>
              <a:t>Nb</a:t>
            </a:r>
            <a:r>
              <a:rPr lang="en-US" dirty="0"/>
              <a:t> metal layer enriched with </a:t>
            </a:r>
            <a:r>
              <a:rPr lang="de-DE" dirty="0" err="1"/>
              <a:t>interstitial</a:t>
            </a:r>
            <a:r>
              <a:rPr lang="de-DE" dirty="0"/>
              <a:t> </a:t>
            </a:r>
            <a:r>
              <a:rPr lang="de-DE" dirty="0" err="1"/>
              <a:t>oxygen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038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Figure 1 presents a typical photoemission spectrum of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Nb</a:t>
            </a:r>
            <a:r>
              <a:rPr lang="en-US" dirty="0" smtClean="0"/>
              <a:t> 3d levels of a </a:t>
            </a:r>
            <a:r>
              <a:rPr lang="en-US" dirty="0" err="1" smtClean="0"/>
              <a:t>Nb</a:t>
            </a:r>
            <a:r>
              <a:rPr lang="en-US" dirty="0" smtClean="0"/>
              <a:t> ~110! sample annealed at 1400 K</a:t>
            </a:r>
            <a:r>
              <a:rPr lang="en-US" baseline="0" dirty="0" smtClean="0"/>
              <a:t> </a:t>
            </a:r>
            <a:r>
              <a:rPr lang="en-US" dirty="0" smtClean="0"/>
              <a:t>for ;20 min with 260 eV photons. This spectrum exhibits</a:t>
            </a:r>
            <a:r>
              <a:rPr lang="en-US" baseline="0" dirty="0" smtClean="0"/>
              <a:t> </a:t>
            </a:r>
            <a:r>
              <a:rPr lang="en-US" dirty="0" smtClean="0"/>
              <a:t>four peaks A, B, C, D at the following binding energies:</a:t>
            </a:r>
            <a:r>
              <a:rPr lang="en-US" baseline="0" dirty="0" smtClean="0"/>
              <a:t> </a:t>
            </a:r>
            <a:r>
              <a:rPr lang="en-US" dirty="0" smtClean="0"/>
              <a:t>202.3, 203.7, 205.1, and 206.5 eV, respectively.</a:t>
            </a:r>
          </a:p>
          <a:p>
            <a:pPr marL="170042" indent="-170042">
              <a:buFontTx/>
              <a:buChar char="-"/>
            </a:pPr>
            <a:r>
              <a:rPr lang="en-US" dirty="0" smtClean="0"/>
              <a:t>Variation of the binding energy of the </a:t>
            </a:r>
            <a:r>
              <a:rPr lang="en-US" dirty="0" err="1" smtClean="0"/>
              <a:t>Nb</a:t>
            </a:r>
            <a:r>
              <a:rPr lang="en-US" dirty="0" smtClean="0"/>
              <a:t> 3d5/2 level as a function of</a:t>
            </a:r>
            <a:r>
              <a:rPr lang="en-US" baseline="0" dirty="0" smtClean="0"/>
              <a:t> </a:t>
            </a:r>
            <a:r>
              <a:rPr lang="en-US" dirty="0" smtClean="0"/>
              <a:t>the valence of </a:t>
            </a:r>
            <a:r>
              <a:rPr lang="en-US" dirty="0" err="1" smtClean="0"/>
              <a:t>Nb</a:t>
            </a:r>
            <a:r>
              <a:rPr lang="en-US" dirty="0" smtClean="0"/>
              <a:t> atoms. Valence states of </a:t>
            </a:r>
            <a:r>
              <a:rPr lang="en-US" dirty="0" err="1" smtClean="0"/>
              <a:t>Nb</a:t>
            </a:r>
            <a:r>
              <a:rPr lang="en-US" dirty="0" smtClean="0"/>
              <a:t> atoms</a:t>
            </a:r>
            <a:r>
              <a:rPr lang="en-US" baseline="0" dirty="0" smtClean="0"/>
              <a:t> </a:t>
            </a:r>
            <a:r>
              <a:rPr lang="en-US" dirty="0" smtClean="0"/>
              <a:t>corresponding to peaks</a:t>
            </a:r>
            <a:r>
              <a:rPr lang="en-US" baseline="0" dirty="0" smtClean="0"/>
              <a:t> </a:t>
            </a:r>
            <a:r>
              <a:rPr lang="en-US" dirty="0" smtClean="0"/>
              <a:t>2 and 3 are deduced.</a:t>
            </a:r>
          </a:p>
          <a:p>
            <a:r>
              <a:rPr lang="en-US" dirty="0"/>
              <a:t>- As oxygen atoms occupy interstitial sites in the bcc </a:t>
            </a:r>
            <a:r>
              <a:rPr lang="en-US" dirty="0" err="1"/>
              <a:t>Nb</a:t>
            </a:r>
            <a:r>
              <a:rPr lang="en-US" dirty="0"/>
              <a:t> lattice,23 we infer that the shifted </a:t>
            </a:r>
            <a:r>
              <a:rPr lang="en-US" dirty="0" err="1"/>
              <a:t>Nb</a:t>
            </a:r>
            <a:r>
              <a:rPr lang="en-US" dirty="0"/>
              <a:t> 3</a:t>
            </a:r>
            <a:r>
              <a:rPr lang="en-US" i="1" dirty="0"/>
              <a:t>d </a:t>
            </a:r>
            <a:r>
              <a:rPr lang="en-US" dirty="0"/>
              <a:t>levels in peak </a:t>
            </a:r>
            <a:r>
              <a:rPr lang="en-US" i="1" dirty="0"/>
              <a:t>A </a:t>
            </a:r>
            <a:r>
              <a:rPr lang="en-US" dirty="0"/>
              <a:t>could correspond to Nb6O and Nb4O compounds associated with the octahedral and tetrahedral sites, respectively ~Fig. 5!. Therefore, our analysis of photoemission spectra shows that oxygen dissolved in a </a:t>
            </a:r>
            <a:r>
              <a:rPr lang="en-US" dirty="0" err="1"/>
              <a:t>Nb</a:t>
            </a:r>
            <a:r>
              <a:rPr lang="en-US" dirty="0"/>
              <a:t> single crystal segregates during annealing in UHV and forms a </a:t>
            </a:r>
            <a:r>
              <a:rPr lang="en-US" dirty="0" err="1"/>
              <a:t>NbOlike</a:t>
            </a:r>
            <a:endParaRPr lang="en-US" dirty="0"/>
          </a:p>
          <a:p>
            <a:r>
              <a:rPr lang="en-US" dirty="0" err="1"/>
              <a:t>overlayer</a:t>
            </a:r>
            <a:r>
              <a:rPr lang="en-US" dirty="0"/>
              <a:t> covering a thin </a:t>
            </a:r>
            <a:r>
              <a:rPr lang="en-US" dirty="0" err="1"/>
              <a:t>Nb</a:t>
            </a:r>
            <a:r>
              <a:rPr lang="en-US" dirty="0"/>
              <a:t> metal layer enriched with </a:t>
            </a:r>
            <a:r>
              <a:rPr lang="de-DE" dirty="0" err="1"/>
              <a:t>interstitial</a:t>
            </a:r>
            <a:r>
              <a:rPr lang="de-DE" dirty="0"/>
              <a:t> </a:t>
            </a:r>
            <a:r>
              <a:rPr lang="de-DE" dirty="0" err="1"/>
              <a:t>oxygen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038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Figure 1 presents a typical photoemission spectrum of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Nb</a:t>
            </a:r>
            <a:r>
              <a:rPr lang="en-US" dirty="0" smtClean="0"/>
              <a:t> 3d levels of a </a:t>
            </a:r>
            <a:r>
              <a:rPr lang="en-US" dirty="0" err="1" smtClean="0"/>
              <a:t>Nb</a:t>
            </a:r>
            <a:r>
              <a:rPr lang="en-US" dirty="0" smtClean="0"/>
              <a:t> ~110! sample annealed at 1400 K</a:t>
            </a:r>
            <a:r>
              <a:rPr lang="en-US" baseline="0" dirty="0" smtClean="0"/>
              <a:t> </a:t>
            </a:r>
            <a:r>
              <a:rPr lang="en-US" dirty="0" smtClean="0"/>
              <a:t>for ;20 min with 260 eV photons. This spectrum exhibits</a:t>
            </a:r>
            <a:r>
              <a:rPr lang="en-US" baseline="0" dirty="0" smtClean="0"/>
              <a:t> </a:t>
            </a:r>
            <a:r>
              <a:rPr lang="en-US" dirty="0" smtClean="0"/>
              <a:t>four peaks A, B, C, D at the following binding energies:</a:t>
            </a:r>
            <a:r>
              <a:rPr lang="en-US" baseline="0" dirty="0" smtClean="0"/>
              <a:t> </a:t>
            </a:r>
            <a:r>
              <a:rPr lang="en-US" dirty="0" smtClean="0"/>
              <a:t>202.3, 203.7, 205.1, and 206.5 eV, respectively.</a:t>
            </a:r>
          </a:p>
          <a:p>
            <a:pPr marL="170042" indent="-170042">
              <a:buFontTx/>
              <a:buChar char="-"/>
            </a:pPr>
            <a:r>
              <a:rPr lang="en-US" dirty="0" smtClean="0"/>
              <a:t>Variation of the binding energy of the </a:t>
            </a:r>
            <a:r>
              <a:rPr lang="en-US" dirty="0" err="1" smtClean="0"/>
              <a:t>Nb</a:t>
            </a:r>
            <a:r>
              <a:rPr lang="en-US" dirty="0" smtClean="0"/>
              <a:t> 3d5/2 level as a function of</a:t>
            </a:r>
            <a:r>
              <a:rPr lang="en-US" baseline="0" dirty="0" smtClean="0"/>
              <a:t> </a:t>
            </a:r>
            <a:r>
              <a:rPr lang="en-US" dirty="0" smtClean="0"/>
              <a:t>the valence of </a:t>
            </a:r>
            <a:r>
              <a:rPr lang="en-US" dirty="0" err="1" smtClean="0"/>
              <a:t>Nb</a:t>
            </a:r>
            <a:r>
              <a:rPr lang="en-US" dirty="0" smtClean="0"/>
              <a:t> atoms. Valence states of </a:t>
            </a:r>
            <a:r>
              <a:rPr lang="en-US" dirty="0" err="1" smtClean="0"/>
              <a:t>Nb</a:t>
            </a:r>
            <a:r>
              <a:rPr lang="en-US" dirty="0" smtClean="0"/>
              <a:t> atoms</a:t>
            </a:r>
            <a:r>
              <a:rPr lang="en-US" baseline="0" dirty="0" smtClean="0"/>
              <a:t> </a:t>
            </a:r>
            <a:r>
              <a:rPr lang="en-US" dirty="0" smtClean="0"/>
              <a:t>corresponding to peaks</a:t>
            </a:r>
            <a:r>
              <a:rPr lang="en-US" baseline="0" dirty="0" smtClean="0"/>
              <a:t> </a:t>
            </a:r>
            <a:r>
              <a:rPr lang="en-US" dirty="0" smtClean="0"/>
              <a:t>2 and 3 are deduced.</a:t>
            </a:r>
          </a:p>
          <a:p>
            <a:r>
              <a:rPr lang="en-US" dirty="0"/>
              <a:t>- As oxygen atoms occupy interstitial sites in the bcc </a:t>
            </a:r>
            <a:r>
              <a:rPr lang="en-US" dirty="0" err="1"/>
              <a:t>Nb</a:t>
            </a:r>
            <a:r>
              <a:rPr lang="en-US" dirty="0"/>
              <a:t> lattice,23 we infer that the shifted </a:t>
            </a:r>
            <a:r>
              <a:rPr lang="en-US" dirty="0" err="1"/>
              <a:t>Nb</a:t>
            </a:r>
            <a:r>
              <a:rPr lang="en-US" dirty="0"/>
              <a:t> 3</a:t>
            </a:r>
            <a:r>
              <a:rPr lang="en-US" i="1" dirty="0"/>
              <a:t>d </a:t>
            </a:r>
            <a:r>
              <a:rPr lang="en-US" dirty="0"/>
              <a:t>levels in peak </a:t>
            </a:r>
            <a:r>
              <a:rPr lang="en-US" i="1" dirty="0"/>
              <a:t>A </a:t>
            </a:r>
            <a:r>
              <a:rPr lang="en-US" dirty="0"/>
              <a:t>could correspond to Nb6O and Nb4O compounds associated with the octahedral and tetrahedral sites, respectively ~Fig. 5!. Therefore, our analysis of photoemission spectra shows that oxygen dissolved in a </a:t>
            </a:r>
            <a:r>
              <a:rPr lang="en-US" dirty="0" err="1"/>
              <a:t>Nb</a:t>
            </a:r>
            <a:r>
              <a:rPr lang="en-US" dirty="0"/>
              <a:t> single crystal segregates during annealing in UHV and forms a </a:t>
            </a:r>
            <a:r>
              <a:rPr lang="en-US" dirty="0" err="1"/>
              <a:t>NbOlike</a:t>
            </a:r>
            <a:endParaRPr lang="en-US" dirty="0"/>
          </a:p>
          <a:p>
            <a:r>
              <a:rPr lang="en-US" dirty="0" err="1"/>
              <a:t>overlayer</a:t>
            </a:r>
            <a:r>
              <a:rPr lang="en-US" dirty="0"/>
              <a:t> covering a thin </a:t>
            </a:r>
            <a:r>
              <a:rPr lang="en-US" dirty="0" err="1"/>
              <a:t>Nb</a:t>
            </a:r>
            <a:r>
              <a:rPr lang="en-US" dirty="0"/>
              <a:t> metal layer enriched with </a:t>
            </a:r>
            <a:r>
              <a:rPr lang="de-DE" dirty="0" err="1"/>
              <a:t>interstitial</a:t>
            </a:r>
            <a:r>
              <a:rPr lang="de-DE" dirty="0"/>
              <a:t> </a:t>
            </a:r>
            <a:r>
              <a:rPr lang="de-DE" dirty="0" err="1"/>
              <a:t>oxygen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0382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Figure 1 presents a typical photoemission spectrum of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Nb</a:t>
            </a:r>
            <a:r>
              <a:rPr lang="en-US" dirty="0" smtClean="0"/>
              <a:t> 3d levels of a </a:t>
            </a:r>
            <a:r>
              <a:rPr lang="en-US" dirty="0" err="1" smtClean="0"/>
              <a:t>Nb</a:t>
            </a:r>
            <a:r>
              <a:rPr lang="en-US" dirty="0" smtClean="0"/>
              <a:t> ~110! sample annealed at 1400 K</a:t>
            </a:r>
            <a:r>
              <a:rPr lang="en-US" baseline="0" dirty="0" smtClean="0"/>
              <a:t> </a:t>
            </a:r>
            <a:r>
              <a:rPr lang="en-US" dirty="0" smtClean="0"/>
              <a:t>for ;20 min with 260 eV photons. This spectrum exhibits</a:t>
            </a:r>
            <a:r>
              <a:rPr lang="en-US" baseline="0" dirty="0" smtClean="0"/>
              <a:t> </a:t>
            </a:r>
            <a:r>
              <a:rPr lang="en-US" dirty="0" smtClean="0"/>
              <a:t>four peaks A, B, C, D at the following binding energies:</a:t>
            </a:r>
            <a:r>
              <a:rPr lang="en-US" baseline="0" dirty="0" smtClean="0"/>
              <a:t> </a:t>
            </a:r>
            <a:r>
              <a:rPr lang="en-US" dirty="0" smtClean="0"/>
              <a:t>202.3, 203.7, 205.1, and 206.5 eV, respectively.</a:t>
            </a:r>
          </a:p>
          <a:p>
            <a:pPr marL="170042" indent="-170042">
              <a:buFontTx/>
              <a:buChar char="-"/>
            </a:pPr>
            <a:r>
              <a:rPr lang="en-US" dirty="0" smtClean="0"/>
              <a:t>Variation of the binding energy of the </a:t>
            </a:r>
            <a:r>
              <a:rPr lang="en-US" dirty="0" err="1" smtClean="0"/>
              <a:t>Nb</a:t>
            </a:r>
            <a:r>
              <a:rPr lang="en-US" dirty="0" smtClean="0"/>
              <a:t> 3d5/2 level as a function of</a:t>
            </a:r>
            <a:r>
              <a:rPr lang="en-US" baseline="0" dirty="0" smtClean="0"/>
              <a:t> </a:t>
            </a:r>
            <a:r>
              <a:rPr lang="en-US" dirty="0" smtClean="0"/>
              <a:t>the valence of </a:t>
            </a:r>
            <a:r>
              <a:rPr lang="en-US" dirty="0" err="1" smtClean="0"/>
              <a:t>Nb</a:t>
            </a:r>
            <a:r>
              <a:rPr lang="en-US" dirty="0" smtClean="0"/>
              <a:t> atoms. Valence states of </a:t>
            </a:r>
            <a:r>
              <a:rPr lang="en-US" dirty="0" err="1" smtClean="0"/>
              <a:t>Nb</a:t>
            </a:r>
            <a:r>
              <a:rPr lang="en-US" dirty="0" smtClean="0"/>
              <a:t> atoms</a:t>
            </a:r>
            <a:r>
              <a:rPr lang="en-US" baseline="0" dirty="0" smtClean="0"/>
              <a:t> </a:t>
            </a:r>
            <a:r>
              <a:rPr lang="en-US" dirty="0" smtClean="0"/>
              <a:t>corresponding to peaks</a:t>
            </a:r>
            <a:r>
              <a:rPr lang="en-US" baseline="0" dirty="0" smtClean="0"/>
              <a:t> </a:t>
            </a:r>
            <a:r>
              <a:rPr lang="en-US" dirty="0" smtClean="0"/>
              <a:t>2 and 3 are deduced.</a:t>
            </a:r>
          </a:p>
          <a:p>
            <a:r>
              <a:rPr lang="en-US" dirty="0"/>
              <a:t>- As oxygen atoms occupy interstitial sites in the bcc </a:t>
            </a:r>
            <a:r>
              <a:rPr lang="en-US" dirty="0" err="1"/>
              <a:t>Nb</a:t>
            </a:r>
            <a:r>
              <a:rPr lang="en-US" dirty="0"/>
              <a:t> lattice,23 we infer that the shifted </a:t>
            </a:r>
            <a:r>
              <a:rPr lang="en-US" dirty="0" err="1"/>
              <a:t>Nb</a:t>
            </a:r>
            <a:r>
              <a:rPr lang="en-US" dirty="0"/>
              <a:t> 3</a:t>
            </a:r>
            <a:r>
              <a:rPr lang="en-US" i="1" dirty="0"/>
              <a:t>d </a:t>
            </a:r>
            <a:r>
              <a:rPr lang="en-US" dirty="0"/>
              <a:t>levels in peak </a:t>
            </a:r>
            <a:r>
              <a:rPr lang="en-US" i="1" dirty="0"/>
              <a:t>A </a:t>
            </a:r>
            <a:r>
              <a:rPr lang="en-US" dirty="0"/>
              <a:t>could correspond to Nb6O and Nb4O compounds associated with the octahedral and tetrahedral sites, respectively ~Fig. 5!. Therefore, our analysis of photoemission spectra shows that oxygen dissolved in a </a:t>
            </a:r>
            <a:r>
              <a:rPr lang="en-US" dirty="0" err="1"/>
              <a:t>Nb</a:t>
            </a:r>
            <a:r>
              <a:rPr lang="en-US" dirty="0"/>
              <a:t> single crystal segregates during annealing in UHV and forms a </a:t>
            </a:r>
            <a:r>
              <a:rPr lang="en-US" dirty="0" err="1"/>
              <a:t>NbOlike</a:t>
            </a:r>
            <a:endParaRPr lang="en-US" dirty="0"/>
          </a:p>
          <a:p>
            <a:r>
              <a:rPr lang="en-US" dirty="0" err="1"/>
              <a:t>overlayer</a:t>
            </a:r>
            <a:r>
              <a:rPr lang="en-US" dirty="0"/>
              <a:t> covering a thin </a:t>
            </a:r>
            <a:r>
              <a:rPr lang="en-US" dirty="0" err="1"/>
              <a:t>Nb</a:t>
            </a:r>
            <a:r>
              <a:rPr lang="en-US" dirty="0"/>
              <a:t> metal layer enriched with </a:t>
            </a:r>
            <a:r>
              <a:rPr lang="de-DE" dirty="0" err="1"/>
              <a:t>interstitial</a:t>
            </a:r>
            <a:r>
              <a:rPr lang="de-DE" dirty="0"/>
              <a:t> </a:t>
            </a:r>
            <a:r>
              <a:rPr lang="de-DE" dirty="0" err="1"/>
              <a:t>oxygen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0382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6822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7AD6-483D-4419-960E-79232912AA2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6822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877"/>
            <a:ext cx="8604448" cy="8298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2252" y="6290452"/>
            <a:ext cx="467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66A0-C17C-4760-8070-3BE4C1EE3EB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6772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531B-7887-42CC-9175-B3E77AEBA936}" type="datetimeFigureOut">
              <a:rPr lang="de-DE" smtClean="0"/>
              <a:pPr/>
              <a:t>28.06.2018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5661248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2252" y="6290452"/>
            <a:ext cx="467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66A0-C17C-4760-8070-3BE4C1EE3EB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7753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531B-7887-42CC-9175-B3E77AEBA936}" type="datetimeFigureOut">
              <a:rPr lang="de-DE" smtClean="0"/>
              <a:pPr/>
              <a:t>28.06.2018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2252" y="6290452"/>
            <a:ext cx="467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66A0-C17C-4760-8070-3BE4C1EE3EB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9057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2252" y="6290452"/>
            <a:ext cx="467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66A0-C17C-4760-8070-3BE4C1EE3EB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47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C531B-7887-42CC-9175-B3E77AEBA936}" type="datetimeFigureOut">
              <a:rPr lang="de-DE" smtClean="0"/>
              <a:pPr/>
              <a:t>28.06.2018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2252" y="6290452"/>
            <a:ext cx="467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66A0-C17C-4760-8070-3BE4C1EE3EB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Picture 21" descr="HG_LOGO_70_ENG_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52369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ESY-Logo-cyan-RGB_g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244408" y="6120607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294512" y="6378578"/>
            <a:ext cx="4447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>
              <a:buAutoNum type="alphaUcPeriod"/>
            </a:pPr>
            <a:r>
              <a:rPr lang="de-DE" sz="1200" dirty="0" smtClean="0">
                <a:latin typeface="+mj-lt"/>
              </a:rPr>
              <a:t>Dangwal Pandey, TTC </a:t>
            </a:r>
            <a:r>
              <a:rPr lang="de-DE" sz="1200" dirty="0" err="1" smtClean="0">
                <a:latin typeface="+mj-lt"/>
              </a:rPr>
              <a:t>meeting</a:t>
            </a:r>
            <a:r>
              <a:rPr lang="de-DE" sz="1200" dirty="0" smtClean="0">
                <a:latin typeface="+mj-lt"/>
              </a:rPr>
              <a:t>,</a:t>
            </a:r>
            <a:r>
              <a:rPr lang="de-DE" sz="1200" baseline="0" dirty="0" smtClean="0">
                <a:latin typeface="+mj-lt"/>
              </a:rPr>
              <a:t> </a:t>
            </a:r>
            <a:r>
              <a:rPr lang="de-DE" sz="1200" baseline="0" dirty="0" err="1" smtClean="0">
                <a:latin typeface="+mj-lt"/>
              </a:rPr>
              <a:t>Riken</a:t>
            </a:r>
            <a:r>
              <a:rPr lang="de-DE" sz="1200" baseline="0" dirty="0" smtClean="0">
                <a:latin typeface="+mj-lt"/>
              </a:rPr>
              <a:t> </a:t>
            </a:r>
            <a:r>
              <a:rPr lang="de-DE" sz="1200" dirty="0" smtClean="0">
                <a:latin typeface="+mj-lt"/>
              </a:rPr>
              <a:t>Japan 26</a:t>
            </a:r>
            <a:r>
              <a:rPr lang="de-DE" sz="1200" i="0" baseline="30000" dirty="0" smtClean="0">
                <a:latin typeface="+mj-lt"/>
              </a:rPr>
              <a:t>th</a:t>
            </a:r>
            <a:r>
              <a:rPr lang="de-DE" sz="1200" baseline="0" dirty="0" smtClean="0">
                <a:latin typeface="+mj-lt"/>
              </a:rPr>
              <a:t> –29</a:t>
            </a:r>
            <a:r>
              <a:rPr lang="de-DE" sz="1200" baseline="30000" dirty="0" smtClean="0">
                <a:latin typeface="+mj-lt"/>
              </a:rPr>
              <a:t>th</a:t>
            </a:r>
            <a:r>
              <a:rPr lang="de-DE" sz="1200" baseline="0" dirty="0" smtClean="0">
                <a:latin typeface="+mj-lt"/>
              </a:rPr>
              <a:t> June 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2018</a:t>
            </a:r>
            <a:endParaRPr lang="de-DE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6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73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iff"/><Relationship Id="rId3" Type="http://schemas.openxmlformats.org/officeDocument/2006/relationships/image" Target="../media/image34.tiff"/><Relationship Id="rId7" Type="http://schemas.openxmlformats.org/officeDocument/2006/relationships/image" Target="../media/image38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tiff"/><Relationship Id="rId7" Type="http://schemas.openxmlformats.org/officeDocument/2006/relationships/image" Target="../media/image44.png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3.png"/><Relationship Id="rId4" Type="http://schemas.openxmlformats.org/officeDocument/2006/relationships/image" Target="../media/image4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445624" cy="1143000"/>
          </a:xfrm>
        </p:spPr>
        <p:txBody>
          <a:bodyPr>
            <a:noAutofit/>
          </a:bodyPr>
          <a:lstStyle/>
          <a:p>
            <a:pPr algn="l"/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study of nitrogen-infused Nb samples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0469" y="6439889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7584" y="3933056"/>
            <a:ext cx="373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Dangwal</a:t>
            </a:r>
            <a:r>
              <a:rPr lang="en-US" dirty="0" smtClean="0"/>
              <a:t> </a:t>
            </a:r>
            <a:r>
              <a:rPr lang="en-US" dirty="0" err="1" smtClean="0"/>
              <a:t>Pandey</a:t>
            </a:r>
            <a:r>
              <a:rPr lang="en-US" dirty="0" smtClean="0"/>
              <a:t>, DESY Hamburg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1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3" cstate="print"/>
          <a:srcRect r="1515" b="3294"/>
          <a:stretch>
            <a:fillRect/>
          </a:stretch>
        </p:blipFill>
        <p:spPr bwMode="auto">
          <a:xfrm>
            <a:off x="1403648" y="1340768"/>
            <a:ext cx="4680520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22" name="Group 121"/>
          <p:cNvGrpSpPr/>
          <p:nvPr/>
        </p:nvGrpSpPr>
        <p:grpSpPr>
          <a:xfrm>
            <a:off x="86559" y="3501008"/>
            <a:ext cx="6134120" cy="2844012"/>
            <a:chOff x="86559" y="823325"/>
            <a:chExt cx="6134120" cy="2844012"/>
          </a:xfrm>
        </p:grpSpPr>
        <p:pic>
          <p:nvPicPr>
            <p:cNvPr id="43" name="Picture 2" descr="C:\Users\dpandey\Downloads\Screen Shot 2018-06-17 at 01.41.27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99" b="53595"/>
            <a:stretch/>
          </p:blipFill>
          <p:spPr bwMode="auto">
            <a:xfrm>
              <a:off x="86559" y="823325"/>
              <a:ext cx="6134120" cy="284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395536" y="823325"/>
              <a:ext cx="2664296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UHV-annealed 600°C, in air for 1 hr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907704" y="836712"/>
              <a:ext cx="3453379" cy="1798239"/>
              <a:chOff x="4607840" y="1729748"/>
              <a:chExt cx="2697460" cy="179823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732760" y="1729748"/>
                <a:ext cx="1572540" cy="1442220"/>
                <a:chOff x="5677532" y="2729252"/>
                <a:chExt cx="1528245" cy="1442220"/>
              </a:xfrm>
            </p:grpSpPr>
            <p:grpSp>
              <p:nvGrpSpPr>
                <p:cNvPr id="60" name="Group 33"/>
                <p:cNvGrpSpPr/>
                <p:nvPr/>
              </p:nvGrpSpPr>
              <p:grpSpPr>
                <a:xfrm>
                  <a:off x="6377890" y="3062068"/>
                  <a:ext cx="827887" cy="158486"/>
                  <a:chOff x="5580112" y="1268760"/>
                  <a:chExt cx="792088" cy="288032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 flipV="1">
                    <a:off x="5580112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V="1">
                    <a:off x="6372200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5580112" y="1268760"/>
                    <a:ext cx="79208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38"/>
                <p:cNvGrpSpPr/>
                <p:nvPr/>
              </p:nvGrpSpPr>
              <p:grpSpPr>
                <a:xfrm>
                  <a:off x="6001577" y="3775256"/>
                  <a:ext cx="827887" cy="79243"/>
                  <a:chOff x="5580112" y="1268760"/>
                  <a:chExt cx="792088" cy="288032"/>
                </a:xfrm>
              </p:grpSpPr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5580112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V="1">
                    <a:off x="6372200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5580112" y="1268760"/>
                    <a:ext cx="792088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42"/>
                <p:cNvGrpSpPr/>
                <p:nvPr/>
              </p:nvGrpSpPr>
              <p:grpSpPr>
                <a:xfrm rot="10800000" flipV="1">
                  <a:off x="5851052" y="4092230"/>
                  <a:ext cx="827887" cy="79242"/>
                  <a:chOff x="5580112" y="1268760"/>
                  <a:chExt cx="792088" cy="288032"/>
                </a:xfrm>
              </p:grpSpPr>
              <p:cxnSp>
                <p:nvCxnSpPr>
                  <p:cNvPr id="72" name="Straight Connector 71"/>
                  <p:cNvCxnSpPr/>
                  <p:nvPr/>
                </p:nvCxnSpPr>
                <p:spPr>
                  <a:xfrm flipV="1">
                    <a:off x="5580112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V="1">
                    <a:off x="6372200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5580112" y="1268760"/>
                    <a:ext cx="79208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" name="Group 42"/>
                <p:cNvGrpSpPr/>
                <p:nvPr/>
              </p:nvGrpSpPr>
              <p:grpSpPr>
                <a:xfrm rot="10800000" flipV="1">
                  <a:off x="6152102" y="3458284"/>
                  <a:ext cx="827887" cy="158486"/>
                  <a:chOff x="5580112" y="1268760"/>
                  <a:chExt cx="792088" cy="288032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5580112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V="1">
                    <a:off x="6372200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5580112" y="1268760"/>
                    <a:ext cx="79208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Rectangle 16"/>
                <p:cNvSpPr/>
                <p:nvPr/>
              </p:nvSpPr>
              <p:spPr>
                <a:xfrm>
                  <a:off x="5677532" y="3809372"/>
                  <a:ext cx="544859" cy="3387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 dirty="0"/>
                    <a:t>NbO</a:t>
                  </a: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5732194" y="3521340"/>
                  <a:ext cx="456562" cy="33855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de-DE" sz="1600" b="1" dirty="0" smtClean="0"/>
                    <a:t>Nb-C</a:t>
                  </a:r>
                  <a:endParaRPr lang="de-DE" sz="1600" b="1" dirty="0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528415" y="2729252"/>
                  <a:ext cx="416808" cy="3387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de-DE" sz="1400" b="1" dirty="0" err="1" smtClean="0"/>
                    <a:t>Nb</a:t>
                  </a:r>
                  <a:endParaRPr lang="de-DE" sz="1400" b="1" dirty="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224149" y="3161300"/>
                  <a:ext cx="598405" cy="3387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 dirty="0" err="1" smtClean="0"/>
                    <a:t>Nb</a:t>
                  </a:r>
                  <a:r>
                    <a:rPr lang="de-DE" sz="1400" b="1" baseline="-25000" dirty="0" err="1" smtClean="0"/>
                    <a:t>x</a:t>
                  </a:r>
                  <a:r>
                    <a:rPr lang="de-DE" sz="1400" b="1" dirty="0" err="1" smtClean="0"/>
                    <a:t>O</a:t>
                  </a:r>
                  <a:endParaRPr lang="de-DE" sz="1400" b="1" dirty="0"/>
                </a:p>
              </p:txBody>
            </p:sp>
          </p:grpSp>
          <p:grpSp>
            <p:nvGrpSpPr>
              <p:cNvPr id="45" name="Group 70"/>
              <p:cNvGrpSpPr/>
              <p:nvPr/>
            </p:nvGrpSpPr>
            <p:grpSpPr>
              <a:xfrm>
                <a:off x="4788024" y="3448745"/>
                <a:ext cx="851883" cy="79242"/>
                <a:chOff x="4788024" y="3356992"/>
                <a:chExt cx="851883" cy="79242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rot="10800000">
                  <a:off x="5639907" y="3356992"/>
                  <a:ext cx="0" cy="792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0800000">
                  <a:off x="4788024" y="3356992"/>
                  <a:ext cx="0" cy="792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 flipV="1">
                  <a:off x="4788024" y="3356992"/>
                  <a:ext cx="85188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71"/>
              <p:cNvGrpSpPr/>
              <p:nvPr/>
            </p:nvGrpSpPr>
            <p:grpSpPr>
              <a:xfrm>
                <a:off x="5292080" y="3284984"/>
                <a:ext cx="851883" cy="79242"/>
                <a:chOff x="4788024" y="3356992"/>
                <a:chExt cx="851883" cy="79242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10800000">
                  <a:off x="5639907" y="3356992"/>
                  <a:ext cx="0" cy="792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0800000">
                  <a:off x="4788024" y="3356992"/>
                  <a:ext cx="0" cy="792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0800000" flipV="1">
                  <a:off x="4788024" y="3356992"/>
                  <a:ext cx="85188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Rectangle 50"/>
              <p:cNvSpPr/>
              <p:nvPr/>
            </p:nvSpPr>
            <p:spPr>
              <a:xfrm>
                <a:off x="4607840" y="3169908"/>
                <a:ext cx="6431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/>
                  <a:t>Nb</a:t>
                </a:r>
                <a:r>
                  <a:rPr lang="de-DE" sz="1400" b="1" baseline="-25000" dirty="0" smtClean="0"/>
                  <a:t>2</a:t>
                </a:r>
                <a:r>
                  <a:rPr lang="de-DE" sz="1400" b="1" dirty="0" smtClean="0"/>
                  <a:t>O</a:t>
                </a:r>
                <a:r>
                  <a:rPr lang="de-DE" sz="1400" b="1" baseline="-25000" dirty="0" smtClean="0"/>
                  <a:t>5</a:t>
                </a:r>
                <a:endParaRPr lang="de-DE" sz="1400" b="1" baseline="-250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226546" y="3025892"/>
                <a:ext cx="58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/>
                  <a:t>NbO</a:t>
                </a:r>
                <a:r>
                  <a:rPr lang="de-DE" sz="1400" b="1" baseline="-25000" dirty="0" smtClean="0"/>
                  <a:t>2</a:t>
                </a:r>
                <a:endParaRPr lang="de-DE" sz="1400" b="1" baseline="-25000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323528" y="1268760"/>
            <a:ext cx="2297038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N-</a:t>
            </a:r>
            <a:r>
              <a:rPr lang="de-DE" sz="1200" b="1" dirty="0" err="1" smtClean="0"/>
              <a:t>infused</a:t>
            </a:r>
            <a:r>
              <a:rPr lang="de-DE" sz="1200" b="1" dirty="0" smtClean="0"/>
              <a:t>, in </a:t>
            </a:r>
            <a:r>
              <a:rPr lang="de-DE" sz="1200" b="1" dirty="0" err="1" smtClean="0"/>
              <a:t>air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for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approx</a:t>
            </a:r>
            <a:r>
              <a:rPr lang="de-DE" sz="1200" b="1" dirty="0" smtClean="0"/>
              <a:t>. 1 </a:t>
            </a:r>
            <a:r>
              <a:rPr lang="de-DE" sz="1200" b="1" dirty="0" err="1" smtClean="0"/>
              <a:t>hr</a:t>
            </a:r>
            <a:endParaRPr lang="de-DE" sz="1200" b="1" dirty="0" smtClean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611560" y="260648"/>
            <a:ext cx="8064896" cy="595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N-infused vs UHV-annealed Nb (100) </a:t>
            </a:r>
            <a:endParaRPr lang="de-DE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1819659" y="1340767"/>
            <a:ext cx="3976477" cy="1584177"/>
            <a:chOff x="4607840" y="2062564"/>
            <a:chExt cx="3113083" cy="1465423"/>
          </a:xfrm>
        </p:grpSpPr>
        <p:grpSp>
          <p:nvGrpSpPr>
            <p:cNvPr id="125" name="Group 35"/>
            <p:cNvGrpSpPr/>
            <p:nvPr/>
          </p:nvGrpSpPr>
          <p:grpSpPr>
            <a:xfrm>
              <a:off x="5817044" y="2062564"/>
              <a:ext cx="1903879" cy="1300068"/>
              <a:chOff x="5759442" y="3062068"/>
              <a:chExt cx="1850251" cy="1300068"/>
            </a:xfrm>
          </p:grpSpPr>
          <p:grpSp>
            <p:nvGrpSpPr>
              <p:cNvPr id="136" name="Group 33"/>
              <p:cNvGrpSpPr/>
              <p:nvPr/>
            </p:nvGrpSpPr>
            <p:grpSpPr>
              <a:xfrm>
                <a:off x="6377890" y="3062068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Group 38"/>
              <p:cNvGrpSpPr/>
              <p:nvPr/>
            </p:nvGrpSpPr>
            <p:grpSpPr>
              <a:xfrm>
                <a:off x="6001577" y="3775256"/>
                <a:ext cx="827887" cy="79243"/>
                <a:chOff x="5580112" y="1268760"/>
                <a:chExt cx="792088" cy="288032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Group 42"/>
              <p:cNvGrpSpPr/>
              <p:nvPr/>
            </p:nvGrpSpPr>
            <p:grpSpPr>
              <a:xfrm rot="10800000" flipV="1">
                <a:off x="5759442" y="4092230"/>
                <a:ext cx="827890" cy="79242"/>
                <a:chOff x="5667759" y="1268760"/>
                <a:chExt cx="792091" cy="288032"/>
              </a:xfrm>
            </p:grpSpPr>
            <p:cxnSp>
              <p:nvCxnSpPr>
                <p:cNvPr id="147" name="Straight Connector 146"/>
                <p:cNvCxnSpPr/>
                <p:nvPr/>
              </p:nvCxnSpPr>
              <p:spPr>
                <a:xfrm flipV="1">
                  <a:off x="5667759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flipV="1">
                  <a:off x="6459847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566776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Group 42"/>
              <p:cNvGrpSpPr/>
              <p:nvPr/>
            </p:nvGrpSpPr>
            <p:grpSpPr>
              <a:xfrm rot="10800000" flipV="1">
                <a:off x="6121027" y="3458284"/>
                <a:ext cx="827887" cy="158486"/>
                <a:chOff x="5609843" y="1268760"/>
                <a:chExt cx="792088" cy="288032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 flipV="1">
                  <a:off x="5609843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flipV="1">
                  <a:off x="640193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5609843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Rectangle 16"/>
              <p:cNvSpPr/>
              <p:nvPr/>
            </p:nvSpPr>
            <p:spPr>
              <a:xfrm>
                <a:off x="6188506" y="4023435"/>
                <a:ext cx="544859" cy="338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/>
                  <a:t>NbO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188506" y="3519379"/>
                <a:ext cx="377516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DE" sz="1600" b="1" dirty="0" smtClean="0"/>
                  <a:t>Nb-C</a:t>
                </a:r>
                <a:endParaRPr lang="de-DE" sz="1600" b="1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192885" y="3065174"/>
                <a:ext cx="416808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endParaRPr lang="de-DE" sz="1400" b="1" dirty="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369297" y="3191756"/>
                <a:ext cx="598405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 err="1" smtClean="0"/>
                  <a:t>O</a:t>
                </a:r>
                <a:endParaRPr lang="de-DE" sz="1400" b="1" dirty="0"/>
              </a:p>
            </p:txBody>
          </p:sp>
        </p:grpSp>
        <p:grpSp>
          <p:nvGrpSpPr>
            <p:cNvPr id="126" name="Group 70"/>
            <p:cNvGrpSpPr/>
            <p:nvPr/>
          </p:nvGrpSpPr>
          <p:grpSpPr>
            <a:xfrm>
              <a:off x="4788024" y="3448745"/>
              <a:ext cx="851883" cy="79242"/>
              <a:chOff x="4788024" y="3356992"/>
              <a:chExt cx="851883" cy="79242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71"/>
            <p:cNvGrpSpPr/>
            <p:nvPr/>
          </p:nvGrpSpPr>
          <p:grpSpPr>
            <a:xfrm>
              <a:off x="5383735" y="3383972"/>
              <a:ext cx="851883" cy="79242"/>
              <a:chOff x="4879679" y="3455980"/>
              <a:chExt cx="851883" cy="79242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rot="10800000">
                <a:off x="5731562" y="3455980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4879679" y="3455980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 flipV="1">
                <a:off x="4879679" y="3455980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Rectangle 127"/>
            <p:cNvSpPr/>
            <p:nvPr/>
          </p:nvSpPr>
          <p:spPr>
            <a:xfrm>
              <a:off x="4607840" y="3169908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</a:t>
              </a:r>
              <a:r>
                <a:rPr lang="de-DE" sz="1400" b="1" baseline="-25000" dirty="0" smtClean="0"/>
                <a:t>2</a:t>
              </a:r>
              <a:r>
                <a:rPr lang="de-DE" sz="1400" b="1" dirty="0" smtClean="0"/>
                <a:t>O</a:t>
              </a:r>
              <a:r>
                <a:rPr lang="de-DE" sz="1400" b="1" baseline="-25000" dirty="0" smtClean="0"/>
                <a:t>5</a:t>
              </a:r>
              <a:endParaRPr lang="de-DE" sz="1400" b="1" baseline="-250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188860" y="3095939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NbO</a:t>
              </a:r>
              <a:r>
                <a:rPr lang="de-DE" sz="1400" b="1" baseline="-25000" dirty="0" smtClean="0"/>
                <a:t>2</a:t>
              </a:r>
              <a:endParaRPr lang="de-DE" sz="1400" b="1" baseline="-25000" dirty="0"/>
            </a:p>
          </p:txBody>
        </p:sp>
      </p:grpSp>
      <p:grpSp>
        <p:nvGrpSpPr>
          <p:cNvPr id="156" name="Group 155"/>
          <p:cNvGrpSpPr/>
          <p:nvPr/>
        </p:nvGrpSpPr>
        <p:grpSpPr>
          <a:xfrm flipV="1">
            <a:off x="2483768" y="2924944"/>
            <a:ext cx="1029714" cy="432048"/>
            <a:chOff x="2401270" y="5669632"/>
            <a:chExt cx="1090609" cy="79242"/>
          </a:xfrm>
        </p:grpSpPr>
        <p:cxnSp>
          <p:nvCxnSpPr>
            <p:cNvPr id="157" name="Straight Connector 156"/>
            <p:cNvCxnSpPr/>
            <p:nvPr/>
          </p:nvCxnSpPr>
          <p:spPr>
            <a:xfrm rot="10800000">
              <a:off x="3491879" y="5669632"/>
              <a:ext cx="0" cy="79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0800000">
              <a:off x="2401270" y="5669632"/>
              <a:ext cx="0" cy="79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0800000" flipV="1">
              <a:off x="2401270" y="5669632"/>
              <a:ext cx="1090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Rectangle 159"/>
          <p:cNvSpPr/>
          <p:nvPr/>
        </p:nvSpPr>
        <p:spPr>
          <a:xfrm>
            <a:off x="2483768" y="3068960"/>
            <a:ext cx="100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Nb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X</a:t>
            </a:r>
            <a:r>
              <a:rPr lang="de-DE" sz="1400" b="1" baseline="-25000" dirty="0" smtClean="0"/>
              <a:t>y</a:t>
            </a:r>
            <a:r>
              <a:rPr lang="de-DE" sz="1400" b="1" dirty="0" smtClean="0"/>
              <a:t>O</a:t>
            </a:r>
            <a:r>
              <a:rPr lang="de-DE" sz="1400" b="1" baseline="-25000" dirty="0" smtClean="0"/>
              <a:t>5-y</a:t>
            </a:r>
            <a:endParaRPr lang="de-DE" sz="1400" b="1" baseline="-25000" dirty="0"/>
          </a:p>
        </p:txBody>
      </p:sp>
      <p:sp>
        <p:nvSpPr>
          <p:cNvPr id="161" name="TextBox 160"/>
          <p:cNvSpPr txBox="1"/>
          <p:nvPr/>
        </p:nvSpPr>
        <p:spPr>
          <a:xfrm>
            <a:off x="6156176" y="1556792"/>
            <a:ext cx="2771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Nb</a:t>
            </a:r>
            <a:r>
              <a:rPr lang="en-US" b="1" dirty="0" smtClean="0"/>
              <a:t>-C : very larger amount</a:t>
            </a:r>
          </a:p>
          <a:p>
            <a:pPr algn="just"/>
            <a:r>
              <a:rPr lang="en-US" dirty="0" smtClean="0"/>
              <a:t>  - different chambers used</a:t>
            </a:r>
          </a:p>
          <a:p>
            <a:pPr algn="just"/>
            <a:r>
              <a:rPr lang="en-US" dirty="0" smtClean="0"/>
              <a:t>  - C segregating from bulk?</a:t>
            </a:r>
          </a:p>
          <a:p>
            <a:pPr lvl="1" algn="just"/>
            <a:r>
              <a:rPr lang="en-US" sz="1400" dirty="0" smtClean="0"/>
              <a:t> C-precipitates formed on this sample, but not on ultra-pure N-infused </a:t>
            </a:r>
            <a:r>
              <a:rPr lang="en-US" sz="1400" dirty="0" err="1" smtClean="0"/>
              <a:t>Nb</a:t>
            </a:r>
            <a:endParaRPr lang="en-US" sz="1400" dirty="0" smtClean="0"/>
          </a:p>
          <a:p>
            <a:pPr lvl="1" algn="just"/>
            <a:r>
              <a:rPr lang="en-US" dirty="0" smtClean="0"/>
              <a:t> 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Less </a:t>
            </a:r>
            <a:r>
              <a:rPr lang="en-US" b="1" dirty="0" err="1" smtClean="0"/>
              <a:t>Nb</a:t>
            </a:r>
            <a:r>
              <a:rPr lang="en-US" b="1" baseline="-25000" dirty="0" err="1" smtClean="0"/>
              <a:t>x</a:t>
            </a:r>
            <a:r>
              <a:rPr lang="en-US" b="1" dirty="0" err="1" smtClean="0"/>
              <a:t>O</a:t>
            </a:r>
            <a:r>
              <a:rPr lang="en-US" b="1" dirty="0" smtClean="0"/>
              <a:t> on diffused </a:t>
            </a:r>
            <a:r>
              <a:rPr lang="en-US" b="1" dirty="0" err="1" smtClean="0"/>
              <a:t>Nb</a:t>
            </a:r>
            <a:endParaRPr lang="en-US" b="1" dirty="0" smtClean="0"/>
          </a:p>
          <a:p>
            <a:pPr algn="just"/>
            <a:r>
              <a:rPr lang="en-US" dirty="0" smtClean="0"/>
              <a:t>  - </a:t>
            </a:r>
            <a:r>
              <a:rPr lang="en-US" dirty="0" err="1" smtClean="0"/>
              <a:t>Nb</a:t>
            </a:r>
            <a:r>
              <a:rPr lang="en-US" baseline="-25000" dirty="0" err="1" smtClean="0"/>
              <a:t>x</a:t>
            </a:r>
            <a:r>
              <a:rPr lang="en-US" dirty="0" err="1" smtClean="0"/>
              <a:t>O</a:t>
            </a:r>
            <a:r>
              <a:rPr lang="en-US" dirty="0" smtClean="0"/>
              <a:t> extending to top</a:t>
            </a:r>
          </a:p>
          <a:p>
            <a:pPr algn="just"/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Slower Nb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5</a:t>
            </a:r>
            <a:r>
              <a:rPr lang="en-US" b="1" dirty="0" smtClean="0"/>
              <a:t> growth on N-infused </a:t>
            </a:r>
            <a:r>
              <a:rPr lang="en-US" b="1" dirty="0" err="1" smtClean="0"/>
              <a:t>Nb</a:t>
            </a:r>
            <a:endParaRPr lang="en-US" b="1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higher </a:t>
            </a:r>
            <a:r>
              <a:rPr lang="en-US" b="1" dirty="0" err="1" smtClean="0"/>
              <a:t>NbO</a:t>
            </a:r>
            <a:r>
              <a:rPr lang="en-US" b="1" dirty="0" smtClean="0"/>
              <a:t> content</a:t>
            </a:r>
          </a:p>
          <a:p>
            <a:pPr algn="just"/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7467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59" t="4233" r="5555" b="529"/>
          <a:stretch>
            <a:fillRect/>
          </a:stretch>
        </p:blipFill>
        <p:spPr bwMode="auto">
          <a:xfrm>
            <a:off x="3851920" y="1477807"/>
            <a:ext cx="4896544" cy="36073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740352" y="1916832"/>
            <a:ext cx="825028" cy="386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N b 3d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1403648" y="188640"/>
            <a:ext cx="6773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N-infused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(100) after HPR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23528" y="1412776"/>
            <a:ext cx="3240360" cy="2376264"/>
            <a:chOff x="1131269" y="2348880"/>
            <a:chExt cx="2388787" cy="171694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3742" b="6452"/>
            <a:stretch>
              <a:fillRect/>
            </a:stretch>
          </p:blipFill>
          <p:spPr bwMode="auto">
            <a:xfrm>
              <a:off x="1131269" y="2348880"/>
              <a:ext cx="2388787" cy="1716941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771800" y="2348880"/>
              <a:ext cx="5934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 1s</a:t>
              </a:r>
              <a:endParaRPr lang="en-US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16016" y="5301208"/>
            <a:ext cx="3025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Nb</a:t>
            </a:r>
            <a:r>
              <a:rPr lang="en-US" b="1" dirty="0" smtClean="0"/>
              <a:t>-C rich near-surface region </a:t>
            </a:r>
          </a:p>
          <a:p>
            <a:endParaRPr lang="en-US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239760" y="41370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3568" y="2636912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ads. N</a:t>
            </a:r>
            <a:r>
              <a:rPr lang="en-US" sz="1400" b="1" baseline="-25000" dirty="0" smtClean="0"/>
              <a:t>2</a:t>
            </a:r>
            <a:endParaRPr lang="en-US" sz="1400" b="1" baseline="-25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251520" y="3861049"/>
            <a:ext cx="3744416" cy="2448272"/>
            <a:chOff x="251520" y="3861049"/>
            <a:chExt cx="3744416" cy="244827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3861049"/>
              <a:ext cx="3744416" cy="2448272"/>
              <a:chOff x="467544" y="4149080"/>
              <a:chExt cx="3528392" cy="222052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67544" y="4149080"/>
                <a:ext cx="1584176" cy="2088232"/>
                <a:chOff x="611560" y="4149080"/>
                <a:chExt cx="1584176" cy="2088232"/>
              </a:xfrm>
            </p:grpSpPr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6913" t="3125" r="7985" b="6250"/>
                <a:stretch>
                  <a:fillRect/>
                </a:stretch>
              </p:blipFill>
              <p:spPr bwMode="auto">
                <a:xfrm>
                  <a:off x="611560" y="4149080"/>
                  <a:ext cx="1584176" cy="2088232"/>
                </a:xfrm>
                <a:prstGeom prst="rect">
                  <a:avLst/>
                </a:prstGeom>
                <a:noFill/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683568" y="4221088"/>
                  <a:ext cx="56778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C 1s</a:t>
                  </a:r>
                  <a:endParaRPr lang="en-US" b="1" dirty="0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123728" y="4149080"/>
                <a:ext cx="1872208" cy="2220525"/>
                <a:chOff x="2267744" y="4149080"/>
                <a:chExt cx="1872208" cy="222052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22509" t="3103" r="3610" b="1226"/>
                <a:stretch>
                  <a:fillRect/>
                </a:stretch>
              </p:blipFill>
              <p:spPr bwMode="auto">
                <a:xfrm>
                  <a:off x="2267744" y="4149080"/>
                  <a:ext cx="1872208" cy="2220525"/>
                </a:xfrm>
                <a:prstGeom prst="rect">
                  <a:avLst/>
                </a:prstGeom>
                <a:noFill/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2411760" y="4149080"/>
                  <a:ext cx="596638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O 1s</a:t>
                  </a:r>
                  <a:endParaRPr lang="en-US" b="1" dirty="0"/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1595792" y="472514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1475656" y="4437112"/>
                <a:ext cx="5453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>
                    <a:solidFill>
                      <a:srgbClr val="FF0000"/>
                    </a:solidFill>
                  </a:rPr>
                  <a:t>Nb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-C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203848" y="4201343"/>
                <a:ext cx="5757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Nb</a:t>
                </a:r>
                <a:r>
                  <a:rPr lang="en-US" sz="1400" b="1" dirty="0" smtClean="0"/>
                  <a:t>-O</a:t>
                </a:r>
                <a:endParaRPr lang="en-US" sz="1400" b="1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V="1">
                <a:off x="1331640" y="4149080"/>
                <a:ext cx="0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331640" y="4149080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sp</a:t>
                </a:r>
                <a:r>
                  <a:rPr lang="en-US" sz="1400" b="1" baseline="30000" dirty="0" smtClean="0"/>
                  <a:t>3</a:t>
                </a:r>
                <a:r>
                  <a:rPr lang="en-US" sz="1400" b="1" dirty="0" smtClean="0"/>
                  <a:t> C</a:t>
                </a:r>
                <a:endParaRPr lang="en-US" sz="1400" b="1" dirty="0"/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 flipV="1">
              <a:off x="3178448" y="3886448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518412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D:\Nb_N\HRTEM\TEM-EDS-LGNb6\ADP6 EM results\DESY ADP6 SEM\DESY ADP6 SEM\001_00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34" t="48173"/>
          <a:stretch/>
        </p:blipFill>
        <p:spPr bwMode="auto">
          <a:xfrm>
            <a:off x="179512" y="1268760"/>
            <a:ext cx="2610296" cy="187220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:\NbN\Nb_N\HRTEM\LGNb6_June2018_HRTEM2\Export\SI EDS-HAADF 1737 profile plus Nb.tif"/>
          <p:cNvPicPr>
            <a:picLocks noChangeAspect="1" noChangeArrowheads="1"/>
          </p:cNvPicPr>
          <p:nvPr/>
        </p:nvPicPr>
        <p:blipFill>
          <a:blip r:embed="rId3" cstate="print"/>
          <a:srcRect r="8292"/>
          <a:stretch>
            <a:fillRect/>
          </a:stretch>
        </p:blipFill>
        <p:spPr bwMode="auto">
          <a:xfrm>
            <a:off x="2637253" y="1268760"/>
            <a:ext cx="5967195" cy="432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Z:\NbN\Nb_N\HRTEM\LGNb6_June2018_HRTEM2\Export\SI EDS-HAADF 1737 position linescan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2232248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7" name="Picture 7" descr="Z:\NbN\Nb_N\HRTEM\LGNb6_June2018_HRTEM2\Export\SI EDS-HAADF 1737-O-net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84784"/>
            <a:ext cx="1872208" cy="18722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126" name="Picture 6" descr="Z:\NbN\Nb_N\HRTEM\LGNb6_June2018_HRTEM2\Export\SI EDS-HAADF 1737-N-net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564904"/>
            <a:ext cx="1800200" cy="1800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125" name="Picture 5" descr="Z:\NbN\Nb_N\HRTEM\LGNb6_June2018_HRTEM2\Export\SI EDS-HAADF 1737-C-net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564904"/>
            <a:ext cx="1800200" cy="1800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683568" y="5661248"/>
            <a:ext cx="11024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C-rich precipitates on surface , C-rich layer just below the surface oxide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Negligible N level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14392" y="188640"/>
            <a:ext cx="8525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N-infusion +HPR: Microscopic study 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88024" y="1268760"/>
            <a:ext cx="3744416" cy="3744416"/>
            <a:chOff x="4788024" y="1268760"/>
            <a:chExt cx="3744416" cy="3744416"/>
          </a:xfrm>
        </p:grpSpPr>
        <p:pic>
          <p:nvPicPr>
            <p:cNvPr id="1026" name="Picture 2" descr="Z:\NbN\Nb_N\HRTEM\LGNb6_June2018_HRTEM2\Export\SI EDS-HAADF 1737.t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24" y="1268760"/>
              <a:ext cx="3744416" cy="374441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372200" y="1484784"/>
              <a:ext cx="890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Pt layer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9433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299695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(100)</a:t>
            </a:r>
            <a:endParaRPr lang="de-DE" sz="12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87824" y="2564904"/>
            <a:ext cx="3062936" cy="2304256"/>
            <a:chOff x="2627784" y="2708920"/>
            <a:chExt cx="4215064" cy="3026834"/>
          </a:xfrm>
        </p:grpSpPr>
        <p:pic>
          <p:nvPicPr>
            <p:cNvPr id="10243" name="Picture 3" descr="\\afs\.desy.de\group\hasylab\pool\group\fsnl\Microscopy Lab\SEM Messdaten\User\Arti\20180406\SEM F2\F2 other area_022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708920"/>
              <a:ext cx="4215064" cy="3026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35316" y="2907248"/>
              <a:ext cx="5164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200" b="1" dirty="0">
                  <a:solidFill>
                    <a:prstClr val="white"/>
                  </a:solidFill>
                </a:rPr>
                <a:t>(100)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403648" y="1284638"/>
            <a:ext cx="576064" cy="41617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1913184" y="2348880"/>
            <a:ext cx="576064" cy="498487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19672" y="1628800"/>
            <a:ext cx="72008" cy="23762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8" descr="\\afs\.desy.de\group\hasylab\pool\group\fsnl\Microscopy Lab\SEM Messdaten\User\Arti\20180406\SEM F2\F2 other area_008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432471" cy="246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\\afs\.desy.de\group\hasylab\pool\group\fsnl\Microscopy Lab\SEM Messdaten\User\Arti\20180406\SEM F2\F2 other area_036b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58" y="1268761"/>
            <a:ext cx="3832878" cy="27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4793" y="4581128"/>
            <a:ext cx="6421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C-rich </a:t>
            </a:r>
            <a:r>
              <a:rPr lang="de-DE" sz="1600" b="1" dirty="0" smtClean="0"/>
              <a:t>precipitates:</a:t>
            </a:r>
          </a:p>
          <a:p>
            <a:pPr marL="285750" indent="-285750">
              <a:buFontTx/>
              <a:buChar char="-"/>
            </a:pPr>
            <a:r>
              <a:rPr lang="de-DE" sz="1400" b="1" dirty="0" smtClean="0"/>
              <a:t>Growth dependence of on the Nb grain orientation</a:t>
            </a:r>
          </a:p>
          <a:p>
            <a:pPr marL="285750" indent="-285750">
              <a:buFontTx/>
              <a:buChar char="-"/>
            </a:pPr>
            <a:r>
              <a:rPr lang="de-DE" sz="1400" b="1" dirty="0" smtClean="0"/>
              <a:t>Were not observed on :</a:t>
            </a:r>
          </a:p>
          <a:p>
            <a:pPr marL="1200150" lvl="2" indent="-285750">
              <a:buFontTx/>
              <a:buChar char="-"/>
            </a:pPr>
            <a:r>
              <a:rPr lang="de-DE" sz="1400" b="1" dirty="0" smtClean="0"/>
              <a:t>2000°C UHV-annealed SC Nb (100), </a:t>
            </a:r>
          </a:p>
          <a:p>
            <a:pPr marL="1200150" lvl="2" indent="-285750">
              <a:buFontTx/>
              <a:buChar char="-"/>
            </a:pPr>
            <a:r>
              <a:rPr lang="de-DE" sz="1400" b="1" dirty="0" smtClean="0"/>
              <a:t>EP LG Nb (100)</a:t>
            </a:r>
          </a:p>
          <a:p>
            <a:pPr marL="285750" indent="-285750">
              <a:buFontTx/>
              <a:buChar char="-"/>
            </a:pPr>
            <a:r>
              <a:rPr lang="de-DE" sz="1400" b="1" dirty="0" smtClean="0"/>
              <a:t>But observed on nano-polished LG Nb (100)</a:t>
            </a:r>
          </a:p>
          <a:p>
            <a:pPr marL="285750" indent="-285750"/>
            <a:r>
              <a:rPr lang="de-DE" sz="1400" b="1" dirty="0" smtClean="0"/>
              <a:t>=&gt;  clean surface necessary to avoid the precipitates</a:t>
            </a:r>
          </a:p>
          <a:p>
            <a:pPr marL="285750" indent="-285750"/>
            <a:r>
              <a:rPr lang="de-DE" sz="1400" b="1" dirty="0" smtClean="0"/>
              <a:t>		</a:t>
            </a:r>
            <a:r>
              <a:rPr lang="de-DE" sz="1600" b="1" dirty="0" smtClean="0"/>
              <a:t>Detrimental to cavity performance? </a:t>
            </a:r>
            <a:endParaRPr lang="de-DE" sz="1600" b="1" dirty="0"/>
          </a:p>
        </p:txBody>
      </p:sp>
      <p:pic>
        <p:nvPicPr>
          <p:cNvPr id="11266" name="Picture 2" descr="\\afs\.desy.de\group\hasylab\pool\group\fsnl\Microscopy Lab\SEM Messdaten\User\Arti\20180406\SEM F2\F2 other area_005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350748" cy="24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32" y="1247629"/>
            <a:ext cx="1984003" cy="167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Tri-crystal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7134" y="908780"/>
            <a:ext cx="7648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ADP_F2 : after EP </a:t>
            </a:r>
            <a:r>
              <a:rPr lang="en-US" dirty="0"/>
              <a:t>and </a:t>
            </a:r>
            <a:r>
              <a:rPr lang="en-US" dirty="0" smtClean="0"/>
              <a:t>800°C annealed with1DE3 </a:t>
            </a:r>
            <a:r>
              <a:rPr lang="en-US" dirty="0"/>
              <a:t>FNAL in Jan </a:t>
            </a:r>
            <a:r>
              <a:rPr lang="en-US" dirty="0" smtClean="0"/>
              <a:t>2018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4221088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(110)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4149080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(111)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dpandey\AppData\Local\Microsoft\Windows\Temporary Internet Files\Content.Outlook\V91LHE54\1DE3_compa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805843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43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9022" y="1319857"/>
            <a:ext cx="66012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b="1" dirty="0" smtClean="0"/>
              <a:t>Systematic XPS studies on nanopolished Nb (100) can track the surfaces changes on  </a:t>
            </a:r>
            <a:r>
              <a:rPr lang="de-DE" dirty="0" smtClean="0"/>
              <a:t>N-infused compared to UHV-annealed  Nb(100) sample after an hour of air-oxidation:</a:t>
            </a:r>
          </a:p>
          <a:p>
            <a:pPr lvl="1"/>
            <a:r>
              <a:rPr lang="de-DE" dirty="0" smtClean="0"/>
              <a:t>-    increased </a:t>
            </a:r>
            <a:r>
              <a:rPr lang="de-DE" b="1" dirty="0" smtClean="0"/>
              <a:t>NbO</a:t>
            </a:r>
            <a:r>
              <a:rPr lang="de-DE" dirty="0" smtClean="0"/>
              <a:t> and </a:t>
            </a:r>
            <a:r>
              <a:rPr lang="de-DE" b="1" dirty="0" smtClean="0"/>
              <a:t>NbC</a:t>
            </a:r>
            <a:r>
              <a:rPr lang="de-DE" dirty="0" smtClean="0"/>
              <a:t> but decreased </a:t>
            </a:r>
            <a:r>
              <a:rPr lang="de-DE" b="1" dirty="0" smtClean="0"/>
              <a:t>Nb</a:t>
            </a:r>
            <a:r>
              <a:rPr lang="de-DE" b="1" baseline="-25000" dirty="0" smtClean="0"/>
              <a:t>x</a:t>
            </a:r>
            <a:r>
              <a:rPr lang="de-DE" b="1" dirty="0" smtClean="0"/>
              <a:t>O</a:t>
            </a:r>
            <a:r>
              <a:rPr lang="de-DE" dirty="0" smtClean="0"/>
              <a:t> content, </a:t>
            </a:r>
            <a:endParaRPr lang="de-DE" dirty="0"/>
          </a:p>
          <a:p>
            <a:pPr marL="742950" lvl="1" indent="-285750">
              <a:buFontTx/>
              <a:buChar char="-"/>
            </a:pPr>
            <a:r>
              <a:rPr lang="de-DE" dirty="0" smtClean="0"/>
              <a:t>Slower </a:t>
            </a:r>
            <a:r>
              <a:rPr lang="de-DE" b="1" dirty="0" smtClean="0"/>
              <a:t>Nb</a:t>
            </a:r>
            <a:r>
              <a:rPr lang="de-DE" b="1" baseline="-25000" dirty="0" smtClean="0"/>
              <a:t>2</a:t>
            </a:r>
            <a:r>
              <a:rPr lang="de-DE" b="1" dirty="0" smtClean="0"/>
              <a:t>O</a:t>
            </a:r>
            <a:r>
              <a:rPr lang="de-DE" b="1" baseline="-25000" dirty="0" smtClean="0"/>
              <a:t>5</a:t>
            </a:r>
            <a:r>
              <a:rPr lang="de-DE" dirty="0" smtClean="0"/>
              <a:t> growth on N-infused Nb sample</a:t>
            </a:r>
          </a:p>
          <a:p>
            <a:pPr marL="742950" lvl="1" indent="-285750">
              <a:buFontTx/>
              <a:buChar char="-"/>
            </a:pPr>
            <a:r>
              <a:rPr lang="de-DE" dirty="0" smtClean="0"/>
              <a:t>Hint for new phase: </a:t>
            </a:r>
            <a:r>
              <a:rPr lang="de-DE" b="1" dirty="0" smtClean="0"/>
              <a:t>NbX</a:t>
            </a:r>
            <a:r>
              <a:rPr lang="de-DE" b="1" baseline="-25000" dirty="0" smtClean="0"/>
              <a:t>x</a:t>
            </a:r>
            <a:r>
              <a:rPr lang="de-DE" b="1" dirty="0" smtClean="0"/>
              <a:t>O</a:t>
            </a:r>
            <a:r>
              <a:rPr lang="de-DE" b="1" baseline="-25000" dirty="0" smtClean="0"/>
              <a:t>5-x</a:t>
            </a:r>
            <a:r>
              <a:rPr lang="de-DE" b="1" dirty="0" smtClean="0"/>
              <a:t>  ; X: O, C, N ?</a:t>
            </a:r>
          </a:p>
          <a:p>
            <a:pPr marL="742950" lvl="1" indent="-285750">
              <a:buFontTx/>
              <a:buChar char="-"/>
            </a:pPr>
            <a:r>
              <a:rPr lang="de-DE" dirty="0" smtClean="0"/>
              <a:t>Nb-N bonding : very week but observable peak for Nb-N</a:t>
            </a:r>
          </a:p>
          <a:p>
            <a:pPr marL="285750" indent="-285750"/>
            <a:r>
              <a:rPr lang="de-DE" b="1" dirty="0" smtClean="0"/>
              <a:t>Electron microscopy investigatons confirmed </a:t>
            </a:r>
            <a:r>
              <a:rPr lang="de-DE" dirty="0" smtClean="0"/>
              <a:t>carbon-rich layer below the surface oxide.</a:t>
            </a:r>
          </a:p>
          <a:p>
            <a:pPr marL="285750" indent="-285750"/>
            <a:r>
              <a:rPr lang="de-DE" b="1" dirty="0" smtClean="0"/>
              <a:t>Tricrystal Nb: (100), (110) and (111) </a:t>
            </a:r>
            <a:r>
              <a:rPr lang="de-DE" dirty="0" smtClean="0"/>
              <a:t>microscopic investigations revealed dependence of growth of C-rich preipitates on grain-orientation. Moreover, cleaner surface (EP vs. nanopolishing) seems to suppress their formation.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5085184"/>
            <a:ext cx="82342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sng" dirty="0" smtClean="0">
                <a:cs typeface="Arial" pitchFamily="34" charset="0"/>
              </a:rPr>
              <a:t>Next steps: </a:t>
            </a:r>
            <a:r>
              <a:rPr lang="en-US" b="1" dirty="0" smtClean="0">
                <a:cs typeface="Arial" pitchFamily="34" charset="0"/>
              </a:rPr>
              <a:t>Pronounced intensity of Nb</a:t>
            </a:r>
            <a:r>
              <a:rPr lang="en-US" b="1" baseline="-25000" dirty="0" smtClean="0">
                <a:cs typeface="Arial" pitchFamily="34" charset="0"/>
              </a:rPr>
              <a:t>2</a:t>
            </a:r>
            <a:r>
              <a:rPr lang="en-US" b="1" dirty="0" smtClean="0">
                <a:cs typeface="Arial" pitchFamily="34" charset="0"/>
              </a:rPr>
              <a:t>O</a:t>
            </a:r>
            <a:r>
              <a:rPr lang="en-US" b="1" baseline="-25000" dirty="0" smtClean="0">
                <a:cs typeface="Arial" pitchFamily="34" charset="0"/>
              </a:rPr>
              <a:t>5</a:t>
            </a:r>
            <a:r>
              <a:rPr lang="en-US" b="1" dirty="0" smtClean="0">
                <a:cs typeface="Arial" pitchFamily="34" charset="0"/>
              </a:rPr>
              <a:t>  inhibits  the detection of other phases in </a:t>
            </a:r>
            <a:r>
              <a:rPr lang="en-US" b="1" dirty="0" err="1" smtClean="0">
                <a:cs typeface="Arial" pitchFamily="34" charset="0"/>
              </a:rPr>
              <a:t>neighbouring</a:t>
            </a:r>
            <a:r>
              <a:rPr lang="en-US" b="1" dirty="0" smtClean="0">
                <a:cs typeface="Arial" pitchFamily="34" charset="0"/>
              </a:rPr>
              <a:t> BE range. To </a:t>
            </a:r>
            <a:r>
              <a:rPr lang="en-US" b="1" dirty="0" err="1" smtClean="0">
                <a:cs typeface="Arial" pitchFamily="34" charset="0"/>
              </a:rPr>
              <a:t>invstigate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de-DE" b="1" dirty="0" smtClean="0">
                <a:cs typeface="Arial" pitchFamily="34" charset="0"/>
              </a:rPr>
              <a:t> in detail Nb</a:t>
            </a:r>
            <a:r>
              <a:rPr lang="de-DE" b="1" baseline="-25000" dirty="0" smtClean="0">
                <a:cs typeface="Arial" pitchFamily="34" charset="0"/>
              </a:rPr>
              <a:t>x</a:t>
            </a:r>
            <a:r>
              <a:rPr lang="de-DE" b="1" dirty="0" smtClean="0">
                <a:cs typeface="Arial" pitchFamily="34" charset="0"/>
              </a:rPr>
              <a:t>O and Nb</a:t>
            </a:r>
            <a:r>
              <a:rPr lang="de-DE" b="1" baseline="-25000" dirty="0" smtClean="0">
                <a:cs typeface="Arial" pitchFamily="34" charset="0"/>
              </a:rPr>
              <a:t>2</a:t>
            </a:r>
            <a:r>
              <a:rPr lang="de-DE" b="1" dirty="0" smtClean="0">
                <a:cs typeface="Arial" pitchFamily="34" charset="0"/>
              </a:rPr>
              <a:t>X</a:t>
            </a:r>
            <a:r>
              <a:rPr lang="de-DE" b="1" baseline="-25000" dirty="0" smtClean="0">
                <a:cs typeface="Arial" pitchFamily="34" charset="0"/>
              </a:rPr>
              <a:t>y</a:t>
            </a:r>
            <a:r>
              <a:rPr lang="de-DE" b="1" dirty="0" smtClean="0">
                <a:cs typeface="Arial" pitchFamily="34" charset="0"/>
              </a:rPr>
              <a:t>O</a:t>
            </a:r>
            <a:r>
              <a:rPr lang="de-DE" b="1" baseline="-25000" dirty="0" smtClean="0">
                <a:cs typeface="Arial" pitchFamily="34" charset="0"/>
              </a:rPr>
              <a:t>5-y</a:t>
            </a:r>
            <a:r>
              <a:rPr lang="de-DE" b="1" dirty="0" smtClean="0">
                <a:cs typeface="Arial" pitchFamily="34" charset="0"/>
              </a:rPr>
              <a:t> phase</a:t>
            </a:r>
            <a:endParaRPr lang="en-US" b="1" dirty="0" smtClean="0">
              <a:cs typeface="Arial" pitchFamily="34" charset="0"/>
            </a:endParaRPr>
          </a:p>
          <a:p>
            <a:endParaRPr lang="de-DE" sz="1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44522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- In-situ XPS experiments and infusion</a:t>
            </a:r>
            <a:r>
              <a:rPr lang="de-DE" dirty="0"/>
              <a:t> </a:t>
            </a:r>
            <a:r>
              <a:rPr lang="de-DE" dirty="0" smtClean="0"/>
              <a:t>in XPS load-lock</a:t>
            </a:r>
            <a:endParaRPr lang="de-DE" dirty="0"/>
          </a:p>
          <a:p>
            <a:r>
              <a:rPr lang="de-DE" dirty="0" smtClean="0"/>
              <a:t>- Sputter depth profiling: preferntial sputtering issues- how SIMS avoid this?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20" y="188640"/>
            <a:ext cx="2523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948264" y="1268760"/>
            <a:ext cx="1862665" cy="3647008"/>
            <a:chOff x="5491457" y="1194749"/>
            <a:chExt cx="1646642" cy="3380455"/>
          </a:xfrm>
        </p:grpSpPr>
        <p:sp>
          <p:nvSpPr>
            <p:cNvPr id="40" name="Rectangle 39"/>
            <p:cNvSpPr/>
            <p:nvPr/>
          </p:nvSpPr>
          <p:spPr>
            <a:xfrm>
              <a:off x="5579780" y="3719787"/>
              <a:ext cx="1431004" cy="321457"/>
            </a:xfrm>
            <a:prstGeom prst="rect">
              <a:avLst/>
            </a:prstGeom>
            <a:pattFill prst="pct10">
              <a:fgClr>
                <a:schemeClr val="tx2"/>
              </a:fgClr>
              <a:bgClr>
                <a:schemeClr val="bg1"/>
              </a:bgClr>
            </a:patt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9" name="Group 23"/>
            <p:cNvGrpSpPr/>
            <p:nvPr/>
          </p:nvGrpSpPr>
          <p:grpSpPr>
            <a:xfrm>
              <a:off x="5491457" y="1194749"/>
              <a:ext cx="1646642" cy="3332012"/>
              <a:chOff x="6871715" y="3223728"/>
              <a:chExt cx="1646642" cy="333201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948268" y="3266929"/>
                <a:ext cx="1440161" cy="200235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3" name="Group 27"/>
              <p:cNvGrpSpPr/>
              <p:nvPr/>
            </p:nvGrpSpPr>
            <p:grpSpPr>
              <a:xfrm>
                <a:off x="6871715" y="3223728"/>
                <a:ext cx="1646642" cy="3332012"/>
                <a:chOff x="6871715" y="3223728"/>
                <a:chExt cx="1646642" cy="3332012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7013726" y="3333674"/>
                  <a:ext cx="1309236" cy="821089"/>
                </a:xfrm>
                <a:prstGeom prst="rect">
                  <a:avLst/>
                </a:prstGeom>
                <a:pattFill prst="pct10">
                  <a:fgClr>
                    <a:schemeClr val="tx2"/>
                  </a:fgClr>
                  <a:bgClr>
                    <a:schemeClr val="bg1"/>
                  </a:bgClr>
                </a:patt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943719" y="3699927"/>
                  <a:ext cx="1440160" cy="1973236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959427" y="3853033"/>
                  <a:ext cx="1411552" cy="1538280"/>
                </a:xfrm>
                <a:prstGeom prst="rect">
                  <a:avLst/>
                </a:prstGeom>
                <a:gradFill flip="none" rotWithShape="1">
                  <a:gsLst>
                    <a:gs pos="48000">
                      <a:schemeClr val="accent1">
                        <a:tint val="66000"/>
                        <a:satMod val="160000"/>
                        <a:lumMod val="92000"/>
                        <a:lumOff val="8000"/>
                        <a:alpha val="0"/>
                      </a:schemeClr>
                    </a:gs>
                    <a:gs pos="10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948268" y="3467164"/>
                  <a:ext cx="1440161" cy="385868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7558843" y="4799776"/>
                  <a:ext cx="455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/>
                    <a:t>Nb</a:t>
                  </a:r>
                  <a:endParaRPr lang="de-DE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990591" y="6270458"/>
                  <a:ext cx="1400373" cy="285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smtClean="0"/>
                    <a:t>Interstitial -rich Nb</a:t>
                  </a:r>
                  <a:endParaRPr lang="de-DE" sz="1400" b="1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605092" y="5725038"/>
                  <a:ext cx="506130" cy="285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err="1" smtClean="0"/>
                    <a:t>Nb</a:t>
                  </a:r>
                  <a:r>
                    <a:rPr lang="de-DE" sz="1400" b="1" baseline="-25000" dirty="0" err="1" smtClean="0"/>
                    <a:t>x</a:t>
                  </a:r>
                  <a:r>
                    <a:rPr lang="de-DE" sz="1400" b="1" dirty="0" err="1" smtClean="0"/>
                    <a:t>O</a:t>
                  </a:r>
                  <a:endParaRPr lang="de-DE" sz="1400" b="1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6871715" y="3467164"/>
                  <a:ext cx="1646642" cy="484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de-DE" sz="1400" b="1" dirty="0" smtClean="0">
                      <a:solidFill>
                        <a:prstClr val="black"/>
                      </a:solidFill>
                    </a:rPr>
                    <a:t>Nb</a:t>
                  </a:r>
                  <a:r>
                    <a:rPr lang="de-DE" sz="1400" b="1" baseline="-25000" dirty="0" smtClean="0">
                      <a:solidFill>
                        <a:prstClr val="black"/>
                      </a:solidFill>
                    </a:rPr>
                    <a:t>2</a:t>
                  </a:r>
                  <a:r>
                    <a:rPr lang="de-DE" sz="1400" b="1" dirty="0" smtClean="0">
                      <a:solidFill>
                        <a:prstClr val="black"/>
                      </a:solidFill>
                    </a:rPr>
                    <a:t>X</a:t>
                  </a:r>
                  <a:r>
                    <a:rPr lang="de-DE" sz="1400" b="1" baseline="-25000" dirty="0" smtClean="0">
                      <a:solidFill>
                        <a:prstClr val="black"/>
                      </a:solidFill>
                    </a:rPr>
                    <a:t>y</a:t>
                  </a:r>
                  <a:r>
                    <a:rPr lang="de-DE" sz="1400" b="1" dirty="0" smtClean="0">
                      <a:solidFill>
                        <a:prstClr val="black"/>
                      </a:solidFill>
                    </a:rPr>
                    <a:t>O</a:t>
                  </a:r>
                  <a:r>
                    <a:rPr lang="de-DE" sz="1400" b="1" baseline="-25000" dirty="0" smtClean="0">
                      <a:solidFill>
                        <a:prstClr val="black"/>
                      </a:solidFill>
                    </a:rPr>
                    <a:t>5-</a:t>
                  </a:r>
                  <a:r>
                    <a:rPr lang="de-DE" sz="1400" b="1" baseline="-25000" dirty="0" smtClean="0"/>
                    <a:t>y</a:t>
                  </a:r>
                  <a:r>
                    <a:rPr lang="de-DE" sz="1400" b="1" dirty="0" smtClean="0"/>
                    <a:t>/NbO</a:t>
                  </a:r>
                  <a:r>
                    <a:rPr lang="de-DE" sz="1400" b="1" baseline="-25000" dirty="0" smtClean="0"/>
                    <a:t>2</a:t>
                  </a:r>
                  <a:r>
                    <a:rPr lang="de-DE" sz="1400" b="1" dirty="0" smtClean="0"/>
                    <a:t>/Nb</a:t>
                  </a:r>
                  <a:r>
                    <a:rPr lang="de-DE" sz="1400" b="1" baseline="-25000" dirty="0" smtClean="0"/>
                    <a:t>x</a:t>
                  </a:r>
                  <a:r>
                    <a:rPr lang="de-DE" sz="1400" b="1" dirty="0" smtClean="0"/>
                    <a:t>C</a:t>
                  </a:r>
                  <a:r>
                    <a:rPr lang="de-DE" sz="1400" b="1" baseline="-25000" dirty="0" smtClean="0"/>
                    <a:t>y</a:t>
                  </a:r>
                </a:p>
                <a:p>
                  <a:pPr algn="ctr"/>
                  <a:r>
                    <a:rPr lang="de-DE" sz="1400" b="1" dirty="0" smtClean="0"/>
                    <a:t>NbO</a:t>
                  </a:r>
                  <a:endParaRPr lang="de-DE" sz="1400" b="1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331331" y="3223728"/>
                  <a:ext cx="568538" cy="285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smtClean="0"/>
                    <a:t>Nb</a:t>
                  </a:r>
                  <a:r>
                    <a:rPr lang="de-DE" sz="1400" b="1" baseline="-25000" dirty="0" smtClean="0"/>
                    <a:t>2</a:t>
                  </a:r>
                  <a:r>
                    <a:rPr lang="de-DE" sz="1400" b="1" dirty="0" smtClean="0"/>
                    <a:t>O</a:t>
                  </a:r>
                  <a:r>
                    <a:rPr lang="de-DE" sz="1400" b="1" baseline="-25000" dirty="0" smtClean="0"/>
                    <a:t>5</a:t>
                  </a:r>
                  <a:endParaRPr lang="de-DE" sz="1400" b="1" baseline="-25000" dirty="0"/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>
            <a:xfrm>
              <a:off x="5579780" y="4189899"/>
              <a:ext cx="1367347" cy="385305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tint val="66000"/>
                    <a:satMod val="160000"/>
                    <a:lumMod val="92000"/>
                    <a:lumOff val="8000"/>
                    <a:alpha val="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11220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559835" y="1556792"/>
            <a:ext cx="18431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/>
          </a:p>
          <a:p>
            <a:r>
              <a:rPr lang="de-DE" dirty="0"/>
              <a:t>Detlef Reschke</a:t>
            </a:r>
          </a:p>
          <a:p>
            <a:r>
              <a:rPr lang="en-US" dirty="0"/>
              <a:t>Nicholas Walker</a:t>
            </a:r>
          </a:p>
          <a:p>
            <a:r>
              <a:rPr lang="en-US" dirty="0"/>
              <a:t>J</a:t>
            </a:r>
            <a:r>
              <a:rPr lang="de-DE" dirty="0" err="1"/>
              <a:t>oe</a:t>
            </a:r>
            <a:r>
              <a:rPr lang="en-US" dirty="0" err="1"/>
              <a:t>rn</a:t>
            </a:r>
            <a:r>
              <a:rPr lang="en-US" dirty="0"/>
              <a:t> Schaffran</a:t>
            </a:r>
          </a:p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924944"/>
            <a:ext cx="81576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Cooperation </a:t>
            </a:r>
            <a:r>
              <a:rPr lang="en-US" b="1" dirty="0"/>
              <a:t>between:</a:t>
            </a:r>
          </a:p>
          <a:p>
            <a:endParaRPr lang="en-US" b="1" dirty="0"/>
          </a:p>
          <a:p>
            <a:r>
              <a:rPr lang="en-US" b="1" dirty="0"/>
              <a:t>DESY </a:t>
            </a:r>
            <a:r>
              <a:rPr lang="en-US" b="1" dirty="0" err="1"/>
              <a:t>Nanolab</a:t>
            </a:r>
            <a:r>
              <a:rPr lang="en-US" b="1" dirty="0"/>
              <a:t> – Prof. Andreas Stierle</a:t>
            </a:r>
          </a:p>
          <a:p>
            <a:r>
              <a:rPr lang="en-US" b="1" dirty="0"/>
              <a:t>DESY Linear Accelerator Technologies – Prof. Brian Foster</a:t>
            </a:r>
          </a:p>
          <a:p>
            <a:r>
              <a:rPr lang="en-US" b="1" dirty="0" smtClean="0"/>
              <a:t>DESY </a:t>
            </a:r>
            <a:r>
              <a:rPr lang="en-US" b="1" dirty="0"/>
              <a:t>Superconducting Accelerator Technologies – Dr. </a:t>
            </a:r>
            <a:r>
              <a:rPr lang="en-US" b="1" dirty="0" smtClean="0"/>
              <a:t>Hans Weise</a:t>
            </a:r>
          </a:p>
          <a:p>
            <a:endParaRPr lang="en-US" b="1" dirty="0" smtClean="0"/>
          </a:p>
          <a:p>
            <a:r>
              <a:rPr lang="en-US" b="1" dirty="0" smtClean="0"/>
              <a:t>Special thanks to: </a:t>
            </a:r>
            <a:r>
              <a:rPr lang="en-US" b="1" dirty="0" smtClean="0"/>
              <a:t>Dr</a:t>
            </a:r>
            <a:r>
              <a:rPr lang="en-US" b="1" dirty="0" smtClean="0"/>
              <a:t>. </a:t>
            </a:r>
            <a:r>
              <a:rPr lang="en-US" b="1" dirty="0" err="1" smtClean="0"/>
              <a:t>Waldemar</a:t>
            </a:r>
            <a:r>
              <a:rPr lang="en-US" b="1" dirty="0" smtClean="0"/>
              <a:t> </a:t>
            </a:r>
            <a:r>
              <a:rPr lang="en-US" b="1" dirty="0" smtClean="0"/>
              <a:t>Singer and Xenia Singer </a:t>
            </a:r>
            <a:r>
              <a:rPr lang="en-US" dirty="0" smtClean="0"/>
              <a:t>for providing the material.</a:t>
            </a:r>
          </a:p>
          <a:p>
            <a:r>
              <a:rPr lang="en-US" b="1" dirty="0" smtClean="0"/>
              <a:t>	</a:t>
            </a:r>
            <a:r>
              <a:rPr lang="en-US" b="1" dirty="0" smtClean="0"/>
              <a:t>	- Anna </a:t>
            </a:r>
            <a:r>
              <a:rPr lang="en-US" b="1" dirty="0" err="1" smtClean="0"/>
              <a:t>Grassalino</a:t>
            </a:r>
            <a:r>
              <a:rPr lang="en-US" b="1" dirty="0" smtClean="0"/>
              <a:t> and her team </a:t>
            </a:r>
            <a:r>
              <a:rPr lang="en-US" dirty="0" smtClean="0"/>
              <a:t>for ongoing collaboration </a:t>
            </a:r>
          </a:p>
          <a:p>
            <a:r>
              <a:rPr lang="en-US" dirty="0" smtClean="0"/>
              <a:t>		between DESY and FNAL on N-infusion on cavities and samples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84746" y="180860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 Wenskat</a:t>
            </a:r>
          </a:p>
          <a:p>
            <a:r>
              <a:rPr lang="en-US" dirty="0"/>
              <a:t>Lea Steder</a:t>
            </a:r>
            <a:endParaRPr lang="de-DE" dirty="0"/>
          </a:p>
          <a:p>
            <a:r>
              <a:rPr lang="en-US" dirty="0"/>
              <a:t>Christopher Bate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91680" y="1739716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Heshmat</a:t>
            </a:r>
            <a:r>
              <a:rPr lang="de-DE" dirty="0"/>
              <a:t> </a:t>
            </a:r>
            <a:r>
              <a:rPr lang="de-DE" dirty="0" err="1"/>
              <a:t>Noei</a:t>
            </a:r>
            <a:r>
              <a:rPr lang="de-DE" dirty="0"/>
              <a:t> </a:t>
            </a:r>
          </a:p>
          <a:p>
            <a:r>
              <a:rPr lang="de-DE" dirty="0"/>
              <a:t>Vedran Vonk </a:t>
            </a:r>
          </a:p>
          <a:p>
            <a:r>
              <a:rPr lang="de-DE" dirty="0" smtClean="0"/>
              <a:t>Thomas Keller</a:t>
            </a:r>
          </a:p>
          <a:p>
            <a:r>
              <a:rPr lang="de-DE" dirty="0" smtClean="0"/>
              <a:t>Andreas Stierle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4405680" y="18086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Alena Prudnikava</a:t>
            </a:r>
          </a:p>
          <a:p>
            <a:r>
              <a:rPr lang="de-DE" dirty="0" smtClean="0"/>
              <a:t>Guilherme D. Semione</a:t>
            </a:r>
            <a:endParaRPr lang="de-DE" dirty="0"/>
          </a:p>
          <a:p>
            <a:r>
              <a:rPr lang="de-DE" dirty="0"/>
              <a:t>Satishkumar Kulkarni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592" y="5661248"/>
            <a:ext cx="7401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very much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xmlns="" val="4685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Optical </a:t>
            </a:r>
            <a:r>
              <a:rPr lang="de-DE" dirty="0" err="1" smtClean="0"/>
              <a:t>inspection</a:t>
            </a:r>
            <a:r>
              <a:rPr lang="de-DE" dirty="0" smtClean="0"/>
              <a:t> of as-received material</a:t>
            </a:r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285614" cy="2043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56176" y="4077072"/>
            <a:ext cx="219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W</a:t>
            </a:r>
            <a:r>
              <a:rPr lang="en-US" sz="1200" dirty="0"/>
              <a:t>. Singer </a:t>
            </a:r>
            <a:r>
              <a:rPr lang="en-US" sz="1200" i="1" dirty="0"/>
              <a:t>et al</a:t>
            </a:r>
            <a:r>
              <a:rPr lang="en-US" sz="1200" dirty="0"/>
              <a:t>, Phys. Rev. ST </a:t>
            </a:r>
            <a:r>
              <a:rPr lang="en-US" sz="1200" dirty="0" err="1"/>
              <a:t>Accel</a:t>
            </a:r>
            <a:r>
              <a:rPr lang="en-US" sz="1200" dirty="0"/>
              <a:t>. Beams 16, 012003 (2013)</a:t>
            </a:r>
            <a:endParaRPr lang="de-DE" sz="1200" dirty="0"/>
          </a:p>
          <a:p>
            <a:endParaRPr lang="de-DE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43608" y="3913784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(100)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160" y="4904000"/>
            <a:ext cx="702621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Samples:   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Single crystal </a:t>
            </a:r>
            <a:r>
              <a:rPr lang="en-US" b="1" dirty="0" err="1" smtClean="0"/>
              <a:t>Nb</a:t>
            </a:r>
            <a:r>
              <a:rPr lang="en-US" b="1" dirty="0" smtClean="0"/>
              <a:t>(100)</a:t>
            </a:r>
            <a:r>
              <a:rPr lang="en-US" dirty="0" smtClean="0"/>
              <a:t> : systematic XPS investigation results</a:t>
            </a:r>
          </a:p>
          <a:p>
            <a:pPr marL="800100" lvl="1" indent="-342900"/>
            <a:r>
              <a:rPr lang="en-US" sz="1600" dirty="0" smtClean="0"/>
              <a:t>- </a:t>
            </a:r>
            <a:r>
              <a:rPr lang="en-US" sz="1600" dirty="0" err="1" smtClean="0"/>
              <a:t>Nanopolishing</a:t>
            </a:r>
            <a:r>
              <a:rPr lang="en-US" sz="1600" dirty="0" smtClean="0"/>
              <a:t> – etch profiles were not observable in SEM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Tri-crystal </a:t>
            </a:r>
            <a:r>
              <a:rPr lang="en-US" b="1" dirty="0" err="1" smtClean="0"/>
              <a:t>Nb</a:t>
            </a:r>
            <a:r>
              <a:rPr lang="en-US" b="1" dirty="0" smtClean="0"/>
              <a:t> (100) (110) and (111) </a:t>
            </a:r>
            <a:r>
              <a:rPr lang="en-US" dirty="0" smtClean="0"/>
              <a:t>sample : microscopic observation</a:t>
            </a:r>
          </a:p>
          <a:p>
            <a:pPr marL="800100" lvl="1" indent="-342900"/>
            <a:r>
              <a:rPr lang="en-US" sz="1600" dirty="0" smtClean="0"/>
              <a:t>-  </a:t>
            </a:r>
            <a:r>
              <a:rPr lang="en-US" sz="1600" dirty="0" err="1" smtClean="0"/>
              <a:t>Nanopolishing</a:t>
            </a:r>
            <a:r>
              <a:rPr lang="en-US" sz="1600" dirty="0" smtClean="0"/>
              <a:t> + ~100 micro m EP at FNAL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043608" y="4581128"/>
            <a:ext cx="4101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Material </a:t>
            </a:r>
            <a:r>
              <a:rPr lang="en-US" dirty="0" smtClean="0"/>
              <a:t>: LG </a:t>
            </a:r>
            <a:r>
              <a:rPr lang="en-US" dirty="0" err="1" smtClean="0"/>
              <a:t>Nb</a:t>
            </a:r>
            <a:r>
              <a:rPr lang="en-US" dirty="0" smtClean="0"/>
              <a:t> from </a:t>
            </a:r>
            <a:r>
              <a:rPr lang="en-US" dirty="0" err="1" smtClean="0"/>
              <a:t>Heraeus</a:t>
            </a:r>
            <a:r>
              <a:rPr lang="en-US" dirty="0" smtClean="0"/>
              <a:t>: RRR &gt; 300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99592" y="1340768"/>
            <a:ext cx="4392488" cy="3240360"/>
            <a:chOff x="-63801" y="2494810"/>
            <a:chExt cx="4425463" cy="3310454"/>
          </a:xfrm>
        </p:grpSpPr>
        <p:pic>
          <p:nvPicPr>
            <p:cNvPr id="17" name="Picture 4" descr="D:\Nb_N\Experiments\Nb_disc\Optical-microscope\LGNb_disc\D1612-0033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801" y="2494810"/>
              <a:ext cx="4425463" cy="3310454"/>
            </a:xfrm>
            <a:prstGeom prst="rect">
              <a:avLst/>
            </a:prstGeom>
            <a:noFill/>
            <a:effectLst>
              <a:reflection endPos="0" dir="5400000" sy="-100000" algn="bl" rotWithShape="0"/>
            </a:effectLst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347864" y="3692254"/>
              <a:ext cx="576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bg1"/>
                  </a:solidFill>
                </a:rPr>
                <a:t>(100)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8764" y="5249311"/>
              <a:ext cx="576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bg1"/>
                  </a:solidFill>
                </a:rPr>
                <a:t>(110)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5576" y="4137992"/>
              <a:ext cx="576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bg1"/>
                  </a:solidFill>
                </a:rPr>
                <a:t>(111)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623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11"/>
          <a:stretch/>
        </p:blipFill>
        <p:spPr bwMode="auto">
          <a:xfrm>
            <a:off x="118604" y="1484784"/>
            <a:ext cx="3157252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1760" y="1700808"/>
            <a:ext cx="7537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err="1" smtClean="0"/>
              <a:t>Nb</a:t>
            </a:r>
            <a:r>
              <a:rPr lang="de-DE" sz="1600" b="1" dirty="0" smtClean="0"/>
              <a:t> 3d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4392" y="188640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XPS of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Chemically polished Nb</a:t>
            </a:r>
            <a:endParaRPr lang="de-DE" sz="1600" b="1" dirty="0"/>
          </a:p>
        </p:txBody>
      </p:sp>
      <p:grpSp>
        <p:nvGrpSpPr>
          <p:cNvPr id="60" name="Group 59"/>
          <p:cNvGrpSpPr/>
          <p:nvPr/>
        </p:nvGrpSpPr>
        <p:grpSpPr>
          <a:xfrm>
            <a:off x="4048828" y="4869160"/>
            <a:ext cx="2971444" cy="1234282"/>
            <a:chOff x="1162592" y="5076690"/>
            <a:chExt cx="2971444" cy="1255855"/>
          </a:xfrm>
        </p:grpSpPr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592" y="5076690"/>
              <a:ext cx="2971444" cy="12558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3" name="Rectangle 62"/>
            <p:cNvSpPr/>
            <p:nvPr/>
          </p:nvSpPr>
          <p:spPr>
            <a:xfrm>
              <a:off x="2962792" y="5076690"/>
              <a:ext cx="1152128" cy="429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78816" y="5098552"/>
              <a:ext cx="576064" cy="344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b="1" dirty="0" smtClean="0"/>
                <a:t>N 1s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92280" y="4869160"/>
            <a:ext cx="1545863" cy="1296144"/>
            <a:chOff x="271097" y="3545413"/>
            <a:chExt cx="2074538" cy="1398779"/>
          </a:xfrm>
        </p:grpSpPr>
        <p:pic>
          <p:nvPicPr>
            <p:cNvPr id="50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97" y="3545413"/>
              <a:ext cx="2074538" cy="13987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428128" y="3641701"/>
              <a:ext cx="63030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O 1s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4070" y="4244803"/>
              <a:ext cx="132522" cy="2526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176620" y="4775882"/>
            <a:ext cx="1821580" cy="1461430"/>
            <a:chOff x="2475678" y="3372816"/>
            <a:chExt cx="2050868" cy="1605733"/>
          </a:xfrm>
        </p:grpSpPr>
        <p:pic>
          <p:nvPicPr>
            <p:cNvPr id="57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293"/>
            <a:stretch/>
          </p:blipFill>
          <p:spPr bwMode="auto">
            <a:xfrm>
              <a:off x="2475678" y="3372816"/>
              <a:ext cx="2050868" cy="1605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8" name="Rectangle 57"/>
            <p:cNvSpPr/>
            <p:nvPr/>
          </p:nvSpPr>
          <p:spPr>
            <a:xfrm>
              <a:off x="2852543" y="3372816"/>
              <a:ext cx="208709" cy="9983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37393" y="3438444"/>
              <a:ext cx="63030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C 1s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165" y="4365104"/>
            <a:ext cx="2942021" cy="4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395536" y="5013176"/>
            <a:ext cx="1447302" cy="916366"/>
            <a:chOff x="1343121" y="27895238"/>
            <a:chExt cx="3980045" cy="2520000"/>
          </a:xfrm>
        </p:grpSpPr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1343121" y="27895238"/>
              <a:ext cx="3894856" cy="2520000"/>
              <a:chOff x="21600086" y="21433203"/>
              <a:chExt cx="5338801" cy="3454242"/>
            </a:xfrm>
          </p:grpSpPr>
          <p:sp>
            <p:nvSpPr>
              <p:cNvPr id="79" name="Cube 78"/>
              <p:cNvSpPr/>
              <p:nvPr/>
            </p:nvSpPr>
            <p:spPr bwMode="auto">
              <a:xfrm>
                <a:off x="21600086" y="23369644"/>
                <a:ext cx="5338801" cy="1517801"/>
              </a:xfrm>
              <a:prstGeom prst="cube">
                <a:avLst>
                  <a:gd name="adj" fmla="val 11682"/>
                </a:avLst>
              </a:prstGeom>
              <a:gradFill flip="none" rotWithShape="1">
                <a:gsLst>
                  <a:gs pos="0">
                    <a:schemeClr val="tx2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2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Cube 79"/>
              <p:cNvSpPr/>
              <p:nvPr/>
            </p:nvSpPr>
            <p:spPr bwMode="auto">
              <a:xfrm>
                <a:off x="21600086" y="22430319"/>
                <a:ext cx="5338800" cy="1206161"/>
              </a:xfrm>
              <a:prstGeom prst="cube">
                <a:avLst>
                  <a:gd name="adj" fmla="val 1473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Cube 80"/>
              <p:cNvSpPr/>
              <p:nvPr/>
            </p:nvSpPr>
            <p:spPr bwMode="auto">
              <a:xfrm>
                <a:off x="21600087" y="22106455"/>
                <a:ext cx="5338800" cy="647727"/>
              </a:xfrm>
              <a:prstGeom prst="cube">
                <a:avLst>
                  <a:gd name="adj" fmla="val 26470"/>
                </a:avLst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Cube 81"/>
              <p:cNvSpPr/>
              <p:nvPr/>
            </p:nvSpPr>
            <p:spPr bwMode="auto">
              <a:xfrm>
                <a:off x="21600086" y="21433203"/>
                <a:ext cx="5338800" cy="882297"/>
              </a:xfrm>
              <a:prstGeom prst="cube">
                <a:avLst>
                  <a:gd name="adj" fmla="val 19602"/>
                </a:avLst>
              </a:prstGeom>
              <a:gradFill flip="none" rotWithShape="1">
                <a:gsLst>
                  <a:gs pos="0">
                    <a:srgbClr val="CF6800">
                      <a:tint val="66000"/>
                      <a:satMod val="160000"/>
                    </a:srgbClr>
                  </a:gs>
                  <a:gs pos="50000">
                    <a:srgbClr val="CF6800">
                      <a:tint val="44500"/>
                      <a:satMod val="160000"/>
                    </a:srgbClr>
                  </a:gs>
                  <a:gs pos="100000">
                    <a:srgbClr val="CF68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ctr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2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387466" y="27987041"/>
              <a:ext cx="1353068" cy="605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Nb</a:t>
              </a:r>
              <a:r>
                <a:rPr lang="en-US" sz="1500" baseline="-25000" dirty="0"/>
                <a:t>2</a:t>
              </a:r>
              <a:r>
                <a:rPr lang="en-US" sz="1500" dirty="0"/>
                <a:t>O</a:t>
              </a:r>
              <a:r>
                <a:rPr lang="en-US" sz="1500" baseline="-25000" dirty="0"/>
                <a:t>5</a:t>
              </a:r>
              <a:endParaRPr lang="de-DE" sz="15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20385" y="28456751"/>
              <a:ext cx="1220827" cy="605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NbO</a:t>
              </a:r>
              <a:r>
                <a:rPr lang="en-US" sz="1500" baseline="-25000" dirty="0"/>
                <a:t>2</a:t>
              </a:r>
              <a:endParaRPr lang="de-DE" sz="15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11992" y="28885279"/>
              <a:ext cx="1088586" cy="605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NbO</a:t>
              </a:r>
              <a:endParaRPr lang="de-DE" sz="15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805572" y="29690835"/>
              <a:ext cx="2517594" cy="605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Nb</a:t>
              </a:r>
              <a:endParaRPr lang="de-DE" sz="1500" dirty="0"/>
            </a:p>
          </p:txBody>
        </p:sp>
      </p:grp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2005453" cy="749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347864" y="1340768"/>
            <a:ext cx="5433309" cy="2985273"/>
            <a:chOff x="3347864" y="1697158"/>
            <a:chExt cx="5640592" cy="3099994"/>
          </a:xfrm>
        </p:grpSpPr>
        <p:grpSp>
          <p:nvGrpSpPr>
            <p:cNvPr id="11" name="Group 10"/>
            <p:cNvGrpSpPr/>
            <p:nvPr/>
          </p:nvGrpSpPr>
          <p:grpSpPr>
            <a:xfrm>
              <a:off x="3347864" y="1697158"/>
              <a:ext cx="5640592" cy="3099994"/>
              <a:chOff x="3660356" y="1313704"/>
              <a:chExt cx="5400401" cy="2920488"/>
            </a:xfrm>
          </p:grpSpPr>
          <p:pic>
            <p:nvPicPr>
              <p:cNvPr id="64" name="Picture 3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87099"/>
              <a:stretch/>
            </p:blipFill>
            <p:spPr bwMode="auto">
              <a:xfrm>
                <a:off x="3660356" y="1313704"/>
                <a:ext cx="870080" cy="29204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2827"/>
              <a:stretch/>
            </p:blipFill>
            <p:spPr bwMode="auto">
              <a:xfrm>
                <a:off x="4530436" y="1313704"/>
                <a:ext cx="4530321" cy="29204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12" name="Oval 11"/>
            <p:cNvSpPr/>
            <p:nvPr/>
          </p:nvSpPr>
          <p:spPr>
            <a:xfrm rot="20584179">
              <a:off x="4098497" y="2607360"/>
              <a:ext cx="2376264" cy="715591"/>
            </a:xfrm>
            <a:prstGeom prst="ellipse">
              <a:avLst/>
            </a:prstGeom>
            <a:noFill/>
            <a:ln>
              <a:solidFill>
                <a:srgbClr val="F51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0" y="4448145"/>
            <a:ext cx="47479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smtClean="0"/>
              <a:t> A. Dangwal Pandey et al., J Material Science (</a:t>
            </a:r>
            <a:r>
              <a:rPr lang="de-DE" sz="1200" i="1" dirty="0"/>
              <a:t>2018) </a:t>
            </a:r>
            <a:r>
              <a:rPr lang="de-DE" sz="1200" i="1" dirty="0" smtClean="0"/>
              <a:t>53:10411–10422</a:t>
            </a:r>
          </a:p>
        </p:txBody>
      </p:sp>
    </p:spTree>
    <p:extLst>
      <p:ext uri="{BB962C8B-B14F-4D97-AF65-F5344CB8AC3E}">
        <p14:creationId xmlns:p14="http://schemas.microsoft.com/office/powerpoint/2010/main" xmlns="" val="10701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153048" y="1340768"/>
            <a:ext cx="5112568" cy="3384376"/>
            <a:chOff x="3081040" y="2780928"/>
            <a:chExt cx="5112568" cy="338437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8018" t="12027" r="2638"/>
            <a:stretch>
              <a:fillRect/>
            </a:stretch>
          </p:blipFill>
          <p:spPr bwMode="auto">
            <a:xfrm>
              <a:off x="3081040" y="2780928"/>
              <a:ext cx="5112568" cy="3384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6" name="Group 35"/>
            <p:cNvGrpSpPr/>
            <p:nvPr/>
          </p:nvGrpSpPr>
          <p:grpSpPr>
            <a:xfrm>
              <a:off x="3668440" y="3024840"/>
              <a:ext cx="3639863" cy="1822981"/>
              <a:chOff x="3668441" y="2412280"/>
              <a:chExt cx="3537336" cy="1822981"/>
            </a:xfrm>
          </p:grpSpPr>
          <p:grpSp>
            <p:nvGrpSpPr>
              <p:cNvPr id="3" name="Group 33"/>
              <p:cNvGrpSpPr/>
              <p:nvPr/>
            </p:nvGrpSpPr>
            <p:grpSpPr>
              <a:xfrm>
                <a:off x="6377890" y="3062068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38"/>
              <p:cNvGrpSpPr/>
              <p:nvPr/>
            </p:nvGrpSpPr>
            <p:grpSpPr>
              <a:xfrm>
                <a:off x="6001577" y="3775256"/>
                <a:ext cx="827887" cy="79243"/>
                <a:chOff x="5580112" y="1268760"/>
                <a:chExt cx="792088" cy="28803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42"/>
              <p:cNvGrpSpPr/>
              <p:nvPr/>
            </p:nvGrpSpPr>
            <p:grpSpPr>
              <a:xfrm rot="10800000" flipV="1">
                <a:off x="5760894" y="4092230"/>
                <a:ext cx="835679" cy="79242"/>
                <a:chOff x="5658922" y="1268760"/>
                <a:chExt cx="799544" cy="288032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65892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6458466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658922" y="1268760"/>
                  <a:ext cx="7920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 rot="10800000" flipV="1">
                <a:off x="6152102" y="3458284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3668441" y="2412280"/>
                <a:ext cx="787798" cy="3725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err="1" smtClean="0"/>
                  <a:t>Nb</a:t>
                </a:r>
                <a:r>
                  <a:rPr lang="de-DE" sz="1600" b="1" dirty="0" smtClean="0"/>
                  <a:t> 3d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176367" y="3896560"/>
                <a:ext cx="544858" cy="338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/>
                  <a:t>NbO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550003" y="3521683"/>
                <a:ext cx="533097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>
                    <a:solidFill>
                      <a:srgbClr val="FF0000"/>
                    </a:solidFill>
                  </a:rPr>
                  <a:t>Nb-C</a:t>
                </a:r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528415" y="2729252"/>
                <a:ext cx="416808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endParaRPr lang="de-DE" sz="1400" b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736204" y="3125468"/>
                <a:ext cx="598405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 err="1" smtClean="0"/>
                  <a:t>O</a:t>
                </a:r>
                <a:endParaRPr lang="de-DE" sz="1400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1" y="248975"/>
            <a:ext cx="8362531" cy="569008"/>
          </a:xfrm>
        </p:spPr>
        <p:txBody>
          <a:bodyPr>
            <a:normAutofit fontScale="90000"/>
          </a:bodyPr>
          <a:lstStyle/>
          <a:p>
            <a:pPr algn="l"/>
            <a:r>
              <a:rPr lang="de-DE" i="1" dirty="0" smtClean="0"/>
              <a:t>in-situ</a:t>
            </a:r>
            <a:r>
              <a:rPr lang="de-DE" dirty="0" smtClean="0"/>
              <a:t> XPS on UHV-</a:t>
            </a:r>
            <a:r>
              <a:rPr lang="de-DE" dirty="0" err="1" smtClean="0"/>
              <a:t>annealed</a:t>
            </a:r>
            <a:r>
              <a:rPr lang="de-DE" dirty="0" smtClean="0"/>
              <a:t> </a:t>
            </a:r>
            <a:r>
              <a:rPr lang="de-DE" dirty="0" err="1" smtClean="0"/>
              <a:t>Nb</a:t>
            </a:r>
            <a:r>
              <a:rPr lang="de-DE" dirty="0" smtClean="0"/>
              <a:t> (100)</a:t>
            </a:r>
            <a:endParaRPr lang="de-DE" dirty="0"/>
          </a:p>
        </p:txBody>
      </p:sp>
      <p:grpSp>
        <p:nvGrpSpPr>
          <p:cNvPr id="38" name="Group 37"/>
          <p:cNvGrpSpPr/>
          <p:nvPr/>
        </p:nvGrpSpPr>
        <p:grpSpPr>
          <a:xfrm>
            <a:off x="323528" y="1412776"/>
            <a:ext cx="2664296" cy="2232248"/>
            <a:chOff x="971600" y="1772816"/>
            <a:chExt cx="2664296" cy="22322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5694" r="2632" b="6053"/>
            <a:stretch>
              <a:fillRect/>
            </a:stretch>
          </p:blipFill>
          <p:spPr bwMode="auto">
            <a:xfrm>
              <a:off x="971600" y="1772816"/>
              <a:ext cx="2664296" cy="2232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259632" y="1772816"/>
              <a:ext cx="63030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O 1s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3528" y="3880686"/>
            <a:ext cx="2664296" cy="2428634"/>
            <a:chOff x="395536" y="3808678"/>
            <a:chExt cx="2664296" cy="242863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2500" r="5000" b="8168"/>
            <a:stretch>
              <a:fillRect/>
            </a:stretch>
          </p:blipFill>
          <p:spPr bwMode="auto">
            <a:xfrm>
              <a:off x="395536" y="3808678"/>
              <a:ext cx="2664296" cy="2428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11560" y="3861048"/>
              <a:ext cx="63030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C 1s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059832" y="4797152"/>
            <a:ext cx="3024336" cy="1512168"/>
            <a:chOff x="2771800" y="1340769"/>
            <a:chExt cx="3019227" cy="136815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b="9547"/>
            <a:stretch>
              <a:fillRect/>
            </a:stretch>
          </p:blipFill>
          <p:spPr bwMode="auto">
            <a:xfrm>
              <a:off x="2771800" y="1340769"/>
              <a:ext cx="3019227" cy="13681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201910" y="1340769"/>
              <a:ext cx="551754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N 1s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372200" y="4994592"/>
            <a:ext cx="200773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T = 600 °C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1.5 </a:t>
            </a:r>
            <a:r>
              <a:rPr lang="de-DE" sz="1400" b="1" dirty="0" err="1" smtClean="0"/>
              <a:t>hours</a:t>
            </a:r>
            <a:endParaRPr lang="de-DE" sz="1400" b="1" dirty="0" smtClean="0"/>
          </a:p>
          <a:p>
            <a:r>
              <a:rPr lang="de-DE" sz="1400" dirty="0" smtClean="0"/>
              <a:t>P</a:t>
            </a:r>
            <a:r>
              <a:rPr lang="de-DE" sz="1400" baseline="-25000" dirty="0" smtClean="0"/>
              <a:t>600°C</a:t>
            </a:r>
            <a:r>
              <a:rPr lang="de-DE" sz="1400" dirty="0" smtClean="0"/>
              <a:t> &lt; 2 e</a:t>
            </a:r>
            <a:r>
              <a:rPr lang="de-DE" sz="1400" baseline="30000" dirty="0" smtClean="0"/>
              <a:t>-8</a:t>
            </a:r>
            <a:r>
              <a:rPr lang="de-DE" sz="1400" dirty="0" smtClean="0"/>
              <a:t> – 8 e</a:t>
            </a:r>
            <a:r>
              <a:rPr lang="de-DE" sz="1400" baseline="30000" dirty="0" smtClean="0"/>
              <a:t>-9</a:t>
            </a:r>
            <a:r>
              <a:rPr lang="de-DE" sz="1400" dirty="0" smtClean="0"/>
              <a:t> mbar</a:t>
            </a:r>
          </a:p>
          <a:p>
            <a:r>
              <a:rPr lang="de-DE" sz="1400" dirty="0" err="1" smtClean="0"/>
              <a:t>P</a:t>
            </a:r>
            <a:r>
              <a:rPr lang="de-DE" sz="1400" baseline="-25000" dirty="0" err="1" smtClean="0"/>
              <a:t>base</a:t>
            </a:r>
            <a:r>
              <a:rPr lang="de-DE" sz="1400" dirty="0" smtClean="0"/>
              <a:t> = 8 e</a:t>
            </a:r>
            <a:r>
              <a:rPr lang="de-DE" sz="1400" baseline="30000" dirty="0" smtClean="0"/>
              <a:t>-10</a:t>
            </a:r>
            <a:r>
              <a:rPr lang="de-DE" sz="1400" dirty="0" smtClean="0"/>
              <a:t> mbar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691680" y="386104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979712" y="4797152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339752" y="429309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339752" y="4221088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Nb</a:t>
            </a:r>
            <a:r>
              <a:rPr lang="en-US" sz="1400" b="1" dirty="0" smtClean="0">
                <a:solidFill>
                  <a:srgbClr val="FF0000"/>
                </a:solidFill>
              </a:rPr>
              <a:t>-C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51720" y="1772816"/>
            <a:ext cx="627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Nb</a:t>
            </a:r>
            <a:r>
              <a:rPr lang="en-US" sz="1400" b="1" baseline="-25000" dirty="0" err="1" smtClean="0"/>
              <a:t>x</a:t>
            </a:r>
            <a:r>
              <a:rPr lang="en-US" sz="1400" b="1" dirty="0" smtClean="0"/>
              <a:t>-O</a:t>
            </a:r>
            <a:endParaRPr lang="en-US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691680" y="3861048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sp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 C</a:t>
            </a:r>
            <a:endParaRPr lang="en-US" sz="1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259632" y="198884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Nb</a:t>
            </a:r>
            <a:r>
              <a:rPr lang="en-US" sz="1400" b="1" dirty="0" smtClean="0"/>
              <a:t>-O</a:t>
            </a:r>
            <a:endParaRPr lang="en-US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836088" y="4509120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 C</a:t>
            </a:r>
            <a:endParaRPr lang="en-US" sz="12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47088" y="206084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965960" y="162880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48064" y="908720"/>
            <a:ext cx="347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simplified case as a starting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9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19000" y="3933056"/>
            <a:ext cx="2768824" cy="2232248"/>
            <a:chOff x="219000" y="3645024"/>
            <a:chExt cx="2912840" cy="23762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500" t="2997" r="5564" b="7084"/>
            <a:stretch>
              <a:fillRect/>
            </a:stretch>
          </p:blipFill>
          <p:spPr bwMode="auto">
            <a:xfrm>
              <a:off x="219000" y="3645024"/>
              <a:ext cx="2912840" cy="23762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60" name="Straight Connector 59"/>
            <p:cNvCxnSpPr/>
            <p:nvPr/>
          </p:nvCxnSpPr>
          <p:spPr>
            <a:xfrm flipV="1">
              <a:off x="1691680" y="3933056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339752" y="4509120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339752" y="4437112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Nb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-C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63688" y="3861048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sp</a:t>
              </a:r>
              <a:r>
                <a:rPr lang="en-US" sz="1400" b="1" baseline="30000" dirty="0" smtClean="0"/>
                <a:t>3</a:t>
              </a:r>
              <a:r>
                <a:rPr lang="en-US" sz="1400" b="1" dirty="0" smtClean="0"/>
                <a:t> C</a:t>
              </a:r>
              <a:endParaRPr lang="en-US" sz="1400" b="1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516" t="5481" b="6831"/>
          <a:stretch>
            <a:fillRect/>
          </a:stretch>
        </p:blipFill>
        <p:spPr bwMode="auto">
          <a:xfrm>
            <a:off x="251520" y="1412776"/>
            <a:ext cx="2702729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b="8696"/>
          <a:stretch>
            <a:fillRect/>
          </a:stretch>
        </p:blipFill>
        <p:spPr bwMode="auto">
          <a:xfrm>
            <a:off x="3131840" y="4653136"/>
            <a:ext cx="3024336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1412776"/>
            <a:ext cx="63030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O 1s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3933056"/>
            <a:ext cx="63030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C 1s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4054" y="4797152"/>
            <a:ext cx="552688" cy="374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N 1s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8184" y="4797152"/>
            <a:ext cx="2007734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T = 600 °C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1.5 </a:t>
            </a:r>
            <a:r>
              <a:rPr lang="de-DE" sz="1400" b="1" dirty="0" err="1" smtClean="0"/>
              <a:t>hours</a:t>
            </a:r>
            <a:endParaRPr lang="de-DE" sz="1400" b="1" dirty="0" smtClean="0"/>
          </a:p>
          <a:p>
            <a:r>
              <a:rPr lang="de-DE" sz="1400" dirty="0" smtClean="0"/>
              <a:t>P</a:t>
            </a:r>
            <a:r>
              <a:rPr lang="de-DE" sz="1400" baseline="-25000" dirty="0" smtClean="0"/>
              <a:t>600°C</a:t>
            </a:r>
            <a:r>
              <a:rPr lang="de-DE" sz="1400" dirty="0" smtClean="0"/>
              <a:t> &lt; 2 e</a:t>
            </a:r>
            <a:r>
              <a:rPr lang="de-DE" sz="1400" baseline="30000" dirty="0" smtClean="0"/>
              <a:t>-8</a:t>
            </a:r>
            <a:r>
              <a:rPr lang="de-DE" sz="1400" dirty="0" smtClean="0"/>
              <a:t> – 8 e</a:t>
            </a:r>
            <a:r>
              <a:rPr lang="de-DE" sz="1400" baseline="30000" dirty="0" smtClean="0"/>
              <a:t>-9</a:t>
            </a:r>
            <a:r>
              <a:rPr lang="de-DE" sz="1400" dirty="0" smtClean="0"/>
              <a:t> mbar</a:t>
            </a:r>
          </a:p>
          <a:p>
            <a:r>
              <a:rPr lang="de-DE" sz="1400" dirty="0" smtClean="0"/>
              <a:t>P</a:t>
            </a:r>
            <a:r>
              <a:rPr lang="de-DE" sz="1400" baseline="-25000" dirty="0" smtClean="0"/>
              <a:t>base</a:t>
            </a:r>
            <a:r>
              <a:rPr lang="de-DE" sz="1400" dirty="0" smtClean="0"/>
              <a:t> = 8 e</a:t>
            </a:r>
            <a:r>
              <a:rPr lang="de-DE" sz="1400" baseline="30000" dirty="0" smtClean="0"/>
              <a:t>-10</a:t>
            </a:r>
            <a:r>
              <a:rPr lang="de-DE" sz="1400" dirty="0" smtClean="0"/>
              <a:t> mbar</a:t>
            </a:r>
          </a:p>
          <a:p>
            <a:endParaRPr lang="de-DE" sz="1400" dirty="0" smtClean="0"/>
          </a:p>
          <a:p>
            <a:r>
              <a:rPr lang="de-DE" sz="1400" b="1" dirty="0" smtClean="0"/>
              <a:t>Air-exposed : 1hour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51720" y="2564904"/>
            <a:ext cx="627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Nb</a:t>
            </a:r>
            <a:r>
              <a:rPr lang="en-US" sz="1400" b="1" baseline="-25000" dirty="0" err="1" smtClean="0"/>
              <a:t>x</a:t>
            </a:r>
            <a:r>
              <a:rPr lang="en-US" sz="1400" b="1" dirty="0" smtClean="0"/>
              <a:t>-O</a:t>
            </a:r>
            <a:endParaRPr lang="en-US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907704" y="1556792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Nb</a:t>
            </a:r>
            <a:r>
              <a:rPr lang="en-US" sz="1400" b="1" dirty="0" smtClean="0"/>
              <a:t>-O</a:t>
            </a:r>
            <a:endParaRPr lang="en-US" sz="1400" b="1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847088" y="170080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947672" y="256490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3275856" y="1369708"/>
            <a:ext cx="4821533" cy="3067404"/>
            <a:chOff x="3275856" y="1369708"/>
            <a:chExt cx="4821533" cy="3067404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6173" t="7878" r="3704" b="6437"/>
            <a:stretch>
              <a:fillRect/>
            </a:stretch>
          </p:blipFill>
          <p:spPr bwMode="auto">
            <a:xfrm>
              <a:off x="3275856" y="1412776"/>
              <a:ext cx="4821533" cy="3024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78" name="Group 77"/>
            <p:cNvGrpSpPr/>
            <p:nvPr/>
          </p:nvGrpSpPr>
          <p:grpSpPr>
            <a:xfrm>
              <a:off x="3707904" y="1369708"/>
              <a:ext cx="3597396" cy="1863013"/>
              <a:chOff x="3707904" y="1729748"/>
              <a:chExt cx="3597396" cy="1863013"/>
            </a:xfrm>
          </p:grpSpPr>
          <p:grpSp>
            <p:nvGrpSpPr>
              <p:cNvPr id="5" name="Group 35"/>
              <p:cNvGrpSpPr/>
              <p:nvPr/>
            </p:nvGrpSpPr>
            <p:grpSpPr>
              <a:xfrm>
                <a:off x="3707904" y="1729748"/>
                <a:ext cx="3597396" cy="1527348"/>
                <a:chOff x="3709712" y="2729252"/>
                <a:chExt cx="3496065" cy="1527348"/>
              </a:xfrm>
            </p:grpSpPr>
            <p:grpSp>
              <p:nvGrpSpPr>
                <p:cNvPr id="6" name="Group 33"/>
                <p:cNvGrpSpPr/>
                <p:nvPr/>
              </p:nvGrpSpPr>
              <p:grpSpPr>
                <a:xfrm>
                  <a:off x="6377890" y="3062068"/>
                  <a:ext cx="827887" cy="158486"/>
                  <a:chOff x="5580112" y="1268760"/>
                  <a:chExt cx="792088" cy="288032"/>
                </a:xfrm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5580112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V="1">
                    <a:off x="6372200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5580112" y="1268760"/>
                    <a:ext cx="79208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Group 38"/>
                <p:cNvGrpSpPr/>
                <p:nvPr/>
              </p:nvGrpSpPr>
              <p:grpSpPr>
                <a:xfrm>
                  <a:off x="6001577" y="3775256"/>
                  <a:ext cx="827887" cy="79243"/>
                  <a:chOff x="5580112" y="1268760"/>
                  <a:chExt cx="792088" cy="288032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 flipV="1">
                    <a:off x="5580112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flipV="1">
                    <a:off x="6372200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5580112" y="1268760"/>
                    <a:ext cx="792088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42"/>
                <p:cNvGrpSpPr/>
                <p:nvPr/>
              </p:nvGrpSpPr>
              <p:grpSpPr>
                <a:xfrm rot="10800000" flipV="1">
                  <a:off x="5851052" y="4092230"/>
                  <a:ext cx="827887" cy="79242"/>
                  <a:chOff x="5580112" y="1268760"/>
                  <a:chExt cx="792088" cy="288032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5580112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6372200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5580112" y="1268760"/>
                    <a:ext cx="79208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42"/>
                <p:cNvGrpSpPr/>
                <p:nvPr/>
              </p:nvGrpSpPr>
              <p:grpSpPr>
                <a:xfrm rot="10800000" flipV="1">
                  <a:off x="6152102" y="3458284"/>
                  <a:ext cx="827887" cy="158486"/>
                  <a:chOff x="5580112" y="1268760"/>
                  <a:chExt cx="792088" cy="288032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flipV="1">
                    <a:off x="5580112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6372200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5580112" y="1268760"/>
                    <a:ext cx="79208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3709712" y="2844328"/>
                  <a:ext cx="671745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dirty="0" smtClean="0"/>
                    <a:t>Nb 3d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399478" y="3917899"/>
                  <a:ext cx="544858" cy="3387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 dirty="0"/>
                    <a:t>NbO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550003" y="3521683"/>
                  <a:ext cx="533097" cy="30777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 dirty="0" smtClean="0">
                      <a:solidFill>
                        <a:srgbClr val="FF0000"/>
                      </a:solidFill>
                    </a:rPr>
                    <a:t>Nb-C</a:t>
                  </a:r>
                  <a:endParaRPr lang="de-DE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528415" y="2729252"/>
                  <a:ext cx="416808" cy="3387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de-DE" sz="1400" b="1" dirty="0" err="1" smtClean="0"/>
                    <a:t>Nb</a:t>
                  </a:r>
                  <a:endParaRPr lang="de-DE" sz="1400" b="1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736204" y="3125468"/>
                  <a:ext cx="598405" cy="3387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 dirty="0" err="1" smtClean="0"/>
                    <a:t>Nb</a:t>
                  </a:r>
                  <a:r>
                    <a:rPr lang="de-DE" sz="1400" b="1" baseline="-25000" dirty="0" err="1" smtClean="0"/>
                    <a:t>x</a:t>
                  </a:r>
                  <a:r>
                    <a:rPr lang="de-DE" sz="1400" b="1" dirty="0" err="1" smtClean="0"/>
                    <a:t>O</a:t>
                  </a:r>
                  <a:endParaRPr lang="de-DE" sz="1400" b="1" dirty="0"/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4788024" y="3448745"/>
                <a:ext cx="851883" cy="79242"/>
                <a:chOff x="4788024" y="3356992"/>
                <a:chExt cx="851883" cy="79242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rot="10800000">
                  <a:off x="5639907" y="3356992"/>
                  <a:ext cx="0" cy="792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0800000">
                  <a:off x="4788024" y="3356992"/>
                  <a:ext cx="0" cy="792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 flipV="1">
                  <a:off x="4788024" y="3356992"/>
                  <a:ext cx="85188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5292080" y="3284984"/>
                <a:ext cx="851883" cy="79242"/>
                <a:chOff x="4788024" y="3356992"/>
                <a:chExt cx="851883" cy="79242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 rot="10800000">
                  <a:off x="5639907" y="3356992"/>
                  <a:ext cx="0" cy="792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10800000">
                  <a:off x="4788024" y="3356992"/>
                  <a:ext cx="0" cy="792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0800000" flipV="1">
                  <a:off x="4788024" y="3356992"/>
                  <a:ext cx="85188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Rectangle 75"/>
              <p:cNvSpPr/>
              <p:nvPr/>
            </p:nvSpPr>
            <p:spPr>
              <a:xfrm>
                <a:off x="4211960" y="3284984"/>
                <a:ext cx="6431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/>
                  <a:t>Nb</a:t>
                </a:r>
                <a:r>
                  <a:rPr lang="de-DE" sz="1400" b="1" baseline="-25000" dirty="0" smtClean="0"/>
                  <a:t>2</a:t>
                </a:r>
                <a:r>
                  <a:rPr lang="de-DE" sz="1400" b="1" dirty="0" smtClean="0"/>
                  <a:t>O</a:t>
                </a:r>
                <a:r>
                  <a:rPr lang="de-DE" sz="1400" b="1" baseline="-25000" dirty="0" smtClean="0"/>
                  <a:t>5</a:t>
                </a:r>
                <a:endParaRPr lang="de-DE" sz="1400" b="1" baseline="-250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788024" y="3068960"/>
                <a:ext cx="58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/>
                  <a:t>NbO</a:t>
                </a:r>
                <a:r>
                  <a:rPr lang="de-DE" sz="1400" b="1" baseline="-25000" dirty="0" smtClean="0"/>
                  <a:t>2</a:t>
                </a:r>
                <a:endParaRPr lang="de-DE" sz="1400" b="1" baseline="-25000" dirty="0"/>
              </a:p>
            </p:txBody>
          </p:sp>
        </p:grpSp>
      </p:grpSp>
      <p:sp>
        <p:nvSpPr>
          <p:cNvPr id="81" name="Title 1"/>
          <p:cNvSpPr txBox="1">
            <a:spLocks/>
          </p:cNvSpPr>
          <p:nvPr/>
        </p:nvSpPr>
        <p:spPr>
          <a:xfrm>
            <a:off x="467543" y="240814"/>
            <a:ext cx="8362531" cy="595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UHV annealed Nb(100)– after 1hr in air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9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 l="6452" t="10401" b="11148"/>
          <a:stretch>
            <a:fillRect/>
          </a:stretch>
        </p:blipFill>
        <p:spPr bwMode="auto">
          <a:xfrm>
            <a:off x="3131840" y="4869159"/>
            <a:ext cx="2730766" cy="122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2320" t="8345" r="4874"/>
          <a:stretch>
            <a:fillRect/>
          </a:stretch>
        </p:blipFill>
        <p:spPr bwMode="auto">
          <a:xfrm>
            <a:off x="251520" y="3779942"/>
            <a:ext cx="2808312" cy="2313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8626" t="4353" r="7409" b="7843"/>
          <a:stretch>
            <a:fillRect/>
          </a:stretch>
        </p:blipFill>
        <p:spPr bwMode="auto">
          <a:xfrm>
            <a:off x="236090" y="1340768"/>
            <a:ext cx="2885464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0" name="Straight Connector 59"/>
          <p:cNvCxnSpPr/>
          <p:nvPr/>
        </p:nvCxnSpPr>
        <p:spPr>
          <a:xfrm flipV="1">
            <a:off x="1691680" y="4221088"/>
            <a:ext cx="0" cy="447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267744" y="5157192"/>
            <a:ext cx="0" cy="392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339752" y="5013176"/>
            <a:ext cx="518379" cy="289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Nb</a:t>
            </a:r>
            <a:r>
              <a:rPr lang="en-US" sz="1400" b="1" dirty="0" smtClean="0">
                <a:solidFill>
                  <a:srgbClr val="FF0000"/>
                </a:solidFill>
              </a:rPr>
              <a:t>-C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63688" y="3861048"/>
            <a:ext cx="519903" cy="289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sp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 C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412776"/>
            <a:ext cx="93487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O 1s, 70°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3933056"/>
            <a:ext cx="90441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C 1s, 70°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1290" t="-11960" r="3244" b="7304"/>
          <a:stretch>
            <a:fillRect/>
          </a:stretch>
        </p:blipFill>
        <p:spPr bwMode="auto">
          <a:xfrm>
            <a:off x="3419872" y="1340768"/>
            <a:ext cx="4896544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77"/>
          <p:cNvGrpSpPr/>
          <p:nvPr/>
        </p:nvGrpSpPr>
        <p:grpSpPr>
          <a:xfrm>
            <a:off x="3635896" y="1412776"/>
            <a:ext cx="4317321" cy="1819945"/>
            <a:chOff x="3537571" y="2060848"/>
            <a:chExt cx="4317321" cy="1819945"/>
          </a:xfrm>
        </p:grpSpPr>
        <p:grpSp>
          <p:nvGrpSpPr>
            <p:cNvPr id="6" name="Group 35"/>
            <p:cNvGrpSpPr/>
            <p:nvPr/>
          </p:nvGrpSpPr>
          <p:grpSpPr>
            <a:xfrm>
              <a:off x="3537571" y="2060848"/>
              <a:ext cx="4317321" cy="1196248"/>
              <a:chOff x="3544178" y="3060352"/>
              <a:chExt cx="4195712" cy="1196248"/>
            </a:xfrm>
          </p:grpSpPr>
          <p:grpSp>
            <p:nvGrpSpPr>
              <p:cNvPr id="7" name="Group 33"/>
              <p:cNvGrpSpPr/>
              <p:nvPr/>
            </p:nvGrpSpPr>
            <p:grpSpPr>
              <a:xfrm>
                <a:off x="6495195" y="3117891"/>
                <a:ext cx="827887" cy="158486"/>
                <a:chOff x="5692345" y="1370211"/>
                <a:chExt cx="792088" cy="28803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5692345" y="1370211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6484433" y="1370211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692345" y="1370211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38"/>
              <p:cNvGrpSpPr/>
              <p:nvPr/>
            </p:nvGrpSpPr>
            <p:grpSpPr>
              <a:xfrm>
                <a:off x="6001577" y="3775256"/>
                <a:ext cx="827887" cy="79243"/>
                <a:chOff x="5580112" y="1268760"/>
                <a:chExt cx="792088" cy="28803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42"/>
              <p:cNvGrpSpPr/>
              <p:nvPr/>
            </p:nvGrpSpPr>
            <p:grpSpPr>
              <a:xfrm rot="10800000" flipV="1">
                <a:off x="5851052" y="4092230"/>
                <a:ext cx="827887" cy="79242"/>
                <a:chOff x="5580112" y="1268760"/>
                <a:chExt cx="792088" cy="288032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42"/>
              <p:cNvGrpSpPr/>
              <p:nvPr/>
            </p:nvGrpSpPr>
            <p:grpSpPr>
              <a:xfrm rot="10800000" flipV="1">
                <a:off x="6152102" y="3458284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3544178" y="3060352"/>
                <a:ext cx="1039398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/>
                  <a:t>Nb 3d, 70°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99478" y="3917899"/>
                <a:ext cx="544858" cy="338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/>
                  <a:t>NbO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550003" y="3521683"/>
                <a:ext cx="533097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>
                    <a:solidFill>
                      <a:srgbClr val="FF0000"/>
                    </a:solidFill>
                  </a:rPr>
                  <a:t>Nb-C</a:t>
                </a:r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323082" y="3132360"/>
                <a:ext cx="416808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endParaRPr lang="de-DE" sz="1400" b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736204" y="3125468"/>
                <a:ext cx="598405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 err="1" smtClean="0"/>
                  <a:t>O</a:t>
                </a:r>
                <a:endParaRPr lang="de-DE" sz="1400" b="1" dirty="0"/>
              </a:p>
            </p:txBody>
          </p:sp>
        </p:grpSp>
        <p:grpSp>
          <p:nvGrpSpPr>
            <p:cNvPr id="15" name="Group 70"/>
            <p:cNvGrpSpPr/>
            <p:nvPr/>
          </p:nvGrpSpPr>
          <p:grpSpPr>
            <a:xfrm>
              <a:off x="4788024" y="3448745"/>
              <a:ext cx="851883" cy="79242"/>
              <a:chOff x="4788024" y="3356992"/>
              <a:chExt cx="851883" cy="7924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71"/>
            <p:cNvGrpSpPr/>
            <p:nvPr/>
          </p:nvGrpSpPr>
          <p:grpSpPr>
            <a:xfrm>
              <a:off x="5292080" y="3284984"/>
              <a:ext cx="851883" cy="79242"/>
              <a:chOff x="4788024" y="3356992"/>
              <a:chExt cx="851883" cy="7924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/>
            <p:cNvSpPr/>
            <p:nvPr/>
          </p:nvSpPr>
          <p:spPr>
            <a:xfrm>
              <a:off x="4473675" y="3573016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</a:t>
              </a:r>
              <a:r>
                <a:rPr lang="de-DE" sz="1400" b="1" baseline="-25000" dirty="0" smtClean="0"/>
                <a:t>2</a:t>
              </a:r>
              <a:r>
                <a:rPr lang="de-DE" sz="1400" b="1" dirty="0" smtClean="0"/>
                <a:t>O</a:t>
              </a:r>
              <a:r>
                <a:rPr lang="de-DE" sz="1400" b="1" baseline="-25000" dirty="0" smtClean="0"/>
                <a:t>5</a:t>
              </a:r>
              <a:endParaRPr lang="de-DE" sz="1400" b="1" baseline="-250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788024" y="3068960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NbO</a:t>
              </a:r>
              <a:r>
                <a:rPr lang="de-DE" sz="1400" b="1" baseline="-25000" dirty="0" smtClean="0"/>
                <a:t>2</a:t>
              </a:r>
              <a:endParaRPr lang="de-DE" sz="1400" b="1" baseline="-250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051720" y="1700808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Nb</a:t>
            </a:r>
            <a:r>
              <a:rPr lang="en-US" sz="1400" b="1" dirty="0" smtClean="0"/>
              <a:t>-O</a:t>
            </a:r>
            <a:endParaRPr lang="en-US" sz="14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929384" y="162880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932040" y="4797152"/>
            <a:ext cx="93006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N 1s, 70°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467543" y="240814"/>
            <a:ext cx="8362531" cy="595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UHV annealed Nb(100)– after 1hr in air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00000">
            <a:off x="3699467" y="2735842"/>
            <a:ext cx="1115616" cy="417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1" name="Straight Connector 50"/>
          <p:cNvCxnSpPr/>
          <p:nvPr/>
        </p:nvCxnSpPr>
        <p:spPr>
          <a:xfrm>
            <a:off x="4307281" y="1340768"/>
            <a:ext cx="0" cy="17350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12160" y="515719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de-DE" sz="1600" b="1" dirty="0" smtClean="0"/>
              <a:t>Nb</a:t>
            </a:r>
            <a:r>
              <a:rPr lang="de-DE" sz="1600" b="1" baseline="-25000" dirty="0" smtClean="0"/>
              <a:t>x</a:t>
            </a:r>
            <a:r>
              <a:rPr lang="de-DE" sz="1600" b="1" dirty="0" smtClean="0"/>
              <a:t>O with BE @ 202.6 eV </a:t>
            </a:r>
            <a:r>
              <a:rPr lang="de-DE" sz="1600" dirty="0" smtClean="0"/>
              <a:t>:</a:t>
            </a:r>
          </a:p>
          <a:p>
            <a:pPr marL="285750" indent="-285750"/>
            <a:r>
              <a:rPr lang="de-DE" sz="1600" dirty="0" smtClean="0"/>
              <a:t>-  is extending on top surface together with Nb2O5</a:t>
            </a:r>
          </a:p>
        </p:txBody>
      </p:sp>
    </p:spTree>
    <p:extLst>
      <p:ext uri="{BB962C8B-B14F-4D97-AF65-F5344CB8AC3E}">
        <p14:creationId xmlns:p14="http://schemas.microsoft.com/office/powerpoint/2010/main" xmlns="" val="11589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629" t="-21060" r="3244" b="7304"/>
          <a:stretch>
            <a:fillRect/>
          </a:stretch>
        </p:blipFill>
        <p:spPr bwMode="auto">
          <a:xfrm>
            <a:off x="1403648" y="2928187"/>
            <a:ext cx="4392488" cy="3399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" name="Group 77"/>
          <p:cNvGrpSpPr/>
          <p:nvPr/>
        </p:nvGrpSpPr>
        <p:grpSpPr>
          <a:xfrm>
            <a:off x="1619672" y="3284984"/>
            <a:ext cx="3339177" cy="1723575"/>
            <a:chOff x="3707904" y="1729748"/>
            <a:chExt cx="3597396" cy="1798239"/>
          </a:xfrm>
        </p:grpSpPr>
        <p:grpSp>
          <p:nvGrpSpPr>
            <p:cNvPr id="5" name="Group 35"/>
            <p:cNvGrpSpPr/>
            <p:nvPr/>
          </p:nvGrpSpPr>
          <p:grpSpPr>
            <a:xfrm>
              <a:off x="3707904" y="1729748"/>
              <a:ext cx="3597396" cy="1442220"/>
              <a:chOff x="3709712" y="2729252"/>
              <a:chExt cx="3496065" cy="1442220"/>
            </a:xfrm>
          </p:grpSpPr>
          <p:grpSp>
            <p:nvGrpSpPr>
              <p:cNvPr id="6" name="Group 33"/>
              <p:cNvGrpSpPr/>
              <p:nvPr/>
            </p:nvGrpSpPr>
            <p:grpSpPr>
              <a:xfrm>
                <a:off x="6377890" y="3062068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38"/>
              <p:cNvGrpSpPr/>
              <p:nvPr/>
            </p:nvGrpSpPr>
            <p:grpSpPr>
              <a:xfrm>
                <a:off x="6001577" y="3775256"/>
                <a:ext cx="827887" cy="79243"/>
                <a:chOff x="5580112" y="1268760"/>
                <a:chExt cx="792088" cy="28803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2"/>
              <p:cNvGrpSpPr/>
              <p:nvPr/>
            </p:nvGrpSpPr>
            <p:grpSpPr>
              <a:xfrm rot="10800000" flipV="1">
                <a:off x="5851052" y="4092230"/>
                <a:ext cx="827887" cy="79242"/>
                <a:chOff x="5580112" y="1268760"/>
                <a:chExt cx="792088" cy="288032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42"/>
              <p:cNvGrpSpPr/>
              <p:nvPr/>
            </p:nvGrpSpPr>
            <p:grpSpPr>
              <a:xfrm rot="10800000" flipV="1">
                <a:off x="6152102" y="3458284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3709712" y="2844328"/>
                <a:ext cx="787798" cy="3725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err="1" smtClean="0"/>
                  <a:t>Nb</a:t>
                </a:r>
                <a:r>
                  <a:rPr lang="de-DE" sz="1600" b="1" dirty="0" smtClean="0"/>
                  <a:t> 3d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528415" y="2729252"/>
                <a:ext cx="416808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endParaRPr lang="de-DE" sz="1400" b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736204" y="3125468"/>
                <a:ext cx="598405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 err="1" smtClean="0"/>
                  <a:t>O</a:t>
                </a:r>
                <a:endParaRPr lang="de-DE" sz="1400" b="1" dirty="0"/>
              </a:p>
            </p:txBody>
          </p:sp>
        </p:grpSp>
        <p:grpSp>
          <p:nvGrpSpPr>
            <p:cNvPr id="13" name="Group 70"/>
            <p:cNvGrpSpPr/>
            <p:nvPr/>
          </p:nvGrpSpPr>
          <p:grpSpPr>
            <a:xfrm>
              <a:off x="4788024" y="3448745"/>
              <a:ext cx="851883" cy="79242"/>
              <a:chOff x="4788024" y="3356992"/>
              <a:chExt cx="851883" cy="7924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71"/>
            <p:cNvGrpSpPr/>
            <p:nvPr/>
          </p:nvGrpSpPr>
          <p:grpSpPr>
            <a:xfrm>
              <a:off x="5292080" y="3284984"/>
              <a:ext cx="851883" cy="79242"/>
              <a:chOff x="4788024" y="3356992"/>
              <a:chExt cx="851883" cy="7924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1403648" y="1340768"/>
            <a:ext cx="4389580" cy="2553674"/>
            <a:chOff x="3563888" y="1729748"/>
            <a:chExt cx="4533501" cy="2664296"/>
          </a:xfrm>
        </p:grpSpPr>
        <p:pic>
          <p:nvPicPr>
            <p:cNvPr id="5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11557" t="7878" r="3704" b="17858"/>
            <a:stretch>
              <a:fillRect/>
            </a:stretch>
          </p:blipFill>
          <p:spPr bwMode="auto">
            <a:xfrm>
              <a:off x="3563888" y="1772816"/>
              <a:ext cx="4533501" cy="26212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53" name="Group 77"/>
            <p:cNvGrpSpPr/>
            <p:nvPr/>
          </p:nvGrpSpPr>
          <p:grpSpPr>
            <a:xfrm>
              <a:off x="3707904" y="1729748"/>
              <a:ext cx="3597396" cy="1863013"/>
              <a:chOff x="3707904" y="1729748"/>
              <a:chExt cx="3597396" cy="1863013"/>
            </a:xfrm>
          </p:grpSpPr>
          <p:grpSp>
            <p:nvGrpSpPr>
              <p:cNvPr id="54" name="Group 35"/>
              <p:cNvGrpSpPr/>
              <p:nvPr/>
            </p:nvGrpSpPr>
            <p:grpSpPr>
              <a:xfrm>
                <a:off x="3707904" y="1729748"/>
                <a:ext cx="3597396" cy="1527348"/>
                <a:chOff x="3709712" y="2729252"/>
                <a:chExt cx="3496065" cy="1527348"/>
              </a:xfrm>
            </p:grpSpPr>
            <p:grpSp>
              <p:nvGrpSpPr>
                <p:cNvPr id="80" name="Group 33"/>
                <p:cNvGrpSpPr/>
                <p:nvPr/>
              </p:nvGrpSpPr>
              <p:grpSpPr>
                <a:xfrm>
                  <a:off x="6377890" y="3062068"/>
                  <a:ext cx="827887" cy="158486"/>
                  <a:chOff x="5580112" y="1268760"/>
                  <a:chExt cx="792088" cy="288032"/>
                </a:xfrm>
              </p:grpSpPr>
              <p:cxnSp>
                <p:nvCxnSpPr>
                  <p:cNvPr id="98" name="Straight Connector 97"/>
                  <p:cNvCxnSpPr/>
                  <p:nvPr/>
                </p:nvCxnSpPr>
                <p:spPr>
                  <a:xfrm flipV="1">
                    <a:off x="5580112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flipV="1">
                    <a:off x="6372200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5580112" y="1268760"/>
                    <a:ext cx="79208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Group 38"/>
                <p:cNvGrpSpPr/>
                <p:nvPr/>
              </p:nvGrpSpPr>
              <p:grpSpPr>
                <a:xfrm>
                  <a:off x="6001577" y="3775256"/>
                  <a:ext cx="827887" cy="79243"/>
                  <a:chOff x="5580112" y="1268760"/>
                  <a:chExt cx="792088" cy="288032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 flipV="1">
                    <a:off x="5580112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V="1">
                    <a:off x="6372200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5580112" y="1268760"/>
                    <a:ext cx="792088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42"/>
                <p:cNvGrpSpPr/>
                <p:nvPr/>
              </p:nvGrpSpPr>
              <p:grpSpPr>
                <a:xfrm rot="10800000" flipV="1">
                  <a:off x="5851052" y="4092230"/>
                  <a:ext cx="827887" cy="79242"/>
                  <a:chOff x="5580112" y="1268760"/>
                  <a:chExt cx="792088" cy="288032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5580112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V="1">
                    <a:off x="6372200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5580112" y="1268760"/>
                    <a:ext cx="79208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42"/>
                <p:cNvGrpSpPr/>
                <p:nvPr/>
              </p:nvGrpSpPr>
              <p:grpSpPr>
                <a:xfrm rot="10800000" flipV="1">
                  <a:off x="6152102" y="3458284"/>
                  <a:ext cx="827887" cy="158486"/>
                  <a:chOff x="5580112" y="1268760"/>
                  <a:chExt cx="792088" cy="288032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 flipV="1">
                    <a:off x="5580112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V="1">
                    <a:off x="6372200" y="1268760"/>
                    <a:ext cx="0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5580112" y="1268760"/>
                    <a:ext cx="79208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" name="TextBox 83"/>
                <p:cNvSpPr txBox="1"/>
                <p:nvPr/>
              </p:nvSpPr>
              <p:spPr>
                <a:xfrm>
                  <a:off x="3709712" y="2844328"/>
                  <a:ext cx="787798" cy="3725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dirty="0" err="1" smtClean="0"/>
                    <a:t>Nb</a:t>
                  </a:r>
                  <a:r>
                    <a:rPr lang="de-DE" sz="1600" b="1" dirty="0" smtClean="0"/>
                    <a:t> 3d</a:t>
                  </a:r>
                </a:p>
              </p:txBody>
            </p:sp>
            <p:sp>
              <p:nvSpPr>
                <p:cNvPr id="85" name="Rectangle 16"/>
                <p:cNvSpPr/>
                <p:nvPr/>
              </p:nvSpPr>
              <p:spPr>
                <a:xfrm>
                  <a:off x="5399478" y="3917899"/>
                  <a:ext cx="544858" cy="3387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 dirty="0"/>
                    <a:t>NbO</a:t>
                  </a:r>
                </a:p>
              </p:txBody>
            </p:sp>
            <p:sp>
              <p:nvSpPr>
                <p:cNvPr id="86" name="Rectangle 18"/>
                <p:cNvSpPr/>
                <p:nvPr/>
              </p:nvSpPr>
              <p:spPr>
                <a:xfrm>
                  <a:off x="5550003" y="3521683"/>
                  <a:ext cx="550575" cy="3211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 dirty="0" smtClean="0"/>
                    <a:t>Nb-C</a:t>
                  </a:r>
                  <a:endParaRPr lang="de-DE" sz="1400" b="1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528415" y="2729252"/>
                  <a:ext cx="416808" cy="3387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de-DE" sz="1400" b="1" dirty="0" err="1" smtClean="0"/>
                    <a:t>Nb</a:t>
                  </a:r>
                  <a:endParaRPr lang="de-DE" sz="1400" b="1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5736204" y="3125468"/>
                  <a:ext cx="598405" cy="3387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 dirty="0" err="1" smtClean="0"/>
                    <a:t>Nb</a:t>
                  </a:r>
                  <a:r>
                    <a:rPr lang="de-DE" sz="1400" b="1" baseline="-25000" dirty="0" err="1" smtClean="0"/>
                    <a:t>x</a:t>
                  </a:r>
                  <a:r>
                    <a:rPr lang="de-DE" sz="1400" b="1" dirty="0" err="1" smtClean="0"/>
                    <a:t>O</a:t>
                  </a:r>
                  <a:endParaRPr lang="de-DE" sz="1400" b="1" dirty="0"/>
                </a:p>
              </p:txBody>
            </p:sp>
          </p:grpSp>
          <p:grpSp>
            <p:nvGrpSpPr>
              <p:cNvPr id="55" name="Group 70"/>
              <p:cNvGrpSpPr/>
              <p:nvPr/>
            </p:nvGrpSpPr>
            <p:grpSpPr>
              <a:xfrm>
                <a:off x="4788024" y="3448745"/>
                <a:ext cx="851883" cy="79242"/>
                <a:chOff x="4788024" y="3356992"/>
                <a:chExt cx="851883" cy="79242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rot="10800000">
                  <a:off x="5639907" y="3356992"/>
                  <a:ext cx="0" cy="792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0800000">
                  <a:off x="4788024" y="3356992"/>
                  <a:ext cx="0" cy="792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 flipV="1">
                  <a:off x="4788024" y="3356992"/>
                  <a:ext cx="85188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71"/>
              <p:cNvGrpSpPr/>
              <p:nvPr/>
            </p:nvGrpSpPr>
            <p:grpSpPr>
              <a:xfrm>
                <a:off x="5292080" y="3284984"/>
                <a:ext cx="851883" cy="79242"/>
                <a:chOff x="4788024" y="3356992"/>
                <a:chExt cx="851883" cy="7924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5639907" y="3356992"/>
                  <a:ext cx="0" cy="792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0800000">
                  <a:off x="4788024" y="3356992"/>
                  <a:ext cx="0" cy="792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0800000" flipV="1">
                  <a:off x="4788024" y="3356992"/>
                  <a:ext cx="85188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Rectangle 60"/>
              <p:cNvSpPr/>
              <p:nvPr/>
            </p:nvSpPr>
            <p:spPr>
              <a:xfrm>
                <a:off x="4211960" y="3284984"/>
                <a:ext cx="6431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/>
                  <a:t>Nb</a:t>
                </a:r>
                <a:r>
                  <a:rPr lang="de-DE" sz="1400" b="1" baseline="-25000" dirty="0" smtClean="0"/>
                  <a:t>2</a:t>
                </a:r>
                <a:r>
                  <a:rPr lang="de-DE" sz="1400" b="1" dirty="0" smtClean="0"/>
                  <a:t>O</a:t>
                </a:r>
                <a:r>
                  <a:rPr lang="de-DE" sz="1400" b="1" baseline="-25000" dirty="0" smtClean="0"/>
                  <a:t>5</a:t>
                </a:r>
                <a:endParaRPr lang="de-DE" sz="1400" b="1" baseline="-25000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788024" y="3068960"/>
                <a:ext cx="58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/>
                  <a:t>NbO</a:t>
                </a:r>
                <a:r>
                  <a:rPr lang="de-DE" sz="1400" b="1" baseline="-25000" dirty="0" smtClean="0"/>
                  <a:t>2</a:t>
                </a:r>
                <a:endParaRPr lang="de-DE" sz="1400" b="1" baseline="-25000" dirty="0"/>
              </a:p>
            </p:txBody>
          </p:sp>
        </p:grpSp>
      </p:grpSp>
      <p:sp>
        <p:nvSpPr>
          <p:cNvPr id="117" name="TextBox 116"/>
          <p:cNvSpPr txBox="1"/>
          <p:nvPr/>
        </p:nvSpPr>
        <p:spPr>
          <a:xfrm>
            <a:off x="5940152" y="4869160"/>
            <a:ext cx="2952328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de-DE" sz="1600" b="1" dirty="0" smtClean="0"/>
              <a:t>Nb</a:t>
            </a:r>
            <a:r>
              <a:rPr lang="de-DE" sz="1600" b="1" baseline="-25000" dirty="0" smtClean="0"/>
              <a:t>x</a:t>
            </a:r>
            <a:r>
              <a:rPr lang="de-DE" sz="1600" b="1" dirty="0" smtClean="0"/>
              <a:t>O:</a:t>
            </a:r>
          </a:p>
          <a:p>
            <a:pPr marL="285750" indent="-285750"/>
            <a:r>
              <a:rPr lang="de-DE" sz="1600" dirty="0" smtClean="0"/>
              <a:t>- extending to top surface Nb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O</a:t>
            </a:r>
            <a:r>
              <a:rPr lang="de-DE" sz="1600" baseline="-25000" dirty="0" smtClean="0"/>
              <a:t>5</a:t>
            </a:r>
          </a:p>
          <a:p>
            <a:pPr marL="285750" indent="-285750"/>
            <a:r>
              <a:rPr lang="de-DE" sz="1600" b="1" dirty="0" smtClean="0"/>
              <a:t>Nb</a:t>
            </a:r>
            <a:r>
              <a:rPr lang="de-DE" sz="1600" b="1" baseline="-25000" dirty="0" smtClean="0"/>
              <a:t>x</a:t>
            </a:r>
            <a:r>
              <a:rPr lang="de-DE" sz="1600" b="1" dirty="0" smtClean="0"/>
              <a:t>C</a:t>
            </a:r>
            <a:r>
              <a:rPr lang="de-DE" sz="1600" b="1" baseline="-25000" dirty="0" smtClean="0"/>
              <a:t>y</a:t>
            </a:r>
            <a:r>
              <a:rPr lang="de-DE" sz="1600" b="1" dirty="0" smtClean="0"/>
              <a:t>: </a:t>
            </a:r>
          </a:p>
          <a:p>
            <a:pPr marL="285750" indent="-285750"/>
            <a:r>
              <a:rPr lang="de-DE" sz="1600" dirty="0" smtClean="0"/>
              <a:t>- enhanced compared to NbO- so closer to surface </a:t>
            </a:r>
          </a:p>
          <a:p>
            <a:pPr marL="285750" indent="-285750"/>
            <a:endParaRPr lang="de-DE" sz="1600" baseline="-25000" dirty="0" smtClean="0"/>
          </a:p>
        </p:txBody>
      </p:sp>
      <p:sp>
        <p:nvSpPr>
          <p:cNvPr id="118" name="Rectangle 117"/>
          <p:cNvSpPr/>
          <p:nvPr/>
        </p:nvSpPr>
        <p:spPr>
          <a:xfrm>
            <a:off x="1547664" y="3933056"/>
            <a:ext cx="106952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de-DE" sz="1600" b="1" dirty="0" smtClean="0">
                <a:solidFill>
                  <a:prstClr val="black"/>
                </a:solidFill>
              </a:rPr>
              <a:t>Nb 3d, 70°</a:t>
            </a: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467543" y="240814"/>
            <a:ext cx="8362531" cy="595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UHV annealed Nb(100)– after 1hr in air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2101927" y="4077072"/>
            <a:ext cx="1894009" cy="864096"/>
            <a:chOff x="2183546" y="3699013"/>
            <a:chExt cx="1894009" cy="1026131"/>
          </a:xfrm>
        </p:grpSpPr>
        <p:sp>
          <p:nvSpPr>
            <p:cNvPr id="121" name="Rectangle 16"/>
            <p:cNvSpPr/>
            <p:nvPr/>
          </p:nvSpPr>
          <p:spPr>
            <a:xfrm>
              <a:off x="3318679" y="4058462"/>
              <a:ext cx="542852" cy="3246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NbO</a:t>
              </a:r>
            </a:p>
          </p:txBody>
        </p:sp>
        <p:sp>
          <p:nvSpPr>
            <p:cNvPr id="122" name="Rectangle 18"/>
            <p:cNvSpPr/>
            <p:nvPr/>
          </p:nvSpPr>
          <p:spPr>
            <a:xfrm>
              <a:off x="3529007" y="3699013"/>
              <a:ext cx="548548" cy="3654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Nb-C</a:t>
              </a:r>
              <a:endParaRPr lang="de-DE" sz="1400" b="1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183546" y="4430146"/>
              <a:ext cx="622708" cy="294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</a:t>
              </a:r>
              <a:r>
                <a:rPr lang="de-DE" sz="1400" b="1" baseline="-25000" dirty="0" smtClean="0"/>
                <a:t>2</a:t>
              </a:r>
              <a:r>
                <a:rPr lang="de-DE" sz="1400" b="1" dirty="0" smtClean="0"/>
                <a:t>O</a:t>
              </a:r>
              <a:r>
                <a:rPr lang="de-DE" sz="1400" b="1" baseline="-25000" dirty="0" smtClean="0"/>
                <a:t>5</a:t>
              </a:r>
              <a:endParaRPr lang="de-DE" sz="1400" b="1" baseline="-250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741322" y="4223091"/>
              <a:ext cx="563728" cy="294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NbO</a:t>
              </a:r>
              <a:r>
                <a:rPr lang="de-DE" sz="1400" b="1" baseline="-25000" dirty="0" smtClean="0"/>
                <a:t>2</a:t>
              </a:r>
              <a:endParaRPr lang="de-DE" sz="1400" b="1" baseline="-25000" dirty="0"/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4788024" y="3933056"/>
            <a:ext cx="596202" cy="32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de-DE" sz="1400" b="1" dirty="0" err="1" smtClean="0"/>
              <a:t>Nb</a:t>
            </a:r>
            <a:r>
              <a:rPr lang="de-DE" sz="1400" b="1" baseline="-25000" dirty="0" err="1" smtClean="0"/>
              <a:t>x</a:t>
            </a:r>
            <a:r>
              <a:rPr lang="de-DE" sz="1400" b="1" dirty="0" err="1" smtClean="0"/>
              <a:t>O</a:t>
            </a:r>
            <a:endParaRPr lang="de-DE" sz="1400" b="1" dirty="0"/>
          </a:p>
        </p:txBody>
      </p:sp>
      <p:sp>
        <p:nvSpPr>
          <p:cNvPr id="127" name="Rectangle 126"/>
          <p:cNvSpPr/>
          <p:nvPr/>
        </p:nvSpPr>
        <p:spPr>
          <a:xfrm>
            <a:off x="5076056" y="4437112"/>
            <a:ext cx="415273" cy="3246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Nb</a:t>
            </a:r>
            <a:endParaRPr lang="de-DE" sz="1400" b="1" dirty="0"/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1115616" cy="417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00000">
            <a:off x="99067" y="4857233"/>
            <a:ext cx="1115616" cy="417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9" name="Straight Connector 128"/>
          <p:cNvCxnSpPr/>
          <p:nvPr/>
        </p:nvCxnSpPr>
        <p:spPr>
          <a:xfrm>
            <a:off x="755576" y="2486000"/>
            <a:ext cx="0" cy="27432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34198" y="1916832"/>
            <a:ext cx="916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XPS </a:t>
            </a:r>
          </a:p>
          <a:p>
            <a:pPr algn="ctr"/>
            <a:r>
              <a:rPr lang="en-US" sz="1600" dirty="0" smtClean="0"/>
              <a:t>Detector</a:t>
            </a:r>
            <a:endParaRPr lang="en-US" sz="1600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6012160" y="1268760"/>
            <a:ext cx="2391775" cy="3528392"/>
            <a:chOff x="5491453" y="1093001"/>
            <a:chExt cx="2276782" cy="3270510"/>
          </a:xfrm>
        </p:grpSpPr>
        <p:sp>
          <p:nvSpPr>
            <p:cNvPr id="137" name="Rectangle 136"/>
            <p:cNvSpPr/>
            <p:nvPr/>
          </p:nvSpPr>
          <p:spPr>
            <a:xfrm>
              <a:off x="5697091" y="3762805"/>
              <a:ext cx="1018509" cy="600706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tint val="66000"/>
                    <a:satMod val="160000"/>
                    <a:lumMod val="92000"/>
                    <a:lumOff val="8000"/>
                    <a:alpha val="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68010" y="3829550"/>
              <a:ext cx="660292" cy="274461"/>
            </a:xfrm>
            <a:prstGeom prst="rect">
              <a:avLst/>
            </a:prstGeom>
            <a:pattFill prst="pct10">
              <a:fgClr>
                <a:schemeClr val="tx2"/>
              </a:fgClr>
              <a:bgClr>
                <a:schemeClr val="bg1"/>
              </a:bgClr>
            </a:patt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5" name="Group 23"/>
            <p:cNvGrpSpPr/>
            <p:nvPr/>
          </p:nvGrpSpPr>
          <p:grpSpPr>
            <a:xfrm>
              <a:off x="5491453" y="1093001"/>
              <a:ext cx="2276782" cy="3088038"/>
              <a:chOff x="6871711" y="3121980"/>
              <a:chExt cx="2276782" cy="308803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6948264" y="3178317"/>
                <a:ext cx="1440160" cy="214484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39" name="Group 27"/>
              <p:cNvGrpSpPr/>
              <p:nvPr/>
            </p:nvGrpSpPr>
            <p:grpSpPr>
              <a:xfrm>
                <a:off x="6871711" y="3121980"/>
                <a:ext cx="2276782" cy="3088038"/>
                <a:chOff x="6871711" y="3121980"/>
                <a:chExt cx="2276782" cy="3088038"/>
              </a:xfrm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7013726" y="3222637"/>
                  <a:ext cx="1309236" cy="932127"/>
                </a:xfrm>
                <a:prstGeom prst="rect">
                  <a:avLst/>
                </a:prstGeom>
                <a:pattFill prst="pct10">
                  <a:fgClr>
                    <a:schemeClr val="tx2"/>
                  </a:fgClr>
                  <a:bgClr>
                    <a:schemeClr val="bg1"/>
                  </a:bgClr>
                </a:patt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943719" y="3699927"/>
                  <a:ext cx="1440160" cy="1973236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6959427" y="3853033"/>
                  <a:ext cx="1411552" cy="1538280"/>
                </a:xfrm>
                <a:prstGeom prst="rect">
                  <a:avLst/>
                </a:prstGeom>
                <a:gradFill flip="none" rotWithShape="1">
                  <a:gsLst>
                    <a:gs pos="48000">
                      <a:schemeClr val="accent1">
                        <a:tint val="66000"/>
                        <a:satMod val="160000"/>
                        <a:lumMod val="92000"/>
                        <a:lumOff val="8000"/>
                        <a:alpha val="0"/>
                      </a:schemeClr>
                    </a:gs>
                    <a:gs pos="10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948264" y="3392800"/>
                  <a:ext cx="1440160" cy="460233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6999025" y="4790607"/>
                  <a:ext cx="455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/>
                    <a:t>Nb</a:t>
                  </a:r>
                  <a:endParaRPr lang="de-DE" dirty="0"/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6940257" y="5725039"/>
                  <a:ext cx="1213317" cy="484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smtClean="0"/>
                    <a:t>Interstitial -rich </a:t>
                  </a:r>
                </a:p>
                <a:p>
                  <a:pPr algn="ctr"/>
                  <a:r>
                    <a:rPr lang="de-DE" sz="1400" b="1" dirty="0" smtClean="0"/>
                    <a:t>Nb</a:t>
                  </a:r>
                  <a:endParaRPr lang="de-DE" sz="1400" b="1" dirty="0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6871711" y="3410012"/>
                  <a:ext cx="1646641" cy="484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de-DE" sz="1400" b="1" dirty="0" smtClean="0"/>
                    <a:t>Nb</a:t>
                  </a:r>
                  <a:r>
                    <a:rPr lang="de-DE" sz="1400" b="1" baseline="-25000" dirty="0" smtClean="0"/>
                    <a:t>x</a:t>
                  </a:r>
                  <a:r>
                    <a:rPr lang="de-DE" sz="1400" b="1" dirty="0" smtClean="0"/>
                    <a:t>C</a:t>
                  </a:r>
                  <a:r>
                    <a:rPr lang="de-DE" sz="1400" b="1" baseline="-25000" dirty="0" smtClean="0"/>
                    <a:t>y </a:t>
                  </a:r>
                  <a:r>
                    <a:rPr lang="de-DE" sz="1400" b="1" dirty="0" smtClean="0"/>
                    <a:t>/ NbO</a:t>
                  </a:r>
                  <a:r>
                    <a:rPr lang="de-DE" sz="1400" b="1" baseline="-25000" dirty="0" smtClean="0"/>
                    <a:t>2</a:t>
                  </a:r>
                </a:p>
                <a:p>
                  <a:pPr algn="ctr"/>
                  <a:r>
                    <a:rPr lang="de-DE" sz="1400" b="1" dirty="0" smtClean="0"/>
                    <a:t>NbO</a:t>
                  </a:r>
                  <a:endParaRPr lang="de-DE" sz="1400" b="1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7319548" y="3121980"/>
                  <a:ext cx="568538" cy="285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smtClean="0"/>
                    <a:t>Nb</a:t>
                  </a:r>
                  <a:r>
                    <a:rPr lang="de-DE" sz="1400" b="1" baseline="-25000" dirty="0" smtClean="0"/>
                    <a:t>2</a:t>
                  </a:r>
                  <a:r>
                    <a:rPr lang="de-DE" sz="1400" b="1" dirty="0" smtClean="0"/>
                    <a:t>O</a:t>
                  </a:r>
                  <a:r>
                    <a:rPr lang="de-DE" sz="1400" b="1" baseline="-25000" dirty="0" smtClean="0"/>
                    <a:t>5</a:t>
                  </a:r>
                  <a:endParaRPr lang="de-DE" sz="1400" b="1" baseline="-25000" dirty="0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8448268" y="5858529"/>
                  <a:ext cx="700225" cy="3138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b="1" dirty="0" err="1" smtClean="0"/>
                    <a:t>Nb</a:t>
                  </a:r>
                  <a:r>
                    <a:rPr lang="de-DE" sz="1600" b="1" baseline="-25000" dirty="0" err="1" smtClean="0"/>
                    <a:t>x</a:t>
                  </a:r>
                  <a:r>
                    <a:rPr lang="de-DE" sz="1600" b="1" dirty="0" err="1" smtClean="0"/>
                    <a:t>O</a:t>
                  </a:r>
                  <a:endParaRPr lang="de-DE" sz="1600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1589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b="3294"/>
          <a:stretch>
            <a:fillRect/>
          </a:stretch>
        </p:blipFill>
        <p:spPr bwMode="auto">
          <a:xfrm>
            <a:off x="395536" y="1628800"/>
            <a:ext cx="5760640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" name="Picture 4" descr="C:\Users\dpandey\Downloads\Screen Shot 2018-06-17 at 02.57.1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13" t="4994" r="12770" b="51887"/>
          <a:stretch/>
        </p:blipFill>
        <p:spPr bwMode="auto">
          <a:xfrm>
            <a:off x="6012160" y="4077072"/>
            <a:ext cx="2646399" cy="21245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084168" y="4869160"/>
            <a:ext cx="5677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  <a:r>
              <a:rPr lang="de-DE" dirty="0" smtClean="0"/>
              <a:t> 1s</a:t>
            </a:r>
            <a:endParaRPr lang="de-DE" dirty="0"/>
          </a:p>
        </p:txBody>
      </p:sp>
      <p:grpSp>
        <p:nvGrpSpPr>
          <p:cNvPr id="44" name="Group 43"/>
          <p:cNvGrpSpPr/>
          <p:nvPr/>
        </p:nvGrpSpPr>
        <p:grpSpPr>
          <a:xfrm>
            <a:off x="920132" y="1697443"/>
            <a:ext cx="4819972" cy="1587542"/>
            <a:chOff x="4607840" y="2062564"/>
            <a:chExt cx="3113083" cy="1465423"/>
          </a:xfrm>
        </p:grpSpPr>
        <p:grpSp>
          <p:nvGrpSpPr>
            <p:cNvPr id="46" name="Group 35"/>
            <p:cNvGrpSpPr/>
            <p:nvPr/>
          </p:nvGrpSpPr>
          <p:grpSpPr>
            <a:xfrm>
              <a:off x="5817044" y="2062564"/>
              <a:ext cx="1903879" cy="1300068"/>
              <a:chOff x="5759442" y="3062068"/>
              <a:chExt cx="1850251" cy="1300068"/>
            </a:xfrm>
          </p:grpSpPr>
          <p:grpSp>
            <p:nvGrpSpPr>
              <p:cNvPr id="61" name="Group 33"/>
              <p:cNvGrpSpPr/>
              <p:nvPr/>
            </p:nvGrpSpPr>
            <p:grpSpPr>
              <a:xfrm>
                <a:off x="6377890" y="3062068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38"/>
              <p:cNvGrpSpPr/>
              <p:nvPr/>
            </p:nvGrpSpPr>
            <p:grpSpPr>
              <a:xfrm>
                <a:off x="6001577" y="3775256"/>
                <a:ext cx="827887" cy="79243"/>
                <a:chOff x="5580112" y="1268760"/>
                <a:chExt cx="792088" cy="288032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42"/>
              <p:cNvGrpSpPr/>
              <p:nvPr/>
            </p:nvGrpSpPr>
            <p:grpSpPr>
              <a:xfrm rot="10800000" flipV="1">
                <a:off x="5759442" y="4092230"/>
                <a:ext cx="827890" cy="79242"/>
                <a:chOff x="5667759" y="1268760"/>
                <a:chExt cx="792091" cy="288032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5667759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6459847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566776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42"/>
              <p:cNvGrpSpPr/>
              <p:nvPr/>
            </p:nvGrpSpPr>
            <p:grpSpPr>
              <a:xfrm rot="10800000" flipV="1">
                <a:off x="6121027" y="3458284"/>
                <a:ext cx="827887" cy="158486"/>
                <a:chOff x="5609843" y="1268760"/>
                <a:chExt cx="792088" cy="288032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5609843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640193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609843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Rectangle 16"/>
              <p:cNvSpPr/>
              <p:nvPr/>
            </p:nvSpPr>
            <p:spPr>
              <a:xfrm>
                <a:off x="6188506" y="4023435"/>
                <a:ext cx="544859" cy="338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/>
                  <a:t>NbO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188506" y="3519379"/>
                <a:ext cx="377516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DE" sz="1600" b="1" dirty="0" smtClean="0"/>
                  <a:t>Nb-C</a:t>
                </a:r>
                <a:endParaRPr lang="de-DE" sz="1600" b="1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192885" y="3065174"/>
                <a:ext cx="416808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endParaRPr lang="de-DE" sz="1400" b="1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369297" y="3191756"/>
                <a:ext cx="598405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 err="1" smtClean="0"/>
                  <a:t>O</a:t>
                </a:r>
                <a:endParaRPr lang="de-DE" sz="1400" b="1" dirty="0"/>
              </a:p>
            </p:txBody>
          </p:sp>
        </p:grpSp>
        <p:grpSp>
          <p:nvGrpSpPr>
            <p:cNvPr id="47" name="Group 70"/>
            <p:cNvGrpSpPr/>
            <p:nvPr/>
          </p:nvGrpSpPr>
          <p:grpSpPr>
            <a:xfrm>
              <a:off x="4788024" y="3448745"/>
              <a:ext cx="851883" cy="79242"/>
              <a:chOff x="4788024" y="3356992"/>
              <a:chExt cx="851883" cy="79242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71"/>
            <p:cNvGrpSpPr/>
            <p:nvPr/>
          </p:nvGrpSpPr>
          <p:grpSpPr>
            <a:xfrm>
              <a:off x="5383735" y="3383972"/>
              <a:ext cx="851883" cy="79242"/>
              <a:chOff x="4879679" y="3455980"/>
              <a:chExt cx="851883" cy="7924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rot="10800000">
                <a:off x="5731562" y="3455980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4879679" y="3455980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 flipV="1">
                <a:off x="4879679" y="3455980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/>
            <p:cNvSpPr/>
            <p:nvPr/>
          </p:nvSpPr>
          <p:spPr>
            <a:xfrm>
              <a:off x="4607840" y="3169908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</a:t>
              </a:r>
              <a:r>
                <a:rPr lang="de-DE" sz="1400" b="1" baseline="-25000" dirty="0" smtClean="0"/>
                <a:t>2</a:t>
              </a:r>
              <a:r>
                <a:rPr lang="de-DE" sz="1400" b="1" dirty="0" smtClean="0"/>
                <a:t>O</a:t>
              </a:r>
              <a:r>
                <a:rPr lang="de-DE" sz="1400" b="1" baseline="-25000" dirty="0" smtClean="0"/>
                <a:t>5</a:t>
              </a:r>
              <a:endParaRPr lang="de-DE" sz="1400" b="1" baseline="-250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88860" y="3095939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NbO</a:t>
              </a:r>
              <a:r>
                <a:rPr lang="de-DE" sz="1400" b="1" baseline="-25000" dirty="0" smtClean="0"/>
                <a:t>2</a:t>
              </a:r>
              <a:endParaRPr lang="de-DE" sz="1400" b="1" baseline="-25000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51520" y="4149080"/>
            <a:ext cx="2898599" cy="1944216"/>
            <a:chOff x="3131840" y="4221088"/>
            <a:chExt cx="2754583" cy="1791816"/>
          </a:xfrm>
        </p:grpSpPr>
        <p:pic>
          <p:nvPicPr>
            <p:cNvPr id="12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868" t="18778" r="71319" b="65387"/>
            <a:stretch/>
          </p:blipFill>
          <p:spPr bwMode="auto">
            <a:xfrm>
              <a:off x="3131840" y="4221088"/>
              <a:ext cx="2754583" cy="1791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220072" y="4437112"/>
              <a:ext cx="59663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O 1s</a:t>
              </a:r>
              <a:endParaRPr lang="de-DE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419872" y="4221088"/>
            <a:ext cx="2376264" cy="1819945"/>
            <a:chOff x="6156176" y="4293096"/>
            <a:chExt cx="2376264" cy="1819945"/>
          </a:xfrm>
        </p:grpSpPr>
        <p:grpSp>
          <p:nvGrpSpPr>
            <p:cNvPr id="122" name="Group 121"/>
            <p:cNvGrpSpPr/>
            <p:nvPr/>
          </p:nvGrpSpPr>
          <p:grpSpPr>
            <a:xfrm>
              <a:off x="6156176" y="4293096"/>
              <a:ext cx="2376264" cy="1819945"/>
              <a:chOff x="6156176" y="4293096"/>
              <a:chExt cx="2376264" cy="1819945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3868" t="36596" r="73353" b="47320"/>
              <a:stretch/>
            </p:blipFill>
            <p:spPr bwMode="auto">
              <a:xfrm>
                <a:off x="6156176" y="4293096"/>
                <a:ext cx="2376264" cy="18199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402107" y="5070401"/>
                <a:ext cx="59663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N 1s</a:t>
                </a:r>
                <a:endParaRPr lang="de-DE" dirty="0"/>
              </a:p>
            </p:txBody>
          </p:sp>
        </p:grpSp>
        <p:sp>
          <p:nvSpPr>
            <p:cNvPr id="84" name="Oval 83"/>
            <p:cNvSpPr/>
            <p:nvPr/>
          </p:nvSpPr>
          <p:spPr>
            <a:xfrm>
              <a:off x="7380313" y="4528864"/>
              <a:ext cx="792087" cy="772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Title 1"/>
          <p:cNvSpPr txBox="1">
            <a:spLocks/>
          </p:cNvSpPr>
          <p:nvPr/>
        </p:nvSpPr>
        <p:spPr>
          <a:xfrm>
            <a:off x="467543" y="240814"/>
            <a:ext cx="8362531" cy="595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N-infused Nb(100)– after 1hr in air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5" name="Group 124"/>
          <p:cNvGrpSpPr/>
          <p:nvPr/>
        </p:nvGrpSpPr>
        <p:grpSpPr>
          <a:xfrm flipV="1">
            <a:off x="1691680" y="3284984"/>
            <a:ext cx="1296144" cy="432048"/>
            <a:chOff x="2401270" y="5669632"/>
            <a:chExt cx="1090609" cy="79242"/>
          </a:xfrm>
        </p:grpSpPr>
        <p:cxnSp>
          <p:nvCxnSpPr>
            <p:cNvPr id="126" name="Straight Connector 125"/>
            <p:cNvCxnSpPr/>
            <p:nvPr/>
          </p:nvCxnSpPr>
          <p:spPr>
            <a:xfrm rot="10800000">
              <a:off x="3491879" y="5669632"/>
              <a:ext cx="0" cy="79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>
              <a:off x="2401270" y="5669632"/>
              <a:ext cx="0" cy="79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V="1">
              <a:off x="2401270" y="5669632"/>
              <a:ext cx="1090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Rectangle 128"/>
          <p:cNvSpPr/>
          <p:nvPr/>
        </p:nvSpPr>
        <p:spPr>
          <a:xfrm>
            <a:off x="1763688" y="3429000"/>
            <a:ext cx="885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Nb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X</a:t>
            </a:r>
            <a:r>
              <a:rPr lang="de-DE" sz="1400" b="1" baseline="-25000" dirty="0" smtClean="0"/>
              <a:t>y</a:t>
            </a:r>
            <a:r>
              <a:rPr lang="de-DE" sz="1400" b="1" dirty="0" smtClean="0"/>
              <a:t>O</a:t>
            </a:r>
            <a:r>
              <a:rPr lang="de-DE" sz="1400" b="1" baseline="-25000" dirty="0" smtClean="0"/>
              <a:t>5-y</a:t>
            </a:r>
            <a:endParaRPr lang="de-DE" sz="1400" b="1" baseline="-25000" dirty="0"/>
          </a:p>
        </p:txBody>
      </p:sp>
      <p:sp>
        <p:nvSpPr>
          <p:cNvPr id="132" name="Rectangle 131"/>
          <p:cNvSpPr/>
          <p:nvPr/>
        </p:nvSpPr>
        <p:spPr>
          <a:xfrm>
            <a:off x="6228184" y="1412776"/>
            <a:ext cx="2843808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-Besides already observed oxide and carbides phases</a:t>
            </a:r>
            <a:r>
              <a:rPr lang="de-DE" sz="1600" dirty="0" smtClean="0"/>
              <a:t>: Hint for a different phase possibly </a:t>
            </a:r>
            <a:r>
              <a:rPr lang="de-DE" sz="1600" b="1" dirty="0" smtClean="0"/>
              <a:t>Nb</a:t>
            </a:r>
            <a:r>
              <a:rPr lang="de-DE" sz="1600" b="1" baseline="-25000" dirty="0" smtClean="0"/>
              <a:t>2</a:t>
            </a:r>
            <a:r>
              <a:rPr lang="de-DE" sz="1600" b="1" dirty="0" smtClean="0"/>
              <a:t>X</a:t>
            </a:r>
            <a:r>
              <a:rPr lang="de-DE" sz="1600" b="1" baseline="-25000" dirty="0" smtClean="0"/>
              <a:t>y</a:t>
            </a:r>
            <a:r>
              <a:rPr lang="de-DE" sz="1600" b="1" dirty="0" smtClean="0"/>
              <a:t>O</a:t>
            </a:r>
            <a:r>
              <a:rPr lang="de-DE" sz="1600" b="1" baseline="-25000" dirty="0" smtClean="0"/>
              <a:t>5-y</a:t>
            </a:r>
            <a:endParaRPr lang="de-DE" sz="1600" b="1" dirty="0" smtClean="0"/>
          </a:p>
          <a:p>
            <a:r>
              <a:rPr lang="de-DE" sz="1600" b="1" dirty="0" smtClean="0"/>
              <a:t>	X : C/N/O ? </a:t>
            </a:r>
            <a:endParaRPr lang="de-DE" sz="1600" b="1" dirty="0" smtClean="0">
              <a:solidFill>
                <a:prstClr val="black"/>
              </a:solidFill>
            </a:endParaRPr>
          </a:p>
          <a:p>
            <a:pPr lvl="0"/>
            <a:r>
              <a:rPr lang="de-DE" sz="1600" b="1" dirty="0" smtClean="0">
                <a:solidFill>
                  <a:prstClr val="black"/>
                </a:solidFill>
              </a:rPr>
              <a:t>- Nitrogen: </a:t>
            </a:r>
            <a:r>
              <a:rPr lang="de-DE" sz="1600" dirty="0" smtClean="0">
                <a:solidFill>
                  <a:prstClr val="black"/>
                </a:solidFill>
              </a:rPr>
              <a:t>Very week broad peak in the energy range 397 - 399 eV </a:t>
            </a:r>
            <a:endParaRPr lang="en-US" sz="1600" dirty="0" smtClean="0"/>
          </a:p>
          <a:p>
            <a:pPr algn="just"/>
            <a:r>
              <a:rPr lang="en-US" sz="1600" b="1" dirty="0" smtClean="0"/>
              <a:t>- Surface Carbon : </a:t>
            </a:r>
          </a:p>
          <a:p>
            <a:pPr algn="just">
              <a:buFontTx/>
              <a:buChar char="-"/>
            </a:pPr>
            <a:r>
              <a:rPr lang="en-US" sz="1600" dirty="0" smtClean="0"/>
              <a:t>sp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hybridization dominant</a:t>
            </a:r>
          </a:p>
          <a:p>
            <a:pPr algn="just"/>
            <a:endParaRPr lang="en-US" sz="1600" baseline="30000" dirty="0" smtClean="0"/>
          </a:p>
        </p:txBody>
      </p:sp>
      <p:sp>
        <p:nvSpPr>
          <p:cNvPr id="75" name="Rectangle 74"/>
          <p:cNvSpPr/>
          <p:nvPr/>
        </p:nvSpPr>
        <p:spPr>
          <a:xfrm>
            <a:off x="323528" y="1268760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N-infusion: (800 °C -2 hrs, 120°C in 0.03 mbar N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48 hrs)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4371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29" grpId="0"/>
      <p:bldP spid="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011216" y="3954429"/>
            <a:ext cx="123809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Normal-exit XPS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36096" y="1592874"/>
            <a:ext cx="39878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Nb</a:t>
            </a:r>
            <a:endParaRPr lang="de-DE" sz="1400" b="1" dirty="0"/>
          </a:p>
        </p:txBody>
      </p:sp>
      <p:grpSp>
        <p:nvGrpSpPr>
          <p:cNvPr id="2" name="Group 42"/>
          <p:cNvGrpSpPr/>
          <p:nvPr/>
        </p:nvGrpSpPr>
        <p:grpSpPr>
          <a:xfrm>
            <a:off x="323528" y="1484784"/>
            <a:ext cx="5832648" cy="4896544"/>
            <a:chOff x="881583" y="73698"/>
            <a:chExt cx="7371830" cy="501148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4370" b="59793"/>
            <a:stretch>
              <a:fillRect/>
            </a:stretch>
          </p:blipFill>
          <p:spPr bwMode="auto">
            <a:xfrm>
              <a:off x="890588" y="73698"/>
              <a:ext cx="7362825" cy="26352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65554" b="1151"/>
            <a:stretch>
              <a:fillRect/>
            </a:stretch>
          </p:blipFill>
          <p:spPr bwMode="auto">
            <a:xfrm>
              <a:off x="881583" y="2636912"/>
              <a:ext cx="7362825" cy="2448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" name="Group 43"/>
          <p:cNvGrpSpPr/>
          <p:nvPr/>
        </p:nvGrpSpPr>
        <p:grpSpPr>
          <a:xfrm>
            <a:off x="864097" y="1556791"/>
            <a:ext cx="4803998" cy="1728192"/>
            <a:chOff x="4607840" y="1991816"/>
            <a:chExt cx="3102766" cy="1536171"/>
          </a:xfrm>
        </p:grpSpPr>
        <p:grpSp>
          <p:nvGrpSpPr>
            <p:cNvPr id="4" name="Group 35"/>
            <p:cNvGrpSpPr/>
            <p:nvPr/>
          </p:nvGrpSpPr>
          <p:grpSpPr>
            <a:xfrm>
              <a:off x="5817043" y="1991816"/>
              <a:ext cx="1893563" cy="1234802"/>
              <a:chOff x="5759442" y="2991320"/>
              <a:chExt cx="1840226" cy="1234802"/>
            </a:xfrm>
          </p:grpSpPr>
          <p:grpSp>
            <p:nvGrpSpPr>
              <p:cNvPr id="5" name="Group 33"/>
              <p:cNvGrpSpPr/>
              <p:nvPr/>
            </p:nvGrpSpPr>
            <p:grpSpPr>
              <a:xfrm>
                <a:off x="6377890" y="3062068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38"/>
              <p:cNvGrpSpPr/>
              <p:nvPr/>
            </p:nvGrpSpPr>
            <p:grpSpPr>
              <a:xfrm>
                <a:off x="6001577" y="3775256"/>
                <a:ext cx="827887" cy="79243"/>
                <a:chOff x="5580112" y="1268760"/>
                <a:chExt cx="792088" cy="288032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42"/>
              <p:cNvGrpSpPr/>
              <p:nvPr/>
            </p:nvGrpSpPr>
            <p:grpSpPr>
              <a:xfrm rot="10800000" flipV="1">
                <a:off x="5759442" y="4092230"/>
                <a:ext cx="827890" cy="79242"/>
                <a:chOff x="5667759" y="1268760"/>
                <a:chExt cx="792091" cy="288032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5667759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6459847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566776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2"/>
              <p:cNvGrpSpPr/>
              <p:nvPr/>
            </p:nvGrpSpPr>
            <p:grpSpPr>
              <a:xfrm rot="10800000" flipV="1">
                <a:off x="6121027" y="3458284"/>
                <a:ext cx="827887" cy="158486"/>
                <a:chOff x="5609843" y="1268760"/>
                <a:chExt cx="792088" cy="288032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5609843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640193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609843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Rectangle 16"/>
              <p:cNvSpPr/>
              <p:nvPr/>
            </p:nvSpPr>
            <p:spPr>
              <a:xfrm>
                <a:off x="6231219" y="3887421"/>
                <a:ext cx="544859" cy="338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/>
                  <a:t>NbO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188506" y="3519379"/>
                <a:ext cx="377516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DE" sz="1600" b="1" dirty="0" smtClean="0"/>
                  <a:t>Nb-C</a:t>
                </a:r>
                <a:endParaRPr lang="de-DE" sz="1600" b="1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182860" y="2991320"/>
                <a:ext cx="416808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endParaRPr lang="de-DE" sz="1400" b="1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369297" y="3183342"/>
                <a:ext cx="598405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 err="1" smtClean="0"/>
                  <a:t>O</a:t>
                </a:r>
                <a:endParaRPr lang="de-DE" sz="1400" b="1" dirty="0"/>
              </a:p>
            </p:txBody>
          </p:sp>
        </p:grpSp>
        <p:grpSp>
          <p:nvGrpSpPr>
            <p:cNvPr id="9" name="Group 70"/>
            <p:cNvGrpSpPr/>
            <p:nvPr/>
          </p:nvGrpSpPr>
          <p:grpSpPr>
            <a:xfrm>
              <a:off x="4788024" y="3448745"/>
              <a:ext cx="851883" cy="79242"/>
              <a:chOff x="4788024" y="3356992"/>
              <a:chExt cx="851883" cy="79242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71"/>
            <p:cNvGrpSpPr/>
            <p:nvPr/>
          </p:nvGrpSpPr>
          <p:grpSpPr>
            <a:xfrm>
              <a:off x="5383735" y="3383972"/>
              <a:ext cx="851883" cy="79242"/>
              <a:chOff x="4879679" y="3455980"/>
              <a:chExt cx="851883" cy="7924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rot="10800000">
                <a:off x="5731562" y="3455980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4879679" y="3455980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 flipV="1">
                <a:off x="4879679" y="3455980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/>
            <p:cNvSpPr/>
            <p:nvPr/>
          </p:nvSpPr>
          <p:spPr>
            <a:xfrm>
              <a:off x="4607840" y="3169908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</a:t>
              </a:r>
              <a:r>
                <a:rPr lang="de-DE" sz="1400" b="1" baseline="-25000" dirty="0" smtClean="0"/>
                <a:t>2</a:t>
              </a:r>
              <a:r>
                <a:rPr lang="de-DE" sz="1400" b="1" dirty="0" smtClean="0"/>
                <a:t>O</a:t>
              </a:r>
              <a:r>
                <a:rPr lang="de-DE" sz="1400" b="1" baseline="-25000" dirty="0" smtClean="0"/>
                <a:t>5</a:t>
              </a:r>
              <a:endParaRPr lang="de-DE" sz="1400" b="1" baseline="-250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88860" y="3095939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NbO</a:t>
              </a:r>
              <a:r>
                <a:rPr lang="de-DE" sz="1400" b="1" baseline="-25000" dirty="0" smtClean="0"/>
                <a:t>2</a:t>
              </a:r>
              <a:endParaRPr lang="de-DE" sz="1400" b="1" baseline="-25000" dirty="0"/>
            </a:p>
          </p:txBody>
        </p:sp>
      </p:grpSp>
      <p:grpSp>
        <p:nvGrpSpPr>
          <p:cNvPr id="11" name="Group 86"/>
          <p:cNvGrpSpPr/>
          <p:nvPr/>
        </p:nvGrpSpPr>
        <p:grpSpPr>
          <a:xfrm>
            <a:off x="899593" y="4005063"/>
            <a:ext cx="4932128" cy="1368152"/>
            <a:chOff x="4654348" y="1898896"/>
            <a:chExt cx="3094162" cy="1629091"/>
          </a:xfrm>
        </p:grpSpPr>
        <p:grpSp>
          <p:nvGrpSpPr>
            <p:cNvPr id="12" name="Group 35"/>
            <p:cNvGrpSpPr/>
            <p:nvPr/>
          </p:nvGrpSpPr>
          <p:grpSpPr>
            <a:xfrm>
              <a:off x="5817047" y="1898896"/>
              <a:ext cx="1931463" cy="1457609"/>
              <a:chOff x="5759442" y="2898400"/>
              <a:chExt cx="1877057" cy="1457609"/>
            </a:xfrm>
          </p:grpSpPr>
          <p:grpSp>
            <p:nvGrpSpPr>
              <p:cNvPr id="13" name="Group 33"/>
              <p:cNvGrpSpPr/>
              <p:nvPr/>
            </p:nvGrpSpPr>
            <p:grpSpPr>
              <a:xfrm>
                <a:off x="6377890" y="3062068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38"/>
              <p:cNvGrpSpPr/>
              <p:nvPr/>
            </p:nvGrpSpPr>
            <p:grpSpPr>
              <a:xfrm>
                <a:off x="6001577" y="3775256"/>
                <a:ext cx="827887" cy="79243"/>
                <a:chOff x="5580112" y="1268760"/>
                <a:chExt cx="792088" cy="288032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42"/>
              <p:cNvGrpSpPr/>
              <p:nvPr/>
            </p:nvGrpSpPr>
            <p:grpSpPr>
              <a:xfrm rot="10800000" flipV="1">
                <a:off x="5759442" y="4092230"/>
                <a:ext cx="827890" cy="79242"/>
                <a:chOff x="5667759" y="1268760"/>
                <a:chExt cx="792091" cy="288032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5667759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6459847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566776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42"/>
              <p:cNvGrpSpPr/>
              <p:nvPr/>
            </p:nvGrpSpPr>
            <p:grpSpPr>
              <a:xfrm rot="10800000" flipV="1">
                <a:off x="6121027" y="3458284"/>
                <a:ext cx="827887" cy="158486"/>
                <a:chOff x="5609843" y="1268760"/>
                <a:chExt cx="792088" cy="28803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5609843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640193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5609843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Rectangle 16"/>
              <p:cNvSpPr/>
              <p:nvPr/>
            </p:nvSpPr>
            <p:spPr>
              <a:xfrm>
                <a:off x="6235814" y="4017309"/>
                <a:ext cx="544859" cy="338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/>
                  <a:t>NbO</a:t>
                </a: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256621" y="3470892"/>
                <a:ext cx="377516" cy="4981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DE" sz="1600" b="1" dirty="0" smtClean="0"/>
                  <a:t>Nb-C</a:t>
                </a:r>
                <a:endParaRPr lang="de-DE" sz="1600" b="1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219691" y="2898400"/>
                <a:ext cx="416808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endParaRPr lang="de-DE" sz="1400" b="1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347016" y="3159892"/>
                <a:ext cx="598405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 err="1" smtClean="0"/>
                  <a:t>O</a:t>
                </a:r>
                <a:endParaRPr lang="de-DE" sz="1400" b="1" dirty="0"/>
              </a:p>
            </p:txBody>
          </p:sp>
        </p:grpSp>
        <p:grpSp>
          <p:nvGrpSpPr>
            <p:cNvPr id="17" name="Group 70"/>
            <p:cNvGrpSpPr/>
            <p:nvPr/>
          </p:nvGrpSpPr>
          <p:grpSpPr>
            <a:xfrm>
              <a:off x="4788024" y="3448745"/>
              <a:ext cx="851883" cy="79242"/>
              <a:chOff x="4788024" y="3356992"/>
              <a:chExt cx="851883" cy="79242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71"/>
            <p:cNvGrpSpPr/>
            <p:nvPr/>
          </p:nvGrpSpPr>
          <p:grpSpPr>
            <a:xfrm>
              <a:off x="5383735" y="3383972"/>
              <a:ext cx="851883" cy="79242"/>
              <a:chOff x="4879679" y="3455980"/>
              <a:chExt cx="851883" cy="79242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rot="10800000">
                <a:off x="5731562" y="3455980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0800000">
                <a:off x="4879679" y="3455980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0800000" flipV="1">
                <a:off x="4879679" y="3455980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Rectangle 90"/>
            <p:cNvSpPr/>
            <p:nvPr/>
          </p:nvSpPr>
          <p:spPr>
            <a:xfrm>
              <a:off x="4654348" y="3001129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</a:t>
              </a:r>
              <a:r>
                <a:rPr lang="de-DE" sz="1400" b="1" baseline="-25000" dirty="0" smtClean="0"/>
                <a:t>2</a:t>
              </a:r>
              <a:r>
                <a:rPr lang="de-DE" sz="1400" b="1" dirty="0" smtClean="0"/>
                <a:t>O</a:t>
              </a:r>
              <a:r>
                <a:rPr lang="de-DE" sz="1400" b="1" baseline="-25000" dirty="0" smtClean="0"/>
                <a:t>5</a:t>
              </a:r>
              <a:endParaRPr lang="de-DE" sz="1400" b="1" baseline="-250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351967" y="3001129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NbO</a:t>
              </a:r>
              <a:r>
                <a:rPr lang="de-DE" sz="1400" b="1" baseline="-25000" dirty="0" smtClean="0"/>
                <a:t>2</a:t>
              </a:r>
              <a:endParaRPr lang="de-DE" sz="1400" b="1" baseline="-25000" dirty="0"/>
            </a:p>
          </p:txBody>
        </p:sp>
      </p:grpSp>
      <p:grpSp>
        <p:nvGrpSpPr>
          <p:cNvPr id="19" name="Group 82"/>
          <p:cNvGrpSpPr/>
          <p:nvPr/>
        </p:nvGrpSpPr>
        <p:grpSpPr>
          <a:xfrm flipV="1">
            <a:off x="1619672" y="3356992"/>
            <a:ext cx="1296144" cy="1152128"/>
            <a:chOff x="2401270" y="5669632"/>
            <a:chExt cx="1090609" cy="79242"/>
          </a:xfrm>
        </p:grpSpPr>
        <p:cxnSp>
          <p:nvCxnSpPr>
            <p:cNvPr id="87" name="Straight Connector 86"/>
            <p:cNvCxnSpPr/>
            <p:nvPr/>
          </p:nvCxnSpPr>
          <p:spPr>
            <a:xfrm rot="10800000">
              <a:off x="3491879" y="5669632"/>
              <a:ext cx="0" cy="79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0800000">
              <a:off x="2401270" y="5669632"/>
              <a:ext cx="0" cy="79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 flipV="1">
              <a:off x="2401270" y="5669632"/>
              <a:ext cx="1090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89"/>
          <p:cNvGrpSpPr/>
          <p:nvPr/>
        </p:nvGrpSpPr>
        <p:grpSpPr>
          <a:xfrm>
            <a:off x="1619672" y="4509120"/>
            <a:ext cx="1296144" cy="936104"/>
            <a:chOff x="2401270" y="5669632"/>
            <a:chExt cx="1090609" cy="79242"/>
          </a:xfrm>
        </p:grpSpPr>
        <p:cxnSp>
          <p:nvCxnSpPr>
            <p:cNvPr id="99" name="Straight Connector 98"/>
            <p:cNvCxnSpPr/>
            <p:nvPr/>
          </p:nvCxnSpPr>
          <p:spPr>
            <a:xfrm rot="10800000">
              <a:off x="3491879" y="5669632"/>
              <a:ext cx="0" cy="79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>
              <a:off x="2401270" y="5669632"/>
              <a:ext cx="0" cy="79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0800000" flipV="1">
              <a:off x="2401270" y="5669632"/>
              <a:ext cx="1090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01"/>
          <p:cNvSpPr/>
          <p:nvPr/>
        </p:nvSpPr>
        <p:spPr>
          <a:xfrm>
            <a:off x="1763688" y="4293096"/>
            <a:ext cx="8858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sz="1400" b="1" dirty="0" smtClean="0"/>
              <a:t>Nb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X</a:t>
            </a:r>
            <a:r>
              <a:rPr lang="de-DE" sz="1400" b="1" baseline="-25000" dirty="0" smtClean="0"/>
              <a:t>y</a:t>
            </a:r>
            <a:r>
              <a:rPr lang="de-DE" sz="1400" b="1" dirty="0" smtClean="0"/>
              <a:t>O</a:t>
            </a:r>
            <a:r>
              <a:rPr lang="de-DE" sz="1400" b="1" baseline="-25000" dirty="0" smtClean="0"/>
              <a:t>5-y</a:t>
            </a:r>
            <a:endParaRPr lang="de-DE" sz="1400" b="1" baseline="-25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775944" y="3429000"/>
            <a:ext cx="380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0°</a:t>
            </a:r>
            <a:endParaRPr lang="en-US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652120" y="5373216"/>
            <a:ext cx="4972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70°</a:t>
            </a:r>
            <a:endParaRPr lang="en-US" b="1" dirty="0"/>
          </a:p>
        </p:txBody>
      </p:sp>
      <p:grpSp>
        <p:nvGrpSpPr>
          <p:cNvPr id="90" name="Group 89"/>
          <p:cNvGrpSpPr/>
          <p:nvPr/>
        </p:nvGrpSpPr>
        <p:grpSpPr>
          <a:xfrm>
            <a:off x="6516215" y="1268760"/>
            <a:ext cx="2451391" cy="3476129"/>
            <a:chOff x="5491453" y="1093001"/>
            <a:chExt cx="2167090" cy="3222065"/>
          </a:xfrm>
        </p:grpSpPr>
        <p:grpSp>
          <p:nvGrpSpPr>
            <p:cNvPr id="121" name="Group 23"/>
            <p:cNvGrpSpPr/>
            <p:nvPr/>
          </p:nvGrpSpPr>
          <p:grpSpPr>
            <a:xfrm>
              <a:off x="5491453" y="1093001"/>
              <a:ext cx="2167090" cy="3222065"/>
              <a:chOff x="6871711" y="3121980"/>
              <a:chExt cx="2167090" cy="3222065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6948264" y="3178317"/>
                <a:ext cx="1440160" cy="214484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25" name="Group 27"/>
              <p:cNvGrpSpPr/>
              <p:nvPr/>
            </p:nvGrpSpPr>
            <p:grpSpPr>
              <a:xfrm>
                <a:off x="6871711" y="3121980"/>
                <a:ext cx="2167090" cy="3222065"/>
                <a:chOff x="6871711" y="3121980"/>
                <a:chExt cx="2167090" cy="3222065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7013726" y="3222637"/>
                  <a:ext cx="1309236" cy="932127"/>
                </a:xfrm>
                <a:prstGeom prst="rect">
                  <a:avLst/>
                </a:prstGeom>
                <a:pattFill prst="pct10">
                  <a:fgClr>
                    <a:schemeClr val="tx2"/>
                  </a:fgClr>
                  <a:bgClr>
                    <a:schemeClr val="bg1"/>
                  </a:bgClr>
                </a:patt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943719" y="3699927"/>
                  <a:ext cx="1440160" cy="1973236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6959427" y="3853033"/>
                  <a:ext cx="1411552" cy="1538280"/>
                </a:xfrm>
                <a:prstGeom prst="rect">
                  <a:avLst/>
                </a:prstGeom>
                <a:gradFill flip="none" rotWithShape="1">
                  <a:gsLst>
                    <a:gs pos="48000">
                      <a:schemeClr val="accent1">
                        <a:tint val="66000"/>
                        <a:satMod val="160000"/>
                        <a:lumMod val="92000"/>
                        <a:lumOff val="8000"/>
                        <a:alpha val="0"/>
                      </a:schemeClr>
                    </a:gs>
                    <a:gs pos="10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948264" y="3392800"/>
                  <a:ext cx="1440160" cy="460233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7558843" y="4799776"/>
                  <a:ext cx="455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/>
                    <a:t>Nb</a:t>
                  </a:r>
                  <a:endParaRPr lang="de-DE" dirty="0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7635594" y="6058763"/>
                  <a:ext cx="1403207" cy="285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smtClean="0"/>
                    <a:t>Interstitial -rich Nb</a:t>
                  </a:r>
                  <a:endParaRPr lang="de-DE" sz="1400" b="1" dirty="0"/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7605092" y="5725038"/>
                  <a:ext cx="506130" cy="285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err="1" smtClean="0"/>
                    <a:t>Nb</a:t>
                  </a:r>
                  <a:r>
                    <a:rPr lang="de-DE" sz="1400" b="1" baseline="-25000" dirty="0" err="1" smtClean="0"/>
                    <a:t>x</a:t>
                  </a:r>
                  <a:r>
                    <a:rPr lang="de-DE" sz="1400" b="1" dirty="0" err="1" smtClean="0"/>
                    <a:t>O</a:t>
                  </a:r>
                  <a:endParaRPr lang="de-DE" sz="1400" b="1" dirty="0"/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6871711" y="3410012"/>
                  <a:ext cx="1846049" cy="484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de-DE" sz="1400" b="1" dirty="0" smtClean="0"/>
                    <a:t>Nb</a:t>
                  </a:r>
                  <a:r>
                    <a:rPr lang="de-DE" sz="1400" b="1" baseline="-25000" dirty="0" smtClean="0"/>
                    <a:t>x</a:t>
                  </a:r>
                  <a:r>
                    <a:rPr lang="de-DE" sz="1400" b="1" dirty="0" smtClean="0"/>
                    <a:t>C</a:t>
                  </a:r>
                  <a:r>
                    <a:rPr lang="de-DE" sz="1400" b="1" baseline="-25000" dirty="0" smtClean="0"/>
                    <a:t>y</a:t>
                  </a:r>
                  <a:r>
                    <a:rPr lang="de-DE" sz="1400" b="1" dirty="0" smtClean="0">
                      <a:solidFill>
                        <a:prstClr val="black"/>
                      </a:solidFill>
                    </a:rPr>
                    <a:t> / Nb</a:t>
                  </a:r>
                  <a:r>
                    <a:rPr lang="de-DE" sz="1400" b="1" baseline="-25000" dirty="0" smtClean="0">
                      <a:solidFill>
                        <a:prstClr val="black"/>
                      </a:solidFill>
                    </a:rPr>
                    <a:t>2</a:t>
                  </a:r>
                  <a:r>
                    <a:rPr lang="de-DE" sz="1400" b="1" dirty="0" smtClean="0">
                      <a:solidFill>
                        <a:prstClr val="black"/>
                      </a:solidFill>
                    </a:rPr>
                    <a:t>X</a:t>
                  </a:r>
                  <a:r>
                    <a:rPr lang="de-DE" sz="1400" b="1" baseline="-25000" dirty="0" smtClean="0">
                      <a:solidFill>
                        <a:prstClr val="black"/>
                      </a:solidFill>
                    </a:rPr>
                    <a:t>y</a:t>
                  </a:r>
                  <a:r>
                    <a:rPr lang="de-DE" sz="1400" b="1" dirty="0" smtClean="0">
                      <a:solidFill>
                        <a:prstClr val="black"/>
                      </a:solidFill>
                    </a:rPr>
                    <a:t>O</a:t>
                  </a:r>
                  <a:r>
                    <a:rPr lang="de-DE" sz="1400" b="1" baseline="-25000" dirty="0" smtClean="0">
                      <a:solidFill>
                        <a:prstClr val="black"/>
                      </a:solidFill>
                    </a:rPr>
                    <a:t>5-y</a:t>
                  </a:r>
                  <a:r>
                    <a:rPr lang="de-DE" sz="1400" b="1" dirty="0" smtClean="0"/>
                    <a:t>/NbO</a:t>
                  </a:r>
                  <a:r>
                    <a:rPr lang="de-DE" sz="1400" b="1" baseline="-25000" dirty="0" smtClean="0"/>
                    <a:t>2</a:t>
                  </a:r>
                </a:p>
                <a:p>
                  <a:pPr algn="ctr"/>
                  <a:r>
                    <a:rPr lang="de-DE" sz="1400" b="1" dirty="0" smtClean="0"/>
                    <a:t>NbO</a:t>
                  </a:r>
                  <a:endParaRPr lang="de-DE" sz="1400" b="1" dirty="0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7319548" y="3121980"/>
                  <a:ext cx="568538" cy="285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smtClean="0"/>
                    <a:t>Nb</a:t>
                  </a:r>
                  <a:r>
                    <a:rPr lang="de-DE" sz="1400" b="1" baseline="-25000" dirty="0" smtClean="0"/>
                    <a:t>2</a:t>
                  </a:r>
                  <a:r>
                    <a:rPr lang="de-DE" sz="1400" b="1" dirty="0" smtClean="0"/>
                    <a:t>O</a:t>
                  </a:r>
                  <a:r>
                    <a:rPr lang="de-DE" sz="1400" b="1" baseline="-25000" dirty="0" smtClean="0"/>
                    <a:t>5</a:t>
                  </a:r>
                  <a:endParaRPr lang="de-DE" sz="1400" b="1" baseline="-25000" dirty="0"/>
                </a:p>
              </p:txBody>
            </p:sp>
          </p:grpSp>
        </p:grpSp>
        <p:sp>
          <p:nvSpPr>
            <p:cNvPr id="122" name="Rectangle 121"/>
            <p:cNvSpPr/>
            <p:nvPr/>
          </p:nvSpPr>
          <p:spPr>
            <a:xfrm>
              <a:off x="5579778" y="3719787"/>
              <a:ext cx="660292" cy="274461"/>
            </a:xfrm>
            <a:prstGeom prst="rect">
              <a:avLst/>
            </a:prstGeom>
            <a:pattFill prst="pct10">
              <a:fgClr>
                <a:schemeClr val="tx2"/>
              </a:fgClr>
              <a:bgClr>
                <a:schemeClr val="bg1"/>
              </a:bgClr>
            </a:patt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579778" y="4063251"/>
              <a:ext cx="684597" cy="243532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tint val="66000"/>
                    <a:satMod val="160000"/>
                    <a:lumMod val="92000"/>
                    <a:lumOff val="8000"/>
                    <a:alpha val="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228184" y="4941168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Nb</a:t>
            </a:r>
            <a:r>
              <a:rPr lang="en-US" dirty="0" smtClean="0"/>
              <a:t>-C : large amount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Nb</a:t>
            </a:r>
            <a:r>
              <a:rPr lang="en-US" baseline="-25000" dirty="0" err="1" smtClean="0"/>
              <a:t>x</a:t>
            </a:r>
            <a:r>
              <a:rPr lang="en-US" dirty="0" err="1" smtClean="0"/>
              <a:t>O</a:t>
            </a:r>
            <a:r>
              <a:rPr lang="en-US" dirty="0" smtClean="0"/>
              <a:t> extending to top</a:t>
            </a:r>
            <a:endParaRPr lang="en-US" b="1" dirty="0" smtClean="0"/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467543" y="240814"/>
            <a:ext cx="8362531" cy="595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N-infused Nb(100)– after 1hr in air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0" y="2420888"/>
            <a:ext cx="1115616" cy="417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00000">
            <a:off x="207587" y="4536042"/>
            <a:ext cx="1115616" cy="417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0" name="Straight Connector 139"/>
          <p:cNvCxnSpPr/>
          <p:nvPr/>
        </p:nvCxnSpPr>
        <p:spPr>
          <a:xfrm>
            <a:off x="864096" y="2197968"/>
            <a:ext cx="0" cy="27432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06049" y="1556792"/>
            <a:ext cx="916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XPS</a:t>
            </a:r>
          </a:p>
          <a:p>
            <a:pPr algn="ctr"/>
            <a:r>
              <a:rPr lang="en-US" sz="1600" dirty="0" smtClean="0"/>
              <a:t>Detector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4371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1726</Words>
  <Application>Microsoft Office PowerPoint</Application>
  <PresentationFormat>On-screen Show (4:3)</PresentationFormat>
  <Paragraphs>287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Surface study of nitrogen-infused Nb samples</vt:lpstr>
      <vt:lpstr>Optical inspection of as-received material</vt:lpstr>
      <vt:lpstr>Slide 3</vt:lpstr>
      <vt:lpstr>in-situ XPS on UHV-annealed Nb (100)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Acknowledgements</vt:lpstr>
    </vt:vector>
  </TitlesOfParts>
  <Company>DESY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Dangwal Pandey, Arti</dc:creator>
  <cp:lastModifiedBy>ADP</cp:lastModifiedBy>
  <cp:revision>1078</cp:revision>
  <cp:lastPrinted>2017-09-08T12:18:09Z</cp:lastPrinted>
  <dcterms:created xsi:type="dcterms:W3CDTF">2017-07-12T08:02:24Z</dcterms:created>
  <dcterms:modified xsi:type="dcterms:W3CDTF">2018-06-28T02:37:30Z</dcterms:modified>
</cp:coreProperties>
</file>