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6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6" r:id="rId14"/>
    <p:sldId id="290" r:id="rId15"/>
    <p:sldId id="293" r:id="rId16"/>
    <p:sldId id="295" r:id="rId17"/>
    <p:sldId id="29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1" autoAdjust="0"/>
    <p:restoredTop sz="94672" autoAdjust="0"/>
  </p:normalViewPr>
  <p:slideViewPr>
    <p:cSldViewPr showGuides="1">
      <p:cViewPr varScale="1">
        <p:scale>
          <a:sx n="103" d="100"/>
          <a:sy n="103" d="100"/>
        </p:scale>
        <p:origin x="-102" y="-600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kuto\%23D\%23WORK\%23Photo-Injectors\Photo_Injector_our_project\2015-2016-SRF-gun\2016-02-02_after-re-shaping\Plug_cavities_2012-2016-10-08_Summary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7639345950773"/>
          <c:y val="0.13166496792650872"/>
          <c:w val="0.82728953666652105"/>
          <c:h val="0.73705946427262103"/>
        </c:manualLayout>
      </c:layout>
      <c:scatterChart>
        <c:scatterStyle val="lineMarker"/>
        <c:varyColors val="0"/>
        <c:ser>
          <c:idx val="1"/>
          <c:order val="0"/>
          <c:tx>
            <c:v>Specification</c:v>
          </c:tx>
          <c:spPr>
            <a:ln w="28575">
              <a:noFill/>
            </a:ln>
          </c:spPr>
          <c:marker>
            <c:symbol val="diamond"/>
            <c:size val="16"/>
            <c:spPr>
              <a:solidFill>
                <a:srgbClr val="FF0000"/>
              </a:solidFill>
              <a:ln w="28575">
                <a:solidFill>
                  <a:schemeClr val="tx1"/>
                </a:solidFill>
              </a:ln>
            </c:spPr>
          </c:marker>
          <c:xVal>
            <c:numLit>
              <c:formatCode>General</c:formatCode>
              <c:ptCount val="1"/>
              <c:pt idx="0">
                <c:v>40</c:v>
              </c:pt>
            </c:numLit>
          </c:xVal>
          <c:yVal>
            <c:numLit>
              <c:formatCode>General</c:formatCode>
              <c:ptCount val="1"/>
              <c:pt idx="0">
                <c:v>10000000000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6D9-5B4A-8B7E-2842B955CBFE}"/>
            </c:ext>
          </c:extLst>
        </c:ser>
        <c:ser>
          <c:idx val="4"/>
          <c:order val="1"/>
          <c:tx>
            <c:v>2014-07-08-Nb plug</c:v>
          </c:tx>
          <c:spPr>
            <a:ln w="28575">
              <a:noFill/>
            </a:ln>
          </c:spPr>
          <c:marker>
            <c:symbol val="circle"/>
            <c:size val="11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Sheet3!$E$314:$E$336</c:f>
              <c:numCache>
                <c:formatCode>General</c:formatCode>
                <c:ptCount val="23"/>
                <c:pt idx="0">
                  <c:v>5.6686499999999995</c:v>
                </c:pt>
                <c:pt idx="1">
                  <c:v>10.09125</c:v>
                </c:pt>
                <c:pt idx="2">
                  <c:v>14.197949999999999</c:v>
                </c:pt>
                <c:pt idx="3">
                  <c:v>17.620200000000001</c:v>
                </c:pt>
                <c:pt idx="4">
                  <c:v>21.621600000000001</c:v>
                </c:pt>
                <c:pt idx="5">
                  <c:v>26.0442</c:v>
                </c:pt>
                <c:pt idx="6">
                  <c:v>29.99295</c:v>
                </c:pt>
                <c:pt idx="7">
                  <c:v>32.9589</c:v>
                </c:pt>
                <c:pt idx="8">
                  <c:v>35.907299999999999</c:v>
                </c:pt>
                <c:pt idx="9">
                  <c:v>38.820599999999999</c:v>
                </c:pt>
                <c:pt idx="10">
                  <c:v>41.593499999999999</c:v>
                </c:pt>
                <c:pt idx="11">
                  <c:v>44.296199999999999</c:v>
                </c:pt>
                <c:pt idx="12">
                  <c:v>47.349899999999998</c:v>
                </c:pt>
                <c:pt idx="13">
                  <c:v>46.4373</c:v>
                </c:pt>
                <c:pt idx="14">
                  <c:v>50.193000000000005</c:v>
                </c:pt>
                <c:pt idx="15">
                  <c:v>53.141399999999997</c:v>
                </c:pt>
                <c:pt idx="16">
                  <c:v>55.089450000000006</c:v>
                </c:pt>
                <c:pt idx="17">
                  <c:v>55.124549999999999</c:v>
                </c:pt>
                <c:pt idx="18">
                  <c:v>56.300399999999996</c:v>
                </c:pt>
                <c:pt idx="19">
                  <c:v>57.019950000000001</c:v>
                </c:pt>
                <c:pt idx="20">
                  <c:v>57.634200000000014</c:v>
                </c:pt>
                <c:pt idx="21">
                  <c:v>58.195799999999991</c:v>
                </c:pt>
                <c:pt idx="22">
                  <c:v>58.564350000000005</c:v>
                </c:pt>
              </c:numCache>
            </c:numRef>
          </c:xVal>
          <c:yVal>
            <c:numRef>
              <c:f>Sheet3!$B$314:$B$336</c:f>
              <c:numCache>
                <c:formatCode>0.00E+00</c:formatCode>
                <c:ptCount val="23"/>
                <c:pt idx="0">
                  <c:v>24200000000</c:v>
                </c:pt>
                <c:pt idx="1">
                  <c:v>24200000000</c:v>
                </c:pt>
                <c:pt idx="2">
                  <c:v>24100000000</c:v>
                </c:pt>
                <c:pt idx="3">
                  <c:v>23600000000</c:v>
                </c:pt>
                <c:pt idx="4">
                  <c:v>22500000000</c:v>
                </c:pt>
                <c:pt idx="5">
                  <c:v>20900000000</c:v>
                </c:pt>
                <c:pt idx="6">
                  <c:v>17700000000</c:v>
                </c:pt>
                <c:pt idx="7">
                  <c:v>17200000000</c:v>
                </c:pt>
                <c:pt idx="8">
                  <c:v>16500000000</c:v>
                </c:pt>
                <c:pt idx="9">
                  <c:v>15600000000</c:v>
                </c:pt>
                <c:pt idx="10">
                  <c:v>14600000000</c:v>
                </c:pt>
                <c:pt idx="11">
                  <c:v>13400000000</c:v>
                </c:pt>
                <c:pt idx="12">
                  <c:v>12400000000</c:v>
                </c:pt>
                <c:pt idx="13">
                  <c:v>9610000000</c:v>
                </c:pt>
                <c:pt idx="14">
                  <c:v>9130000000</c:v>
                </c:pt>
                <c:pt idx="15">
                  <c:v>8390000000</c:v>
                </c:pt>
                <c:pt idx="16">
                  <c:v>7480000000</c:v>
                </c:pt>
                <c:pt idx="17">
                  <c:v>7450000000</c:v>
                </c:pt>
                <c:pt idx="18">
                  <c:v>6640000000</c:v>
                </c:pt>
                <c:pt idx="19">
                  <c:v>6070000000</c:v>
                </c:pt>
                <c:pt idx="20">
                  <c:v>5520000000</c:v>
                </c:pt>
                <c:pt idx="21">
                  <c:v>5000000000</c:v>
                </c:pt>
                <c:pt idx="22">
                  <c:v>4730000000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6D9-5B4A-8B7E-2842B955CBFE}"/>
            </c:ext>
          </c:extLst>
        </c:ser>
        <c:ser>
          <c:idx val="2"/>
          <c:order val="2"/>
          <c:tx>
            <c:v>2015-02-12-Pb coated Plug</c:v>
          </c:tx>
          <c:spPr>
            <a:ln w="28575">
              <a:noFill/>
            </a:ln>
          </c:spPr>
          <c:marker>
            <c:symbol val="triangle"/>
            <c:size val="10"/>
            <c:spPr>
              <a:solidFill>
                <a:schemeClr val="bg2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'2015-02-12-Pb'!$D$3:$D$22</c:f>
              <c:numCache>
                <c:formatCode>0.00E+00</c:formatCode>
                <c:ptCount val="20"/>
                <c:pt idx="0">
                  <c:v>3.3820000000000001</c:v>
                </c:pt>
                <c:pt idx="1">
                  <c:v>3.42</c:v>
                </c:pt>
                <c:pt idx="2">
                  <c:v>6.1369999999999996</c:v>
                </c:pt>
                <c:pt idx="3">
                  <c:v>8.6829999999999998</c:v>
                </c:pt>
                <c:pt idx="4">
                  <c:v>10.925000000000001</c:v>
                </c:pt>
                <c:pt idx="5">
                  <c:v>13.813000000000001</c:v>
                </c:pt>
                <c:pt idx="6">
                  <c:v>17.498999999999999</c:v>
                </c:pt>
                <c:pt idx="7">
                  <c:v>19.760000000000002</c:v>
                </c:pt>
                <c:pt idx="8">
                  <c:v>22.04</c:v>
                </c:pt>
                <c:pt idx="9">
                  <c:v>24.13</c:v>
                </c:pt>
                <c:pt idx="10">
                  <c:v>25.65</c:v>
                </c:pt>
                <c:pt idx="11">
                  <c:v>27.17</c:v>
                </c:pt>
                <c:pt idx="12">
                  <c:v>28.12</c:v>
                </c:pt>
                <c:pt idx="13">
                  <c:v>29.64</c:v>
                </c:pt>
                <c:pt idx="14">
                  <c:v>30.97</c:v>
                </c:pt>
                <c:pt idx="15">
                  <c:v>32.11</c:v>
                </c:pt>
                <c:pt idx="16">
                  <c:v>30.78</c:v>
                </c:pt>
                <c:pt idx="17">
                  <c:v>30.4</c:v>
                </c:pt>
                <c:pt idx="18">
                  <c:v>31.16</c:v>
                </c:pt>
                <c:pt idx="19">
                  <c:v>32.299999999999997</c:v>
                </c:pt>
              </c:numCache>
            </c:numRef>
          </c:xVal>
          <c:yVal>
            <c:numRef>
              <c:f>'2015-02-12-Pb'!$E$3:$E$22</c:f>
              <c:numCache>
                <c:formatCode>0.00E+00</c:formatCode>
                <c:ptCount val="20"/>
                <c:pt idx="0">
                  <c:v>17000000000</c:v>
                </c:pt>
                <c:pt idx="1">
                  <c:v>17100000000</c:v>
                </c:pt>
                <c:pt idx="2">
                  <c:v>17300000000</c:v>
                </c:pt>
                <c:pt idx="3">
                  <c:v>17100000000</c:v>
                </c:pt>
                <c:pt idx="4">
                  <c:v>16800000000</c:v>
                </c:pt>
                <c:pt idx="5">
                  <c:v>16400000000</c:v>
                </c:pt>
                <c:pt idx="6">
                  <c:v>15900000000</c:v>
                </c:pt>
                <c:pt idx="7">
                  <c:v>15400000000</c:v>
                </c:pt>
                <c:pt idx="8">
                  <c:v>14700000000</c:v>
                </c:pt>
                <c:pt idx="9">
                  <c:v>13400000000</c:v>
                </c:pt>
                <c:pt idx="10">
                  <c:v>11700000000</c:v>
                </c:pt>
                <c:pt idx="11">
                  <c:v>9220000000</c:v>
                </c:pt>
                <c:pt idx="12">
                  <c:v>7170000000</c:v>
                </c:pt>
                <c:pt idx="13">
                  <c:v>5670000000</c:v>
                </c:pt>
                <c:pt idx="14">
                  <c:v>4310000000</c:v>
                </c:pt>
                <c:pt idx="15">
                  <c:v>3180000000</c:v>
                </c:pt>
                <c:pt idx="16">
                  <c:v>1980000000</c:v>
                </c:pt>
                <c:pt idx="17">
                  <c:v>1960000000</c:v>
                </c:pt>
                <c:pt idx="18">
                  <c:v>1380000000</c:v>
                </c:pt>
                <c:pt idx="19">
                  <c:v>998000000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6D9-5B4A-8B7E-2842B955CBFE}"/>
            </c:ext>
          </c:extLst>
        </c:ser>
        <c:ser>
          <c:idx val="0"/>
          <c:order val="3"/>
          <c:tx>
            <c:v>2016-02-01-Nb plug-reshaped</c:v>
          </c:tx>
          <c:spPr>
            <a:ln w="28575">
              <a:noFill/>
            </a:ln>
          </c:spPr>
          <c:marker>
            <c:symbol val="circle"/>
            <c:size val="11"/>
            <c:spPr>
              <a:solidFill>
                <a:srgbClr val="00B050"/>
              </a:solidFill>
              <a:ln w="19050">
                <a:solidFill>
                  <a:schemeClr val="tx1"/>
                </a:solidFill>
              </a:ln>
            </c:spPr>
          </c:marker>
          <c:dPt>
            <c:idx val="6"/>
            <c:marker>
              <c:spPr>
                <a:solidFill>
                  <a:srgbClr val="00B050"/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50800" dir="5400000" algn="ctr" rotWithShape="0">
                    <a:schemeClr val="bg1"/>
                  </a:outerShdw>
                </a:effectLst>
              </c:spPr>
            </c:marker>
            <c:bubble3D val="0"/>
            <c:spPr>
              <a:ln w="28575">
                <a:noFill/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</c:dPt>
          <c:xVal>
            <c:numRef>
              <c:f>'till 2016-10-11-Nb-plug'!$D$2:$D$17</c:f>
              <c:numCache>
                <c:formatCode>0.00E+00</c:formatCode>
                <c:ptCount val="16"/>
                <c:pt idx="0">
                  <c:v>9.7461000000000002</c:v>
                </c:pt>
                <c:pt idx="1">
                  <c:v>17.055675000000001</c:v>
                </c:pt>
                <c:pt idx="2">
                  <c:v>22.31775</c:v>
                </c:pt>
                <c:pt idx="3">
                  <c:v>24.979500000000002</c:v>
                </c:pt>
                <c:pt idx="4">
                  <c:v>26.208000000000002</c:v>
                </c:pt>
                <c:pt idx="5">
                  <c:v>31.326750000000001</c:v>
                </c:pt>
                <c:pt idx="6">
                  <c:v>38.493000000000002</c:v>
                </c:pt>
                <c:pt idx="7">
                  <c:v>46.478250000000003</c:v>
                </c:pt>
                <c:pt idx="8">
                  <c:v>49.549500000000002</c:v>
                </c:pt>
                <c:pt idx="9">
                  <c:v>52.006499999999996</c:v>
                </c:pt>
                <c:pt idx="10">
                  <c:v>53.849250000000005</c:v>
                </c:pt>
                <c:pt idx="11">
                  <c:v>55.896750000000004</c:v>
                </c:pt>
                <c:pt idx="12">
                  <c:v>56.920500000000004</c:v>
                </c:pt>
                <c:pt idx="13">
                  <c:v>60.1965</c:v>
                </c:pt>
                <c:pt idx="14">
                  <c:v>61.425000000000004</c:v>
                </c:pt>
                <c:pt idx="15">
                  <c:v>62.244</c:v>
                </c:pt>
              </c:numCache>
            </c:numRef>
          </c:xVal>
          <c:yVal>
            <c:numRef>
              <c:f>'till 2016-10-11-Nb-plug'!$E$2:$E$17</c:f>
              <c:numCache>
                <c:formatCode>0.00E+00</c:formatCode>
                <c:ptCount val="16"/>
                <c:pt idx="0">
                  <c:v>13400000000</c:v>
                </c:pt>
                <c:pt idx="1">
                  <c:v>13200000000</c:v>
                </c:pt>
                <c:pt idx="2">
                  <c:v>13800000000</c:v>
                </c:pt>
                <c:pt idx="3">
                  <c:v>13200000000</c:v>
                </c:pt>
                <c:pt idx="4">
                  <c:v>13300000000</c:v>
                </c:pt>
                <c:pt idx="5">
                  <c:v>9270000000</c:v>
                </c:pt>
                <c:pt idx="6">
                  <c:v>8770000000</c:v>
                </c:pt>
                <c:pt idx="7">
                  <c:v>7480000000</c:v>
                </c:pt>
                <c:pt idx="8">
                  <c:v>6610000000</c:v>
                </c:pt>
                <c:pt idx="9">
                  <c:v>5670000000</c:v>
                </c:pt>
                <c:pt idx="10">
                  <c:v>5030000000</c:v>
                </c:pt>
                <c:pt idx="11">
                  <c:v>4220000000</c:v>
                </c:pt>
                <c:pt idx="12">
                  <c:v>3840000000</c:v>
                </c:pt>
                <c:pt idx="13">
                  <c:v>2520000000</c:v>
                </c:pt>
                <c:pt idx="14">
                  <c:v>2050000000</c:v>
                </c:pt>
                <c:pt idx="15">
                  <c:v>1850000000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6D9-5B4A-8B7E-2842B955CBFE}"/>
            </c:ext>
          </c:extLst>
        </c:ser>
        <c:ser>
          <c:idx val="3"/>
          <c:order val="4"/>
          <c:tx>
            <c:v>2016-10-11-Nb plug-new assembly</c:v>
          </c:tx>
          <c:spPr>
            <a:ln w="28575">
              <a:noFill/>
            </a:ln>
          </c:spPr>
          <c:marker>
            <c:symbol val="square"/>
            <c:size val="8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'till 2016-10-11-Nb-plug'!$H$83:$H$110</c:f>
              <c:numCache>
                <c:formatCode>0.00E+00</c:formatCode>
                <c:ptCount val="28"/>
                <c:pt idx="0">
                  <c:v>3.5831249999999999</c:v>
                </c:pt>
                <c:pt idx="1">
                  <c:v>5.0573249999999996</c:v>
                </c:pt>
                <c:pt idx="2">
                  <c:v>7.1457750000000004</c:v>
                </c:pt>
                <c:pt idx="3">
                  <c:v>10.114649999999999</c:v>
                </c:pt>
                <c:pt idx="4">
                  <c:v>11.322675</c:v>
                </c:pt>
                <c:pt idx="5">
                  <c:v>12.653549999999999</c:v>
                </c:pt>
                <c:pt idx="6">
                  <c:v>14.189175000000001</c:v>
                </c:pt>
                <c:pt idx="7">
                  <c:v>15.786225</c:v>
                </c:pt>
                <c:pt idx="8">
                  <c:v>17.3628</c:v>
                </c:pt>
                <c:pt idx="9">
                  <c:v>18.71415</c:v>
                </c:pt>
                <c:pt idx="10">
                  <c:v>19.799325</c:v>
                </c:pt>
                <c:pt idx="11">
                  <c:v>20.679749999999999</c:v>
                </c:pt>
                <c:pt idx="12">
                  <c:v>21.498750000000001</c:v>
                </c:pt>
                <c:pt idx="13">
                  <c:v>22.113</c:v>
                </c:pt>
                <c:pt idx="14">
                  <c:v>22.522500000000001</c:v>
                </c:pt>
                <c:pt idx="15">
                  <c:v>23.136749999999999</c:v>
                </c:pt>
                <c:pt idx="16">
                  <c:v>23.546250000000001</c:v>
                </c:pt>
                <c:pt idx="17">
                  <c:v>24.160499999999999</c:v>
                </c:pt>
                <c:pt idx="18">
                  <c:v>24.774750000000001</c:v>
                </c:pt>
                <c:pt idx="19">
                  <c:v>25.388999999999999</c:v>
                </c:pt>
                <c:pt idx="20">
                  <c:v>26.003250000000001</c:v>
                </c:pt>
                <c:pt idx="21">
                  <c:v>26.6175</c:v>
                </c:pt>
                <c:pt idx="22">
                  <c:v>27.027000000000001</c:v>
                </c:pt>
                <c:pt idx="23">
                  <c:v>28.050750000000001</c:v>
                </c:pt>
                <c:pt idx="24">
                  <c:v>28.664999999999999</c:v>
                </c:pt>
                <c:pt idx="25">
                  <c:v>29.279250000000001</c:v>
                </c:pt>
                <c:pt idx="26">
                  <c:v>29.8935</c:v>
                </c:pt>
                <c:pt idx="27">
                  <c:v>30.09825</c:v>
                </c:pt>
              </c:numCache>
            </c:numRef>
          </c:xVal>
          <c:yVal>
            <c:numRef>
              <c:f>'till 2016-10-11-Nb-plug'!$B$83:$B$110</c:f>
              <c:numCache>
                <c:formatCode>0.00E+00</c:formatCode>
                <c:ptCount val="28"/>
                <c:pt idx="0">
                  <c:v>13500000000</c:v>
                </c:pt>
                <c:pt idx="1">
                  <c:v>13800000000</c:v>
                </c:pt>
                <c:pt idx="2">
                  <c:v>13900000000</c:v>
                </c:pt>
                <c:pt idx="3">
                  <c:v>13800000000</c:v>
                </c:pt>
                <c:pt idx="4">
                  <c:v>13700000000</c:v>
                </c:pt>
                <c:pt idx="5">
                  <c:v>13500000000</c:v>
                </c:pt>
                <c:pt idx="6">
                  <c:v>13300000000</c:v>
                </c:pt>
                <c:pt idx="7">
                  <c:v>12800000000</c:v>
                </c:pt>
                <c:pt idx="8">
                  <c:v>11600000000</c:v>
                </c:pt>
                <c:pt idx="9">
                  <c:v>9650000000</c:v>
                </c:pt>
                <c:pt idx="10">
                  <c:v>7620000000</c:v>
                </c:pt>
                <c:pt idx="11">
                  <c:v>5980000000</c:v>
                </c:pt>
                <c:pt idx="12">
                  <c:v>4740000000</c:v>
                </c:pt>
                <c:pt idx="13">
                  <c:v>3820000000</c:v>
                </c:pt>
                <c:pt idx="14">
                  <c:v>3260000000</c:v>
                </c:pt>
                <c:pt idx="15">
                  <c:v>2620000000</c:v>
                </c:pt>
                <c:pt idx="16">
                  <c:v>2220000000</c:v>
                </c:pt>
                <c:pt idx="17">
                  <c:v>1810000000</c:v>
                </c:pt>
                <c:pt idx="18">
                  <c:v>1440000000</c:v>
                </c:pt>
                <c:pt idx="19">
                  <c:v>1170000000</c:v>
                </c:pt>
                <c:pt idx="20">
                  <c:v>992000000</c:v>
                </c:pt>
                <c:pt idx="21">
                  <c:v>825000000</c:v>
                </c:pt>
                <c:pt idx="22">
                  <c:v>680000000</c:v>
                </c:pt>
                <c:pt idx="23">
                  <c:v>539000000</c:v>
                </c:pt>
                <c:pt idx="24">
                  <c:v>433000000</c:v>
                </c:pt>
                <c:pt idx="25">
                  <c:v>348000000</c:v>
                </c:pt>
                <c:pt idx="26">
                  <c:v>285000000</c:v>
                </c:pt>
                <c:pt idx="27">
                  <c:v>234000000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26D9-5B4A-8B7E-2842B955CB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174592"/>
        <c:axId val="90176896"/>
      </c:scatterChart>
      <c:valAx>
        <c:axId val="90174592"/>
        <c:scaling>
          <c:orientation val="minMax"/>
          <c:max val="7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E</a:t>
                </a:r>
                <a:r>
                  <a:rPr lang="en-US" sz="800" baseline="-25000" dirty="0"/>
                  <a:t> </a:t>
                </a:r>
                <a:r>
                  <a:rPr lang="en-US" baseline="-25000" dirty="0"/>
                  <a:t>cathode</a:t>
                </a:r>
                <a:r>
                  <a:rPr lang="en-US" dirty="0"/>
                  <a:t> [MV/m]</a:t>
                </a:r>
              </a:p>
            </c:rich>
          </c:tx>
          <c:layout>
            <c:manualLayout>
              <c:xMode val="edge"/>
              <c:yMode val="edge"/>
              <c:x val="0.40502374848667094"/>
              <c:y val="0.9415947953656727"/>
            </c:manualLayout>
          </c:layout>
          <c:overlay val="0"/>
        </c:title>
        <c:numFmt formatCode="#,##0" sourceLinked="0"/>
        <c:majorTickMark val="in"/>
        <c:minorTickMark val="none"/>
        <c:tickLblPos val="nextTo"/>
        <c:crossAx val="90176896"/>
        <c:crosses val="autoZero"/>
        <c:crossBetween val="midCat"/>
      </c:valAx>
      <c:valAx>
        <c:axId val="90176896"/>
        <c:scaling>
          <c:logBase val="10"/>
          <c:orientation val="minMax"/>
          <c:max val="100000000000"/>
          <c:min val="10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/>
                  <a:t>Q</a:t>
                </a:r>
                <a:r>
                  <a:rPr lang="en-US" sz="800" baseline="-25000" dirty="0"/>
                  <a:t> </a:t>
                </a:r>
                <a:r>
                  <a:rPr lang="en-US" baseline="-25000" dirty="0"/>
                  <a:t>0</a:t>
                </a:r>
              </a:p>
            </c:rich>
          </c:tx>
          <c:layout>
            <c:manualLayout>
              <c:xMode val="edge"/>
              <c:yMode val="edge"/>
              <c:x val="2.4446997924737292E-2"/>
              <c:y val="0.47648152262917287"/>
            </c:manualLayout>
          </c:layout>
          <c:overlay val="0"/>
        </c:title>
        <c:numFmt formatCode="0.E+00" sourceLinked="0"/>
        <c:majorTickMark val="in"/>
        <c:minorTickMark val="in"/>
        <c:tickLblPos val="nextTo"/>
        <c:crossAx val="90174592"/>
        <c:crosses val="autoZero"/>
        <c:crossBetween val="midCat"/>
      </c:valAx>
      <c:spPr>
        <a:noFill/>
        <a:ln>
          <a:solidFill>
            <a:schemeClr val="tx2"/>
          </a:solidFill>
        </a:ln>
      </c:spPr>
    </c:plotArea>
    <c:legend>
      <c:legendPos val="r"/>
      <c:layout>
        <c:manualLayout>
          <c:xMode val="edge"/>
          <c:yMode val="edge"/>
          <c:x val="0.54335563148799582"/>
          <c:y val="0.62189454943963707"/>
          <c:w val="0.43006801441148435"/>
          <c:h val="0.23790840798210347"/>
        </c:manualLayout>
      </c:layout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600" b="0">
          <a:solidFill>
            <a:schemeClr val="tx1"/>
          </a:solidFill>
          <a:effectLst/>
          <a:latin typeface="+mn-lt"/>
        </a:defRPr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3699942945436"/>
          <c:y val="3.7933285190534384E-2"/>
          <c:w val="0.81728724670492336"/>
          <c:h val="0.81586160565492727"/>
        </c:manualLayout>
      </c:layout>
      <c:scatterChart>
        <c:scatterStyle val="smoothMarker"/>
        <c:varyColors val="0"/>
        <c:ser>
          <c:idx val="2"/>
          <c:order val="0"/>
          <c:tx>
            <c:v>Pb, before cleaning</c:v>
          </c:tx>
          <c:marker>
            <c:symbol val="circle"/>
            <c:size val="8"/>
            <c:spPr>
              <a:solidFill>
                <a:schemeClr val="tx1"/>
              </a:solidFill>
              <a:ln w="28575">
                <a:solidFill>
                  <a:schemeClr val="bg1"/>
                </a:solidFill>
              </a:ln>
            </c:spPr>
          </c:marker>
          <c:xVal>
            <c:numRef>
              <c:f>Sheet1!$G$3:$G$14</c:f>
              <c:numCache>
                <c:formatCode>0</c:formatCode>
                <c:ptCount val="12"/>
                <c:pt idx="0">
                  <c:v>200.33584045813845</c:v>
                </c:pt>
                <c:pt idx="1">
                  <c:v>220.36942450395227</c:v>
                </c:pt>
                <c:pt idx="2">
                  <c:v>230.38621652685922</c:v>
                </c:pt>
                <c:pt idx="3">
                  <c:v>240.40300854976604</c:v>
                </c:pt>
                <c:pt idx="4">
                  <c:v>250.41980057267304</c:v>
                </c:pt>
                <c:pt idx="5">
                  <c:v>260.4365925955799</c:v>
                </c:pt>
                <c:pt idx="6">
                  <c:v>270.45338461848684</c:v>
                </c:pt>
                <c:pt idx="7">
                  <c:v>280.47017664139378</c:v>
                </c:pt>
                <c:pt idx="8">
                  <c:v>290.48696866430066</c:v>
                </c:pt>
                <c:pt idx="9">
                  <c:v>300.50376068720766</c:v>
                </c:pt>
                <c:pt idx="10">
                  <c:v>310.5205527101146</c:v>
                </c:pt>
                <c:pt idx="11">
                  <c:v>320.53734473302143</c:v>
                </c:pt>
              </c:numCache>
            </c:numRef>
          </c:xVal>
          <c:yVal>
            <c:numRef>
              <c:f>Sheet1!$D$3:$D$14</c:f>
              <c:numCache>
                <c:formatCode>General</c:formatCode>
                <c:ptCount val="12"/>
                <c:pt idx="0">
                  <c:v>3.35537143972996E-5</c:v>
                </c:pt>
                <c:pt idx="1">
                  <c:v>7.5565451775460087E-6</c:v>
                </c:pt>
                <c:pt idx="2">
                  <c:v>2.6333673122663945E-6</c:v>
                </c:pt>
                <c:pt idx="3">
                  <c:v>2.4709157509157503E-6</c:v>
                </c:pt>
                <c:pt idx="4">
                  <c:v>9.9358974358975777E-7</c:v>
                </c:pt>
                <c:pt idx="5">
                  <c:v>5.0485946939848026E-7</c:v>
                </c:pt>
                <c:pt idx="6">
                  <c:v>1.968253968253988E-7</c:v>
                </c:pt>
                <c:pt idx="7">
                  <c:v>9.3308501232200274E-8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51F8-F04C-A53D-8807865B77A8}"/>
            </c:ext>
          </c:extLst>
        </c:ser>
        <c:ser>
          <c:idx val="1"/>
          <c:order val="1"/>
          <c:tx>
            <c:v>Pb, 1st cleaning</c:v>
          </c:tx>
          <c:spPr>
            <a:ln>
              <a:solidFill>
                <a:srgbClr val="00AA92"/>
              </a:solidFill>
            </a:ln>
          </c:spPr>
          <c:marker>
            <c:symbol val="triangle"/>
            <c:size val="8"/>
            <c:spPr>
              <a:solidFill>
                <a:srgbClr val="00B050"/>
              </a:solidFill>
              <a:ln>
                <a:solidFill>
                  <a:srgbClr val="00AA92"/>
                </a:solidFill>
              </a:ln>
            </c:spPr>
          </c:marker>
          <c:xVal>
            <c:numRef>
              <c:f>Sheet1!$G$3:$G$14</c:f>
              <c:numCache>
                <c:formatCode>0</c:formatCode>
                <c:ptCount val="12"/>
                <c:pt idx="0">
                  <c:v>200.33584045813845</c:v>
                </c:pt>
                <c:pt idx="1">
                  <c:v>220.36942450395227</c:v>
                </c:pt>
                <c:pt idx="2">
                  <c:v>230.38621652685922</c:v>
                </c:pt>
                <c:pt idx="3">
                  <c:v>240.40300854976604</c:v>
                </c:pt>
                <c:pt idx="4">
                  <c:v>250.41980057267304</c:v>
                </c:pt>
                <c:pt idx="5">
                  <c:v>260.4365925955799</c:v>
                </c:pt>
                <c:pt idx="6">
                  <c:v>270.45338461848684</c:v>
                </c:pt>
                <c:pt idx="7">
                  <c:v>280.47017664139378</c:v>
                </c:pt>
                <c:pt idx="8">
                  <c:v>290.48696866430066</c:v>
                </c:pt>
                <c:pt idx="9">
                  <c:v>300.50376068720766</c:v>
                </c:pt>
                <c:pt idx="10">
                  <c:v>310.5205527101146</c:v>
                </c:pt>
                <c:pt idx="11">
                  <c:v>320.53734473302143</c:v>
                </c:pt>
              </c:numCache>
            </c:numRef>
          </c:xVal>
          <c:yVal>
            <c:numRef>
              <c:f>Sheet1!$C$3:$C$14</c:f>
              <c:numCache>
                <c:formatCode>General</c:formatCode>
                <c:ptCount val="12"/>
                <c:pt idx="0">
                  <c:v>9.7856666666666712E-4</c:v>
                </c:pt>
                <c:pt idx="1">
                  <c:v>6.5696310935441375E-4</c:v>
                </c:pt>
                <c:pt idx="2">
                  <c:v>4.6018633540372667E-4</c:v>
                </c:pt>
                <c:pt idx="3">
                  <c:v>3.5845185185185178E-4</c:v>
                </c:pt>
                <c:pt idx="4">
                  <c:v>2.5341090909090903E-4</c:v>
                </c:pt>
                <c:pt idx="5">
                  <c:v>1.5088937728937728E-4</c:v>
                </c:pt>
                <c:pt idx="6">
                  <c:v>8.0352402480727978E-5</c:v>
                </c:pt>
                <c:pt idx="7">
                  <c:v>3.8526151444184237E-5</c:v>
                </c:pt>
                <c:pt idx="8">
                  <c:v>1.6048812055098454E-5</c:v>
                </c:pt>
                <c:pt idx="9">
                  <c:v>5.2517647058823538E-6</c:v>
                </c:pt>
                <c:pt idx="10">
                  <c:v>9.9481865284973931E-7</c:v>
                </c:pt>
                <c:pt idx="11">
                  <c:v>4.8926767676768373E-8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51F8-F04C-A53D-8807865B77A8}"/>
            </c:ext>
          </c:extLst>
        </c:ser>
        <c:ser>
          <c:idx val="0"/>
          <c:order val="2"/>
          <c:tx>
            <c:v>Pb, 2nd cleaning</c:v>
          </c:tx>
          <c:spPr>
            <a:ln>
              <a:solidFill>
                <a:srgbClr val="0070C0"/>
              </a:solidFill>
            </a:ln>
          </c:spPr>
          <c:marker>
            <c:symbol val="square"/>
            <c:size val="7"/>
            <c:spPr>
              <a:solidFill>
                <a:srgbClr val="0070C0"/>
              </a:solidFill>
              <a:ln>
                <a:noFill/>
              </a:ln>
            </c:spPr>
          </c:marker>
          <c:xVal>
            <c:numRef>
              <c:f>Sheet1!$G$3:$G$14</c:f>
              <c:numCache>
                <c:formatCode>0</c:formatCode>
                <c:ptCount val="12"/>
                <c:pt idx="0">
                  <c:v>200.33584045813845</c:v>
                </c:pt>
                <c:pt idx="1">
                  <c:v>220.36942450395227</c:v>
                </c:pt>
                <c:pt idx="2">
                  <c:v>230.38621652685922</c:v>
                </c:pt>
                <c:pt idx="3">
                  <c:v>240.40300854976604</c:v>
                </c:pt>
                <c:pt idx="4">
                  <c:v>250.41980057267304</c:v>
                </c:pt>
                <c:pt idx="5">
                  <c:v>260.4365925955799</c:v>
                </c:pt>
                <c:pt idx="6">
                  <c:v>270.45338461848684</c:v>
                </c:pt>
                <c:pt idx="7">
                  <c:v>280.47017664139378</c:v>
                </c:pt>
                <c:pt idx="8">
                  <c:v>290.48696866430066</c:v>
                </c:pt>
                <c:pt idx="9">
                  <c:v>300.50376068720766</c:v>
                </c:pt>
                <c:pt idx="10">
                  <c:v>310.5205527101146</c:v>
                </c:pt>
                <c:pt idx="11">
                  <c:v>320.53734473302143</c:v>
                </c:pt>
              </c:numCache>
            </c:numRef>
          </c:xVal>
          <c:yVal>
            <c:numRef>
              <c:f>Sheet1!$B$3:$B$14</c:f>
              <c:numCache>
                <c:formatCode>General</c:formatCode>
                <c:ptCount val="12"/>
                <c:pt idx="0">
                  <c:v>2.1699999999999996E-3</c:v>
                </c:pt>
                <c:pt idx="1">
                  <c:v>1.3008563899868243E-3</c:v>
                </c:pt>
                <c:pt idx="2">
                  <c:v>9.0221827861579394E-4</c:v>
                </c:pt>
                <c:pt idx="3">
                  <c:v>7.1787962962962962E-4</c:v>
                </c:pt>
                <c:pt idx="4">
                  <c:v>5.258727272727271E-4</c:v>
                </c:pt>
                <c:pt idx="5">
                  <c:v>3.2044688644688638E-4</c:v>
                </c:pt>
                <c:pt idx="6">
                  <c:v>1.7507911667536083E-4</c:v>
                </c:pt>
                <c:pt idx="7">
                  <c:v>8.5183450429352048E-5</c:v>
                </c:pt>
                <c:pt idx="8">
                  <c:v>3.8937474962250773E-5</c:v>
                </c:pt>
                <c:pt idx="9">
                  <c:v>1.3583267973856201E-5</c:v>
                </c:pt>
                <c:pt idx="10">
                  <c:v>2.9844559585492179E-6</c:v>
                </c:pt>
                <c:pt idx="11">
                  <c:v>2.4463383838383837E-7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51F8-F04C-A53D-8807865B77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6323968"/>
        <c:axId val="176326528"/>
      </c:scatterChart>
      <c:valAx>
        <c:axId val="176323968"/>
        <c:scaling>
          <c:orientation val="minMax"/>
          <c:min val="19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wavelength [nm]</a:t>
                </a:r>
              </a:p>
            </c:rich>
          </c:tx>
          <c:layout/>
          <c:overlay val="0"/>
        </c:title>
        <c:numFmt formatCode="0" sourceLinked="1"/>
        <c:majorTickMark val="in"/>
        <c:minorTickMark val="none"/>
        <c:tickLblPos val="nextTo"/>
        <c:crossAx val="176326528"/>
        <c:crossesAt val="1.0000000000000005E-8"/>
        <c:crossBetween val="midCat"/>
      </c:valAx>
      <c:valAx>
        <c:axId val="176326528"/>
        <c:scaling>
          <c:logBase val="10"/>
          <c:orientation val="minMax"/>
          <c:max val="1.0000000000000002E-2"/>
          <c:min val="1.0000000000000005E-8"/>
        </c:scaling>
        <c:delete val="0"/>
        <c:axPos val="l"/>
        <c:majorGridlines/>
        <c:minorGridlines>
          <c:spPr>
            <a:ln>
              <a:prstDash val="sysDash"/>
            </a:ln>
          </c:spPr>
        </c:min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QE</a:t>
                </a:r>
              </a:p>
            </c:rich>
          </c:tx>
          <c:layout>
            <c:manualLayout>
              <c:xMode val="edge"/>
              <c:yMode val="edge"/>
              <c:x val="3.527704764875618E-2"/>
              <c:y val="0.42070694402010889"/>
            </c:manualLayout>
          </c:layout>
          <c:overlay val="0"/>
        </c:title>
        <c:numFmt formatCode="0.E+00" sourceLinked="0"/>
        <c:majorTickMark val="in"/>
        <c:minorTickMark val="none"/>
        <c:tickLblPos val="nextTo"/>
        <c:crossAx val="176323968"/>
        <c:crosses val="autoZero"/>
        <c:crossBetween val="midCat"/>
        <c:majorUnit val="100"/>
      </c:valAx>
      <c:spPr>
        <a:noFill/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6125416666666667"/>
          <c:y val="0.63718364197530863"/>
          <c:w val="0.37522395833333333"/>
          <c:h val="0.20715740740740737"/>
        </c:manualLayout>
      </c:layout>
      <c:overlay val="0"/>
      <c:spPr>
        <a:solidFill>
          <a:schemeClr val="bg1"/>
        </a:solidFill>
        <a:ln>
          <a:noFill/>
        </a:ln>
      </c:spPr>
    </c:legend>
    <c:plotVisOnly val="1"/>
    <c:dispBlanksAs val="gap"/>
    <c:showDLblsOverMax val="0"/>
  </c:chart>
  <c:txPr>
    <a:bodyPr/>
    <a:lstStyle/>
    <a:p>
      <a:pPr>
        <a:defRPr sz="1600" b="0">
          <a:solidFill>
            <a:schemeClr val="tx1"/>
          </a:solidFill>
          <a:latin typeface="+mn-lt"/>
        </a:defRPr>
      </a:pPr>
      <a:endParaRPr lang="de-DE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0.50006</cdr:x>
      <cdr:y>0.10227</cdr:y>
    </cdr:from>
    <cdr:to>
      <cdr:x>0.95011</cdr:x>
      <cdr:y>0.18935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2880320" y="397632"/>
          <a:ext cx="2592288" cy="3385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Ins="0">
          <a:sp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6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QE spec 3.2E-4 @ 257nm</a:t>
          </a:r>
          <a:endParaRPr lang="de-DE" sz="1600" b="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0.47547</cdr:x>
      <cdr:y>0.22017</cdr:y>
    </cdr:from>
    <cdr:to>
      <cdr:x>0.48484</cdr:x>
      <cdr:y>0.2358</cdr:y>
    </cdr:to>
    <cdr:sp macro="" textlink="">
      <cdr:nvSpPr>
        <cdr:cNvPr id="5" name="Oval 4"/>
        <cdr:cNvSpPr/>
      </cdr:nvSpPr>
      <cdr:spPr>
        <a:xfrm xmlns:a="http://schemas.openxmlformats.org/drawingml/2006/main" flipV="1">
          <a:off x="3655145" y="1014670"/>
          <a:ext cx="72031" cy="72031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de-DE"/>
        </a:p>
      </cdr:txBody>
    </cdr:sp>
  </cdr:relSizeAnchor>
  <cdr:relSizeAnchor xmlns:cdr="http://schemas.openxmlformats.org/drawingml/2006/chartDrawing">
    <cdr:from>
      <cdr:x>0.48347</cdr:x>
      <cdr:y>0.15783</cdr:y>
    </cdr:from>
    <cdr:to>
      <cdr:x>0.51256</cdr:x>
      <cdr:y>0.22246</cdr:y>
    </cdr:to>
    <cdr:cxnSp macro="">
      <cdr:nvCxnSpPr>
        <cdr:cNvPr id="2" name="Straight Arrow Connector 1">
          <a:extLst xmlns:a="http://schemas.openxmlformats.org/drawingml/2006/main">
            <a:ext uri="{FF2B5EF4-FFF2-40B4-BE49-F238E27FC236}">
              <a16:creationId xmlns:a16="http://schemas.microsoft.com/office/drawing/2014/main" xmlns="" id="{1E3DC253-5AD7-E840-B9F4-C9FE187A8741}"/>
            </a:ext>
          </a:extLst>
        </cdr:cNvPr>
        <cdr:cNvCxnSpPr>
          <a:endCxn xmlns:a="http://schemas.openxmlformats.org/drawingml/2006/main" id="5" idx="5"/>
        </cdr:cNvCxnSpPr>
      </cdr:nvCxnSpPr>
      <cdr:spPr>
        <a:xfrm xmlns:a="http://schemas.openxmlformats.org/drawingml/2006/main" flipH="1">
          <a:off x="2784774" y="613656"/>
          <a:ext cx="167554" cy="251264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headEnd type="none" w="med" len="med"/>
          <a:tailEnd type="triangle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20.06.2018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20.06.2018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Formatvorlage des Untertitelmasters durch Klicken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Textmasterformat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697182"/>
            <a:ext cx="1067253" cy="76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Superconducting gun development at DESY | Elmar Vogel and Jacek Sekutowicz @ Fourth Annual MF Meeting, HZB Berlin, 12-14 June 2018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Superconducting gun development at DESY | Elmar Vogel and Jacek Sekutowicz @ Fourth Annual MF Meeting, HZB Berlin, 12-14 June 2018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xmlns="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xmlns="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Superconducting gun development at DESY | Elmar Vogel and Jacek Sekutowicz @ Fourth Annual MF Meeting, HZB Berlin, 12-14 June 2018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xmlns="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xmlns="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Superconducting gun development at DESY | Elmar Vogel and Jacek Sekutowicz @ Fourth Annual MF Meeting, HZB Berlin, 12-14 June 2018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Superconducting gun development at DESY | Elmar Vogel and Jacek Sekutowicz @ Fourth Annual MF Meeting, HZB Berlin, 12-14 June 2018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Superconducting gun development at DESY | Elmar Vogel and Jacek Sekutowicz @ Fourth Annual MF Meeting, HZB Berlin, 12-14 June 2018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Superconducting gun development at DESY | Elmar Vogel and Jacek Sekutowicz @ Fourth Annual MF Meeting, HZB Berlin, 12-14 June 2018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Superconducting gun development at DESY | Elmar Vogel and Jacek Sekutowicz @ Fourth Annual MF Meeting, HZB Berlin, 12-14 June 2018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xmlns="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Formatvorlage des Untertitelmasters durch Klicken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Textmasterformat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Superconducting gun development at DESY | Elmar Vogel and Jacek Sekutowicz @ Fourth Annual MF Meeting, HZB Berlin, 12-14 June 2018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| Superconducting gun development at DESY | Detlef Reschke, </a:t>
            </a:r>
            <a:r>
              <a:rPr lang="en-US" dirty="0" err="1" smtClean="0"/>
              <a:t>Elmar</a:t>
            </a:r>
            <a:r>
              <a:rPr lang="en-US" dirty="0" smtClean="0"/>
              <a:t> Vogel, Jacek </a:t>
            </a:r>
            <a:r>
              <a:rPr lang="en-US" dirty="0" err="1" smtClean="0"/>
              <a:t>Sekutowicz</a:t>
            </a:r>
            <a:r>
              <a:rPr lang="en-US" dirty="0" smtClean="0"/>
              <a:t> @ TTC Meeting RIKEN </a:t>
            </a:r>
            <a:r>
              <a:rPr lang="en-US" dirty="0" err="1" smtClean="0"/>
              <a:t>Nishina</a:t>
            </a:r>
            <a:r>
              <a:rPr lang="en-US" dirty="0" smtClean="0"/>
              <a:t> Center, June 2018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Superconducting gun development at DESY | Elmar Vogel and Jacek Sekutowicz @ Fourth Annual MF Meeting, HZB Berlin, 12-14 June 2018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Superconducting gun development at DESY | Elmar Vogel and Jacek Sekutowicz @ Fourth Annual MF Meeting, HZB Berlin, 12-14 June 2018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Superconducting gun development at DESY | Elmar Vogel and Jacek Sekutowicz @ Fourth Annual MF Meeting, HZB Berlin, 12-14 June 2018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xmlns="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xmlns="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| Superconducting gun development at DESY | Detlef Reschke, </a:t>
            </a:r>
            <a:r>
              <a:rPr lang="en-US" dirty="0" err="1" smtClean="0"/>
              <a:t>Elmar</a:t>
            </a:r>
            <a:r>
              <a:rPr lang="en-US" dirty="0" smtClean="0"/>
              <a:t> Vogel , Jacek </a:t>
            </a:r>
            <a:r>
              <a:rPr lang="en-US" dirty="0" err="1" smtClean="0"/>
              <a:t>Sekutowicz</a:t>
            </a:r>
            <a:r>
              <a:rPr lang="en-US" dirty="0" smtClean="0"/>
              <a:t> @ TTF Meeting RIKEN </a:t>
            </a:r>
            <a:r>
              <a:rPr lang="en-US" dirty="0" err="1" smtClean="0"/>
              <a:t>Nishina</a:t>
            </a:r>
            <a:r>
              <a:rPr lang="en-US" dirty="0" smtClean="0"/>
              <a:t> Center, June 2018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‹#›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A7829311-53B7-4C59-9288-3343CCC381F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SRF Gun Development</a:t>
            </a:r>
            <a:br>
              <a:rPr lang="en-US" dirty="0"/>
            </a:br>
            <a:r>
              <a:rPr lang="en-US" dirty="0"/>
              <a:t>at DESY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Electron beams for CW FELs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Detlef Reschke, </a:t>
            </a:r>
            <a:r>
              <a:rPr lang="en-US" dirty="0" err="1" smtClean="0"/>
              <a:t>Elmar</a:t>
            </a:r>
            <a:r>
              <a:rPr lang="en-US" dirty="0" smtClean="0"/>
              <a:t> </a:t>
            </a:r>
            <a:r>
              <a:rPr lang="en-US" dirty="0"/>
              <a:t>Vogel and Jacek Sekutowicz</a:t>
            </a:r>
          </a:p>
          <a:p>
            <a:r>
              <a:rPr lang="de-DE" dirty="0" smtClean="0"/>
              <a:t>TTC Meeting </a:t>
            </a:r>
            <a:r>
              <a:rPr lang="en-US" dirty="0" smtClean="0"/>
              <a:t>2018 at RIKEN </a:t>
            </a:r>
            <a:r>
              <a:rPr lang="en-US" dirty="0" err="1" smtClean="0"/>
              <a:t>Nishina</a:t>
            </a:r>
            <a:r>
              <a:rPr lang="en-US" dirty="0" smtClean="0"/>
              <a:t> Center (26. – 29. June)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3429000"/>
            <a:ext cx="2376264" cy="336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6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/>
          <a:lstStyle/>
          <a:p>
            <a:r>
              <a:rPr lang="en-US" dirty="0"/>
              <a:t>Recipe and treatment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407988" y="1406427"/>
            <a:ext cx="5400000" cy="5010249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sz="1600" b="1" dirty="0"/>
              <a:t>developments performed &amp; improvements ongoing</a:t>
            </a:r>
          </a:p>
          <a:p>
            <a:pPr>
              <a:buClr>
                <a:schemeClr val="tx1"/>
              </a:buClr>
            </a:pPr>
            <a:r>
              <a:rPr lang="en-US" sz="1600" dirty="0">
                <a:solidFill>
                  <a:schemeClr val="accent1"/>
                </a:solidFill>
              </a:rPr>
              <a:t>adaptation</a:t>
            </a:r>
            <a:r>
              <a:rPr lang="en-US" sz="1600" dirty="0"/>
              <a:t> of the </a:t>
            </a:r>
            <a:r>
              <a:rPr lang="en-US" sz="1600" dirty="0">
                <a:solidFill>
                  <a:schemeClr val="accent1"/>
                </a:solidFill>
              </a:rPr>
              <a:t>electro polishing</a:t>
            </a:r>
            <a:r>
              <a:rPr lang="en-US" sz="1600" dirty="0"/>
              <a:t> (EP) apparatus</a:t>
            </a:r>
          </a:p>
          <a:p>
            <a:pPr>
              <a:buClr>
                <a:schemeClr val="tx1"/>
              </a:buClr>
            </a:pPr>
            <a:r>
              <a:rPr lang="en-US" sz="1600" dirty="0">
                <a:solidFill>
                  <a:schemeClr val="accent1"/>
                </a:solidFill>
              </a:rPr>
              <a:t>new EP cathode</a:t>
            </a:r>
            <a:r>
              <a:rPr lang="en-US" sz="1600" dirty="0"/>
              <a:t> has been developed avoiding dents at the backside</a:t>
            </a:r>
          </a:p>
          <a:p>
            <a:pPr>
              <a:buClr>
                <a:schemeClr val="tx1"/>
              </a:buClr>
            </a:pPr>
            <a:r>
              <a:rPr lang="en-US" sz="1600" dirty="0">
                <a:solidFill>
                  <a:schemeClr val="accent1"/>
                </a:solidFill>
              </a:rPr>
              <a:t>new high pressure</a:t>
            </a:r>
            <a:r>
              <a:rPr lang="en-US" sz="1600" dirty="0"/>
              <a:t> (HPR) </a:t>
            </a:r>
            <a:r>
              <a:rPr lang="en-US" sz="1600" dirty="0">
                <a:solidFill>
                  <a:schemeClr val="accent1"/>
                </a:solidFill>
              </a:rPr>
              <a:t>rinse nozzle head</a:t>
            </a:r>
            <a:r>
              <a:rPr lang="en-US" sz="1600" dirty="0"/>
              <a:t> for optional cleaning of the half-cell and avoiding directly impacting the cathode area</a:t>
            </a:r>
          </a:p>
          <a:p>
            <a:pPr marL="0" indent="0">
              <a:spcBef>
                <a:spcPts val="1800"/>
              </a:spcBef>
              <a:buClr>
                <a:schemeClr val="tx1"/>
              </a:buClr>
              <a:buNone/>
            </a:pPr>
            <a:r>
              <a:rPr lang="en-US" sz="1600" b="1" dirty="0"/>
              <a:t>developments ongoing</a:t>
            </a:r>
          </a:p>
          <a:p>
            <a:pPr>
              <a:buClr>
                <a:schemeClr val="tx1"/>
              </a:buClr>
            </a:pPr>
            <a:r>
              <a:rPr lang="en-US" sz="1600" dirty="0">
                <a:solidFill>
                  <a:schemeClr val="accent1"/>
                </a:solidFill>
              </a:rPr>
              <a:t>acrylic glass models</a:t>
            </a:r>
            <a:r>
              <a:rPr lang="en-US" sz="1600" dirty="0"/>
              <a:t> to study the HPR</a:t>
            </a:r>
          </a:p>
        </p:txBody>
      </p:sp>
      <p:sp>
        <p:nvSpPr>
          <p:cNvPr id="10" name="Textplatzhalter 3"/>
          <p:cNvSpPr txBox="1">
            <a:spLocks/>
          </p:cNvSpPr>
          <p:nvPr/>
        </p:nvSpPr>
        <p:spPr>
          <a:xfrm>
            <a:off x="407988" y="817500"/>
            <a:ext cx="11152932" cy="3792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266700" algn="l"/>
              </a:tabLst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9E1B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404000" y="2196000"/>
            <a:ext cx="1380640" cy="338554"/>
          </a:xfrm>
          <a:prstGeom prst="rect">
            <a:avLst/>
          </a:prstGeom>
          <a:noFill/>
        </p:spPr>
        <p:txBody>
          <a:bodyPr wrap="square" lIns="72000" rIns="36000" rtlCol="0">
            <a:spAutoFit/>
          </a:bodyPr>
          <a:lstStyle/>
          <a:p>
            <a:r>
              <a:rPr lang="en-US" sz="1600" b="1" dirty="0">
                <a:solidFill>
                  <a:prstClr val="white"/>
                </a:solidFill>
              </a:rPr>
              <a:t>lead coating</a:t>
            </a:r>
          </a:p>
        </p:txBody>
      </p:sp>
      <p:cxnSp>
        <p:nvCxnSpPr>
          <p:cNvPr id="14" name="Straight Arrow Connector 1"/>
          <p:cNvCxnSpPr/>
          <p:nvPr/>
        </p:nvCxnSpPr>
        <p:spPr>
          <a:xfrm flipH="1">
            <a:off x="10296000" y="2492896"/>
            <a:ext cx="192488" cy="243128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nhaltsplatzhalter 3"/>
          <p:cNvPicPr>
            <a:picLocks noGrp="1" noChangeAspect="1"/>
          </p:cNvPicPr>
          <p:nvPr>
            <p:ph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" b="1979"/>
          <a:stretch/>
        </p:blipFill>
        <p:spPr>
          <a:xfrm>
            <a:off x="6382800" y="323998"/>
            <a:ext cx="5400000" cy="6120000"/>
          </a:xfrm>
        </p:spPr>
      </p:pic>
      <p:sp>
        <p:nvSpPr>
          <p:cNvPr id="9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91578" y="6580800"/>
            <a:ext cx="9948937" cy="186841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| Superconducting gun development at DESY | </a:t>
            </a:r>
            <a:r>
              <a:rPr lang="en-US" dirty="0" smtClean="0">
                <a:solidFill>
                  <a:prstClr val="black"/>
                </a:solidFill>
              </a:rPr>
              <a:t>Detlef Reschke, </a:t>
            </a:r>
            <a:r>
              <a:rPr lang="en-US" dirty="0" err="1" smtClean="0">
                <a:solidFill>
                  <a:prstClr val="black"/>
                </a:solidFill>
              </a:rPr>
              <a:t>Elmar</a:t>
            </a:r>
            <a:r>
              <a:rPr lang="en-US" dirty="0" smtClean="0">
                <a:solidFill>
                  <a:prstClr val="black"/>
                </a:solidFill>
              </a:rPr>
              <a:t> Vogel, Jacek </a:t>
            </a:r>
            <a:r>
              <a:rPr lang="en-US" dirty="0">
                <a:solidFill>
                  <a:prstClr val="black"/>
                </a:solidFill>
              </a:rPr>
              <a:t>Sekutowicz @ </a:t>
            </a:r>
            <a:r>
              <a:rPr lang="de-DE" dirty="0" smtClean="0">
                <a:solidFill>
                  <a:prstClr val="black"/>
                </a:solidFill>
              </a:rPr>
              <a:t>TTC Meeting RIKEN </a:t>
            </a:r>
            <a:r>
              <a:rPr lang="de-DE" dirty="0" err="1" smtClean="0">
                <a:solidFill>
                  <a:prstClr val="black"/>
                </a:solidFill>
              </a:rPr>
              <a:t>Nishina</a:t>
            </a:r>
            <a:r>
              <a:rPr lang="de-DE" dirty="0" smtClean="0">
                <a:solidFill>
                  <a:prstClr val="black"/>
                </a:solidFill>
              </a:rPr>
              <a:t> Center, </a:t>
            </a:r>
            <a:r>
              <a:rPr lang="en-US" dirty="0" smtClean="0">
                <a:solidFill>
                  <a:prstClr val="black"/>
                </a:solidFill>
              </a:rPr>
              <a:t>June </a:t>
            </a:r>
            <a:r>
              <a:rPr lang="en-US" dirty="0">
                <a:solidFill>
                  <a:prstClr val="black"/>
                </a:solidFill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57389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/>
          <a:lstStyle/>
          <a:p>
            <a:r>
              <a:rPr lang="en-US" dirty="0"/>
              <a:t>Cathodes and Cathode Plugs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407988" y="1406427"/>
            <a:ext cx="5400000" cy="5010249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sz="1600" b="1" dirty="0"/>
              <a:t>three types under investigation</a:t>
            </a:r>
          </a:p>
          <a:p>
            <a:pPr>
              <a:buClr>
                <a:schemeClr val="tx1"/>
              </a:buClr>
            </a:pPr>
            <a:r>
              <a:rPr lang="en-US" sz="1600" dirty="0">
                <a:solidFill>
                  <a:schemeClr val="accent1"/>
                </a:solidFill>
              </a:rPr>
              <a:t>lead coated </a:t>
            </a:r>
            <a:r>
              <a:rPr lang="en-US" sz="1600" dirty="0"/>
              <a:t>niobium plug</a:t>
            </a:r>
          </a:p>
          <a:p>
            <a:pPr>
              <a:buClr>
                <a:schemeClr val="tx1"/>
              </a:buClr>
            </a:pPr>
            <a:r>
              <a:rPr lang="en-US" sz="1600" dirty="0">
                <a:solidFill>
                  <a:schemeClr val="accent1"/>
                </a:solidFill>
              </a:rPr>
              <a:t>bulk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accent1"/>
                </a:solidFill>
              </a:rPr>
              <a:t>lead disc </a:t>
            </a:r>
            <a:r>
              <a:rPr lang="en-US" sz="1600" dirty="0"/>
              <a:t>on niobium plug</a:t>
            </a:r>
            <a:endParaRPr lang="en-US" sz="1600" dirty="0">
              <a:solidFill>
                <a:schemeClr val="accent1"/>
              </a:solidFill>
            </a:endParaRPr>
          </a:p>
          <a:p>
            <a:pPr>
              <a:buClr>
                <a:schemeClr val="tx1"/>
              </a:buClr>
            </a:pPr>
            <a:r>
              <a:rPr lang="en-US" sz="1600" dirty="0">
                <a:solidFill>
                  <a:schemeClr val="accent1"/>
                </a:solidFill>
              </a:rPr>
              <a:t>bulk lead plug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1600" b="1" dirty="0"/>
              <a:t>focus of R&amp;D</a:t>
            </a:r>
          </a:p>
          <a:p>
            <a:pPr>
              <a:buClr>
                <a:schemeClr val="tx1"/>
              </a:buClr>
            </a:pPr>
            <a:r>
              <a:rPr lang="en-US" sz="1600" dirty="0">
                <a:solidFill>
                  <a:schemeClr val="accent1"/>
                </a:solidFill>
              </a:rPr>
              <a:t>preparation </a:t>
            </a:r>
            <a:r>
              <a:rPr lang="en-US" sz="1600" dirty="0"/>
              <a:t>of </a:t>
            </a:r>
            <a:r>
              <a:rPr lang="en-US" sz="1600" dirty="0">
                <a:solidFill>
                  <a:schemeClr val="accent1"/>
                </a:solidFill>
              </a:rPr>
              <a:t>niobium plugs</a:t>
            </a:r>
            <a:r>
              <a:rPr lang="en-US" sz="1600" dirty="0"/>
              <a:t> before coating</a:t>
            </a:r>
          </a:p>
          <a:p>
            <a:pPr>
              <a:buClr>
                <a:schemeClr val="tx1"/>
              </a:buClr>
            </a:pPr>
            <a:r>
              <a:rPr lang="en-US" sz="1600" dirty="0"/>
              <a:t>lead coating (by NCBJ, Poland)</a:t>
            </a:r>
          </a:p>
          <a:p>
            <a:pPr>
              <a:buClr>
                <a:schemeClr val="tx1"/>
              </a:buClr>
            </a:pPr>
            <a:r>
              <a:rPr lang="en-US" sz="1600" dirty="0">
                <a:solidFill>
                  <a:schemeClr val="accent1"/>
                </a:solidFill>
              </a:rPr>
              <a:t>clean room compatibility</a:t>
            </a:r>
            <a:endParaRPr lang="en-US" sz="1600" b="1" dirty="0"/>
          </a:p>
        </p:txBody>
      </p:sp>
      <p:sp>
        <p:nvSpPr>
          <p:cNvPr id="10" name="Textplatzhalter 3"/>
          <p:cNvSpPr txBox="1">
            <a:spLocks/>
          </p:cNvSpPr>
          <p:nvPr/>
        </p:nvSpPr>
        <p:spPr>
          <a:xfrm>
            <a:off x="407988" y="817500"/>
            <a:ext cx="11152932" cy="3792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266700" algn="l"/>
              </a:tabLst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9E1B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382805" y="6048000"/>
            <a:ext cx="540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niobium plug (blue) screwed to cavity backside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2800" y="324000"/>
            <a:ext cx="5400000" cy="57600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0404000" y="2196000"/>
            <a:ext cx="1380640" cy="338554"/>
          </a:xfrm>
          <a:prstGeom prst="rect">
            <a:avLst/>
          </a:prstGeom>
          <a:noFill/>
        </p:spPr>
        <p:txBody>
          <a:bodyPr wrap="square" lIns="72000" rIns="36000" rtlCol="0">
            <a:spAutoFit/>
          </a:bodyPr>
          <a:lstStyle/>
          <a:p>
            <a:r>
              <a:rPr lang="en-US" sz="1600" b="1" dirty="0">
                <a:solidFill>
                  <a:prstClr val="white"/>
                </a:solidFill>
              </a:rPr>
              <a:t>lead coating</a:t>
            </a:r>
          </a:p>
        </p:txBody>
      </p:sp>
      <p:cxnSp>
        <p:nvCxnSpPr>
          <p:cNvPr id="14" name="Straight Arrow Connector 1"/>
          <p:cNvCxnSpPr/>
          <p:nvPr/>
        </p:nvCxnSpPr>
        <p:spPr>
          <a:xfrm flipH="1">
            <a:off x="10296000" y="2492896"/>
            <a:ext cx="192488" cy="243128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91578" y="6580800"/>
            <a:ext cx="9948937" cy="186841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| Superconducting gun development at DESY | </a:t>
            </a:r>
            <a:r>
              <a:rPr lang="en-US" dirty="0" smtClean="0">
                <a:solidFill>
                  <a:prstClr val="black"/>
                </a:solidFill>
              </a:rPr>
              <a:t>Detlef Reschke, </a:t>
            </a:r>
            <a:r>
              <a:rPr lang="en-US" dirty="0" err="1" smtClean="0">
                <a:solidFill>
                  <a:prstClr val="black"/>
                </a:solidFill>
              </a:rPr>
              <a:t>Elmar</a:t>
            </a:r>
            <a:r>
              <a:rPr lang="en-US" dirty="0" smtClean="0">
                <a:solidFill>
                  <a:prstClr val="black"/>
                </a:solidFill>
              </a:rPr>
              <a:t> Vogel, Jacek </a:t>
            </a:r>
            <a:r>
              <a:rPr lang="en-US" dirty="0">
                <a:solidFill>
                  <a:prstClr val="black"/>
                </a:solidFill>
              </a:rPr>
              <a:t>Sekutowicz @ </a:t>
            </a:r>
            <a:r>
              <a:rPr lang="de-DE" dirty="0" smtClean="0">
                <a:solidFill>
                  <a:prstClr val="black"/>
                </a:solidFill>
              </a:rPr>
              <a:t>TTC Meeting RIKEN </a:t>
            </a:r>
            <a:r>
              <a:rPr lang="de-DE" dirty="0" err="1" smtClean="0">
                <a:solidFill>
                  <a:prstClr val="black"/>
                </a:solidFill>
              </a:rPr>
              <a:t>Nishina</a:t>
            </a:r>
            <a:r>
              <a:rPr lang="de-DE" dirty="0" smtClean="0">
                <a:solidFill>
                  <a:prstClr val="black"/>
                </a:solidFill>
              </a:rPr>
              <a:t> Center, </a:t>
            </a:r>
            <a:r>
              <a:rPr lang="en-US" dirty="0" smtClean="0">
                <a:solidFill>
                  <a:prstClr val="black"/>
                </a:solidFill>
              </a:rPr>
              <a:t>June </a:t>
            </a:r>
            <a:r>
              <a:rPr lang="en-US" dirty="0">
                <a:solidFill>
                  <a:prstClr val="black"/>
                </a:solidFill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3793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76" y="1351119"/>
            <a:ext cx="5399680" cy="46701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/>
          <a:lstStyle/>
          <a:p>
            <a:r>
              <a:rPr lang="en-US" dirty="0"/>
              <a:t>Cold tests of 16G3 and 16G4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407988" y="1083047"/>
            <a:ext cx="5974812" cy="5298281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sz="1600" b="1" dirty="0"/>
              <a:t>vertical tests performed end 2017 and beginning 2018</a:t>
            </a:r>
          </a:p>
          <a:p>
            <a:pPr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</a:pPr>
            <a:r>
              <a:rPr lang="en-US" sz="1600" dirty="0"/>
              <a:t>at temperatures: 2 K, 1.8 K and 1.6 K  </a:t>
            </a:r>
          </a:p>
          <a:p>
            <a:pPr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</a:pPr>
            <a:r>
              <a:rPr lang="en-US" sz="1600" dirty="0"/>
              <a:t>normal </a:t>
            </a:r>
            <a:r>
              <a:rPr lang="en-US" sz="1600" dirty="0" smtClean="0"/>
              <a:t>+ slow </a:t>
            </a:r>
            <a:r>
              <a:rPr lang="en-US" sz="1600" dirty="0"/>
              <a:t>cool down (from 12 K with ap. -0.1 K / min)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1600" dirty="0"/>
              <a:t>in all cases </a:t>
            </a:r>
            <a:r>
              <a:rPr lang="en-US" sz="1600" dirty="0">
                <a:solidFill>
                  <a:schemeClr val="accent1"/>
                </a:solidFill>
              </a:rPr>
              <a:t>maximum gradients below spec</a:t>
            </a:r>
            <a:r>
              <a:rPr lang="en-US" sz="1600" dirty="0"/>
              <a:t>. (40 MV/m)</a:t>
            </a:r>
          </a:p>
          <a:p>
            <a:pPr marL="0" indent="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None/>
            </a:pPr>
            <a:r>
              <a:rPr lang="en-US" sz="1600" dirty="0"/>
              <a:t>		</a:t>
            </a:r>
            <a:r>
              <a:rPr lang="en-US" sz="1600" dirty="0" err="1"/>
              <a:t>E</a:t>
            </a:r>
            <a:r>
              <a:rPr lang="en-US" sz="1600" baseline="-25000" dirty="0" err="1"/>
              <a:t>cath</a:t>
            </a:r>
            <a:r>
              <a:rPr lang="en-US" sz="1600" dirty="0"/>
              <a:t> = 23 MV/m to 37 </a:t>
            </a:r>
            <a:r>
              <a:rPr lang="en-US" sz="1600" dirty="0" smtClean="0"/>
              <a:t>MV/m</a:t>
            </a:r>
            <a:endParaRPr lang="en-US" sz="16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</a:pPr>
            <a:r>
              <a:rPr lang="en-US" sz="1600" dirty="0" smtClean="0"/>
              <a:t>Q-value lower than expected</a:t>
            </a:r>
          </a:p>
          <a:p>
            <a:pPr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</a:pPr>
            <a:r>
              <a:rPr lang="en-US" sz="1600" dirty="0" smtClean="0"/>
              <a:t>no/low </a:t>
            </a:r>
            <a:r>
              <a:rPr lang="en-US" sz="1600" dirty="0"/>
              <a:t>field emission observed</a:t>
            </a:r>
          </a:p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1600" dirty="0"/>
              <a:t>'second sound' analysis done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(preliminary: Quench close full cell equator and/or end plate)</a:t>
            </a:r>
            <a:br>
              <a:rPr lang="en-US" sz="1600" dirty="0" smtClean="0"/>
            </a:br>
            <a:endParaRPr lang="en-US" sz="16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1600" dirty="0" smtClean="0">
                <a:effectLst/>
                <a:ea typeface="Times New Roman" panose="020F0502020204030204" pitchFamily="34" charset="0"/>
                <a:cs typeface="Times New Roman" panose="020F0502020204030204" pitchFamily="34" charset="0"/>
              </a:rPr>
              <a:t>some </a:t>
            </a:r>
            <a:r>
              <a:rPr lang="en-GB" sz="1600" dirty="0">
                <a:effectLst/>
                <a:ea typeface="Times New Roman" panose="020F0502020204030204" pitchFamily="34" charset="0"/>
                <a:cs typeface="Times New Roman" panose="020F0502020204030204" pitchFamily="34" charset="0"/>
              </a:rPr>
              <a:t>rough area at </a:t>
            </a:r>
            <a:r>
              <a:rPr lang="en-GB" sz="1600" dirty="0" smtClean="0">
                <a:effectLst/>
                <a:ea typeface="Times New Roman" panose="020F0502020204030204" pitchFamily="34" charset="0"/>
                <a:cs typeface="Times New Roman" panose="020F0502020204030204" pitchFamily="34" charset="0"/>
              </a:rPr>
              <a:t>inner surface visible</a:t>
            </a:r>
            <a:br>
              <a:rPr lang="en-GB" sz="1600" dirty="0" smtClean="0">
                <a:effectLst/>
                <a:ea typeface="Times New Roman" panose="020F0502020204030204" pitchFamily="34" charset="0"/>
                <a:cs typeface="Times New Roman" panose="020F0502020204030204" pitchFamily="34" charset="0"/>
              </a:rPr>
            </a:br>
            <a:r>
              <a:rPr lang="en-GB" sz="1600" dirty="0" smtClean="0">
                <a:effectLst/>
                <a:ea typeface="Times New Roman" panose="020F0502020204030204" pitchFamily="34" charset="0"/>
                <a:cs typeface="Times New Roman" panose="020F0502020204030204" pitchFamily="34" charset="0"/>
              </a:rPr>
              <a:t>=&gt; suspicion for improper vertical EP treatment</a:t>
            </a:r>
            <a:endParaRPr lang="en-US" sz="1400" dirty="0"/>
          </a:p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1600" b="1" dirty="0" smtClean="0">
                <a:solidFill>
                  <a:schemeClr val="accent2"/>
                </a:solidFill>
              </a:rPr>
              <a:t>next </a:t>
            </a:r>
            <a:r>
              <a:rPr lang="en-US" sz="1600" b="1" dirty="0">
                <a:solidFill>
                  <a:schemeClr val="accent2"/>
                </a:solidFill>
              </a:rPr>
              <a:t>step: </a:t>
            </a:r>
            <a:r>
              <a:rPr lang="en-US" sz="1600" dirty="0">
                <a:solidFill>
                  <a:schemeClr val="accent1"/>
                </a:solidFill>
              </a:rPr>
              <a:t>BCP + flash EP </a:t>
            </a:r>
            <a:r>
              <a:rPr lang="en-US" sz="1600" dirty="0"/>
              <a:t>- like done with 16G2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en-US" sz="1600" b="1" dirty="0">
                <a:solidFill>
                  <a:schemeClr val="accent2"/>
                </a:solidFill>
              </a:rPr>
              <a:t>goal: </a:t>
            </a:r>
            <a:r>
              <a:rPr lang="en-US" sz="1600" b="1" dirty="0"/>
              <a:t>next vertical tests </a:t>
            </a:r>
            <a:r>
              <a:rPr lang="en-US" sz="1600" dirty="0"/>
              <a:t>after BCP in </a:t>
            </a:r>
            <a:r>
              <a:rPr lang="en-US" sz="1600" b="1" dirty="0"/>
              <a:t>Q4/2018</a:t>
            </a:r>
            <a:endParaRPr lang="en-US" sz="16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152932" cy="379252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91578" y="6580800"/>
            <a:ext cx="9948937" cy="186841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| Superconducting gun development at DESY | </a:t>
            </a:r>
            <a:r>
              <a:rPr lang="en-US" dirty="0" smtClean="0">
                <a:solidFill>
                  <a:prstClr val="black"/>
                </a:solidFill>
              </a:rPr>
              <a:t>Detlef Reschke, </a:t>
            </a:r>
            <a:r>
              <a:rPr lang="en-US" dirty="0" err="1" smtClean="0">
                <a:solidFill>
                  <a:prstClr val="black"/>
                </a:solidFill>
              </a:rPr>
              <a:t>Elmar</a:t>
            </a:r>
            <a:r>
              <a:rPr lang="en-US" dirty="0" smtClean="0">
                <a:solidFill>
                  <a:prstClr val="black"/>
                </a:solidFill>
              </a:rPr>
              <a:t> Vogel, Jacek </a:t>
            </a:r>
            <a:r>
              <a:rPr lang="en-US" dirty="0">
                <a:solidFill>
                  <a:prstClr val="black"/>
                </a:solidFill>
              </a:rPr>
              <a:t>Sekutowicz @ </a:t>
            </a:r>
            <a:r>
              <a:rPr lang="de-DE" dirty="0" smtClean="0">
                <a:solidFill>
                  <a:prstClr val="black"/>
                </a:solidFill>
              </a:rPr>
              <a:t>TTC Meeting RIKEN </a:t>
            </a:r>
            <a:r>
              <a:rPr lang="de-DE" dirty="0" err="1" smtClean="0">
                <a:solidFill>
                  <a:prstClr val="black"/>
                </a:solidFill>
              </a:rPr>
              <a:t>Nishina</a:t>
            </a:r>
            <a:r>
              <a:rPr lang="de-DE" dirty="0" smtClean="0">
                <a:solidFill>
                  <a:prstClr val="black"/>
                </a:solidFill>
              </a:rPr>
              <a:t> Center, </a:t>
            </a:r>
            <a:r>
              <a:rPr lang="en-US" dirty="0" smtClean="0">
                <a:solidFill>
                  <a:prstClr val="black"/>
                </a:solidFill>
              </a:rPr>
              <a:t>June </a:t>
            </a:r>
            <a:r>
              <a:rPr lang="en-US" dirty="0">
                <a:solidFill>
                  <a:prstClr val="black"/>
                </a:solidFill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44719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/>
          <a:lstStyle/>
          <a:p>
            <a:r>
              <a:rPr lang="en-US" dirty="0"/>
              <a:t>Cold tests of 16G3 and 16G4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407988" y="1083047"/>
            <a:ext cx="6696124" cy="5298281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sz="1600" b="1" dirty="0"/>
              <a:t>vertical tests performed end 2017 and beginning 2018</a:t>
            </a:r>
          </a:p>
          <a:p>
            <a:pPr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</a:pPr>
            <a:r>
              <a:rPr lang="en-US" sz="1600" dirty="0"/>
              <a:t>at temperatures: 2 K, 1.8 K and 1.6 K  </a:t>
            </a:r>
          </a:p>
          <a:p>
            <a:pPr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</a:pPr>
            <a:r>
              <a:rPr lang="en-US" sz="1600" dirty="0"/>
              <a:t>normal </a:t>
            </a:r>
            <a:r>
              <a:rPr lang="en-US" sz="1600" dirty="0" smtClean="0"/>
              <a:t>+ slow </a:t>
            </a:r>
            <a:r>
              <a:rPr lang="en-US" sz="1600" dirty="0"/>
              <a:t>cool down (from 12 K with ap. -0.1 K / min)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1600" dirty="0"/>
              <a:t>in all cases </a:t>
            </a:r>
            <a:r>
              <a:rPr lang="en-US" sz="1600" dirty="0">
                <a:solidFill>
                  <a:schemeClr val="accent1"/>
                </a:solidFill>
              </a:rPr>
              <a:t>maximum gradients below spec</a:t>
            </a:r>
            <a:r>
              <a:rPr lang="en-US" sz="1600" dirty="0"/>
              <a:t>. (40 MV/m)</a:t>
            </a:r>
          </a:p>
          <a:p>
            <a:pPr marL="0" indent="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None/>
            </a:pPr>
            <a:r>
              <a:rPr lang="en-US" sz="1600" dirty="0"/>
              <a:t>		</a:t>
            </a:r>
            <a:r>
              <a:rPr lang="en-US" sz="1600" dirty="0" err="1"/>
              <a:t>E</a:t>
            </a:r>
            <a:r>
              <a:rPr lang="en-US" sz="1600" baseline="-25000" dirty="0" err="1"/>
              <a:t>cath</a:t>
            </a:r>
            <a:r>
              <a:rPr lang="en-US" sz="1600" dirty="0"/>
              <a:t> = 23 MV/m to 37 </a:t>
            </a:r>
            <a:r>
              <a:rPr lang="en-US" sz="1600" dirty="0" smtClean="0"/>
              <a:t>MV/m</a:t>
            </a:r>
            <a:endParaRPr lang="en-US" sz="16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</a:pPr>
            <a:r>
              <a:rPr lang="en-US" sz="1600" dirty="0" smtClean="0"/>
              <a:t>Q-value lower than expected</a:t>
            </a:r>
          </a:p>
          <a:p>
            <a:pPr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</a:pPr>
            <a:r>
              <a:rPr lang="en-US" sz="1600" dirty="0" smtClean="0"/>
              <a:t>no/low </a:t>
            </a:r>
            <a:r>
              <a:rPr lang="en-US" sz="1600" dirty="0"/>
              <a:t>field emission observed</a:t>
            </a:r>
          </a:p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1600" dirty="0"/>
              <a:t>'second sound' analysis done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(preliminary: Quench at full cell equator and/or end plate)</a:t>
            </a:r>
            <a:br>
              <a:rPr lang="en-US" sz="1600" dirty="0" smtClean="0"/>
            </a:br>
            <a:endParaRPr lang="en-US" sz="16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1600" dirty="0" smtClean="0">
                <a:effectLst/>
                <a:ea typeface="Times New Roman" panose="020F0502020204030204" pitchFamily="34" charset="0"/>
                <a:cs typeface="Times New Roman" panose="020F0502020204030204" pitchFamily="34" charset="0"/>
              </a:rPr>
              <a:t>some </a:t>
            </a:r>
            <a:r>
              <a:rPr lang="en-GB" sz="1600" dirty="0">
                <a:effectLst/>
                <a:ea typeface="Times New Roman" panose="020F0502020204030204" pitchFamily="34" charset="0"/>
                <a:cs typeface="Times New Roman" panose="020F0502020204030204" pitchFamily="34" charset="0"/>
              </a:rPr>
              <a:t>rough area at </a:t>
            </a:r>
            <a:r>
              <a:rPr lang="en-GB" sz="1600" dirty="0" smtClean="0">
                <a:effectLst/>
                <a:ea typeface="Times New Roman" panose="020F0502020204030204" pitchFamily="34" charset="0"/>
                <a:cs typeface="Times New Roman" panose="020F0502020204030204" pitchFamily="34" charset="0"/>
              </a:rPr>
              <a:t>inner surface visible</a:t>
            </a:r>
            <a:br>
              <a:rPr lang="en-GB" sz="1600" dirty="0" smtClean="0">
                <a:effectLst/>
                <a:ea typeface="Times New Roman" panose="020F0502020204030204" pitchFamily="34" charset="0"/>
                <a:cs typeface="Times New Roman" panose="020F0502020204030204" pitchFamily="34" charset="0"/>
              </a:rPr>
            </a:br>
            <a:r>
              <a:rPr lang="en-GB" sz="1600" dirty="0" smtClean="0">
                <a:effectLst/>
                <a:ea typeface="Times New Roman" panose="020F0502020204030204" pitchFamily="34" charset="0"/>
                <a:cs typeface="Times New Roman" panose="020F0502020204030204" pitchFamily="34" charset="0"/>
              </a:rPr>
              <a:t>=&gt; suspicion for improper vertical EP treatment</a:t>
            </a:r>
            <a:endParaRPr lang="en-US" sz="1400" dirty="0"/>
          </a:p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1600" b="1" dirty="0" smtClean="0">
                <a:solidFill>
                  <a:schemeClr val="accent2"/>
                </a:solidFill>
              </a:rPr>
              <a:t>next </a:t>
            </a:r>
            <a:r>
              <a:rPr lang="en-US" sz="1600" b="1" dirty="0">
                <a:solidFill>
                  <a:schemeClr val="accent2"/>
                </a:solidFill>
              </a:rPr>
              <a:t>step: </a:t>
            </a:r>
            <a:r>
              <a:rPr lang="en-US" sz="1600" dirty="0" smtClean="0">
                <a:solidFill>
                  <a:schemeClr val="accent1"/>
                </a:solidFill>
              </a:rPr>
              <a:t>vertical </a:t>
            </a:r>
            <a:r>
              <a:rPr lang="en-US" sz="1600" dirty="0" smtClean="0">
                <a:solidFill>
                  <a:schemeClr val="accent1"/>
                </a:solidFill>
              </a:rPr>
              <a:t>BCP </a:t>
            </a:r>
            <a:r>
              <a:rPr lang="en-US" sz="1600" dirty="0">
                <a:solidFill>
                  <a:schemeClr val="accent1"/>
                </a:solidFill>
              </a:rPr>
              <a:t>+ flash EP </a:t>
            </a:r>
            <a:r>
              <a:rPr lang="en-US" sz="1600" dirty="0"/>
              <a:t>- like done with 16G2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en-US" sz="1600" b="1" dirty="0">
                <a:solidFill>
                  <a:schemeClr val="accent2"/>
                </a:solidFill>
              </a:rPr>
              <a:t>goal: </a:t>
            </a:r>
            <a:r>
              <a:rPr lang="en-US" sz="1600" b="1" dirty="0"/>
              <a:t>next vertical tests </a:t>
            </a:r>
            <a:r>
              <a:rPr lang="en-US" sz="1600" dirty="0"/>
              <a:t>after BCP in </a:t>
            </a:r>
            <a:r>
              <a:rPr lang="en-US" sz="1600" b="1" dirty="0"/>
              <a:t>Q4/2018</a:t>
            </a:r>
            <a:endParaRPr lang="en-US" sz="16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152932" cy="379252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" b="66255"/>
          <a:stretch/>
        </p:blipFill>
        <p:spPr>
          <a:xfrm rot="16200000">
            <a:off x="5855609" y="1724982"/>
            <a:ext cx="6601268" cy="2376457"/>
          </a:xfrm>
          <a:prstGeom prst="rect">
            <a:avLst/>
          </a:prstGeom>
        </p:spPr>
      </p:pic>
      <p:sp>
        <p:nvSpPr>
          <p:cNvPr id="9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91578" y="6580800"/>
            <a:ext cx="9948937" cy="186841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| Superconducting gun development at DESY | </a:t>
            </a:r>
            <a:r>
              <a:rPr lang="en-US" dirty="0" smtClean="0">
                <a:solidFill>
                  <a:prstClr val="black"/>
                </a:solidFill>
              </a:rPr>
              <a:t>Detlef Reschke, </a:t>
            </a:r>
            <a:r>
              <a:rPr lang="en-US" dirty="0" err="1" smtClean="0">
                <a:solidFill>
                  <a:prstClr val="black"/>
                </a:solidFill>
              </a:rPr>
              <a:t>Elmar</a:t>
            </a:r>
            <a:r>
              <a:rPr lang="en-US" dirty="0" smtClean="0">
                <a:solidFill>
                  <a:prstClr val="black"/>
                </a:solidFill>
              </a:rPr>
              <a:t> Vogel, Jacek </a:t>
            </a:r>
            <a:r>
              <a:rPr lang="en-US" dirty="0">
                <a:solidFill>
                  <a:prstClr val="black"/>
                </a:solidFill>
              </a:rPr>
              <a:t>Sekutowicz @ </a:t>
            </a:r>
            <a:r>
              <a:rPr lang="de-DE" dirty="0" smtClean="0">
                <a:solidFill>
                  <a:prstClr val="black"/>
                </a:solidFill>
              </a:rPr>
              <a:t>TTC Meeting RIKEN </a:t>
            </a:r>
            <a:r>
              <a:rPr lang="de-DE" dirty="0" err="1" smtClean="0">
                <a:solidFill>
                  <a:prstClr val="black"/>
                </a:solidFill>
              </a:rPr>
              <a:t>Nishina</a:t>
            </a:r>
            <a:r>
              <a:rPr lang="de-DE" dirty="0" smtClean="0">
                <a:solidFill>
                  <a:prstClr val="black"/>
                </a:solidFill>
              </a:rPr>
              <a:t> Center, </a:t>
            </a:r>
            <a:r>
              <a:rPr lang="en-US" dirty="0" smtClean="0">
                <a:solidFill>
                  <a:prstClr val="black"/>
                </a:solidFill>
              </a:rPr>
              <a:t>June </a:t>
            </a:r>
            <a:r>
              <a:rPr lang="en-US" dirty="0">
                <a:solidFill>
                  <a:prstClr val="black"/>
                </a:solidFill>
              </a:rPr>
              <a:t>2018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24192" y="5589240"/>
            <a:ext cx="3151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Sketch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set-up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vertical</a:t>
            </a:r>
            <a:r>
              <a:rPr lang="de-DE" sz="1600" dirty="0" smtClean="0"/>
              <a:t> BCP</a:t>
            </a: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317708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/>
          <a:lstStyle/>
          <a:p>
            <a:r>
              <a:rPr lang="en-US" dirty="0"/>
              <a:t>SRF Gun </a:t>
            </a:r>
            <a:r>
              <a:rPr lang="en-US" dirty="0" err="1"/>
              <a:t>Cryomodule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407988" y="1406427"/>
            <a:ext cx="5400000" cy="5010249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sz="1600" b="1" dirty="0"/>
              <a:t>development and construction of the </a:t>
            </a:r>
            <a:r>
              <a:rPr lang="en-US" sz="1600" b="1" dirty="0" err="1"/>
              <a:t>cryomodule</a:t>
            </a:r>
            <a:endParaRPr lang="en-US" sz="1600" b="1" dirty="0"/>
          </a:p>
          <a:p>
            <a:r>
              <a:rPr lang="en-US" sz="1600" dirty="0"/>
              <a:t>for future flexibility, </a:t>
            </a:r>
            <a:r>
              <a:rPr lang="en-US" sz="1600" dirty="0">
                <a:solidFill>
                  <a:schemeClr val="accent1"/>
                </a:solidFill>
              </a:rPr>
              <a:t>HZDR and HZB SRF gun cavities should also fit</a:t>
            </a:r>
          </a:p>
          <a:p>
            <a:r>
              <a:rPr lang="en-US" sz="1600" dirty="0"/>
              <a:t>special features: ability to </a:t>
            </a:r>
            <a:r>
              <a:rPr lang="en-US" sz="1600" dirty="0">
                <a:solidFill>
                  <a:schemeClr val="accent1"/>
                </a:solidFill>
              </a:rPr>
              <a:t>align</a:t>
            </a:r>
            <a:r>
              <a:rPr lang="en-US" sz="1600" dirty="0"/>
              <a:t> the </a:t>
            </a:r>
            <a:r>
              <a:rPr lang="en-US" sz="1600" dirty="0">
                <a:solidFill>
                  <a:schemeClr val="accent1"/>
                </a:solidFill>
              </a:rPr>
              <a:t>beam line</a:t>
            </a:r>
            <a:r>
              <a:rPr lang="en-US" sz="1600" dirty="0"/>
              <a:t> when the </a:t>
            </a:r>
            <a:r>
              <a:rPr lang="en-US" sz="1600" dirty="0">
                <a:solidFill>
                  <a:schemeClr val="accent1"/>
                </a:solidFill>
              </a:rPr>
              <a:t>module</a:t>
            </a:r>
            <a:r>
              <a:rPr lang="en-US" sz="1600" dirty="0"/>
              <a:t> is </a:t>
            </a:r>
            <a:r>
              <a:rPr lang="en-US" sz="1600" dirty="0">
                <a:solidFill>
                  <a:schemeClr val="accent1"/>
                </a:solidFill>
              </a:rPr>
              <a:t>cold</a:t>
            </a:r>
            <a:r>
              <a:rPr lang="en-US" sz="1600" dirty="0"/>
              <a:t>, likewise the (cold) </a:t>
            </a:r>
            <a:r>
              <a:rPr lang="en-US" sz="1600" dirty="0">
                <a:solidFill>
                  <a:schemeClr val="accent1"/>
                </a:solidFill>
              </a:rPr>
              <a:t>solenoid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1600" b="1" dirty="0"/>
              <a:t>there is a common interest from HZDR, HZB and DESY</a:t>
            </a:r>
          </a:p>
          <a:p>
            <a:pPr>
              <a:buClr>
                <a:schemeClr val="tx1"/>
              </a:buClr>
            </a:pPr>
            <a:r>
              <a:rPr lang="en-US" sz="1600" dirty="0">
                <a:solidFill>
                  <a:schemeClr val="accent1"/>
                </a:solidFill>
              </a:rPr>
              <a:t>meetings</a:t>
            </a:r>
            <a:r>
              <a:rPr lang="en-US" sz="1600" dirty="0"/>
              <a:t> at HZB and HZDR</a:t>
            </a:r>
          </a:p>
          <a:p>
            <a:pPr>
              <a:buClr>
                <a:schemeClr val="tx1"/>
              </a:buClr>
            </a:pPr>
            <a:r>
              <a:rPr lang="en-US" sz="1600" dirty="0">
                <a:solidFill>
                  <a:schemeClr val="accent1"/>
                </a:solidFill>
              </a:rPr>
              <a:t>copies</a:t>
            </a:r>
            <a:r>
              <a:rPr lang="en-US" sz="1600" dirty="0"/>
              <a:t> of this SRF gun </a:t>
            </a:r>
            <a:r>
              <a:rPr lang="en-US" sz="1600" dirty="0" err="1"/>
              <a:t>cryomodule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accent1"/>
                </a:solidFill>
              </a:rPr>
              <a:t>may later be used at all three laboratories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1600" b="1" dirty="0">
                <a:solidFill>
                  <a:schemeClr val="accent2"/>
                </a:solidFill>
              </a:rPr>
              <a:t>goal: </a:t>
            </a:r>
            <a:r>
              <a:rPr lang="en-US" sz="1600" b="1" dirty="0"/>
              <a:t>design finalized </a:t>
            </a:r>
            <a:r>
              <a:rPr lang="en-US" sz="1600" dirty="0"/>
              <a:t>in </a:t>
            </a:r>
            <a:r>
              <a:rPr lang="en-US" sz="1600" b="1" dirty="0"/>
              <a:t>Q3/2018</a:t>
            </a:r>
            <a:endParaRPr lang="en-US" sz="16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338" y="1472265"/>
            <a:ext cx="5400675" cy="4044967"/>
          </a:xfrm>
        </p:spPr>
      </p:pic>
      <p:sp>
        <p:nvSpPr>
          <p:cNvPr id="11" name="Rechteck 10"/>
          <p:cNvSpPr/>
          <p:nvPr/>
        </p:nvSpPr>
        <p:spPr>
          <a:xfrm>
            <a:off x="6382805" y="5517232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first draft of the SRF gun </a:t>
            </a:r>
            <a:r>
              <a:rPr lang="en-US" dirty="0" err="1">
                <a:solidFill>
                  <a:prstClr val="black"/>
                </a:solidFill>
              </a:rPr>
              <a:t>cryomodule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152932" cy="379252"/>
          </a:xfrm>
        </p:spPr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91578" y="6580800"/>
            <a:ext cx="9948937" cy="186841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| Superconducting gun development at DESY | </a:t>
            </a:r>
            <a:r>
              <a:rPr lang="en-US" dirty="0" smtClean="0">
                <a:solidFill>
                  <a:prstClr val="black"/>
                </a:solidFill>
              </a:rPr>
              <a:t>Detlef Reschke, </a:t>
            </a:r>
            <a:r>
              <a:rPr lang="en-US" dirty="0" err="1" smtClean="0">
                <a:solidFill>
                  <a:prstClr val="black"/>
                </a:solidFill>
              </a:rPr>
              <a:t>Elmar</a:t>
            </a:r>
            <a:r>
              <a:rPr lang="en-US" dirty="0" smtClean="0">
                <a:solidFill>
                  <a:prstClr val="black"/>
                </a:solidFill>
              </a:rPr>
              <a:t> Vogel, Jacek </a:t>
            </a:r>
            <a:r>
              <a:rPr lang="en-US" dirty="0">
                <a:solidFill>
                  <a:prstClr val="black"/>
                </a:solidFill>
              </a:rPr>
              <a:t>Sekutowicz @ </a:t>
            </a:r>
            <a:r>
              <a:rPr lang="de-DE" dirty="0" smtClean="0">
                <a:solidFill>
                  <a:prstClr val="black"/>
                </a:solidFill>
              </a:rPr>
              <a:t>TTC Meeting RIKEN </a:t>
            </a:r>
            <a:r>
              <a:rPr lang="de-DE" dirty="0" err="1" smtClean="0">
                <a:solidFill>
                  <a:prstClr val="black"/>
                </a:solidFill>
              </a:rPr>
              <a:t>Nishina</a:t>
            </a:r>
            <a:r>
              <a:rPr lang="de-DE" dirty="0" smtClean="0">
                <a:solidFill>
                  <a:prstClr val="black"/>
                </a:solidFill>
              </a:rPr>
              <a:t> Center, </a:t>
            </a:r>
            <a:r>
              <a:rPr lang="en-US" dirty="0" smtClean="0">
                <a:solidFill>
                  <a:prstClr val="black"/>
                </a:solidFill>
              </a:rPr>
              <a:t>June </a:t>
            </a:r>
            <a:r>
              <a:rPr lang="en-US" dirty="0">
                <a:solidFill>
                  <a:prstClr val="black"/>
                </a:solidFill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10961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407988" y="1083047"/>
            <a:ext cx="5400000" cy="5298281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sz="1600" b="1" dirty="0">
                <a:solidFill>
                  <a:schemeClr val="accent2"/>
                </a:solidFill>
              </a:rPr>
              <a:t>achievements</a:t>
            </a:r>
          </a:p>
          <a:p>
            <a:pPr>
              <a:buClr>
                <a:schemeClr val="tx1"/>
              </a:buClr>
            </a:pPr>
            <a:r>
              <a:rPr lang="en-US" sz="1600" dirty="0"/>
              <a:t>required </a:t>
            </a:r>
            <a:r>
              <a:rPr lang="en-US" sz="1600" dirty="0">
                <a:solidFill>
                  <a:schemeClr val="accent1"/>
                </a:solidFill>
              </a:rPr>
              <a:t>gradient surpassed </a:t>
            </a:r>
            <a:r>
              <a:rPr lang="en-US" sz="1600" dirty="0"/>
              <a:t>in vertical test</a:t>
            </a:r>
          </a:p>
          <a:p>
            <a:pPr>
              <a:buClr>
                <a:schemeClr val="tx1"/>
              </a:buClr>
            </a:pPr>
            <a:r>
              <a:rPr lang="en-US" sz="1600" dirty="0">
                <a:solidFill>
                  <a:schemeClr val="accent1"/>
                </a:solidFill>
              </a:rPr>
              <a:t>QE sufficient for </a:t>
            </a:r>
            <a:r>
              <a:rPr lang="en-US" sz="1600" dirty="0"/>
              <a:t>the specified </a:t>
            </a:r>
            <a:r>
              <a:rPr lang="en-US" sz="1600" dirty="0">
                <a:solidFill>
                  <a:schemeClr val="accent1"/>
                </a:solidFill>
              </a:rPr>
              <a:t>bunch charge</a:t>
            </a:r>
          </a:p>
          <a:p>
            <a:pPr>
              <a:buClr>
                <a:schemeClr val="tx1"/>
              </a:buClr>
            </a:pPr>
            <a:r>
              <a:rPr lang="en-US" sz="1600" dirty="0">
                <a:solidFill>
                  <a:schemeClr val="accent1"/>
                </a:solidFill>
              </a:rPr>
              <a:t>no QE degradation </a:t>
            </a:r>
            <a:r>
              <a:rPr lang="en-US" sz="1600" dirty="0"/>
              <a:t>(within 550+ hours)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1600" b="1" dirty="0">
                <a:solidFill>
                  <a:schemeClr val="accent2"/>
                </a:solidFill>
              </a:rPr>
              <a:t>integrated test activities include</a:t>
            </a:r>
          </a:p>
          <a:p>
            <a:pPr>
              <a:buClr>
                <a:schemeClr val="tx1"/>
              </a:buClr>
            </a:pPr>
            <a:r>
              <a:rPr lang="en-US" sz="1600" dirty="0"/>
              <a:t>improved SRF gun </a:t>
            </a:r>
            <a:r>
              <a:rPr lang="en-US" sz="1600" dirty="0">
                <a:solidFill>
                  <a:schemeClr val="accent1"/>
                </a:solidFill>
              </a:rPr>
              <a:t>cavity design</a:t>
            </a:r>
          </a:p>
          <a:p>
            <a:pPr>
              <a:buClr>
                <a:schemeClr val="tx1"/>
              </a:buClr>
            </a:pPr>
            <a:r>
              <a:rPr lang="en-US" sz="1600">
                <a:solidFill>
                  <a:schemeClr val="accent1"/>
                </a:solidFill>
              </a:rPr>
              <a:t>surface treatment</a:t>
            </a:r>
            <a:r>
              <a:rPr lang="de-DE" sz="1600"/>
              <a:t> (ongoing)</a:t>
            </a:r>
            <a:endParaRPr lang="en-US" sz="1600" dirty="0"/>
          </a:p>
          <a:p>
            <a:pPr>
              <a:buClr>
                <a:schemeClr val="tx1"/>
              </a:buClr>
            </a:pPr>
            <a:r>
              <a:rPr lang="en-US" sz="1600" dirty="0">
                <a:solidFill>
                  <a:schemeClr val="accent1"/>
                </a:solidFill>
              </a:rPr>
              <a:t>cathodes</a:t>
            </a:r>
            <a:r>
              <a:rPr lang="en-US" sz="1600" dirty="0"/>
              <a:t> and cathode plug design and treatment</a:t>
            </a:r>
          </a:p>
          <a:p>
            <a:r>
              <a:rPr lang="en-US" sz="1600" dirty="0"/>
              <a:t>SRF </a:t>
            </a:r>
            <a:r>
              <a:rPr lang="en-US" sz="1600"/>
              <a:t>gun </a:t>
            </a:r>
            <a:r>
              <a:rPr lang="en-US" sz="1600">
                <a:solidFill>
                  <a:schemeClr val="accent1"/>
                </a:solidFill>
              </a:rPr>
              <a:t>cryomodule</a:t>
            </a:r>
            <a:r>
              <a:rPr lang="de-DE" sz="1600">
                <a:solidFill>
                  <a:schemeClr val="accent1"/>
                </a:solidFill>
              </a:rPr>
              <a:t> </a:t>
            </a:r>
            <a:r>
              <a:rPr lang="en-GB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available </a:t>
            </a:r>
            <a:r>
              <a:rPr lang="en-GB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Q2/2019)</a:t>
            </a:r>
            <a:endParaRPr lang="de-DE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/>
              <a:t>cathode </a:t>
            </a:r>
            <a:r>
              <a:rPr lang="en-US" sz="1600">
                <a:solidFill>
                  <a:schemeClr val="accent1"/>
                </a:solidFill>
              </a:rPr>
              <a:t>laser</a:t>
            </a:r>
            <a:r>
              <a:rPr lang="de-DE" sz="1600">
                <a:solidFill>
                  <a:schemeClr val="accent1"/>
                </a:solidFill>
              </a:rPr>
              <a:t> </a:t>
            </a:r>
            <a:r>
              <a:rPr lang="en-GB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expected </a:t>
            </a:r>
            <a:r>
              <a:rPr lang="de-DE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de-DE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DESY </a:t>
            </a:r>
            <a:r>
              <a:rPr lang="en-GB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de-DE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/201</a:t>
            </a:r>
            <a:r>
              <a:rPr lang="de-DE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GB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DE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</a:pPr>
            <a:r>
              <a:rPr lang="en-US" sz="1600">
                <a:solidFill>
                  <a:schemeClr val="accent1"/>
                </a:solidFill>
              </a:rPr>
              <a:t>adaptation</a:t>
            </a:r>
            <a:r>
              <a:rPr lang="en-US" sz="1600"/>
              <a:t> of an AMTF </a:t>
            </a:r>
            <a:r>
              <a:rPr lang="en-US" sz="1600">
                <a:solidFill>
                  <a:schemeClr val="accent1"/>
                </a:solidFill>
              </a:rPr>
              <a:t>test stand</a:t>
            </a:r>
            <a:r>
              <a:rPr lang="de-DE" sz="1600"/>
              <a:t> (done Q2/2019)</a:t>
            </a:r>
            <a:endParaRPr lang="en-US" sz="1600">
              <a:solidFill>
                <a:schemeClr val="accent1"/>
              </a:solidFill>
            </a:endParaRPr>
          </a:p>
          <a:p>
            <a:pPr>
              <a:buClr>
                <a:schemeClr val="tx1"/>
              </a:buClr>
            </a:pPr>
            <a:r>
              <a:rPr lang="en-US" sz="1600">
                <a:solidFill>
                  <a:schemeClr val="accent1"/>
                </a:solidFill>
              </a:rPr>
              <a:t>beam dynamics</a:t>
            </a:r>
            <a:r>
              <a:rPr lang="de-DE" sz="1600"/>
              <a:t> (</a:t>
            </a:r>
            <a:r>
              <a:rPr lang="en-GB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looking for personnel</a:t>
            </a:r>
            <a:r>
              <a:rPr lang="de-DE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started)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152932" cy="379252"/>
          </a:xfrm>
        </p:spPr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11" name="Inhaltsplatzhalter 4"/>
          <p:cNvPicPr>
            <a:picLocks noGrp="1" noChangeAspect="1"/>
          </p:cNvPicPr>
          <p:nvPr>
            <p:ph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2800" y="288000"/>
            <a:ext cx="5400000" cy="6120000"/>
          </a:xfrm>
        </p:spPr>
      </p:pic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91578" y="6580800"/>
            <a:ext cx="9948937" cy="186841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| Superconducting gun development at DESY | </a:t>
            </a:r>
            <a:r>
              <a:rPr lang="en-US" dirty="0" smtClean="0">
                <a:solidFill>
                  <a:prstClr val="black"/>
                </a:solidFill>
              </a:rPr>
              <a:t>Detlef Reschke, </a:t>
            </a:r>
            <a:r>
              <a:rPr lang="en-US" dirty="0" err="1" smtClean="0">
                <a:solidFill>
                  <a:prstClr val="black"/>
                </a:solidFill>
              </a:rPr>
              <a:t>Elmar</a:t>
            </a:r>
            <a:r>
              <a:rPr lang="en-US" dirty="0" smtClean="0">
                <a:solidFill>
                  <a:prstClr val="black"/>
                </a:solidFill>
              </a:rPr>
              <a:t> Vogel, Jacek </a:t>
            </a:r>
            <a:r>
              <a:rPr lang="en-US" dirty="0">
                <a:solidFill>
                  <a:prstClr val="black"/>
                </a:solidFill>
              </a:rPr>
              <a:t>Sekutowicz @ </a:t>
            </a:r>
            <a:r>
              <a:rPr lang="de-DE" dirty="0" smtClean="0">
                <a:solidFill>
                  <a:prstClr val="black"/>
                </a:solidFill>
              </a:rPr>
              <a:t>TTC Meeting RIKEN </a:t>
            </a:r>
            <a:r>
              <a:rPr lang="de-DE" dirty="0" err="1" smtClean="0">
                <a:solidFill>
                  <a:prstClr val="black"/>
                </a:solidFill>
              </a:rPr>
              <a:t>Nishina</a:t>
            </a:r>
            <a:r>
              <a:rPr lang="de-DE" dirty="0" smtClean="0">
                <a:solidFill>
                  <a:prstClr val="black"/>
                </a:solidFill>
              </a:rPr>
              <a:t> Center, </a:t>
            </a:r>
            <a:r>
              <a:rPr lang="en-US" dirty="0" smtClean="0">
                <a:solidFill>
                  <a:prstClr val="black"/>
                </a:solidFill>
              </a:rPr>
              <a:t>June </a:t>
            </a:r>
            <a:r>
              <a:rPr lang="en-US" dirty="0">
                <a:solidFill>
                  <a:prstClr val="black"/>
                </a:solidFill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55457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335517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/>
          <a:lstStyle/>
          <a:p>
            <a:r>
              <a:rPr lang="en-US" dirty="0"/>
              <a:t>Cathode Laser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Superconducting gun development at DESY | Elmar Vogel and Jacek Sekutowicz @ Fourth Annual M</a:t>
            </a:r>
            <a:r>
              <a:rPr lang="de-DE">
                <a:solidFill>
                  <a:prstClr val="black"/>
                </a:solidFill>
              </a:rPr>
              <a:t>T</a:t>
            </a:r>
            <a:r>
              <a:rPr lang="en-US">
                <a:solidFill>
                  <a:prstClr val="black"/>
                </a:solidFill>
              </a:rPr>
              <a:t> Meeting, HZB Berlin, 12-14 June 2018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idx="14"/>
          </p:nvPr>
        </p:nvSpPr>
        <p:spPr>
          <a:xfrm>
            <a:off x="407368" y="1916832"/>
            <a:ext cx="5488731" cy="4499844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sz="1600" b="1" dirty="0"/>
              <a:t>after the laser arrives at DESY</a:t>
            </a:r>
          </a:p>
          <a:p>
            <a:pPr>
              <a:buClr>
                <a:schemeClr val="tx1"/>
              </a:buClr>
            </a:pPr>
            <a:r>
              <a:rPr lang="en-US" sz="1600" dirty="0">
                <a:solidFill>
                  <a:schemeClr val="accent1"/>
                </a:solidFill>
              </a:rPr>
              <a:t>setup</a:t>
            </a:r>
            <a:r>
              <a:rPr lang="en-US" sz="1600" dirty="0"/>
              <a:t> of the laser </a:t>
            </a:r>
            <a:r>
              <a:rPr lang="en-US" sz="1600" dirty="0">
                <a:solidFill>
                  <a:schemeClr val="accent1"/>
                </a:solidFill>
              </a:rPr>
              <a:t>in the laser laboratory</a:t>
            </a:r>
          </a:p>
          <a:p>
            <a:pPr>
              <a:buClr>
                <a:schemeClr val="tx1"/>
              </a:buClr>
            </a:pPr>
            <a:r>
              <a:rPr lang="en-US" sz="1600" dirty="0">
                <a:solidFill>
                  <a:schemeClr val="accent1"/>
                </a:solidFill>
              </a:rPr>
              <a:t>commissioning </a:t>
            </a:r>
            <a:r>
              <a:rPr lang="en-US" sz="1600" dirty="0"/>
              <a:t>in </a:t>
            </a:r>
            <a:r>
              <a:rPr lang="en-US" sz="1600" dirty="0">
                <a:solidFill>
                  <a:schemeClr val="accent1"/>
                </a:solidFill>
              </a:rPr>
              <a:t>Q3/2018</a:t>
            </a:r>
            <a:endParaRPr lang="en-US" sz="1600" dirty="0"/>
          </a:p>
          <a:p>
            <a:pPr>
              <a:buClr>
                <a:schemeClr val="tx1"/>
              </a:buClr>
            </a:pPr>
            <a:r>
              <a:rPr lang="en-US" sz="1600" dirty="0">
                <a:solidFill>
                  <a:schemeClr val="accent1"/>
                </a:solidFill>
              </a:rPr>
              <a:t>QE measurements</a:t>
            </a:r>
            <a:r>
              <a:rPr lang="en-US" sz="1600" dirty="0"/>
              <a:t> of lead cathodes</a:t>
            </a:r>
            <a:br>
              <a:rPr lang="en-US" sz="1600" dirty="0"/>
            </a:br>
            <a:r>
              <a:rPr lang="en-US" sz="1600" dirty="0"/>
              <a:t>by copying the QE measurement setup from HZDR</a:t>
            </a:r>
          </a:p>
          <a:p>
            <a:pPr>
              <a:buClr>
                <a:schemeClr val="tx1"/>
              </a:buClr>
            </a:pPr>
            <a:r>
              <a:rPr lang="en-US" sz="1600" dirty="0">
                <a:solidFill>
                  <a:schemeClr val="accent1"/>
                </a:solidFill>
              </a:rPr>
              <a:t>studies for scanning</a:t>
            </a:r>
            <a:r>
              <a:rPr lang="en-US" sz="1600" dirty="0"/>
              <a:t> the cavity backside to </a:t>
            </a:r>
            <a:r>
              <a:rPr lang="en-US" sz="1600" dirty="0">
                <a:solidFill>
                  <a:schemeClr val="accent1"/>
                </a:solidFill>
              </a:rPr>
              <a:t>locate the cathode</a:t>
            </a:r>
            <a:endParaRPr lang="en-US" sz="1600" dirty="0"/>
          </a:p>
          <a:p>
            <a:pPr>
              <a:buClr>
                <a:schemeClr val="tx1"/>
              </a:buClr>
            </a:pPr>
            <a:r>
              <a:rPr lang="en-US" sz="1600" dirty="0"/>
              <a:t>setup: mirror chamber, dummy beam line, SRF cavity backside complete with cathode plug</a:t>
            </a:r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152932" cy="379252"/>
          </a:xfrm>
        </p:spPr>
        <p:txBody>
          <a:bodyPr/>
          <a:lstStyle/>
          <a:p>
            <a:r>
              <a:rPr lang="en-US" dirty="0"/>
              <a:t>we are purchasing an industry built laser (Pharos),</a:t>
            </a:r>
            <a:br>
              <a:rPr lang="en-US" dirty="0"/>
            </a:br>
            <a:r>
              <a:rPr lang="en-US" dirty="0"/>
              <a:t>similar to the ones already used at DESY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4375" y="349611"/>
            <a:ext cx="5409353" cy="264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Inhaltsplatzhalt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212685"/>
              </p:ext>
            </p:extLst>
          </p:nvPr>
        </p:nvGraphicFramePr>
        <p:xfrm>
          <a:off x="6191251" y="3140968"/>
          <a:ext cx="5475600" cy="3096344"/>
        </p:xfrm>
        <a:graphic>
          <a:graphicData uri="http://schemas.openxmlformats.org/drawingml/2006/table">
            <a:tbl>
              <a:tblPr firstRow="1" bandRow="1"/>
              <a:tblGrid>
                <a:gridCol w="20882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873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33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laser parameter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D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specification</a:t>
                      </a:r>
                    </a:p>
                  </a:txBody>
                  <a:tcPr marL="54000" marR="5400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wavelengths</a:t>
                      </a:r>
                    </a:p>
                  </a:txBody>
                  <a:tcPr marL="54000" marR="54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D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1030 nm / 515 nm / 257</a:t>
                      </a:r>
                      <a:r>
                        <a:rPr lang="en-US" sz="14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nm</a:t>
                      </a:r>
                      <a:endParaRPr lang="en-U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D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pulse length (FWHM)</a:t>
                      </a:r>
                    </a:p>
                  </a:txBody>
                  <a:tcPr marL="54000" marR="54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D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fs – 15 </a:t>
                      </a:r>
                      <a:r>
                        <a:rPr lang="en-US" sz="1400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</a:t>
                      </a:r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(UV)</a:t>
                      </a:r>
                    </a:p>
                  </a:txBody>
                  <a:tcPr marL="54000" marR="5400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D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repetition rate</a:t>
                      </a:r>
                    </a:p>
                  </a:txBody>
                  <a:tcPr marL="54000" marR="54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D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single-shot –</a:t>
                      </a:r>
                      <a:r>
                        <a:rPr lang="en-US" sz="14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1.1285 MHz</a:t>
                      </a:r>
                      <a:endParaRPr lang="en-U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D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power in UV</a:t>
                      </a:r>
                    </a:p>
                  </a:txBody>
                  <a:tcPr marL="54000" marR="54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D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W @ 100 kHz </a:t>
                      </a:r>
                      <a:b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W</a:t>
                      </a:r>
                      <a:r>
                        <a:rPr lang="en-US" sz="14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@ 100 kHz (short period) </a:t>
                      </a:r>
                      <a:endParaRPr lang="en-U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D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max.</a:t>
                      </a:r>
                      <a:r>
                        <a:rPr lang="en-US" sz="14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pulse energy in UV</a:t>
                      </a:r>
                      <a:endParaRPr lang="en-U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D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µJ @ 100 kHz (short term 20</a:t>
                      </a:r>
                      <a:r>
                        <a:rPr lang="en-US" sz="14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µJ)</a:t>
                      </a:r>
                      <a:endParaRPr lang="en-U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D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 features</a:t>
                      </a:r>
                    </a:p>
                  </a:txBody>
                  <a:tcPr marL="54000" marR="54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D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 from oscillator for synchronization, actuator</a:t>
                      </a:r>
                      <a:r>
                        <a:rPr lang="en-US" sz="14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stabilize laser oscillator, </a:t>
                      </a:r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spare</a:t>
                      </a:r>
                      <a:r>
                        <a:rPr lang="en-US" sz="14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parts for fast harmonic module exchange</a:t>
                      </a:r>
                      <a:endParaRPr lang="en-U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D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08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Team Effort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407988" y="1268761"/>
            <a:ext cx="5616575" cy="5147916"/>
          </a:xfrm>
        </p:spPr>
        <p:txBody>
          <a:bodyPr/>
          <a:lstStyle/>
          <a:p>
            <a:pPr marL="0" indent="0" algn="just">
              <a:spcAft>
                <a:spcPts val="500"/>
              </a:spcAft>
              <a:buNone/>
            </a:pPr>
            <a:r>
              <a:rPr lang="de-DE" sz="1600" b="1" dirty="0"/>
              <a:t>DESY: </a:t>
            </a:r>
            <a:r>
              <a:rPr lang="de-DE" sz="1600" dirty="0"/>
              <a:t>Serena Barbanotti, Andrea Bellandi, Yury Bozhko, Julien Branlard, Thorsten Büttner, Michael Ebert, Matthias Felber, Ingmar Hartl, Birte van der Horst, Jens Iversen, Kay Jensch, Daniel Klinke, Denis Kostin, Wolf-Dietrich Möller, Bernd Petersen, Andrea Muhs, Detlef Reschke, Holger Schlarb, Manuela Schmökel, Jacek Sekutowicz, Detlef Sellmann, Sven Sievers, Lea Steder, Nicolai Steinhau-Kühl, Alexey Sulimov, Jan-Hendrik Thie, Elmar Vogel, Hans Weise, Stefan Wilke, Lutz Winkelmann</a:t>
            </a:r>
          </a:p>
          <a:p>
            <a:pPr marL="0" indent="0" algn="just">
              <a:spcBef>
                <a:spcPts val="1800"/>
              </a:spcBef>
              <a:spcAft>
                <a:spcPts val="500"/>
              </a:spcAft>
              <a:buNone/>
            </a:pPr>
            <a:r>
              <a:rPr lang="de-DE" sz="1600" b="1" dirty="0"/>
              <a:t>BNL: </a:t>
            </a:r>
            <a:r>
              <a:rPr lang="de-DE" sz="1600" dirty="0"/>
              <a:t>John </a:t>
            </a:r>
            <a:r>
              <a:rPr lang="de-DE" sz="1600" dirty="0" err="1" smtClean="0"/>
              <a:t>Smedley</a:t>
            </a:r>
            <a:endParaRPr lang="de-DE" sz="1600" dirty="0" smtClean="0"/>
          </a:p>
          <a:p>
            <a:pPr marL="0" indent="0" algn="just">
              <a:spcBef>
                <a:spcPts val="1800"/>
              </a:spcBef>
              <a:spcAft>
                <a:spcPts val="500"/>
              </a:spcAft>
              <a:buNone/>
            </a:pPr>
            <a:r>
              <a:rPr lang="de-DE" sz="1600" b="1" dirty="0" smtClean="0"/>
              <a:t>HZDR</a:t>
            </a:r>
            <a:r>
              <a:rPr lang="de-DE" sz="1600" b="1" dirty="0"/>
              <a:t>: </a:t>
            </a:r>
            <a:r>
              <a:rPr lang="de-DE" sz="1600" dirty="0"/>
              <a:t>Jochen Teichert</a:t>
            </a:r>
          </a:p>
          <a:p>
            <a:pPr marL="0" indent="0" algn="just">
              <a:spcBef>
                <a:spcPts val="1800"/>
              </a:spcBef>
              <a:spcAft>
                <a:spcPts val="500"/>
              </a:spcAft>
              <a:buNone/>
            </a:pPr>
            <a:r>
              <a:rPr lang="de-DE" sz="1600" b="1" dirty="0"/>
              <a:t>IFJ PAN:</a:t>
            </a:r>
            <a:r>
              <a:rPr lang="de-DE" sz="1600" dirty="0"/>
              <a:t> Mateusz Wiencek</a:t>
            </a:r>
          </a:p>
          <a:p>
            <a:pPr marL="0" indent="0" algn="just">
              <a:spcBef>
                <a:spcPts val="1800"/>
              </a:spcBef>
              <a:spcAft>
                <a:spcPts val="500"/>
              </a:spcAft>
              <a:buNone/>
            </a:pPr>
            <a:r>
              <a:rPr lang="de-DE" sz="1600" b="1" dirty="0"/>
              <a:t>NCBJ: </a:t>
            </a:r>
            <a:r>
              <a:rPr lang="de-DE" sz="1600" dirty="0"/>
              <a:t>R</a:t>
            </a:r>
            <a:r>
              <a:rPr lang="en-GB" sz="1600" dirty="0" err="1"/>
              <a:t>obert</a:t>
            </a:r>
            <a:r>
              <a:rPr lang="de-DE" sz="1600" dirty="0"/>
              <a:t> Nietubyc, J</a:t>
            </a:r>
            <a:r>
              <a:rPr lang="en-GB" sz="1600" dirty="0" err="1"/>
              <a:t>erzy</a:t>
            </a:r>
            <a:r>
              <a:rPr lang="de-DE" sz="1600" dirty="0"/>
              <a:t> </a:t>
            </a:r>
            <a:r>
              <a:rPr lang="de-DE" sz="1600" dirty="0" err="1" smtClean="0"/>
              <a:t>Lorkiewicz</a:t>
            </a:r>
            <a:endParaRPr lang="de-DE" sz="1600" dirty="0" smtClean="0"/>
          </a:p>
          <a:p>
            <a:pPr marL="0" indent="0" algn="just">
              <a:spcBef>
                <a:spcPts val="1800"/>
              </a:spcBef>
              <a:spcAft>
                <a:spcPts val="500"/>
              </a:spcAft>
              <a:buNone/>
            </a:pPr>
            <a:r>
              <a:rPr lang="de-DE" sz="1600" b="1" dirty="0" smtClean="0"/>
              <a:t>HZB: </a:t>
            </a:r>
            <a:r>
              <a:rPr lang="de-DE" sz="1600" dirty="0" err="1" smtClean="0"/>
              <a:t>Yegor</a:t>
            </a:r>
            <a:r>
              <a:rPr lang="de-DE" sz="1600" dirty="0" smtClean="0"/>
              <a:t> </a:t>
            </a:r>
            <a:r>
              <a:rPr lang="de-DE" sz="1600" dirty="0" err="1" smtClean="0"/>
              <a:t>Tamashevich</a:t>
            </a:r>
            <a:endParaRPr lang="de-DE" sz="16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| Superconducting gun development at DESY | </a:t>
            </a:r>
            <a:r>
              <a:rPr lang="en-US" dirty="0" smtClean="0">
                <a:solidFill>
                  <a:prstClr val="black"/>
                </a:solidFill>
              </a:rPr>
              <a:t>Detlef Reschke, </a:t>
            </a:r>
            <a:r>
              <a:rPr lang="en-US" dirty="0" err="1" smtClean="0">
                <a:solidFill>
                  <a:prstClr val="black"/>
                </a:solidFill>
              </a:rPr>
              <a:t>Elmar</a:t>
            </a:r>
            <a:r>
              <a:rPr lang="en-US" dirty="0" smtClean="0">
                <a:solidFill>
                  <a:prstClr val="black"/>
                </a:solidFill>
              </a:rPr>
              <a:t> Vogel, Jacek </a:t>
            </a:r>
            <a:r>
              <a:rPr lang="en-US" dirty="0">
                <a:solidFill>
                  <a:prstClr val="black"/>
                </a:solidFill>
              </a:rPr>
              <a:t>Sekutowicz @ </a:t>
            </a:r>
            <a:r>
              <a:rPr lang="de-DE" dirty="0" smtClean="0">
                <a:solidFill>
                  <a:prstClr val="black"/>
                </a:solidFill>
              </a:rPr>
              <a:t>TTC Meeting RIKEN </a:t>
            </a:r>
            <a:r>
              <a:rPr lang="de-DE" dirty="0" err="1" smtClean="0">
                <a:solidFill>
                  <a:prstClr val="black"/>
                </a:solidFill>
              </a:rPr>
              <a:t>Nishina</a:t>
            </a:r>
            <a:r>
              <a:rPr lang="de-DE" dirty="0" smtClean="0">
                <a:solidFill>
                  <a:prstClr val="black"/>
                </a:solidFill>
              </a:rPr>
              <a:t> Center, </a:t>
            </a:r>
            <a:r>
              <a:rPr lang="en-US" dirty="0" smtClean="0">
                <a:solidFill>
                  <a:prstClr val="black"/>
                </a:solidFill>
              </a:rPr>
              <a:t>June </a:t>
            </a:r>
            <a:r>
              <a:rPr lang="en-US" dirty="0">
                <a:solidFill>
                  <a:prstClr val="black"/>
                </a:solidFill>
              </a:rPr>
              <a:t>2018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even more colleagues will join in future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474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368" y="332656"/>
            <a:ext cx="11376024" cy="451098"/>
          </a:xfrm>
        </p:spPr>
        <p:txBody>
          <a:bodyPr/>
          <a:lstStyle/>
          <a:p>
            <a:r>
              <a:rPr lang="en-US" dirty="0"/>
              <a:t>Electron Beams for Continuous Wave (CW) FELs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152932" cy="379252"/>
          </a:xfrm>
        </p:spPr>
        <p:txBody>
          <a:bodyPr/>
          <a:lstStyle/>
          <a:p>
            <a:r>
              <a:rPr lang="en-US" dirty="0"/>
              <a:t>photocathode gun technology providing high brightness beams</a:t>
            </a:r>
          </a:p>
          <a:p>
            <a:endParaRPr lang="en-US" dirty="0"/>
          </a:p>
        </p:txBody>
      </p:sp>
      <p:graphicFrame>
        <p:nvGraphicFramePr>
          <p:cNvPr id="9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0713357"/>
              </p:ext>
            </p:extLst>
          </p:nvPr>
        </p:nvGraphicFramePr>
        <p:xfrm>
          <a:off x="407368" y="1187792"/>
          <a:ext cx="11377264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24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417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424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406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design beam parameters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CW</a:t>
                      </a:r>
                      <a:r>
                        <a:rPr lang="en-US" sz="16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SRF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Gun</a:t>
                      </a:r>
                    </a:p>
                    <a:p>
                      <a:pPr algn="ctr"/>
                      <a:r>
                        <a:rPr lang="de-DE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XFEL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APEX-1</a:t>
                      </a:r>
                      <a:r>
                        <a:rPr lang="de-DE" sz="1600" baseline="0" dirty="0"/>
                        <a:t> </a:t>
                      </a:r>
                      <a:r>
                        <a:rPr lang="de-DE" sz="1600" baseline="0" dirty="0">
                          <a:solidFill>
                            <a:srgbClr val="FFFF00"/>
                          </a:solidFill>
                        </a:rPr>
                        <a:t>CW</a:t>
                      </a:r>
                      <a:r>
                        <a:rPr lang="de-DE" sz="1600" baseline="0" dirty="0"/>
                        <a:t> </a:t>
                      </a:r>
                      <a:r>
                        <a:rPr lang="de-DE" sz="1600" baseline="0" dirty="0" err="1"/>
                        <a:t>Gun</a:t>
                      </a:r>
                      <a:r>
                        <a:rPr lang="de-DE" sz="1600" baseline="0" dirty="0"/>
                        <a:t> for LCLS II (</a:t>
                      </a:r>
                      <a:r>
                        <a:rPr lang="de-DE" sz="1600" baseline="0" dirty="0">
                          <a:solidFill>
                            <a:srgbClr val="FFFF00"/>
                          </a:solidFill>
                        </a:rPr>
                        <a:t>NC</a:t>
                      </a:r>
                      <a:r>
                        <a:rPr lang="de-DE" sz="1600" baseline="0" dirty="0"/>
                        <a:t>)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pulsed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XFEL Gun</a:t>
                      </a:r>
                      <a:endParaRPr lang="de-DE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bunch train duty cycle [%]</a:t>
                      </a:r>
                      <a:endParaRPr lang="de-DE" sz="1600" baseline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  <a:endParaRPr lang="de-DE" sz="1600" baseline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  <a:endParaRPr lang="de-DE" sz="1600" b="1" baseline="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0.6</a:t>
                      </a:r>
                      <a:endParaRPr lang="de-DE" sz="1600" baseline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beam current [µA]</a:t>
                      </a:r>
                      <a:endParaRPr lang="de-DE" sz="1600" baseline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up to 25</a:t>
                      </a:r>
                      <a:endParaRPr lang="de-DE" sz="1600" baseline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up to </a:t>
                      </a:r>
                      <a:r>
                        <a:rPr lang="de-DE" sz="16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60</a:t>
                      </a:r>
                      <a:endParaRPr lang="de-DE" sz="1600" b="1" baseline="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up to 27</a:t>
                      </a:r>
                      <a:endParaRPr lang="de-DE" sz="1600" baseline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bunch repetition rate [kHz]</a:t>
                      </a:r>
                      <a:endParaRPr lang="de-DE" sz="1600" baseline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1 000 to 100</a:t>
                      </a:r>
                      <a:endParaRPr lang="de-DE" sz="1600" baseline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620 </a:t>
                      </a:r>
                      <a:r>
                        <a:rPr lang="de-DE" sz="1600" baseline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to</a:t>
                      </a:r>
                      <a:r>
                        <a:rPr lang="de-DE" sz="16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up to 4 500</a:t>
                      </a:r>
                      <a:endParaRPr lang="de-DE" sz="1600" baseline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bunch charge [</a:t>
                      </a:r>
                      <a:r>
                        <a:rPr lang="en-US" sz="1600" baseline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pC</a:t>
                      </a:r>
                      <a:r>
                        <a:rPr lang="en-US" sz="16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]</a:t>
                      </a:r>
                      <a:endParaRPr lang="de-DE" sz="1600" baseline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 to 250</a:t>
                      </a:r>
                      <a:endParaRPr lang="de-DE" sz="1600" baseline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 </a:t>
                      </a:r>
                      <a:r>
                        <a:rPr lang="de-DE" sz="1600" baseline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to</a:t>
                      </a:r>
                      <a:r>
                        <a:rPr lang="de-DE" sz="16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300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 to 1 000</a:t>
                      </a:r>
                      <a:endParaRPr lang="de-DE" sz="1600" baseline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transverse emittance [µm]</a:t>
                      </a:r>
                      <a:endParaRPr lang="de-DE" sz="1600" baseline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0.4 to 0.8</a:t>
                      </a:r>
                      <a:endParaRPr lang="de-DE" sz="1600" baseline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0.2 </a:t>
                      </a:r>
                      <a:r>
                        <a:rPr lang="de-DE" sz="1600" baseline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to</a:t>
                      </a:r>
                      <a:r>
                        <a:rPr lang="de-DE" sz="16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0.6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0.2 to 1.0</a:t>
                      </a:r>
                      <a:endParaRPr lang="de-DE" sz="1600" baseline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beam energy at gun exit [MeV]</a:t>
                      </a:r>
                      <a:endParaRPr lang="de-DE" sz="1600" baseline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de-DE" sz="1600" baseline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0.75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6.1</a:t>
                      </a:r>
                      <a:endParaRPr lang="de-DE" sz="1600" baseline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10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432812"/>
              </p:ext>
            </p:extLst>
          </p:nvPr>
        </p:nvGraphicFramePr>
        <p:xfrm>
          <a:off x="407368" y="4005064"/>
          <a:ext cx="113772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24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417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424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406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RF parameters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operation frequency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1.3 GHz</a:t>
                      </a:r>
                      <a:endParaRPr lang="de-DE" sz="1600" baseline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186 MHz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1.3 GHz</a:t>
                      </a:r>
                      <a:endParaRPr lang="de-DE" sz="1600" baseline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accelerating gradient [MV/m]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19.5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electric peak (cathode) field [MV/m]</a:t>
                      </a:r>
                      <a:endParaRPr lang="de-DE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40</a:t>
                      </a:r>
                      <a:endParaRPr lang="de-DE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19.5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RF input power</a:t>
                      </a:r>
                      <a:endParaRPr lang="de-DE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750 W</a:t>
                      </a:r>
                      <a:endParaRPr lang="de-DE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~ 100 kW</a:t>
                      </a:r>
                      <a:endParaRPr lang="de-DE" sz="1600" b="1" baseline="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~ 42 kW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3" name="Abgerundetes Rechteck 22"/>
          <p:cNvSpPr/>
          <p:nvPr/>
        </p:nvSpPr>
        <p:spPr>
          <a:xfrm>
            <a:off x="10056440" y="2924944"/>
            <a:ext cx="1368152" cy="100811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prstClr val="black"/>
              </a:solidFill>
            </a:endParaRPr>
          </a:p>
        </p:txBody>
      </p:sp>
      <p:sp>
        <p:nvSpPr>
          <p:cNvPr id="24" name="Abgerundetes Rechteck 23"/>
          <p:cNvSpPr/>
          <p:nvPr/>
        </p:nvSpPr>
        <p:spPr>
          <a:xfrm>
            <a:off x="10416480" y="5157192"/>
            <a:ext cx="648072" cy="28803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prstClr val="black"/>
              </a:solidFill>
            </a:endParaRPr>
          </a:p>
        </p:txBody>
      </p:sp>
      <p:sp>
        <p:nvSpPr>
          <p:cNvPr id="27" name="Abgerundetes Rechteck 26"/>
          <p:cNvSpPr/>
          <p:nvPr/>
        </p:nvSpPr>
        <p:spPr>
          <a:xfrm>
            <a:off x="8398800" y="3653984"/>
            <a:ext cx="648072" cy="28803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prstClr val="black"/>
              </a:solidFill>
            </a:endParaRPr>
          </a:p>
        </p:txBody>
      </p:sp>
      <p:sp>
        <p:nvSpPr>
          <p:cNvPr id="28" name="Abgerundetes Rechteck 27"/>
          <p:cNvSpPr/>
          <p:nvPr/>
        </p:nvSpPr>
        <p:spPr>
          <a:xfrm>
            <a:off x="6354748" y="3653984"/>
            <a:ext cx="648072" cy="28803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prstClr val="black"/>
              </a:solidFill>
            </a:endParaRPr>
          </a:p>
        </p:txBody>
      </p:sp>
      <p:sp>
        <p:nvSpPr>
          <p:cNvPr id="29" name="Abgerundetes Rechteck 28"/>
          <p:cNvSpPr/>
          <p:nvPr/>
        </p:nvSpPr>
        <p:spPr>
          <a:xfrm>
            <a:off x="8400319" y="5157192"/>
            <a:ext cx="648072" cy="28803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prstClr val="black"/>
              </a:solidFill>
            </a:endParaRPr>
          </a:p>
        </p:txBody>
      </p:sp>
      <p:sp>
        <p:nvSpPr>
          <p:cNvPr id="30" name="Abgerundetes Rechteck 29"/>
          <p:cNvSpPr/>
          <p:nvPr/>
        </p:nvSpPr>
        <p:spPr>
          <a:xfrm>
            <a:off x="6354749" y="5157192"/>
            <a:ext cx="648072" cy="28803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prstClr val="black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07368" y="5877272"/>
            <a:ext cx="11377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A6EB"/>
                </a:solidFill>
              </a:rPr>
              <a:t>The parameters of normal conducting (NC) pulsed guns can be met by superconducting (SC) guns operating continuous wave (CW).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407368" y="5877272"/>
            <a:ext cx="11377264" cy="58477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prstClr val="black"/>
              </a:solidFill>
            </a:endParaRPr>
          </a:p>
        </p:txBody>
      </p:sp>
      <p:sp>
        <p:nvSpPr>
          <p:cNvPr id="15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91578" y="6580800"/>
            <a:ext cx="9948937" cy="186841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| Superconducting gun development at DESY | </a:t>
            </a:r>
            <a:r>
              <a:rPr lang="en-US" dirty="0" smtClean="0">
                <a:solidFill>
                  <a:prstClr val="black"/>
                </a:solidFill>
              </a:rPr>
              <a:t>Detlef Reschke, </a:t>
            </a:r>
            <a:r>
              <a:rPr lang="en-US" dirty="0" err="1" smtClean="0">
                <a:solidFill>
                  <a:prstClr val="black"/>
                </a:solidFill>
              </a:rPr>
              <a:t>Elmar</a:t>
            </a:r>
            <a:r>
              <a:rPr lang="en-US" dirty="0" smtClean="0">
                <a:solidFill>
                  <a:prstClr val="black"/>
                </a:solidFill>
              </a:rPr>
              <a:t> Vogel, Jacek </a:t>
            </a:r>
            <a:r>
              <a:rPr lang="en-US" dirty="0">
                <a:solidFill>
                  <a:prstClr val="black"/>
                </a:solidFill>
              </a:rPr>
              <a:t>Sekutowicz @ </a:t>
            </a:r>
            <a:r>
              <a:rPr lang="de-DE" dirty="0" smtClean="0">
                <a:solidFill>
                  <a:prstClr val="black"/>
                </a:solidFill>
              </a:rPr>
              <a:t>TTC Meeting RIKEN </a:t>
            </a:r>
            <a:r>
              <a:rPr lang="de-DE" dirty="0" err="1" smtClean="0">
                <a:solidFill>
                  <a:prstClr val="black"/>
                </a:solidFill>
              </a:rPr>
              <a:t>Nishina</a:t>
            </a:r>
            <a:r>
              <a:rPr lang="de-DE" dirty="0" smtClean="0">
                <a:solidFill>
                  <a:prstClr val="black"/>
                </a:solidFill>
              </a:rPr>
              <a:t> Center, </a:t>
            </a:r>
            <a:r>
              <a:rPr lang="en-US" dirty="0" smtClean="0">
                <a:solidFill>
                  <a:prstClr val="black"/>
                </a:solidFill>
              </a:rPr>
              <a:t>June </a:t>
            </a:r>
            <a:r>
              <a:rPr lang="en-US" dirty="0">
                <a:solidFill>
                  <a:prstClr val="black"/>
                </a:solidFill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46075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/>
          <a:lstStyle/>
          <a:p>
            <a:r>
              <a:rPr lang="en-US" dirty="0"/>
              <a:t>All Superconducting Gun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407988" y="1406427"/>
            <a:ext cx="5400000" cy="1590525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600" b="1" dirty="0">
                <a:solidFill>
                  <a:schemeClr val="accent1"/>
                </a:solidFill>
              </a:rPr>
              <a:t>existing cathode insertion systems</a:t>
            </a:r>
            <a:r>
              <a:rPr lang="en-US" sz="1600" b="1" dirty="0"/>
              <a:t> still face challenges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w.r.t. </a:t>
            </a:r>
            <a:r>
              <a:rPr lang="en-US" sz="1600" dirty="0" err="1">
                <a:solidFill>
                  <a:schemeClr val="accent1"/>
                </a:solidFill>
              </a:rPr>
              <a:t>multipacting</a:t>
            </a:r>
            <a:r>
              <a:rPr lang="en-US" sz="1600" dirty="0"/>
              <a:t>, </a:t>
            </a:r>
            <a:r>
              <a:rPr lang="en-US" sz="1600" dirty="0">
                <a:solidFill>
                  <a:schemeClr val="accent1"/>
                </a:solidFill>
              </a:rPr>
              <a:t>field emission</a:t>
            </a:r>
            <a:r>
              <a:rPr lang="en-US" sz="1600" dirty="0"/>
              <a:t>, </a:t>
            </a:r>
            <a:r>
              <a:rPr lang="en-US" sz="1600" dirty="0">
                <a:solidFill>
                  <a:schemeClr val="accent1"/>
                </a:solidFill>
              </a:rPr>
              <a:t>cathode heating</a:t>
            </a:r>
            <a:r>
              <a:rPr lang="en-US" sz="1600" dirty="0"/>
              <a:t>, </a:t>
            </a:r>
            <a:r>
              <a:rPr lang="en-US" sz="1600" dirty="0">
                <a:solidFill>
                  <a:schemeClr val="accent1"/>
                </a:solidFill>
              </a:rPr>
              <a:t>cathode lifetime</a:t>
            </a:r>
            <a:r>
              <a:rPr lang="en-US" sz="1600" dirty="0"/>
              <a:t>, etc.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R&amp;D still required and ongoing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e.g. performed at HZDR and HZB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152932" cy="379252"/>
          </a:xfrm>
        </p:spPr>
        <p:txBody>
          <a:bodyPr/>
          <a:lstStyle/>
          <a:p>
            <a:r>
              <a:rPr lang="en-US" dirty="0"/>
              <a:t>for optimal integration of cathodes in an ultra-clean SC cavity</a:t>
            </a:r>
          </a:p>
        </p:txBody>
      </p:sp>
      <p:pic>
        <p:nvPicPr>
          <p:cNvPr id="22" name="Picture 3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A6CAF0"/>
              </a:clrFrom>
              <a:clrTo>
                <a:srgbClr val="A6CA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0056" y="2493200"/>
            <a:ext cx="5150888" cy="2736000"/>
          </a:xfrm>
          <a:prstGeom prst="rect">
            <a:avLst/>
          </a:prstGeom>
          <a:ln>
            <a:noFill/>
          </a:ln>
        </p:spPr>
      </p:pic>
      <p:sp>
        <p:nvSpPr>
          <p:cNvPr id="24" name="Rectangle 30"/>
          <p:cNvSpPr/>
          <p:nvPr/>
        </p:nvSpPr>
        <p:spPr>
          <a:xfrm flipH="1">
            <a:off x="5447928" y="3691923"/>
            <a:ext cx="936104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prstClr val="black"/>
                </a:solidFill>
                <a:cs typeface="Arial" panose="020B0604020202020204" pitchFamily="34" charset="0"/>
              </a:rPr>
              <a:t>Nb</a:t>
            </a: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 plug</a:t>
            </a:r>
          </a:p>
        </p:txBody>
      </p:sp>
      <p:cxnSp>
        <p:nvCxnSpPr>
          <p:cNvPr id="25" name="Straight Arrow Connector 38"/>
          <p:cNvCxnSpPr/>
          <p:nvPr/>
        </p:nvCxnSpPr>
        <p:spPr>
          <a:xfrm flipH="1">
            <a:off x="6312024" y="3861676"/>
            <a:ext cx="342532" cy="6677"/>
          </a:xfrm>
          <a:prstGeom prst="straightConnector1">
            <a:avLst/>
          </a:prstGeom>
          <a:ln w="57150">
            <a:solidFill>
              <a:srgbClr val="FF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34"/>
          <p:cNvSpPr/>
          <p:nvPr/>
        </p:nvSpPr>
        <p:spPr>
          <a:xfrm flipH="1">
            <a:off x="7445796" y="2071115"/>
            <a:ext cx="3762771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cs typeface="Times New Roman" panose="02020603050405020304" pitchFamily="18" charset="0"/>
              </a:rPr>
              <a:t>indium gasket (T</a:t>
            </a:r>
            <a:r>
              <a:rPr lang="en-US" sz="1600" baseline="-25000" dirty="0">
                <a:solidFill>
                  <a:prstClr val="black"/>
                </a:solidFill>
                <a:cs typeface="Times New Roman" panose="02020603050405020304" pitchFamily="18" charset="0"/>
              </a:rPr>
              <a:t>c</a:t>
            </a:r>
            <a:r>
              <a:rPr lang="en-US" sz="1600" dirty="0">
                <a:solidFill>
                  <a:prstClr val="black"/>
                </a:solidFill>
                <a:cs typeface="Times New Roman" panose="02020603050405020304" pitchFamily="18" charset="0"/>
              </a:rPr>
              <a:t> = 3.4 K, </a:t>
            </a:r>
            <a:r>
              <a:rPr lang="en-US" sz="16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</a:t>
            </a:r>
            <a:r>
              <a:rPr lang="en-US" sz="1600" baseline="-25000" dirty="0" err="1">
                <a:solidFill>
                  <a:prstClr val="black"/>
                </a:solidFill>
                <a:cs typeface="Times New Roman" panose="02020603050405020304" pitchFamily="18" charset="0"/>
              </a:rPr>
              <a:t>c</a:t>
            </a:r>
            <a:r>
              <a:rPr lang="en-US" sz="1600" dirty="0">
                <a:solidFill>
                  <a:prstClr val="black"/>
                </a:solidFill>
                <a:cs typeface="Times New Roman" panose="02020603050405020304" pitchFamily="18" charset="0"/>
              </a:rPr>
              <a:t> = 28 </a:t>
            </a:r>
            <a:r>
              <a:rPr lang="en-US" sz="1600" dirty="0" err="1">
                <a:solidFill>
                  <a:prstClr val="black"/>
                </a:solidFill>
                <a:cs typeface="Times New Roman" panose="02020603050405020304" pitchFamily="18" charset="0"/>
              </a:rPr>
              <a:t>mT</a:t>
            </a:r>
            <a:r>
              <a:rPr lang="en-US" sz="1600" dirty="0">
                <a:solidFill>
                  <a:prstClr val="black"/>
                </a:solidFill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27" name="Straight Arrow Connector 35"/>
          <p:cNvCxnSpPr/>
          <p:nvPr/>
        </p:nvCxnSpPr>
        <p:spPr>
          <a:xfrm flipV="1">
            <a:off x="6942571" y="2409669"/>
            <a:ext cx="593589" cy="1377684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7"/>
          <p:cNvSpPr/>
          <p:nvPr/>
        </p:nvSpPr>
        <p:spPr>
          <a:xfrm flipH="1">
            <a:off x="8091239" y="5291231"/>
            <a:ext cx="3539430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cs typeface="Times New Roman" panose="02020603050405020304" pitchFamily="18" charset="0"/>
              </a:rPr>
              <a:t>lead coating (T</a:t>
            </a:r>
            <a:r>
              <a:rPr lang="en-US" sz="1600" baseline="-25000" dirty="0">
                <a:solidFill>
                  <a:prstClr val="black"/>
                </a:solidFill>
                <a:cs typeface="Times New Roman" panose="02020603050405020304" pitchFamily="18" charset="0"/>
              </a:rPr>
              <a:t>c </a:t>
            </a:r>
            <a:r>
              <a:rPr lang="en-US" sz="1600" dirty="0">
                <a:solidFill>
                  <a:prstClr val="black"/>
                </a:solidFill>
                <a:cs typeface="Times New Roman" panose="02020603050405020304" pitchFamily="18" charset="0"/>
              </a:rPr>
              <a:t>= 7.2 K, </a:t>
            </a:r>
            <a:r>
              <a:rPr lang="en-US" sz="16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</a:t>
            </a:r>
            <a:r>
              <a:rPr lang="en-US" sz="1600" baseline="-25000" dirty="0" err="1">
                <a:solidFill>
                  <a:prstClr val="black"/>
                </a:solidFill>
                <a:cs typeface="Times New Roman" panose="02020603050405020304" pitchFamily="18" charset="0"/>
              </a:rPr>
              <a:t>c</a:t>
            </a:r>
            <a:r>
              <a:rPr lang="en-US" sz="1600" baseline="-250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cs typeface="Times New Roman" panose="02020603050405020304" pitchFamily="18" charset="0"/>
              </a:rPr>
              <a:t>= 80 </a:t>
            </a:r>
            <a:r>
              <a:rPr lang="en-US" sz="1600" dirty="0" err="1">
                <a:solidFill>
                  <a:prstClr val="black"/>
                </a:solidFill>
                <a:cs typeface="Times New Roman" panose="02020603050405020304" pitchFamily="18" charset="0"/>
              </a:rPr>
              <a:t>mT</a:t>
            </a:r>
            <a:r>
              <a:rPr lang="en-US" sz="1600" dirty="0">
                <a:solidFill>
                  <a:prstClr val="black"/>
                </a:solidFill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39" name="Straight Arrow Connector 36"/>
          <p:cNvCxnSpPr/>
          <p:nvPr/>
        </p:nvCxnSpPr>
        <p:spPr>
          <a:xfrm>
            <a:off x="7013327" y="3861048"/>
            <a:ext cx="1152128" cy="1512168"/>
          </a:xfrm>
          <a:prstGeom prst="straightConnector1">
            <a:avLst/>
          </a:prstGeom>
          <a:ln w="28575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33"/>
          <p:cNvSpPr/>
          <p:nvPr/>
        </p:nvSpPr>
        <p:spPr>
          <a:xfrm flipH="1">
            <a:off x="6483290" y="5728473"/>
            <a:ext cx="32300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cs typeface="Times New Roman" panose="02020603050405020304" pitchFamily="18" charset="0"/>
              </a:rPr>
              <a:t>niobium (T</a:t>
            </a:r>
            <a:r>
              <a:rPr lang="en-US" sz="1600" baseline="-25000" dirty="0">
                <a:solidFill>
                  <a:prstClr val="black"/>
                </a:solidFill>
                <a:cs typeface="Times New Roman" panose="02020603050405020304" pitchFamily="18" charset="0"/>
              </a:rPr>
              <a:t>c </a:t>
            </a:r>
            <a:r>
              <a:rPr lang="en-US" sz="1600" dirty="0">
                <a:solidFill>
                  <a:prstClr val="black"/>
                </a:solidFill>
                <a:cs typeface="Times New Roman" panose="02020603050405020304" pitchFamily="18" charset="0"/>
              </a:rPr>
              <a:t>= 9.2 K, </a:t>
            </a:r>
            <a:r>
              <a:rPr lang="en-US" sz="16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</a:t>
            </a:r>
            <a:r>
              <a:rPr lang="en-US" sz="1600" baseline="-25000" dirty="0" err="1">
                <a:solidFill>
                  <a:prstClr val="black"/>
                </a:solidFill>
                <a:cs typeface="Times New Roman" panose="02020603050405020304" pitchFamily="18" charset="0"/>
              </a:rPr>
              <a:t>c</a:t>
            </a:r>
            <a:r>
              <a:rPr lang="en-US" sz="1600" baseline="-250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cs typeface="Times New Roman" panose="02020603050405020304" pitchFamily="18" charset="0"/>
              </a:rPr>
              <a:t>= 180 </a:t>
            </a:r>
            <a:r>
              <a:rPr lang="en-US" sz="1600" dirty="0" err="1">
                <a:solidFill>
                  <a:prstClr val="black"/>
                </a:solidFill>
                <a:cs typeface="Times New Roman" panose="02020603050405020304" pitchFamily="18" charset="0"/>
              </a:rPr>
              <a:t>mT</a:t>
            </a:r>
            <a:r>
              <a:rPr lang="en-US" sz="1600" dirty="0">
                <a:solidFill>
                  <a:prstClr val="black"/>
                </a:solidFill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46" name="Straight Arrow Connector 32"/>
          <p:cNvCxnSpPr/>
          <p:nvPr/>
        </p:nvCxnSpPr>
        <p:spPr>
          <a:xfrm flipH="1">
            <a:off x="6654556" y="5157192"/>
            <a:ext cx="233532" cy="571281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7"/>
          <p:cNvSpPr>
            <a:spLocks noGrp="1"/>
          </p:cNvSpPr>
          <p:nvPr>
            <p:ph idx="1"/>
          </p:nvPr>
        </p:nvSpPr>
        <p:spPr>
          <a:xfrm>
            <a:off x="407968" y="3272401"/>
            <a:ext cx="5400000" cy="2244832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sz="1600" b="1" dirty="0"/>
              <a:t>DESY approach: </a:t>
            </a:r>
            <a:r>
              <a:rPr lang="en-US" sz="1600" b="1" dirty="0">
                <a:solidFill>
                  <a:schemeClr val="accent1"/>
                </a:solidFill>
              </a:rPr>
              <a:t>superconducting (</a:t>
            </a:r>
            <a:r>
              <a:rPr lang="en-US" sz="1600" b="1" dirty="0" err="1">
                <a:solidFill>
                  <a:schemeClr val="accent1"/>
                </a:solidFill>
              </a:rPr>
              <a:t>sc</a:t>
            </a:r>
            <a:r>
              <a:rPr lang="en-US" sz="1600" b="1" dirty="0">
                <a:solidFill>
                  <a:schemeClr val="accent1"/>
                </a:solidFill>
              </a:rPr>
              <a:t>) cathode attached to the cavity backside</a:t>
            </a:r>
          </a:p>
          <a:p>
            <a:pPr>
              <a:spcAft>
                <a:spcPts val="600"/>
              </a:spcAft>
              <a:buClr>
                <a:srgbClr val="007D00"/>
              </a:buClr>
              <a:buFont typeface="Wingdings" panose="05000000000000000000" pitchFamily="2" charset="2"/>
              <a:buChar char=""/>
            </a:pPr>
            <a:r>
              <a:rPr lang="en-US" sz="1600" dirty="0">
                <a:solidFill>
                  <a:schemeClr val="accent1"/>
                </a:solidFill>
              </a:rPr>
              <a:t>cleaning after cathode insertion</a:t>
            </a:r>
            <a:r>
              <a:rPr lang="en-US" sz="1600" dirty="0"/>
              <a:t> in a clean room</a:t>
            </a:r>
          </a:p>
          <a:p>
            <a:pPr>
              <a:spcAft>
                <a:spcPts val="600"/>
              </a:spcAft>
              <a:buClr>
                <a:srgbClr val="007D00"/>
              </a:buClr>
              <a:buFont typeface="Wingdings" panose="05000000000000000000" pitchFamily="2" charset="2"/>
              <a:buChar char=""/>
            </a:pPr>
            <a:r>
              <a:rPr lang="en-US" sz="1600" dirty="0"/>
              <a:t>cathode particles (lead) should not heat and quench</a:t>
            </a:r>
            <a:br>
              <a:rPr lang="en-US" sz="1600" dirty="0"/>
            </a:br>
            <a:r>
              <a:rPr lang="en-US" sz="1600" dirty="0"/>
              <a:t>the cavity</a:t>
            </a:r>
          </a:p>
          <a:p>
            <a:pPr>
              <a:spcAft>
                <a:spcPts val="600"/>
              </a:spcAft>
              <a:buClr>
                <a:srgbClr val="7D0000"/>
              </a:buClr>
              <a:buFont typeface="Wingdings" panose="05000000000000000000" pitchFamily="2" charset="2"/>
              <a:buChar char=""/>
            </a:pPr>
            <a:r>
              <a:rPr lang="en-US" sz="1600" dirty="0"/>
              <a:t>exchanging the cathode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"/>
            </a:pPr>
            <a:r>
              <a:rPr lang="en-US" sz="1600" dirty="0"/>
              <a:t>only </a:t>
            </a:r>
            <a:r>
              <a:rPr lang="en-US" sz="1600" dirty="0">
                <a:solidFill>
                  <a:schemeClr val="accent1"/>
                </a:solidFill>
              </a:rPr>
              <a:t>reasonable</a:t>
            </a:r>
            <a:r>
              <a:rPr lang="en-US" sz="1600" dirty="0"/>
              <a:t> with </a:t>
            </a:r>
            <a:r>
              <a:rPr lang="en-US" sz="1600" dirty="0">
                <a:solidFill>
                  <a:schemeClr val="accent1"/>
                </a:solidFill>
              </a:rPr>
              <a:t>cathode lifetimes above 100 days</a:t>
            </a:r>
          </a:p>
        </p:txBody>
      </p:sp>
      <p:sp>
        <p:nvSpPr>
          <p:cNvPr id="16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91578" y="6580800"/>
            <a:ext cx="9948937" cy="186841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| Superconducting gun development at DESY | </a:t>
            </a:r>
            <a:r>
              <a:rPr lang="en-US" dirty="0" smtClean="0">
                <a:solidFill>
                  <a:prstClr val="black"/>
                </a:solidFill>
              </a:rPr>
              <a:t>Detlef Reschke, </a:t>
            </a:r>
            <a:r>
              <a:rPr lang="en-US" dirty="0" err="1" smtClean="0">
                <a:solidFill>
                  <a:prstClr val="black"/>
                </a:solidFill>
              </a:rPr>
              <a:t>Elmar</a:t>
            </a:r>
            <a:r>
              <a:rPr lang="en-US" dirty="0" smtClean="0">
                <a:solidFill>
                  <a:prstClr val="black"/>
                </a:solidFill>
              </a:rPr>
              <a:t> Vogel, Jacek </a:t>
            </a:r>
            <a:r>
              <a:rPr lang="en-US" dirty="0">
                <a:solidFill>
                  <a:prstClr val="black"/>
                </a:solidFill>
              </a:rPr>
              <a:t>Sekutowicz @ </a:t>
            </a:r>
            <a:r>
              <a:rPr lang="de-DE" dirty="0" smtClean="0">
                <a:solidFill>
                  <a:prstClr val="black"/>
                </a:solidFill>
              </a:rPr>
              <a:t>TTC Meeting RIKEN </a:t>
            </a:r>
            <a:r>
              <a:rPr lang="de-DE" dirty="0" err="1" smtClean="0">
                <a:solidFill>
                  <a:prstClr val="black"/>
                </a:solidFill>
              </a:rPr>
              <a:t>Nishina</a:t>
            </a:r>
            <a:r>
              <a:rPr lang="de-DE" dirty="0" smtClean="0">
                <a:solidFill>
                  <a:prstClr val="black"/>
                </a:solidFill>
              </a:rPr>
              <a:t> Center, </a:t>
            </a:r>
            <a:r>
              <a:rPr lang="en-US" dirty="0" smtClean="0">
                <a:solidFill>
                  <a:prstClr val="black"/>
                </a:solidFill>
              </a:rPr>
              <a:t>June </a:t>
            </a:r>
            <a:r>
              <a:rPr lang="en-US" dirty="0">
                <a:solidFill>
                  <a:prstClr val="black"/>
                </a:solidFill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97534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34" grpId="0"/>
      <p:bldP spid="45" grpId="0"/>
      <p:bldP spid="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813115"/>
              </p:ext>
            </p:extLst>
          </p:nvPr>
        </p:nvGraphicFramePr>
        <p:xfrm>
          <a:off x="1631505" y="620688"/>
          <a:ext cx="892899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8472264" y="1556792"/>
            <a:ext cx="1656184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9FDF"/>
                </a:solidFill>
              </a:rPr>
              <a:t>world record</a:t>
            </a:r>
            <a:r>
              <a:rPr lang="en-US" sz="1600" dirty="0">
                <a:solidFill>
                  <a:prstClr val="black"/>
                </a:solidFill>
              </a:rPr>
              <a:t> of </a:t>
            </a:r>
            <a:r>
              <a:rPr lang="en-US" sz="1600" dirty="0">
                <a:solidFill>
                  <a:srgbClr val="009FDF"/>
                </a:solidFill>
              </a:rPr>
              <a:t>cathode field</a:t>
            </a:r>
            <a:r>
              <a:rPr lang="en-US" sz="1600" dirty="0">
                <a:solidFill>
                  <a:prstClr val="black"/>
                </a:solidFill>
              </a:rPr>
              <a:t> in a SRF gun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/>
          <a:lstStyle/>
          <a:p>
            <a:r>
              <a:rPr lang="en-US" dirty="0"/>
              <a:t>We Achieve the Required Gradients</a:t>
            </a:r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152932" cy="379252"/>
          </a:xfrm>
        </p:spPr>
        <p:txBody>
          <a:bodyPr/>
          <a:lstStyle/>
          <a:p>
            <a:r>
              <a:rPr lang="en-US" dirty="0">
                <a:solidFill>
                  <a:srgbClr val="FF9E1B"/>
                </a:solidFill>
              </a:rPr>
              <a:t>results from cavity '16G2'</a:t>
            </a:r>
            <a:endParaRPr lang="en-US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071664" y="4284385"/>
            <a:ext cx="2808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buSzPct val="80000"/>
              <a:tabLst>
                <a:tab pos="361950" algn="l"/>
                <a:tab pos="723900" algn="l"/>
              </a:tabLst>
            </a:pPr>
            <a:r>
              <a:rPr lang="en-US" sz="1600" dirty="0">
                <a:solidFill>
                  <a:prstClr val="black"/>
                </a:solidFill>
                <a:cs typeface="Calibri" pitchFamily="34" charset="0"/>
              </a:rPr>
              <a:t>deformed back wall, </a:t>
            </a:r>
          </a:p>
          <a:p>
            <a:pPr>
              <a:buSzPct val="80000"/>
              <a:tabLst>
                <a:tab pos="361950" algn="l"/>
                <a:tab pos="723900" algn="l"/>
              </a:tabLst>
            </a:pPr>
            <a:r>
              <a:rPr lang="en-US" sz="1600" dirty="0">
                <a:solidFill>
                  <a:prstClr val="black"/>
                </a:solidFill>
                <a:cs typeface="Calibri" pitchFamily="34" charset="0"/>
              </a:rPr>
              <a:t>very thick indium gasket</a:t>
            </a:r>
            <a:endParaRPr lang="en-GB" sz="1600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12" name="Oval 19"/>
          <p:cNvSpPr/>
          <p:nvPr/>
        </p:nvSpPr>
        <p:spPr>
          <a:xfrm rot="19607856">
            <a:off x="5006545" y="3328400"/>
            <a:ext cx="1440160" cy="395269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cxnSp>
        <p:nvCxnSpPr>
          <p:cNvPr id="13" name="Straight Connector 21"/>
          <p:cNvCxnSpPr>
            <a:endCxn id="12" idx="2"/>
          </p:cNvCxnSpPr>
          <p:nvPr/>
        </p:nvCxnSpPr>
        <p:spPr>
          <a:xfrm flipV="1">
            <a:off x="4151784" y="3920349"/>
            <a:ext cx="972321" cy="3727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bgerundetes Rechteck 6"/>
          <p:cNvSpPr/>
          <p:nvPr/>
        </p:nvSpPr>
        <p:spPr>
          <a:xfrm>
            <a:off x="8472264" y="1556792"/>
            <a:ext cx="1656184" cy="83099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prstClr val="black"/>
              </a:solidFill>
            </a:endParaRPr>
          </a:p>
        </p:txBody>
      </p:sp>
      <p:sp>
        <p:nvSpPr>
          <p:cNvPr id="14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91578" y="6580800"/>
            <a:ext cx="9948937" cy="186841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| Superconducting gun development at DESY | </a:t>
            </a:r>
            <a:r>
              <a:rPr lang="en-US" dirty="0" smtClean="0">
                <a:solidFill>
                  <a:prstClr val="black"/>
                </a:solidFill>
              </a:rPr>
              <a:t>Detlef Reschke, </a:t>
            </a:r>
            <a:r>
              <a:rPr lang="en-US" dirty="0" err="1" smtClean="0">
                <a:solidFill>
                  <a:prstClr val="black"/>
                </a:solidFill>
              </a:rPr>
              <a:t>Elmar</a:t>
            </a:r>
            <a:r>
              <a:rPr lang="en-US" dirty="0" smtClean="0">
                <a:solidFill>
                  <a:prstClr val="black"/>
                </a:solidFill>
              </a:rPr>
              <a:t> Vogel, Jacek </a:t>
            </a:r>
            <a:r>
              <a:rPr lang="en-US" dirty="0">
                <a:solidFill>
                  <a:prstClr val="black"/>
                </a:solidFill>
              </a:rPr>
              <a:t>Sekutowicz @ </a:t>
            </a:r>
            <a:r>
              <a:rPr lang="de-DE" dirty="0" smtClean="0">
                <a:solidFill>
                  <a:prstClr val="black"/>
                </a:solidFill>
              </a:rPr>
              <a:t>TTC Meeting RIKEN </a:t>
            </a:r>
            <a:r>
              <a:rPr lang="de-DE" dirty="0" err="1" smtClean="0">
                <a:solidFill>
                  <a:prstClr val="black"/>
                </a:solidFill>
              </a:rPr>
              <a:t>Nishina</a:t>
            </a:r>
            <a:r>
              <a:rPr lang="de-DE" dirty="0" smtClean="0">
                <a:solidFill>
                  <a:prstClr val="black"/>
                </a:solidFill>
              </a:rPr>
              <a:t> Center, </a:t>
            </a:r>
            <a:r>
              <a:rPr lang="en-US" dirty="0" smtClean="0">
                <a:solidFill>
                  <a:prstClr val="black"/>
                </a:solidFill>
              </a:rPr>
              <a:t>June </a:t>
            </a:r>
            <a:r>
              <a:rPr lang="en-US" dirty="0">
                <a:solidFill>
                  <a:prstClr val="black"/>
                </a:solidFill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52034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platzhalter 8"/>
          <p:cNvSpPr>
            <a:spLocks noGrp="1"/>
          </p:cNvSpPr>
          <p:nvPr>
            <p:ph idx="14"/>
          </p:nvPr>
        </p:nvSpPr>
        <p:spPr>
          <a:xfrm>
            <a:off x="6816080" y="3933056"/>
            <a:ext cx="4536504" cy="1656184"/>
          </a:xfrm>
          <a:ln w="25400">
            <a:noFill/>
          </a:ln>
        </p:spPr>
        <p:txBody>
          <a:bodyPr lIns="180000" tIns="180000" rIns="180000" bIns="180000"/>
          <a:lstStyle/>
          <a:p>
            <a:pPr marL="0" indent="0">
              <a:buClr>
                <a:schemeClr val="tx1"/>
              </a:buClr>
              <a:buNone/>
            </a:pPr>
            <a:r>
              <a:rPr lang="de-DE" dirty="0"/>
              <a:t>Quantum Efficiency (QE)</a:t>
            </a:r>
            <a:endParaRPr lang="en-US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"/>
            </a:pPr>
            <a:r>
              <a:rPr lang="en-US" dirty="0">
                <a:solidFill>
                  <a:schemeClr val="accent1"/>
                </a:solidFill>
              </a:rPr>
              <a:t>sufficient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for</a:t>
            </a:r>
            <a:r>
              <a:rPr lang="en-US" dirty="0"/>
              <a:t> the </a:t>
            </a:r>
            <a:r>
              <a:rPr lang="en-US" dirty="0">
                <a:solidFill>
                  <a:schemeClr val="accent1"/>
                </a:solidFill>
              </a:rPr>
              <a:t>specified bunch charge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using an industry built laser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"/>
            </a:pPr>
            <a:r>
              <a:rPr lang="en-US" dirty="0"/>
              <a:t>so far </a:t>
            </a:r>
            <a:r>
              <a:rPr lang="en-US" dirty="0">
                <a:solidFill>
                  <a:schemeClr val="accent1"/>
                </a:solidFill>
              </a:rPr>
              <a:t>no degradation over time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/>
          <a:lstStyle/>
          <a:p>
            <a:r>
              <a:rPr lang="en-US" sz="3200" dirty="0">
                <a:solidFill>
                  <a:srgbClr val="009FDF"/>
                </a:solidFill>
              </a:rPr>
              <a:t>Quantum Efficiency (QE) and Cathode Lifetimes</a:t>
            </a:r>
            <a:endParaRPr lang="en-US" dirty="0"/>
          </a:p>
        </p:txBody>
      </p:sp>
      <p:sp>
        <p:nvSpPr>
          <p:cNvPr id="23" name="Textplatzhalter 8"/>
          <p:cNvSpPr>
            <a:spLocks noGrp="1"/>
          </p:cNvSpPr>
          <p:nvPr>
            <p:ph idx="14"/>
          </p:nvPr>
        </p:nvSpPr>
        <p:spPr>
          <a:xfrm>
            <a:off x="6816080" y="1694459"/>
            <a:ext cx="4863902" cy="1086469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/>
              <a:t>long time test</a:t>
            </a:r>
          </a:p>
          <a:p>
            <a:pPr>
              <a:buClr>
                <a:schemeClr val="tx1"/>
              </a:buClr>
            </a:pPr>
            <a:r>
              <a:rPr lang="en-US" dirty="0"/>
              <a:t>550 hours of irradiation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"/>
            </a:pPr>
            <a:r>
              <a:rPr lang="en-US" dirty="0">
                <a:solidFill>
                  <a:schemeClr val="accent1"/>
                </a:solidFill>
              </a:rPr>
              <a:t>only small QE variations</a:t>
            </a:r>
          </a:p>
        </p:txBody>
      </p:sp>
      <p:sp>
        <p:nvSpPr>
          <p:cNvPr id="24" name="Textplatzhalter 3"/>
          <p:cNvSpPr txBox="1">
            <a:spLocks/>
          </p:cNvSpPr>
          <p:nvPr/>
        </p:nvSpPr>
        <p:spPr>
          <a:xfrm>
            <a:off x="6816080" y="889508"/>
            <a:ext cx="4968552" cy="5952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266700" algn="l"/>
              </a:tabLst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9E1B"/>
                </a:solidFill>
              </a:rPr>
              <a:t>successful collaboration with Jochen Teichert (HZDR) testing the lifetime of DESY cathodes</a:t>
            </a:r>
          </a:p>
          <a:p>
            <a:endParaRPr lang="en-US" dirty="0">
              <a:solidFill>
                <a:srgbClr val="FF9E1B"/>
              </a:solidFill>
            </a:endParaRPr>
          </a:p>
        </p:txBody>
      </p:sp>
      <p:graphicFrame>
        <p:nvGraphicFramePr>
          <p:cNvPr id="11" name="Chart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669441"/>
              </p:ext>
            </p:extLst>
          </p:nvPr>
        </p:nvGraphicFramePr>
        <p:xfrm>
          <a:off x="263352" y="1519200"/>
          <a:ext cx="5760000" cy="38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platzhalter 7"/>
          <p:cNvSpPr>
            <a:spLocks noGrp="1"/>
          </p:cNvSpPr>
          <p:nvPr>
            <p:ph idx="1"/>
          </p:nvPr>
        </p:nvSpPr>
        <p:spPr>
          <a:xfrm>
            <a:off x="407988" y="889509"/>
            <a:ext cx="5400000" cy="59527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successful collaboration with John Smedley (BNL) measuring the QE of DESY cathodes</a:t>
            </a:r>
          </a:p>
        </p:txBody>
      </p:sp>
      <p:sp>
        <p:nvSpPr>
          <p:cNvPr id="12" name="Textplatzhalter 7"/>
          <p:cNvSpPr txBox="1">
            <a:spLocks/>
          </p:cNvSpPr>
          <p:nvPr/>
        </p:nvSpPr>
        <p:spPr>
          <a:xfrm>
            <a:off x="407368" y="5589240"/>
            <a:ext cx="5400000" cy="8393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prstClr val="black"/>
                </a:solidFill>
              </a:rPr>
              <a:t>Laser cleaning (at 248nm):</a:t>
            </a:r>
          </a:p>
          <a:p>
            <a:pPr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1</a:t>
            </a:r>
            <a:r>
              <a:rPr lang="en-US" baseline="30000" dirty="0">
                <a:solidFill>
                  <a:prstClr val="black"/>
                </a:solidFill>
              </a:rPr>
              <a:t>st</a:t>
            </a:r>
            <a:r>
              <a:rPr lang="en-US" dirty="0">
                <a:solidFill>
                  <a:prstClr val="black"/>
                </a:solidFill>
              </a:rPr>
              <a:t> 1000 shots with 0.06 </a:t>
            </a:r>
            <a:r>
              <a:rPr lang="en-US" dirty="0" err="1">
                <a:solidFill>
                  <a:prstClr val="black"/>
                </a:solidFill>
              </a:rPr>
              <a:t>mJ</a:t>
            </a:r>
            <a:r>
              <a:rPr lang="en-US" dirty="0">
                <a:solidFill>
                  <a:prstClr val="black"/>
                </a:solidFill>
              </a:rPr>
              <a:t>/mm</a:t>
            </a:r>
            <a:r>
              <a:rPr lang="en-US" baseline="30000" dirty="0">
                <a:solidFill>
                  <a:prstClr val="black"/>
                </a:solidFill>
              </a:rPr>
              <a:t>2</a:t>
            </a:r>
          </a:p>
          <a:p>
            <a:pPr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baseline="30000" dirty="0">
                <a:solidFill>
                  <a:prstClr val="black"/>
                </a:solidFill>
              </a:rPr>
              <a:t>nd</a:t>
            </a:r>
            <a:r>
              <a:rPr lang="en-US" dirty="0">
                <a:solidFill>
                  <a:prstClr val="black"/>
                </a:solidFill>
              </a:rPr>
              <a:t> 10000 shots with 0.06 </a:t>
            </a:r>
            <a:r>
              <a:rPr lang="en-US" dirty="0" err="1">
                <a:solidFill>
                  <a:prstClr val="black"/>
                </a:solidFill>
              </a:rPr>
              <a:t>mJ</a:t>
            </a:r>
            <a:r>
              <a:rPr lang="en-US" dirty="0">
                <a:solidFill>
                  <a:prstClr val="black"/>
                </a:solidFill>
              </a:rPr>
              <a:t>/mm</a:t>
            </a:r>
            <a:r>
              <a:rPr lang="en-US" baseline="30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4" name="Abgerundetes Rechteck 3"/>
          <p:cNvSpPr/>
          <p:nvPr/>
        </p:nvSpPr>
        <p:spPr>
          <a:xfrm>
            <a:off x="6816080" y="3933055"/>
            <a:ext cx="4536504" cy="165618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prstClr val="black"/>
              </a:solidFill>
            </a:endParaRPr>
          </a:p>
        </p:txBody>
      </p:sp>
      <p:sp>
        <p:nvSpPr>
          <p:cNvPr id="1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91578" y="6580800"/>
            <a:ext cx="9948937" cy="186841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| Superconducting gun development at DESY | </a:t>
            </a:r>
            <a:r>
              <a:rPr lang="en-US" dirty="0" smtClean="0">
                <a:solidFill>
                  <a:prstClr val="black"/>
                </a:solidFill>
              </a:rPr>
              <a:t>Detlef Reschke, </a:t>
            </a:r>
            <a:r>
              <a:rPr lang="en-US" dirty="0" err="1" smtClean="0">
                <a:solidFill>
                  <a:prstClr val="black"/>
                </a:solidFill>
              </a:rPr>
              <a:t>Elmar</a:t>
            </a:r>
            <a:r>
              <a:rPr lang="en-US" dirty="0" smtClean="0">
                <a:solidFill>
                  <a:prstClr val="black"/>
                </a:solidFill>
              </a:rPr>
              <a:t> Vogel, Jacek </a:t>
            </a:r>
            <a:r>
              <a:rPr lang="en-US" dirty="0">
                <a:solidFill>
                  <a:prstClr val="black"/>
                </a:solidFill>
              </a:rPr>
              <a:t>Sekutowicz @ </a:t>
            </a:r>
            <a:r>
              <a:rPr lang="de-DE" dirty="0" smtClean="0">
                <a:solidFill>
                  <a:prstClr val="black"/>
                </a:solidFill>
              </a:rPr>
              <a:t>TTC Meeting RIKEN </a:t>
            </a:r>
            <a:r>
              <a:rPr lang="de-DE" dirty="0" err="1" smtClean="0">
                <a:solidFill>
                  <a:prstClr val="black"/>
                </a:solidFill>
              </a:rPr>
              <a:t>Nishina</a:t>
            </a:r>
            <a:r>
              <a:rPr lang="de-DE" dirty="0" smtClean="0">
                <a:solidFill>
                  <a:prstClr val="black"/>
                </a:solidFill>
              </a:rPr>
              <a:t> Center, </a:t>
            </a:r>
            <a:r>
              <a:rPr lang="en-US" dirty="0" smtClean="0">
                <a:solidFill>
                  <a:prstClr val="black"/>
                </a:solidFill>
              </a:rPr>
              <a:t>June </a:t>
            </a:r>
            <a:r>
              <a:rPr lang="en-US" dirty="0">
                <a:solidFill>
                  <a:prstClr val="black"/>
                </a:solidFill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383347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24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407988" y="1196751"/>
            <a:ext cx="5904036" cy="1080121"/>
          </a:xfrm>
        </p:spPr>
        <p:txBody>
          <a:bodyPr/>
          <a:lstStyle/>
          <a:p>
            <a:pPr marL="0" lvl="0" indent="0">
              <a:buClr>
                <a:prstClr val="black"/>
              </a:buClr>
              <a:buNone/>
            </a:pPr>
            <a:r>
              <a:rPr lang="en-US" sz="1600" b="1" dirty="0">
                <a:solidFill>
                  <a:schemeClr val="accent2"/>
                </a:solidFill>
              </a:rPr>
              <a:t>Goal: </a:t>
            </a:r>
            <a:r>
              <a:rPr lang="en-US" sz="1600" dirty="0">
                <a:solidFill>
                  <a:schemeClr val="accent1"/>
                </a:solidFill>
              </a:rPr>
              <a:t>D</a:t>
            </a:r>
            <a:r>
              <a:rPr lang="en-US" sz="1600" dirty="0">
                <a:solidFill>
                  <a:srgbClr val="009FDF"/>
                </a:solidFill>
              </a:rPr>
              <a:t>emonstration </a:t>
            </a:r>
            <a:r>
              <a:rPr lang="en-US" sz="1600" dirty="0"/>
              <a:t>of a sufficiently long </a:t>
            </a:r>
            <a:r>
              <a:rPr lang="en-US" sz="1600" dirty="0">
                <a:solidFill>
                  <a:schemeClr val="accent1"/>
                </a:solidFill>
              </a:rPr>
              <a:t>lifetime</a:t>
            </a:r>
            <a:r>
              <a:rPr lang="en-US" sz="1600" dirty="0"/>
              <a:t> of the </a:t>
            </a:r>
            <a:r>
              <a:rPr lang="en-US" sz="1600" dirty="0">
                <a:solidFill>
                  <a:schemeClr val="accent1"/>
                </a:solidFill>
              </a:rPr>
              <a:t>cathode</a:t>
            </a:r>
            <a:r>
              <a:rPr lang="en-US" sz="1600" dirty="0"/>
              <a:t> irradiated with a laser </a:t>
            </a:r>
            <a:r>
              <a:rPr lang="en-US" sz="1600" dirty="0">
                <a:solidFill>
                  <a:schemeClr val="accent1"/>
                </a:solidFill>
              </a:rPr>
              <a:t>in a cavity</a:t>
            </a:r>
            <a:r>
              <a:rPr lang="en-US" sz="1600" dirty="0"/>
              <a:t> operating at the design gradient and </a:t>
            </a:r>
            <a:r>
              <a:rPr lang="en-US" sz="1600" dirty="0">
                <a:solidFill>
                  <a:schemeClr val="accent1"/>
                </a:solidFill>
              </a:rPr>
              <a:t>generating electron bunches</a:t>
            </a:r>
            <a:r>
              <a:rPr lang="en-US" sz="1600" dirty="0"/>
              <a:t> with charge up to 250 </a:t>
            </a:r>
            <a:r>
              <a:rPr lang="en-US" sz="1600" dirty="0" err="1"/>
              <a:t>pC</a:t>
            </a:r>
            <a:r>
              <a:rPr lang="en-US" sz="1600" dirty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00" y="2242246"/>
            <a:ext cx="10080000" cy="392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08608" y="332656"/>
            <a:ext cx="11376024" cy="451098"/>
          </a:xfrm>
        </p:spPr>
        <p:txBody>
          <a:bodyPr/>
          <a:lstStyle/>
          <a:p>
            <a:r>
              <a:rPr lang="en-US" dirty="0"/>
              <a:t>Next Step: Putting It All Together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9989" y="1628800"/>
            <a:ext cx="4460869" cy="2052000"/>
          </a:xfrm>
          <a:prstGeom prst="rect">
            <a:avLst/>
          </a:prstGeom>
          <a:ln w="28575">
            <a:solidFill>
              <a:srgbClr val="B6B6B6"/>
            </a:solidFill>
          </a:ln>
        </p:spPr>
      </p:pic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91578" y="6580800"/>
            <a:ext cx="9948937" cy="186841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| Superconducting gun development at DESY | </a:t>
            </a:r>
            <a:r>
              <a:rPr lang="en-US" dirty="0" smtClean="0">
                <a:solidFill>
                  <a:prstClr val="black"/>
                </a:solidFill>
              </a:rPr>
              <a:t>Detlef Reschke, </a:t>
            </a:r>
            <a:r>
              <a:rPr lang="en-US" dirty="0" err="1" smtClean="0">
                <a:solidFill>
                  <a:prstClr val="black"/>
                </a:solidFill>
              </a:rPr>
              <a:t>Elmar</a:t>
            </a:r>
            <a:r>
              <a:rPr lang="en-US" dirty="0" smtClean="0">
                <a:solidFill>
                  <a:prstClr val="black"/>
                </a:solidFill>
              </a:rPr>
              <a:t> Vogel, Jacek </a:t>
            </a:r>
            <a:r>
              <a:rPr lang="en-US" dirty="0">
                <a:solidFill>
                  <a:prstClr val="black"/>
                </a:solidFill>
              </a:rPr>
              <a:t>Sekutowicz @ </a:t>
            </a:r>
            <a:r>
              <a:rPr lang="de-DE" dirty="0" smtClean="0">
                <a:solidFill>
                  <a:prstClr val="black"/>
                </a:solidFill>
              </a:rPr>
              <a:t>TTC Meeting RIKEN </a:t>
            </a:r>
            <a:r>
              <a:rPr lang="de-DE" dirty="0" err="1" smtClean="0">
                <a:solidFill>
                  <a:prstClr val="black"/>
                </a:solidFill>
              </a:rPr>
              <a:t>Nishina</a:t>
            </a:r>
            <a:r>
              <a:rPr lang="de-DE" dirty="0" smtClean="0">
                <a:solidFill>
                  <a:prstClr val="black"/>
                </a:solidFill>
              </a:rPr>
              <a:t> Center, </a:t>
            </a:r>
            <a:r>
              <a:rPr lang="en-US" dirty="0" smtClean="0">
                <a:solidFill>
                  <a:prstClr val="black"/>
                </a:solidFill>
              </a:rPr>
              <a:t>June </a:t>
            </a:r>
            <a:r>
              <a:rPr lang="en-US" dirty="0">
                <a:solidFill>
                  <a:prstClr val="black"/>
                </a:solidFill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13596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8608" y="332656"/>
            <a:ext cx="11376024" cy="451098"/>
          </a:xfrm>
        </p:spPr>
        <p:txBody>
          <a:bodyPr/>
          <a:lstStyle/>
          <a:p>
            <a:r>
              <a:rPr lang="en-US" dirty="0"/>
              <a:t>The New SRF Gun Cavities 16G3 and 16G4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407988" y="1406427"/>
            <a:ext cx="5400000" cy="5010249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sz="1600" b="1" dirty="0"/>
              <a:t>improved mechanical design of the backside</a:t>
            </a:r>
          </a:p>
          <a:p>
            <a:pPr>
              <a:buClr>
                <a:schemeClr val="tx1"/>
              </a:buClr>
            </a:pPr>
            <a:r>
              <a:rPr lang="en-US" sz="1600" dirty="0">
                <a:solidFill>
                  <a:schemeClr val="accent1"/>
                </a:solidFill>
              </a:rPr>
              <a:t>backside</a:t>
            </a:r>
            <a:r>
              <a:rPr lang="en-US" sz="1600" dirty="0"/>
              <a:t> mechanically </a:t>
            </a:r>
            <a:r>
              <a:rPr lang="en-US" sz="1600" dirty="0">
                <a:solidFill>
                  <a:schemeClr val="accent1"/>
                </a:solidFill>
              </a:rPr>
              <a:t>reinforced</a:t>
            </a:r>
          </a:p>
          <a:p>
            <a:pPr>
              <a:buClr>
                <a:schemeClr val="tx1"/>
              </a:buClr>
            </a:pPr>
            <a:r>
              <a:rPr lang="en-US" sz="1600" dirty="0">
                <a:solidFill>
                  <a:schemeClr val="accent1"/>
                </a:solidFill>
              </a:rPr>
              <a:t>titanium thread inserts</a:t>
            </a:r>
            <a:endParaRPr lang="en-US" sz="1600" dirty="0"/>
          </a:p>
          <a:p>
            <a:pPr>
              <a:buClr>
                <a:schemeClr val="tx1"/>
              </a:buClr>
            </a:pPr>
            <a:r>
              <a:rPr lang="en-US" sz="1600" dirty="0">
                <a:solidFill>
                  <a:schemeClr val="accent1"/>
                </a:solidFill>
              </a:rPr>
              <a:t>improved cathode plug</a:t>
            </a:r>
            <a:r>
              <a:rPr lang="en-US" sz="1600" dirty="0"/>
              <a:t> design</a:t>
            </a:r>
          </a:p>
          <a:p>
            <a:pPr>
              <a:buClr>
                <a:schemeClr val="tx1"/>
              </a:buClr>
            </a:pPr>
            <a:r>
              <a:rPr lang="en-US" sz="1600" dirty="0"/>
              <a:t>design validation by a mechanical model</a:t>
            </a:r>
          </a:p>
          <a:p>
            <a:pPr>
              <a:buClr>
                <a:schemeClr val="tx1"/>
              </a:buClr>
            </a:pPr>
            <a:r>
              <a:rPr lang="en-US" sz="1600" dirty="0"/>
              <a:t>new auxiliaries like cavity handling frames</a:t>
            </a:r>
          </a:p>
          <a:p>
            <a:pPr marL="0" indent="0">
              <a:spcBef>
                <a:spcPts val="1200"/>
              </a:spcBef>
              <a:buClr>
                <a:schemeClr val="tx1"/>
              </a:buClr>
              <a:buNone/>
            </a:pPr>
            <a:r>
              <a:rPr lang="en-US" sz="1600" b="1" dirty="0">
                <a:solidFill>
                  <a:schemeClr val="accent2"/>
                </a:solidFill>
              </a:rPr>
              <a:t>achievements</a:t>
            </a:r>
          </a:p>
          <a:p>
            <a:pPr>
              <a:buClr>
                <a:schemeClr val="tx1"/>
              </a:buClr>
            </a:pPr>
            <a:r>
              <a:rPr lang="en-US" sz="1600" dirty="0">
                <a:solidFill>
                  <a:schemeClr val="accent1"/>
                </a:solidFill>
              </a:rPr>
              <a:t>backside without deformation</a:t>
            </a:r>
            <a:endParaRPr lang="en-US" sz="1600" dirty="0"/>
          </a:p>
          <a:p>
            <a:pPr>
              <a:buClr>
                <a:schemeClr val="tx1"/>
              </a:buClr>
            </a:pPr>
            <a:r>
              <a:rPr lang="en-US" sz="1600" dirty="0">
                <a:solidFill>
                  <a:schemeClr val="accent1"/>
                </a:solidFill>
              </a:rPr>
              <a:t>leak tight</a:t>
            </a:r>
            <a:endParaRPr lang="de-DE" sz="1600" dirty="0"/>
          </a:p>
        </p:txBody>
      </p:sp>
      <p:sp>
        <p:nvSpPr>
          <p:cNvPr id="9" name="Textplatzhalter 8"/>
          <p:cNvSpPr>
            <a:spLocks noGrp="1"/>
          </p:cNvSpPr>
          <p:nvPr>
            <p:ph idx="14"/>
          </p:nvPr>
        </p:nvSpPr>
        <p:spPr>
          <a:xfrm>
            <a:off x="6384012" y="1406427"/>
            <a:ext cx="5400000" cy="5010249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</a:pPr>
            <a:endParaRPr lang="en-US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152932" cy="379252"/>
          </a:xfrm>
        </p:spPr>
        <p:txBody>
          <a:bodyPr/>
          <a:lstStyle/>
          <a:p>
            <a:r>
              <a:rPr lang="en-US" dirty="0"/>
              <a:t>built in spring 2017 together with industry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4032" y="1628800"/>
            <a:ext cx="54006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91578" y="6580800"/>
            <a:ext cx="9948937" cy="186841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| Superconducting gun development at DESY | </a:t>
            </a:r>
            <a:r>
              <a:rPr lang="en-US" dirty="0" smtClean="0">
                <a:solidFill>
                  <a:prstClr val="black"/>
                </a:solidFill>
              </a:rPr>
              <a:t>Detlef Reschke, </a:t>
            </a:r>
            <a:r>
              <a:rPr lang="en-US" dirty="0" err="1" smtClean="0">
                <a:solidFill>
                  <a:prstClr val="black"/>
                </a:solidFill>
              </a:rPr>
              <a:t>Elmar</a:t>
            </a:r>
            <a:r>
              <a:rPr lang="en-US" dirty="0" smtClean="0">
                <a:solidFill>
                  <a:prstClr val="black"/>
                </a:solidFill>
              </a:rPr>
              <a:t> Vogel, Jacek </a:t>
            </a:r>
            <a:r>
              <a:rPr lang="en-US" dirty="0">
                <a:solidFill>
                  <a:prstClr val="black"/>
                </a:solidFill>
              </a:rPr>
              <a:t>Sekutowicz @ </a:t>
            </a:r>
            <a:r>
              <a:rPr lang="de-DE" dirty="0" smtClean="0">
                <a:solidFill>
                  <a:prstClr val="black"/>
                </a:solidFill>
              </a:rPr>
              <a:t>TTC Meeting RIKEN </a:t>
            </a:r>
            <a:r>
              <a:rPr lang="de-DE" dirty="0" err="1" smtClean="0">
                <a:solidFill>
                  <a:prstClr val="black"/>
                </a:solidFill>
              </a:rPr>
              <a:t>Nishina</a:t>
            </a:r>
            <a:r>
              <a:rPr lang="de-DE" dirty="0" smtClean="0">
                <a:solidFill>
                  <a:prstClr val="black"/>
                </a:solidFill>
              </a:rPr>
              <a:t> Center, </a:t>
            </a:r>
            <a:r>
              <a:rPr lang="en-US" dirty="0" smtClean="0">
                <a:solidFill>
                  <a:prstClr val="black"/>
                </a:solidFill>
              </a:rPr>
              <a:t>June </a:t>
            </a:r>
            <a:r>
              <a:rPr lang="en-US" dirty="0">
                <a:solidFill>
                  <a:prstClr val="black"/>
                </a:solidFill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41185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/>
          <a:lstStyle/>
          <a:p>
            <a:r>
              <a:rPr lang="en-US" dirty="0"/>
              <a:t>Surface Treatment for SRF Gun Cavities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407988" y="1406427"/>
            <a:ext cx="5400000" cy="5010249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en-US" sz="1600" b="1" dirty="0"/>
              <a:t>at DESY we have well-established procedures for single- and nine-cell cavities</a:t>
            </a:r>
            <a:endParaRPr lang="en-US" sz="1600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"/>
            </a:pPr>
            <a:r>
              <a:rPr lang="en-US" sz="1600" dirty="0"/>
              <a:t>acid and water can flow through </a:t>
            </a:r>
            <a:r>
              <a:rPr lang="en-US" sz="1600" dirty="0" smtClean="0">
                <a:solidFill>
                  <a:schemeClr val="accent1"/>
                </a:solidFill>
              </a:rPr>
              <a:t>beam tubes</a:t>
            </a:r>
            <a:endParaRPr lang="en-US" sz="16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600" b="1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152932" cy="379252"/>
          </a:xfrm>
        </p:spPr>
        <p:txBody>
          <a:bodyPr/>
          <a:lstStyle/>
          <a:p>
            <a:r>
              <a:rPr lang="en-US" dirty="0"/>
              <a:t>similar to the ones applied at </a:t>
            </a:r>
            <a:r>
              <a:rPr lang="en-US" dirty="0" smtClean="0"/>
              <a:t>9-cell </a:t>
            </a:r>
            <a:r>
              <a:rPr lang="en-US" dirty="0"/>
              <a:t>accelerating cavities</a:t>
            </a:r>
          </a:p>
          <a:p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idx="14"/>
          </p:nvPr>
        </p:nvSpPr>
        <p:spPr>
          <a:xfrm>
            <a:off x="6551291" y="1406427"/>
            <a:ext cx="4585269" cy="1446509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en-US" sz="1600" b="1" dirty="0" smtClean="0"/>
              <a:t>Gun cavity:</a:t>
            </a:r>
            <a:br>
              <a:rPr lang="en-US" sz="1600" b="1" dirty="0" smtClean="0"/>
            </a:br>
            <a:r>
              <a:rPr lang="en-US" sz="1600" b="1" dirty="0" smtClean="0"/>
              <a:t>The </a:t>
            </a:r>
            <a:r>
              <a:rPr lang="en-US" sz="1600" b="1" dirty="0">
                <a:solidFill>
                  <a:schemeClr val="accent1"/>
                </a:solidFill>
              </a:rPr>
              <a:t>half cell</a:t>
            </a:r>
            <a:r>
              <a:rPr lang="en-US" sz="1600" b="1" dirty="0"/>
              <a:t> and the small </a:t>
            </a:r>
            <a:r>
              <a:rPr lang="en-US" sz="1600" b="1" dirty="0">
                <a:solidFill>
                  <a:schemeClr val="accent1"/>
                </a:solidFill>
              </a:rPr>
              <a:t>cathode hole</a:t>
            </a:r>
            <a:endParaRPr lang="en-US" sz="1600" dirty="0">
              <a:solidFill>
                <a:schemeClr val="accent1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"/>
            </a:pPr>
            <a:r>
              <a:rPr lang="en-US" sz="1600" dirty="0"/>
              <a:t>require a </a:t>
            </a:r>
            <a:r>
              <a:rPr lang="en-US" sz="1600" dirty="0">
                <a:solidFill>
                  <a:schemeClr val="accent1"/>
                </a:solidFill>
              </a:rPr>
              <a:t>unique </a:t>
            </a:r>
            <a:r>
              <a:rPr lang="en-US" sz="1600" dirty="0" smtClean="0">
                <a:solidFill>
                  <a:schemeClr val="accent1"/>
                </a:solidFill>
              </a:rPr>
              <a:t>approach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"/>
            </a:pPr>
            <a:r>
              <a:rPr lang="en-US" sz="1600" dirty="0" smtClean="0">
                <a:solidFill>
                  <a:schemeClr val="accent1"/>
                </a:solidFill>
              </a:rPr>
              <a:t>Vertical EP </a:t>
            </a:r>
            <a:r>
              <a:rPr lang="en-US" sz="1600" dirty="0" smtClean="0"/>
              <a:t>done</a:t>
            </a:r>
            <a:endParaRPr lang="en-US" sz="1600" dirty="0">
              <a:solidFill>
                <a:schemeClr val="accent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631504" y="2687635"/>
            <a:ext cx="3168352" cy="1363366"/>
            <a:chOff x="551384" y="2687635"/>
            <a:chExt cx="3168352" cy="1363366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507" y="2687635"/>
              <a:ext cx="2520000" cy="1363366"/>
            </a:xfrm>
            <a:prstGeom prst="rect">
              <a:avLst/>
            </a:prstGeom>
          </p:spPr>
        </p:pic>
        <p:sp>
          <p:nvSpPr>
            <p:cNvPr id="10" name="Pfeil nach rechts 9"/>
            <p:cNvSpPr/>
            <p:nvPr/>
          </p:nvSpPr>
          <p:spPr>
            <a:xfrm>
              <a:off x="551384" y="3225302"/>
              <a:ext cx="3168352" cy="288032"/>
            </a:xfrm>
            <a:prstGeom prst="rightArrow">
              <a:avLst/>
            </a:prstGeom>
            <a:solidFill>
              <a:srgbClr val="FFD3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263352" y="4725144"/>
            <a:ext cx="6851987" cy="1151976"/>
            <a:chOff x="551384" y="4725144"/>
            <a:chExt cx="8136904" cy="1368000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507" y="4725144"/>
              <a:ext cx="7463650" cy="1368000"/>
            </a:xfrm>
            <a:prstGeom prst="rect">
              <a:avLst/>
            </a:prstGeom>
          </p:spPr>
        </p:pic>
        <p:sp>
          <p:nvSpPr>
            <p:cNvPr id="11" name="Pfeil nach rechts 10"/>
            <p:cNvSpPr/>
            <p:nvPr/>
          </p:nvSpPr>
          <p:spPr>
            <a:xfrm>
              <a:off x="551384" y="5265128"/>
              <a:ext cx="8136904" cy="288032"/>
            </a:xfrm>
            <a:prstGeom prst="rightArrow">
              <a:avLst/>
            </a:prstGeom>
            <a:solidFill>
              <a:srgbClr val="FFD3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436259" y="3346982"/>
            <a:ext cx="1368000" cy="2067766"/>
            <a:chOff x="8004288" y="2276872"/>
            <a:chExt cx="1368000" cy="2067766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710651" y="2683001"/>
              <a:ext cx="1955273" cy="1368000"/>
            </a:xfrm>
            <a:prstGeom prst="rect">
              <a:avLst/>
            </a:prstGeom>
          </p:spPr>
        </p:pic>
        <p:sp>
          <p:nvSpPr>
            <p:cNvPr id="14" name="Pfeil nach rechts 13"/>
            <p:cNvSpPr/>
            <p:nvPr/>
          </p:nvSpPr>
          <p:spPr>
            <a:xfrm rot="16200000">
              <a:off x="7779376" y="3291710"/>
              <a:ext cx="1817824" cy="288032"/>
            </a:xfrm>
            <a:prstGeom prst="rightArrow">
              <a:avLst/>
            </a:prstGeom>
            <a:solidFill>
              <a:srgbClr val="FFD3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prstClr val="black"/>
                </a:solidFill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 rot="16200000">
              <a:off x="8523505" y="2189626"/>
              <a:ext cx="329564" cy="504056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prstClr val="black"/>
                </a:solidFill>
              </a:endParaRPr>
            </a:p>
          </p:txBody>
        </p:sp>
      </p:grpSp>
      <p:sp>
        <p:nvSpPr>
          <p:cNvPr id="17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91578" y="6580800"/>
            <a:ext cx="9948937" cy="186841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| Superconducting gun development at DESY | </a:t>
            </a:r>
            <a:r>
              <a:rPr lang="en-US" dirty="0" smtClean="0">
                <a:solidFill>
                  <a:prstClr val="black"/>
                </a:solidFill>
              </a:rPr>
              <a:t>Detlef Reschke, </a:t>
            </a:r>
            <a:r>
              <a:rPr lang="en-US" dirty="0" err="1" smtClean="0">
                <a:solidFill>
                  <a:prstClr val="black"/>
                </a:solidFill>
              </a:rPr>
              <a:t>Elmar</a:t>
            </a:r>
            <a:r>
              <a:rPr lang="en-US" dirty="0" smtClean="0">
                <a:solidFill>
                  <a:prstClr val="black"/>
                </a:solidFill>
              </a:rPr>
              <a:t> Vogel, Jacek </a:t>
            </a:r>
            <a:r>
              <a:rPr lang="en-US" dirty="0">
                <a:solidFill>
                  <a:prstClr val="black"/>
                </a:solidFill>
              </a:rPr>
              <a:t>Sekutowicz @ </a:t>
            </a:r>
            <a:r>
              <a:rPr lang="de-DE" dirty="0" smtClean="0">
                <a:solidFill>
                  <a:prstClr val="black"/>
                </a:solidFill>
              </a:rPr>
              <a:t>TTC Meeting RIKEN </a:t>
            </a:r>
            <a:r>
              <a:rPr lang="de-DE" dirty="0" err="1" smtClean="0">
                <a:solidFill>
                  <a:prstClr val="black"/>
                </a:solidFill>
              </a:rPr>
              <a:t>Nishina</a:t>
            </a:r>
            <a:r>
              <a:rPr lang="de-DE" dirty="0" smtClean="0">
                <a:solidFill>
                  <a:prstClr val="black"/>
                </a:solidFill>
              </a:rPr>
              <a:t> Center, </a:t>
            </a:r>
            <a:r>
              <a:rPr lang="en-US" dirty="0" smtClean="0">
                <a:solidFill>
                  <a:prstClr val="black"/>
                </a:solidFill>
              </a:rPr>
              <a:t>June </a:t>
            </a:r>
            <a:r>
              <a:rPr lang="en-US" dirty="0">
                <a:solidFill>
                  <a:prstClr val="black"/>
                </a:solidFill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59518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RF Gun Development at DESY @ 2018-6 @ 2018-06-08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xmlns="" name="Präsentation10" id="{2B0CCFEF-3092-0942-8FFD-946A8089C971}" vid="{71341955-5B0B-6345-98C1-5CB085C5AEBD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SRF Gun Development at DESY @ 2018-6 @ 2018-06-08</Template>
  <TotalTime>0</TotalTime>
  <Words>1598</Words>
  <Application>Microsoft Office PowerPoint</Application>
  <PresentationFormat>Custom</PresentationFormat>
  <Paragraphs>241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SRF Gun Development at DESY @ 2018-6 @ 2018-06-08</vt:lpstr>
      <vt:lpstr>SRF Gun Development at DESY</vt:lpstr>
      <vt:lpstr>Strong Team Effort</vt:lpstr>
      <vt:lpstr>Electron Beams for Continuous Wave (CW) FELs</vt:lpstr>
      <vt:lpstr>All Superconducting Gun</vt:lpstr>
      <vt:lpstr>We Achieve the Required Gradients</vt:lpstr>
      <vt:lpstr>Quantum Efficiency (QE) and Cathode Lifetimes</vt:lpstr>
      <vt:lpstr>Next Step: Putting It All Together</vt:lpstr>
      <vt:lpstr>The New SRF Gun Cavities 16G3 and 16G4</vt:lpstr>
      <vt:lpstr>Surface Treatment for SRF Gun Cavities</vt:lpstr>
      <vt:lpstr>Recipe and treatment</vt:lpstr>
      <vt:lpstr>Cathodes and Cathode Plugs</vt:lpstr>
      <vt:lpstr>Cold tests of 16G3 and 16G4</vt:lpstr>
      <vt:lpstr>Cold tests of 16G3 and 16G4</vt:lpstr>
      <vt:lpstr>SRF Gun Cryomodule</vt:lpstr>
      <vt:lpstr>Summary</vt:lpstr>
      <vt:lpstr>Thank you for your attention</vt:lpstr>
      <vt:lpstr>Cathode Laser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evogel</dc:creator>
  <cp:lastModifiedBy>Reschke, Detlef</cp:lastModifiedBy>
  <cp:revision>14</cp:revision>
  <dcterms:created xsi:type="dcterms:W3CDTF">2018-06-08T08:20:07Z</dcterms:created>
  <dcterms:modified xsi:type="dcterms:W3CDTF">2018-06-20T14:29:58Z</dcterms:modified>
</cp:coreProperties>
</file>