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53" r:id="rId1"/>
    <p:sldMasterId id="2147483953" r:id="rId2"/>
  </p:sldMasterIdLst>
  <p:notesMasterIdLst>
    <p:notesMasterId r:id="rId21"/>
  </p:notesMasterIdLst>
  <p:handoutMasterIdLst>
    <p:handoutMasterId r:id="rId22"/>
  </p:handoutMasterIdLst>
  <p:sldIdLst>
    <p:sldId id="679" r:id="rId3"/>
    <p:sldId id="852" r:id="rId4"/>
    <p:sldId id="908" r:id="rId5"/>
    <p:sldId id="909" r:id="rId6"/>
    <p:sldId id="300" r:id="rId7"/>
    <p:sldId id="828" r:id="rId8"/>
    <p:sldId id="829" r:id="rId9"/>
    <p:sldId id="731" r:id="rId10"/>
    <p:sldId id="919" r:id="rId11"/>
    <p:sldId id="836" r:id="rId12"/>
    <p:sldId id="838" r:id="rId13"/>
    <p:sldId id="841" r:id="rId14"/>
    <p:sldId id="843" r:id="rId15"/>
    <p:sldId id="846" r:id="rId16"/>
    <p:sldId id="928" r:id="rId17"/>
    <p:sldId id="931" r:id="rId18"/>
    <p:sldId id="934" r:id="rId19"/>
    <p:sldId id="933" r:id="rId20"/>
  </p:sldIdLst>
  <p:sldSz cx="12192000" cy="6858000"/>
  <p:notesSz cx="7099300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D0D41BA-2176-444B-BBF8-F6919B693616}">
          <p14:sldIdLst>
            <p14:sldId id="679"/>
            <p14:sldId id="852"/>
            <p14:sldId id="908"/>
            <p14:sldId id="909"/>
          </p14:sldIdLst>
        </p14:section>
        <p14:section name="Sección sin título" id="{D45EC9AF-5067-42BA-B498-4EB0220BCE21}">
          <p14:sldIdLst>
            <p14:sldId id="300"/>
            <p14:sldId id="828"/>
            <p14:sldId id="829"/>
            <p14:sldId id="731"/>
            <p14:sldId id="919"/>
            <p14:sldId id="836"/>
            <p14:sldId id="838"/>
            <p14:sldId id="841"/>
            <p14:sldId id="843"/>
            <p14:sldId id="846"/>
            <p14:sldId id="928"/>
            <p14:sldId id="931"/>
            <p14:sldId id="934"/>
            <p14:sldId id="9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FF66"/>
    <a:srgbClr val="000000"/>
    <a:srgbClr val="FFCC00"/>
    <a:srgbClr val="604A7B"/>
    <a:srgbClr val="00CC00"/>
    <a:srgbClr val="FFFF59"/>
    <a:srgbClr val="66CCFF"/>
    <a:srgbClr val="AAC2CE"/>
    <a:srgbClr val="B2C7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64" autoAdjust="0"/>
    <p:restoredTop sz="94153" autoAdjust="0"/>
  </p:normalViewPr>
  <p:slideViewPr>
    <p:cSldViewPr>
      <p:cViewPr varScale="1">
        <p:scale>
          <a:sx n="72" d="100"/>
          <a:sy n="72" d="100"/>
        </p:scale>
        <p:origin x="238" y="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462"/>
    </p:cViewPr>
  </p:sorterViewPr>
  <p:notesViewPr>
    <p:cSldViewPr>
      <p:cViewPr varScale="1">
        <p:scale>
          <a:sx n="78" d="100"/>
          <a:sy n="78" d="100"/>
        </p:scale>
        <p:origin x="-4002" y="-114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8DAC434-57B5-4769-89E6-6BBAE94552B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85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6763"/>
            <a:ext cx="6821488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B360DA4-8D5E-4E37-9F14-946485C94FB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471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1413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840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28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715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2776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</p:grpSp>
      <p:sp>
        <p:nvSpPr>
          <p:cNvPr id="1229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72334-6086-44A2-A3BB-BB5D4437BE8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825F8-8AC8-44D7-8795-6A519DC2A45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096A0-6244-413C-A1BF-7893D7316E4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8640" y="273629"/>
            <a:ext cx="10967040" cy="114204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0"/>
          </p:nvPr>
        </p:nvSpPr>
        <p:spPr>
          <a:xfrm>
            <a:off x="608641" y="6247377"/>
            <a:ext cx="2835840" cy="4694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idx="11"/>
          </p:nvPr>
        </p:nvSpPr>
        <p:spPr>
          <a:xfrm>
            <a:off x="4170241" y="6247377"/>
            <a:ext cx="3861120" cy="469489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Igor G. Irastorza / Universidad de Zaragoza</a:t>
            </a: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2"/>
          </p:nvPr>
        </p:nvSpPr>
        <p:spPr>
          <a:xfrm>
            <a:off x="8741761" y="6247377"/>
            <a:ext cx="2835840" cy="469489"/>
          </a:xfrm>
        </p:spPr>
        <p:txBody>
          <a:bodyPr/>
          <a:lstStyle>
            <a:lvl1pPr>
              <a:defRPr/>
            </a:lvl1pPr>
          </a:lstStyle>
          <a:p>
            <a:fld id="{A35A0063-D13D-43EA-8BEC-F58F5873B65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4B790-2045-4D36-A3EF-939E1571D4A9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Arial Rounded MT Bold" panose="020F070403050403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Arial Rounded MT Bold" panose="020F0704030504030204" pitchFamily="34" charset="0"/>
              </a:defRPr>
            </a:lvl1pPr>
            <a:lvl2pPr>
              <a:defRPr b="0">
                <a:latin typeface="Arial Rounded MT Bold" panose="020F0704030504030204" pitchFamily="34" charset="0"/>
              </a:defRPr>
            </a:lvl2pPr>
            <a:lvl3pPr>
              <a:defRPr b="0">
                <a:latin typeface="Arial Rounded MT Bold" panose="020F0704030504030204" pitchFamily="34" charset="0"/>
              </a:defRPr>
            </a:lvl3pPr>
            <a:lvl4pPr>
              <a:defRPr b="0">
                <a:latin typeface="Arial Rounded MT Bold" panose="020F0704030504030204" pitchFamily="34" charset="0"/>
              </a:defRPr>
            </a:lvl4pPr>
            <a:lvl5pPr>
              <a:defRPr b="0"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r>
              <a:rPr lang="es-ES" dirty="0" smtClean="0"/>
              <a:t>Igor G. Irastorza / Universidad de Zaragoza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69C45-1885-40DB-B4C7-32E268262F00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4D465-FE49-4989-BC2F-A7E3161CE36E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87DE8-429B-47CE-81FB-6E9F719F001A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5EB57-7506-4724-AB82-85CC693FE61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05FBB-932A-4BE0-859B-9914A16CF9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A8A81-CC34-491A-9545-D13FCC1D454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851AA-CB1F-49B3-A9DC-B9B749BC4A4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047C6-8122-4040-8CD0-C3A41F19D71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4ED60-023C-465D-BC28-EB48800B53C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D911D-659D-4AE7-8787-7C58F3EC6F0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3DDA9-5E9A-42C1-B697-0058DF3B48B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1DAC-FCA3-4C8E-A191-5EBB45095B8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" y="0"/>
            <a:ext cx="9656233" cy="1981200"/>
            <a:chOff x="0" y="0"/>
            <a:chExt cx="4562" cy="1248"/>
          </a:xfrm>
        </p:grpSpPr>
        <p:sp>
          <p:nvSpPr>
            <p:cNvPr id="11267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11268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</p:grpSp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ahoma" charset="0"/>
                <a:cs typeface="+mn-cs"/>
              </a:defRPr>
            </a:lvl1pPr>
          </a:lstStyle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b="0">
                <a:latin typeface="Tahoma" charset="0"/>
                <a:cs typeface="+mn-cs"/>
              </a:defRPr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A7E95768-89EF-43A3-88F1-08430E2B603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7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965" r:id="rId1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741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7E95768-89EF-43A3-88F1-08430E2B603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60" r:id="rId3"/>
    <p:sldLayoutId id="2147483961" r:id="rId4"/>
    <p:sldLayoutId id="2147483962" r:id="rId5"/>
    <p:sldLayoutId id="2147483963" r:id="rId6"/>
    <p:sldLayoutId id="2147483964" r:id="rId7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es/url?sa=i&amp;rct=j&amp;q=&amp;esrc=s&amp;source=images&amp;cd=&amp;cad=rja&amp;uact=8&amp;ved=2ahUKEwiSydm4_MHbAhXCvhQKHVQpA0sQjRx6BAgBEAU&amp;url=https://erc.europa.eu/managing-your-project/communicating-your-research&amp;psig=AOvVaw3FKYgDkr27kq0I37R0hfHn&amp;ust=152847532488761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es/url?sa=i&amp;rct=j&amp;q=&amp;esrc=s&amp;source=images&amp;cd=&amp;cad=rja&amp;uact=8&amp;ved=2ahUKEwiSydm4_MHbAhXCvhQKHVQpA0sQjRx6BAgBEAU&amp;url=https://erc.europa.eu/managing-your-project/communicating-your-research&amp;psig=AOvVaw3FKYgDkr27kq0I37R0hfHn&amp;ust=1528475324887615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708.02111" TargetMode="External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ahUKEwiNzO3Y3a7MAhXDzxQKHXvmDTMQjRwIBw&amp;url=http://www.androidpolice.com/2012/12/03/apk-teardown-the-mysterious-leftovers-special-the-jandycane-logo-googles-coffee-mug-notification-and-lightcycle-instructions/&amp;bvm=bv.120551593,d.dmo&amp;psig=AFQjCNGCcC09xYAyNQPWwa1Pv-nZCa4ikA&amp;ust=1461843526163669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2" Type="http://schemas.openxmlformats.org/officeDocument/2006/relationships/hyperlink" Target="http://www.iconpng.com/icon/48438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google.com/url?sa=i&amp;rct=j&amp;q=&amp;esrc=s&amp;source=images&amp;cd=&amp;cad=rja&amp;uact=8&amp;ved=0CAcQjRw&amp;url=http://findicons.com/icon/211345/sun&amp;ei=bll2VLKiBIPmapmagugJ&amp;bvm=bv.80642063,d.d2s&amp;psig=AFQjCNHtWWfXgq_EsTyo4c1mhb1Qhob8yw&amp;ust=1417128704963399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://www.google.com/url?sa=i&amp;rct=j&amp;q=&amp;esrc=s&amp;source=images&amp;cd=&amp;cad=rja&amp;uact=8&amp;ved=0CAcQjRw&amp;url=http://www.clker.com/clipart-27752.html&amp;ei=2FZ2VP23Jcj7arv3gOgG&amp;bvm=bv.80642063,d.d2s&amp;psig=AFQjCNERwxYKKc2eYbiRecKzt2s8S8bmeA&amp;ust=141712816782458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hyperlink" Target="http://www.google.es/url?sa=i&amp;rct=j&amp;q=&amp;esrc=s&amp;source=images&amp;cd=&amp;cad=rja&amp;uact=8&amp;ved=0ahUKEwiNzO3Y3a7MAhXDzxQKHXvmDTMQjRwIBw&amp;url=http://www.androidpolice.com/2012/12/03/apk-teardown-the-mysterious-leftovers-special-the-jandycane-logo-googles-coffee-mug-notification-and-lightcycle-instructions/&amp;bvm=bv.120551593,d.dmo&amp;psig=AFQjCNGCcC09xYAyNQPWwa1Pv-nZCa4ikA&amp;ust=1461843526163669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gif"/><Relationship Id="rId5" Type="http://schemas.openxmlformats.org/officeDocument/2006/relationships/hyperlink" Target="http://www.google.com/url?sa=i&amp;rct=j&amp;q=&amp;esrc=s&amp;frm=1&amp;source=images&amp;cd=&amp;cad=rja&amp;docid=IiRUURf4sN7QUM&amp;tbnid=-U0flVQzeo_JZM:&amp;ved=0CAUQjRw&amp;url=http://www.accessscience.com/popup.aspx?id=681600&amp;name=print&amp;ei=HklYUuqTGIq-0QW49oHQCA&amp;bvm=bv.53899372,d.Yms&amp;psig=AFQjCNF3GwWCc4ufqbe8pewz6YqaCD39Qg&amp;ust=1381603859694899" TargetMode="Externa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160824"/>
            <a:ext cx="8734162" cy="660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07368" y="1196752"/>
            <a:ext cx="11521280" cy="2664296"/>
          </a:xfrm>
          <a:solidFill>
            <a:schemeClr val="tx1">
              <a:alpha val="76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600" dirty="0" smtClean="0">
                <a:solidFill>
                  <a:srgbClr val="FF0000"/>
                </a:solidFill>
                <a:effectLst/>
                <a:latin typeface="Arial Rounded MT Bold" pitchFamily="34" charset="0"/>
              </a:rPr>
              <a:t>International </a:t>
            </a:r>
            <a:r>
              <a:rPr lang="en-US" sz="3600" dirty="0" err="1" smtClean="0">
                <a:solidFill>
                  <a:srgbClr val="FF0000"/>
                </a:solidFill>
                <a:effectLst/>
                <a:latin typeface="Arial Rounded MT Bold" pitchFamily="34" charset="0"/>
              </a:rPr>
              <a:t>AXion</a:t>
            </a:r>
            <a:r>
              <a:rPr lang="en-US" sz="3600" dirty="0" smtClean="0">
                <a:solidFill>
                  <a:srgbClr val="FF0000"/>
                </a:solidFill>
                <a:effectLst/>
                <a:latin typeface="Arial Rounded MT Bold" pitchFamily="34" charset="0"/>
              </a:rPr>
              <a:t> Observatory (IAXO): </a:t>
            </a:r>
            <a:br>
              <a:rPr lang="en-US" sz="3600" dirty="0" smtClean="0">
                <a:solidFill>
                  <a:srgbClr val="FF0000"/>
                </a:solidFill>
                <a:effectLst/>
                <a:latin typeface="Arial Rounded MT Bold" pitchFamily="34" charset="0"/>
              </a:rPr>
            </a:br>
            <a:r>
              <a:rPr lang="en-US" sz="3600" dirty="0" smtClean="0">
                <a:solidFill>
                  <a:srgbClr val="FF0000"/>
                </a:solidFill>
                <a:effectLst/>
                <a:latin typeface="Arial Rounded MT Bold" pitchFamily="34" charset="0"/>
              </a:rPr>
              <a:t>status and prospects </a:t>
            </a:r>
            <a:r>
              <a:rPr lang="en-US" sz="3600" b="1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  <a:t/>
            </a:r>
            <a:br>
              <a:rPr lang="en-US" sz="3600" b="1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</a:br>
            <a:r>
              <a:rPr lang="en-US" sz="1600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  <a:t/>
            </a:r>
            <a:br>
              <a:rPr lang="en-US" sz="1600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</a:br>
            <a:r>
              <a:rPr lang="en-US" sz="1600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  <a:t>Igor G. Irastorza</a:t>
            </a:r>
            <a:br>
              <a:rPr lang="en-US" sz="1600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</a:br>
            <a:r>
              <a:rPr lang="en-US" sz="1600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  <a:t>Universidad de Zaragoza</a:t>
            </a:r>
            <a:br>
              <a:rPr lang="en-US" sz="1600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</a:b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  <a:t>on behalf of the IAXO collaboration</a:t>
            </a:r>
            <a:r>
              <a:rPr lang="en-US" sz="1400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  <a:t/>
            </a:r>
            <a:br>
              <a:rPr lang="en-US" sz="1400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</a:br>
            <a:r>
              <a:rPr lang="en-US" sz="1600" dirty="0">
                <a:solidFill>
                  <a:srgbClr val="C00000"/>
                </a:solidFill>
                <a:effectLst/>
                <a:latin typeface="Arial Rounded MT Bold" pitchFamily="34" charset="0"/>
              </a:rPr>
              <a:t>14th </a:t>
            </a:r>
            <a:r>
              <a:rPr lang="en-US" sz="1600" dirty="0" err="1">
                <a:solidFill>
                  <a:srgbClr val="C00000"/>
                </a:solidFill>
                <a:effectLst/>
                <a:latin typeface="Arial Rounded MT Bold" pitchFamily="34" charset="0"/>
              </a:rPr>
              <a:t>AxionWIMP</a:t>
            </a:r>
            <a:r>
              <a:rPr lang="en-US" sz="1600" dirty="0">
                <a:solidFill>
                  <a:srgbClr val="C00000"/>
                </a:solidFill>
                <a:effectLst/>
                <a:latin typeface="Arial Rounded MT Bold" pitchFamily="34" charset="0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effectLst/>
                <a:latin typeface="Arial Rounded MT Bold" pitchFamily="34" charset="0"/>
              </a:rPr>
              <a:t>“</a:t>
            </a:r>
            <a:r>
              <a:rPr lang="en-US" sz="1600" dirty="0" err="1" smtClean="0">
                <a:solidFill>
                  <a:srgbClr val="C00000"/>
                </a:solidFill>
                <a:effectLst/>
                <a:latin typeface="Arial Rounded MT Bold" pitchFamily="34" charset="0"/>
              </a:rPr>
              <a:t>Patras</a:t>
            </a:r>
            <a:r>
              <a:rPr lang="en-US" sz="1600" dirty="0" smtClean="0">
                <a:solidFill>
                  <a:srgbClr val="C00000"/>
                </a:solidFill>
                <a:effectLst/>
                <a:latin typeface="Arial Rounded MT Bold" pitchFamily="34" charset="0"/>
              </a:rPr>
              <a:t>” conference, DESY</a:t>
            </a:r>
            <a:r>
              <a:rPr lang="en-US" sz="1600" noProof="0" dirty="0" smtClean="0">
                <a:solidFill>
                  <a:srgbClr val="C00000"/>
                </a:solidFill>
                <a:effectLst/>
                <a:latin typeface="Arial Rounded MT Bold" pitchFamily="34" charset="0"/>
              </a:rPr>
              <a:t>, Hamburg, 20 June 2018</a:t>
            </a:r>
            <a:endParaRPr lang="en-US" sz="1600" noProof="0" dirty="0">
              <a:solidFill>
                <a:srgbClr val="C00000"/>
              </a:solidFill>
              <a:effectLst/>
              <a:latin typeface="Arial Rounded MT Bold" pitchFamily="34" charset="0"/>
            </a:endParaRPr>
          </a:p>
        </p:txBody>
      </p:sp>
      <p:pic>
        <p:nvPicPr>
          <p:cNvPr id="102402" name="Picture 2" descr="Resultado de imagen de erc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72464" y="4869160"/>
            <a:ext cx="1588443" cy="15884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6624" y="1195591"/>
            <a:ext cx="5098008" cy="325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1847850" y="127000"/>
            <a:ext cx="8515350" cy="1143000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0" dirty="0">
                <a:latin typeface="Arial Rounded MT Bold" pitchFamily="34" charset="0"/>
                <a:ea typeface="+mj-ea"/>
                <a:cs typeface="+mj-cs"/>
              </a:rPr>
              <a:t>IAXO low background MM detectors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960096" y="4560377"/>
            <a:ext cx="5328592" cy="1892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latin typeface="Arial Rounded MT Bold" pitchFamily="34" charset="0"/>
              </a:rPr>
              <a:t>Active program of development.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latin typeface="Arial Rounded MT Bold" pitchFamily="34" charset="0"/>
              </a:rPr>
              <a:t>IAXO-D0 test-platform to explore background sources and improve levels</a:t>
            </a:r>
            <a:r>
              <a:rPr lang="en-US" b="0" dirty="0" smtClean="0">
                <a:latin typeface="Arial Rounded MT Bold" pitchFamily="34" charset="0"/>
              </a:rPr>
              <a:t> 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b="0" dirty="0">
              <a:latin typeface="Arial Rounded MT Bold" pitchFamily="34" charset="0"/>
            </a:endParaRPr>
          </a:p>
        </p:txBody>
      </p:sp>
      <p:pic>
        <p:nvPicPr>
          <p:cNvPr id="11" name="Picture 11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005" y="4137025"/>
            <a:ext cx="1513797" cy="2015357"/>
          </a:xfrm>
          <a:prstGeom prst="rect">
            <a:avLst/>
          </a:prstGeom>
          <a:ln w="28575">
            <a:solidFill>
              <a:srgbClr val="FFCC00"/>
            </a:solidFill>
            <a:headEnd/>
            <a:tailEnd/>
          </a:ln>
        </p:spPr>
      </p:pic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7896919" y="1052736"/>
            <a:ext cx="3095625" cy="430887"/>
          </a:xfrm>
          <a:prstGeom prst="rect">
            <a:avLst/>
          </a:prstGeom>
          <a:solidFill>
            <a:srgbClr val="FFCC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100" b="0">
                <a:solidFill>
                  <a:srgbClr val="000000"/>
                </a:solidFill>
                <a:latin typeface="Arial Rounded MT Bold" pitchFamily="34" charset="0"/>
              </a:rPr>
              <a:t>History of background improvement of Micromegas detectors at CAST</a:t>
            </a:r>
            <a:endParaRPr lang="en-US" sz="1050" b="0">
              <a:solidFill>
                <a:srgbClr val="000000"/>
              </a:solidFill>
              <a:latin typeface="Arial Rounded MT Bold" pitchFamily="34" charset="0"/>
              <a:cs typeface="Tahoma" pitchFamily="34" charset="0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9422928" y="4221088"/>
            <a:ext cx="1728788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800" b="0" dirty="0">
                <a:solidFill>
                  <a:srgbClr val="000000"/>
                </a:solidFill>
                <a:latin typeface="Arial Rounded MT Bold" pitchFamily="34" charset="0"/>
              </a:rPr>
              <a:t>Nominal values at CAST </a:t>
            </a:r>
            <a:endParaRPr lang="en-US" sz="700" b="0" dirty="0">
              <a:solidFill>
                <a:srgbClr val="000000"/>
              </a:solidFill>
              <a:latin typeface="Arial Rounded MT Bold" pitchFamily="34" charset="0"/>
              <a:cs typeface="Tahoma" pitchFamily="34" charset="0"/>
            </a:endParaRPr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7766745" y="3355831"/>
            <a:ext cx="1143025" cy="215444"/>
          </a:xfrm>
          <a:prstGeom prst="rect">
            <a:avLst/>
          </a:prstGeom>
          <a:solidFill>
            <a:srgbClr val="FFCC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800" b="0" dirty="0">
                <a:solidFill>
                  <a:srgbClr val="000000"/>
                </a:solidFill>
                <a:latin typeface="Arial Rounded MT Bold" pitchFamily="34" charset="0"/>
              </a:rPr>
              <a:t>IAXO goals</a:t>
            </a:r>
            <a:endParaRPr lang="en-US" sz="700" b="0" dirty="0">
              <a:solidFill>
                <a:srgbClr val="000000"/>
              </a:solidFill>
              <a:latin typeface="Arial Rounded MT Bold" pitchFamily="34" charset="0"/>
              <a:cs typeface="Tahoma" pitchFamily="34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  <p:pic>
        <p:nvPicPr>
          <p:cNvPr id="18" name="Picture 2" descr="C:\Users\Elisa\Google Drive\Tesis - IAXO\IAXO-D0 Montaje\IMG_20160707_1221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7" t="29992" r="13388" b="12730"/>
          <a:stretch/>
        </p:blipFill>
        <p:spPr bwMode="auto">
          <a:xfrm>
            <a:off x="3931779" y="3065488"/>
            <a:ext cx="2831158" cy="3124762"/>
          </a:xfrm>
          <a:prstGeom prst="rect">
            <a:avLst/>
          </a:prstGeom>
          <a:ln w="28575">
            <a:solidFill>
              <a:srgbClr val="FFCC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79376" y="1349152"/>
            <a:ext cx="4465215" cy="258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latin typeface="Arial Rounded MT Bold" pitchFamily="34" charset="0"/>
                <a:cs typeface="+mn-cs"/>
              </a:rPr>
              <a:t>Goal </a:t>
            </a:r>
            <a:r>
              <a:rPr lang="en-US" sz="2000" b="0" dirty="0">
                <a:latin typeface="Arial Rounded MT Bold" pitchFamily="34" charset="0"/>
                <a:cs typeface="+mn-cs"/>
              </a:rPr>
              <a:t>background level for IAXO: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latin typeface="Arial Rounded MT Bold" pitchFamily="34" charset="0"/>
                <a:cs typeface="+mn-cs"/>
              </a:rPr>
              <a:t>10</a:t>
            </a:r>
            <a:r>
              <a:rPr lang="en-US" sz="2000" b="0" baseline="30000" dirty="0" smtClean="0">
                <a:latin typeface="Arial Rounded MT Bold" pitchFamily="34" charset="0"/>
              </a:rPr>
              <a:t>-7</a:t>
            </a:r>
            <a:r>
              <a:rPr lang="en-US" sz="2000" b="0" dirty="0" smtClean="0">
                <a:latin typeface="Arial Rounded MT Bold" pitchFamily="34" charset="0"/>
                <a:cs typeface="+mn-cs"/>
              </a:rPr>
              <a:t> – 10</a:t>
            </a:r>
            <a:r>
              <a:rPr lang="en-US" sz="2000" b="0" baseline="30000" dirty="0" smtClean="0">
                <a:latin typeface="Arial Rounded MT Bold" pitchFamily="34" charset="0"/>
              </a:rPr>
              <a:t>-8</a:t>
            </a:r>
            <a:r>
              <a:rPr lang="en-US" sz="2000" b="0" dirty="0" smtClean="0">
                <a:latin typeface="Arial Rounded MT Bold" pitchFamily="34" charset="0"/>
                <a:cs typeface="+mn-cs"/>
              </a:rPr>
              <a:t> c keV</a:t>
            </a:r>
            <a:r>
              <a:rPr lang="en-US" sz="2000" b="0" baseline="30000" dirty="0" smtClean="0">
                <a:latin typeface="Arial Rounded MT Bold" pitchFamily="34" charset="0"/>
              </a:rPr>
              <a:t>-1</a:t>
            </a:r>
            <a:r>
              <a:rPr lang="en-US" sz="2000" b="0" dirty="0" smtClean="0">
                <a:latin typeface="Arial Rounded MT Bold" pitchFamily="34" charset="0"/>
                <a:cs typeface="+mn-cs"/>
              </a:rPr>
              <a:t> cm</a:t>
            </a:r>
            <a:r>
              <a:rPr lang="en-US" sz="2000" b="0" baseline="30000" dirty="0" smtClean="0">
                <a:latin typeface="Arial Rounded MT Bold" pitchFamily="34" charset="0"/>
              </a:rPr>
              <a:t>-2</a:t>
            </a:r>
            <a:r>
              <a:rPr lang="en-US" sz="2000" b="0" dirty="0" smtClean="0">
                <a:latin typeface="Arial Rounded MT Bold" pitchFamily="34" charset="0"/>
                <a:cs typeface="+mn-cs"/>
              </a:rPr>
              <a:t> s</a:t>
            </a:r>
            <a:r>
              <a:rPr lang="en-US" sz="2000" b="0" baseline="30000" dirty="0" smtClean="0">
                <a:latin typeface="Arial Rounded MT Bold" pitchFamily="34" charset="0"/>
                <a:cs typeface="+mn-cs"/>
              </a:rPr>
              <a:t>-1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latin typeface="Arial Rounded MT Bold" pitchFamily="34" charset="0"/>
              </a:rPr>
              <a:t>Already demonstrated</a:t>
            </a:r>
            <a:r>
              <a:rPr lang="en-US" sz="2000" b="0" dirty="0" smtClean="0">
                <a:latin typeface="Arial Rounded MT Bold" pitchFamily="34" charset="0"/>
              </a:rPr>
              <a:t>: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 smtClean="0">
                <a:latin typeface="Arial Rounded MT Bold" pitchFamily="34" charset="0"/>
              </a:rPr>
              <a:t>~</a:t>
            </a:r>
            <a:r>
              <a:rPr lang="en-US" b="0" dirty="0">
                <a:latin typeface="Arial Rounded MT Bold" pitchFamily="34" charset="0"/>
              </a:rPr>
              <a:t>8×10</a:t>
            </a:r>
            <a:r>
              <a:rPr lang="en-US" b="0" baseline="30000" dirty="0">
                <a:latin typeface="Arial Rounded MT Bold" pitchFamily="34" charset="0"/>
              </a:rPr>
              <a:t>-7</a:t>
            </a:r>
            <a:r>
              <a:rPr lang="en-US" b="0" dirty="0">
                <a:latin typeface="Arial Rounded MT Bold" pitchFamily="34" charset="0"/>
              </a:rPr>
              <a:t> c keV</a:t>
            </a:r>
            <a:r>
              <a:rPr lang="en-US" b="0" baseline="30000" dirty="0">
                <a:latin typeface="Arial Rounded MT Bold" pitchFamily="34" charset="0"/>
              </a:rPr>
              <a:t>-1</a:t>
            </a:r>
            <a:r>
              <a:rPr lang="en-US" b="0" dirty="0">
                <a:latin typeface="Arial Rounded MT Bold" pitchFamily="34" charset="0"/>
              </a:rPr>
              <a:t> cm</a:t>
            </a:r>
            <a:r>
              <a:rPr lang="en-US" b="0" baseline="30000" dirty="0">
                <a:latin typeface="Arial Rounded MT Bold" pitchFamily="34" charset="0"/>
              </a:rPr>
              <a:t>-2</a:t>
            </a:r>
            <a:r>
              <a:rPr lang="en-US" b="0" dirty="0">
                <a:latin typeface="Arial Rounded MT Bold" pitchFamily="34" charset="0"/>
              </a:rPr>
              <a:t> s</a:t>
            </a:r>
            <a:r>
              <a:rPr lang="en-US" b="0" baseline="30000" dirty="0">
                <a:latin typeface="Arial Rounded MT Bold" pitchFamily="34" charset="0"/>
              </a:rPr>
              <a:t>-1</a:t>
            </a:r>
            <a:r>
              <a:rPr lang="en-US" b="0" dirty="0">
                <a:latin typeface="Arial Rounded MT Bold" pitchFamily="34" charset="0"/>
              </a:rPr>
              <a:t> 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r>
              <a:rPr lang="en-US" b="0" dirty="0">
                <a:latin typeface="Arial Rounded MT Bold" pitchFamily="34" charset="0"/>
              </a:rPr>
              <a:t>	(in CAST 2014 result)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</a:rPr>
              <a:t>10</a:t>
            </a:r>
            <a:r>
              <a:rPr lang="en-US" b="0" baseline="30000" dirty="0">
                <a:latin typeface="Arial Rounded MT Bold" pitchFamily="34" charset="0"/>
              </a:rPr>
              <a:t>-7</a:t>
            </a:r>
            <a:r>
              <a:rPr lang="en-US" b="0" dirty="0">
                <a:latin typeface="Arial Rounded MT Bold" pitchFamily="34" charset="0"/>
              </a:rPr>
              <a:t> c keV</a:t>
            </a:r>
            <a:r>
              <a:rPr lang="en-US" b="0" baseline="30000" dirty="0">
                <a:latin typeface="Arial Rounded MT Bold" pitchFamily="34" charset="0"/>
              </a:rPr>
              <a:t>-1</a:t>
            </a:r>
            <a:r>
              <a:rPr lang="en-US" b="0" dirty="0">
                <a:latin typeface="Arial Rounded MT Bold" pitchFamily="34" charset="0"/>
              </a:rPr>
              <a:t> cm</a:t>
            </a:r>
            <a:r>
              <a:rPr lang="en-US" b="0" baseline="30000" dirty="0">
                <a:latin typeface="Arial Rounded MT Bold" pitchFamily="34" charset="0"/>
              </a:rPr>
              <a:t>-2</a:t>
            </a:r>
            <a:r>
              <a:rPr lang="en-US" b="0" dirty="0">
                <a:latin typeface="Arial Rounded MT Bold" pitchFamily="34" charset="0"/>
              </a:rPr>
              <a:t> s</a:t>
            </a:r>
            <a:r>
              <a:rPr lang="en-US" b="0" baseline="30000" dirty="0">
                <a:latin typeface="Arial Rounded MT Bold" pitchFamily="34" charset="0"/>
              </a:rPr>
              <a:t>-1</a:t>
            </a:r>
            <a:r>
              <a:rPr lang="en-US" b="0" dirty="0">
                <a:latin typeface="Arial Rounded MT Bold" pitchFamily="34" charset="0"/>
              </a:rPr>
              <a:t> 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r>
              <a:rPr lang="en-US" b="0" dirty="0">
                <a:latin typeface="Arial Rounded MT Bold" pitchFamily="34" charset="0"/>
              </a:rPr>
              <a:t>	(underground  at LSC)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b="0" baseline="30000" dirty="0">
              <a:latin typeface="Arial Rounded MT Bold" pitchFamily="34" charset="0"/>
              <a:cs typeface="+mn-cs"/>
            </a:endParaRPr>
          </a:p>
        </p:txBody>
      </p:sp>
      <p:pic>
        <p:nvPicPr>
          <p:cNvPr id="20" name="Picture 3" descr="C:\Users\Elisa\Google Drive\Tesis - IAXO\IAXO-D0 Montaje\IMG_20160623_1314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0" y="4137638"/>
            <a:ext cx="1539459" cy="2052612"/>
          </a:xfrm>
          <a:prstGeom prst="rect">
            <a:avLst/>
          </a:prstGeom>
          <a:ln w="28575">
            <a:solidFill>
              <a:srgbClr val="FFCC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echa derecha 4"/>
          <p:cNvSpPr/>
          <p:nvPr/>
        </p:nvSpPr>
        <p:spPr>
          <a:xfrm rot="10800000">
            <a:off x="6594878" y="5286851"/>
            <a:ext cx="648072" cy="2880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89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244"/>
          <a:stretch>
            <a:fillRect/>
          </a:stretch>
        </p:blipFill>
        <p:spPr bwMode="auto">
          <a:xfrm>
            <a:off x="2783383" y="3931024"/>
            <a:ext cx="3384625" cy="260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541" y="2924944"/>
            <a:ext cx="353947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5400" y="116632"/>
            <a:ext cx="10729192" cy="1143000"/>
          </a:xfrm>
        </p:spPr>
        <p:txBody>
          <a:bodyPr/>
          <a:lstStyle/>
          <a:p>
            <a:r>
              <a:rPr lang="es-ES" sz="3600" dirty="0" err="1">
                <a:latin typeface="Arial Rounded MT Bold" pitchFamily="34" charset="0"/>
              </a:rPr>
              <a:t>Additional</a:t>
            </a:r>
            <a:r>
              <a:rPr lang="es-ES" sz="3600" dirty="0">
                <a:latin typeface="Arial Rounded MT Bold" pitchFamily="34" charset="0"/>
              </a:rPr>
              <a:t> detector </a:t>
            </a:r>
            <a:r>
              <a:rPr lang="es-ES" sz="3600" dirty="0" err="1" smtClean="0">
                <a:latin typeface="Arial Rounded MT Bold" pitchFamily="34" charset="0"/>
              </a:rPr>
              <a:t>technologies</a:t>
            </a:r>
            <a:r>
              <a:rPr lang="es-ES" sz="3600" dirty="0" smtClean="0">
                <a:latin typeface="Arial Rounded MT Bold" pitchFamily="34" charset="0"/>
              </a:rPr>
              <a:t> for IAXO</a:t>
            </a:r>
            <a:endParaRPr lang="es-ES" sz="3600" dirty="0">
              <a:latin typeface="Arial Rounded MT Bold" pitchFamily="34" charset="0"/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/>
          <a:p>
            <a:r>
              <a:rPr lang="en-US" sz="1100" b="0" dirty="0" err="1" smtClean="0">
                <a:latin typeface="Arial Rounded MT Bold" panose="020F0704030504030204" pitchFamily="34" charset="0"/>
              </a:rPr>
              <a:t>AxionWIMP</a:t>
            </a:r>
            <a:r>
              <a:rPr lang="en-US" sz="1100" b="0" dirty="0" smtClean="0">
                <a:latin typeface="Arial Rounded MT Bold" panose="020F0704030504030204" pitchFamily="34" charset="0"/>
              </a:rPr>
              <a:t>, DESY, Hamburg</a:t>
            </a:r>
            <a:endParaRPr lang="es-ES" sz="1100" b="0" dirty="0">
              <a:latin typeface="Arial Rounded MT Bold" panose="020F070403050403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/>
          <a:p>
            <a:r>
              <a:rPr lang="es-ES" sz="1100" b="0" dirty="0" smtClean="0">
                <a:latin typeface="Arial Rounded MT Bold" panose="020F0704030504030204" pitchFamily="34" charset="0"/>
              </a:rPr>
              <a:t>Igor G. Irastorza / Universidad de Zaragoza</a:t>
            </a:r>
            <a:endParaRPr lang="es-ES" sz="1100" b="0" dirty="0">
              <a:latin typeface="Arial Rounded MT Bold" panose="020F0704030504030204" pitchFamily="34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5B34CA36-8F8E-4B33-818A-5383808A46B8}" type="slidenum">
              <a:rPr lang="es-ES" sz="1100" b="0">
                <a:latin typeface="Arial Rounded MT Bold" panose="020F0704030504030204" pitchFamily="34" charset="0"/>
              </a:rPr>
              <a:pPr/>
              <a:t>11</a:t>
            </a:fld>
            <a:endParaRPr lang="es-ES" sz="1100" b="0">
              <a:latin typeface="Arial Rounded MT Bold" panose="020F0704030504030204" pitchFamily="34" charset="0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 bwMode="auto">
          <a:xfrm>
            <a:off x="573465" y="1217105"/>
            <a:ext cx="483292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b="0" dirty="0" err="1" smtClean="0">
                <a:latin typeface="Arial Rounded MT Bold" pitchFamily="34" charset="0"/>
                <a:cs typeface="+mn-cs"/>
              </a:rPr>
              <a:t>GridPix</a:t>
            </a:r>
            <a:r>
              <a:rPr lang="en-US" sz="2400" b="0" dirty="0" smtClean="0">
                <a:latin typeface="Arial Rounded MT Bold" pitchFamily="34" charset="0"/>
                <a:cs typeface="+mn-cs"/>
              </a:rPr>
              <a:t> detectors</a:t>
            </a:r>
            <a:r>
              <a:rPr lang="en-US" b="0" dirty="0" smtClean="0">
                <a:latin typeface="Arial Rounded MT Bold" pitchFamily="34" charset="0"/>
                <a:cs typeface="+mn-cs"/>
              </a:rPr>
              <a:t> </a:t>
            </a:r>
            <a:r>
              <a:rPr lang="en-US" b="0" dirty="0">
                <a:latin typeface="Arial Rounded MT Bold" pitchFamily="34" charset="0"/>
                <a:cs typeface="+mn-cs"/>
              </a:rPr>
              <a:t>(U. Bonn):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 smtClean="0">
                <a:latin typeface="Arial Rounded MT Bold" pitchFamily="34" charset="0"/>
                <a:cs typeface="+mn-cs"/>
              </a:rPr>
              <a:t>Micromegas </a:t>
            </a:r>
            <a:r>
              <a:rPr lang="en-US" b="0" dirty="0">
                <a:latin typeface="Arial Rounded MT Bold" pitchFamily="34" charset="0"/>
                <a:cs typeface="+mn-cs"/>
              </a:rPr>
              <a:t>on top of a CMOS chip (</a:t>
            </a:r>
            <a:r>
              <a:rPr lang="en-US" b="0" dirty="0" err="1">
                <a:latin typeface="Arial Rounded MT Bold" pitchFamily="34" charset="0"/>
                <a:cs typeface="+mn-cs"/>
              </a:rPr>
              <a:t>Timepix</a:t>
            </a:r>
            <a:r>
              <a:rPr lang="en-US" b="0" dirty="0">
                <a:latin typeface="Arial Rounded MT Bold" pitchFamily="34" charset="0"/>
                <a:cs typeface="+mn-cs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  <a:cs typeface="+mn-cs"/>
              </a:rPr>
              <a:t>Very low threshold (tens of </a:t>
            </a:r>
            <a:r>
              <a:rPr lang="en-US" b="0" dirty="0" err="1">
                <a:latin typeface="Arial Rounded MT Bold" pitchFamily="34" charset="0"/>
                <a:cs typeface="+mn-cs"/>
              </a:rPr>
              <a:t>eV</a:t>
            </a:r>
            <a:r>
              <a:rPr lang="en-US" b="0" dirty="0" smtClean="0">
                <a:latin typeface="Arial Rounded MT Bold" pitchFamily="34" charset="0"/>
                <a:cs typeface="+mn-cs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  <a:cs typeface="+mn-cs"/>
              </a:rPr>
              <a:t>Tested in CAST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7768" y="2649988"/>
            <a:ext cx="1455889" cy="10922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" name="17 Rectángulo"/>
          <p:cNvSpPr/>
          <p:nvPr/>
        </p:nvSpPr>
        <p:spPr>
          <a:xfrm>
            <a:off x="1035955" y="3234172"/>
            <a:ext cx="158569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b="0" dirty="0">
                <a:latin typeface="Arial Rounded MT Bold" pitchFamily="34" charset="0"/>
              </a:rPr>
              <a:t>Typical X-ray event</a:t>
            </a:r>
          </a:p>
          <a:p>
            <a:r>
              <a:rPr lang="en-US" sz="1200" b="0" dirty="0">
                <a:latin typeface="Arial Rounded MT Bold" pitchFamily="34" charset="0"/>
              </a:rPr>
              <a:t>Single e- visible</a:t>
            </a:r>
            <a:endParaRPr lang="es-ES" sz="1200" dirty="0"/>
          </a:p>
        </p:txBody>
      </p:sp>
      <p:sp>
        <p:nvSpPr>
          <p:cNvPr id="1029" name="AutoShape 5" descr="Image result for ingrid cast AXION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 bwMode="auto">
          <a:xfrm>
            <a:off x="5591944" y="1237456"/>
            <a:ext cx="4464496" cy="2263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b="0" dirty="0">
                <a:latin typeface="Arial Rounded MT Bold" pitchFamily="34" charset="0"/>
                <a:cs typeface="+mn-cs"/>
              </a:rPr>
              <a:t>MMC detectors</a:t>
            </a:r>
            <a:r>
              <a:rPr lang="en-US" b="0" dirty="0">
                <a:latin typeface="Arial Rounded MT Bold" pitchFamily="34" charset="0"/>
                <a:cs typeface="+mn-cs"/>
              </a:rPr>
              <a:t> (U. Heidelberg):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  <a:cs typeface="+mn-cs"/>
              </a:rPr>
              <a:t>Extremely low threshold and energy  resolution (~</a:t>
            </a:r>
            <a:r>
              <a:rPr lang="en-US" b="0" dirty="0" err="1">
                <a:latin typeface="Arial Rounded MT Bold" pitchFamily="34" charset="0"/>
                <a:cs typeface="+mn-cs"/>
              </a:rPr>
              <a:t>eV</a:t>
            </a:r>
            <a:r>
              <a:rPr lang="en-US" b="0" dirty="0">
                <a:latin typeface="Arial Rounded MT Bold" pitchFamily="34" charset="0"/>
                <a:cs typeface="+mn-cs"/>
              </a:rPr>
              <a:t> scale)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  <a:cs typeface="+mn-cs"/>
              </a:rPr>
              <a:t>Low background capabilities under </a:t>
            </a:r>
            <a:r>
              <a:rPr lang="en-US" b="0" dirty="0" smtClean="0">
                <a:latin typeface="Arial Rounded MT Bold" pitchFamily="34" charset="0"/>
                <a:cs typeface="+mn-cs"/>
              </a:rPr>
              <a:t>study</a:t>
            </a:r>
            <a:endParaRPr lang="en-US" b="0" dirty="0">
              <a:latin typeface="Arial Rounded MT Bold" pitchFamily="34" charset="0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12425" y="1128376"/>
            <a:ext cx="2160239" cy="158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60096" y="2645186"/>
            <a:ext cx="4252280" cy="252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2 Marcador de contenido"/>
          <p:cNvSpPr txBox="1">
            <a:spLocks/>
          </p:cNvSpPr>
          <p:nvPr/>
        </p:nvSpPr>
        <p:spPr bwMode="auto">
          <a:xfrm>
            <a:off x="6312024" y="4869160"/>
            <a:ext cx="446449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b="0" dirty="0" smtClean="0">
                <a:latin typeface="Arial Rounded MT Bold" pitchFamily="34" charset="0"/>
                <a:cs typeface="+mn-cs"/>
              </a:rPr>
              <a:t>Also:</a:t>
            </a:r>
            <a:endParaRPr lang="en-US" b="0" dirty="0">
              <a:latin typeface="Arial Rounded MT Bold" pitchFamily="34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 smtClean="0">
                <a:latin typeface="Arial Rounded MT Bold" pitchFamily="34" charset="0"/>
                <a:cs typeface="+mn-cs"/>
              </a:rPr>
              <a:t>Transition Edge Sensors (TES)</a:t>
            </a:r>
            <a:endParaRPr lang="en-US" b="0" dirty="0">
              <a:latin typeface="Arial Rounded MT Bold" pitchFamily="34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 smtClean="0">
                <a:latin typeface="Arial Rounded MT Bold" pitchFamily="34" charset="0"/>
                <a:cs typeface="+mn-cs"/>
              </a:rPr>
              <a:t>Si- </a:t>
            </a:r>
            <a:r>
              <a:rPr lang="en-US" b="0" dirty="0" err="1" smtClean="0">
                <a:latin typeface="Arial Rounded MT Bold" pitchFamily="34" charset="0"/>
                <a:cs typeface="+mn-cs"/>
              </a:rPr>
              <a:t>detetors</a:t>
            </a:r>
            <a:endParaRPr lang="en-US" b="0" dirty="0" smtClean="0">
              <a:latin typeface="Arial Rounded MT Bold" pitchFamily="34" charset="0"/>
              <a:cs typeface="+mn-cs"/>
            </a:endParaRPr>
          </a:p>
        </p:txBody>
      </p:sp>
      <p:sp>
        <p:nvSpPr>
          <p:cNvPr id="19" name="Explosión 2 18"/>
          <p:cNvSpPr/>
          <p:nvPr/>
        </p:nvSpPr>
        <p:spPr>
          <a:xfrm>
            <a:off x="9048328" y="3189767"/>
            <a:ext cx="3384376" cy="1524802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0" dirty="0" err="1" smtClean="0">
                <a:latin typeface="Arial Rounded MT Bold" panose="020F0704030504030204" pitchFamily="34" charset="0"/>
              </a:rPr>
              <a:t>See</a:t>
            </a:r>
            <a:r>
              <a:rPr lang="es-ES" sz="1100" b="0" dirty="0" smtClean="0">
                <a:latin typeface="Arial Rounded MT Bold" panose="020F0704030504030204" pitchFamily="34" charset="0"/>
              </a:rPr>
              <a:t> poster </a:t>
            </a:r>
            <a:r>
              <a:rPr lang="es-ES" sz="1100" b="0" dirty="0" err="1" smtClean="0">
                <a:latin typeface="Arial Rounded MT Bold" panose="020F0704030504030204" pitchFamily="34" charset="0"/>
              </a:rPr>
              <a:t>from</a:t>
            </a:r>
            <a:r>
              <a:rPr lang="es-ES" sz="1100" b="0" dirty="0" smtClean="0">
                <a:latin typeface="Arial Rounded MT Bold" panose="020F0704030504030204" pitchFamily="34" charset="0"/>
              </a:rPr>
              <a:t> L. Gastaldo </a:t>
            </a:r>
            <a:r>
              <a:rPr lang="es-ES" sz="1100" b="0" dirty="0" err="1" smtClean="0">
                <a:latin typeface="Arial Rounded MT Bold" panose="020F0704030504030204" pitchFamily="34" charset="0"/>
              </a:rPr>
              <a:t>on</a:t>
            </a:r>
            <a:r>
              <a:rPr lang="es-ES" sz="1100" b="0" dirty="0" smtClean="0">
                <a:latin typeface="Arial Rounded MT Bold" panose="020F0704030504030204" pitchFamily="34" charset="0"/>
              </a:rPr>
              <a:t> </a:t>
            </a:r>
            <a:r>
              <a:rPr lang="es-ES" sz="1100" b="0" dirty="0" err="1" smtClean="0">
                <a:latin typeface="Arial Rounded MT Bold" panose="020F0704030504030204" pitchFamily="34" charset="0"/>
              </a:rPr>
              <a:t>MMCs</a:t>
            </a:r>
            <a:r>
              <a:rPr lang="es-ES" sz="1100" b="0" dirty="0" smtClean="0">
                <a:latin typeface="Arial Rounded MT Bold" panose="020F0704030504030204" pitchFamily="34" charset="0"/>
              </a:rPr>
              <a:t> for IAXO</a:t>
            </a:r>
            <a:endParaRPr lang="en-US" sz="1100" b="0" dirty="0">
              <a:latin typeface="Arial Rounded MT Bold" panose="020F0704030504030204" pitchFamily="34" charset="0"/>
            </a:endParaRPr>
          </a:p>
        </p:txBody>
      </p:sp>
      <p:sp>
        <p:nvSpPr>
          <p:cNvPr id="20" name="Explosión 2 19"/>
          <p:cNvSpPr/>
          <p:nvPr/>
        </p:nvSpPr>
        <p:spPr>
          <a:xfrm>
            <a:off x="15548" y="4846113"/>
            <a:ext cx="3384376" cy="1524802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0" dirty="0" err="1" smtClean="0">
                <a:latin typeface="Arial Rounded MT Bold" panose="020F0704030504030204" pitchFamily="34" charset="0"/>
              </a:rPr>
              <a:t>See</a:t>
            </a:r>
            <a:r>
              <a:rPr lang="es-ES" sz="1100" b="0" dirty="0" smtClean="0">
                <a:latin typeface="Arial Rounded MT Bold" panose="020F0704030504030204" pitchFamily="34" charset="0"/>
              </a:rPr>
              <a:t> </a:t>
            </a:r>
            <a:r>
              <a:rPr lang="es-ES" sz="1100" b="0" dirty="0" err="1" smtClean="0">
                <a:latin typeface="Arial Rounded MT Bold" panose="020F0704030504030204" pitchFamily="34" charset="0"/>
              </a:rPr>
              <a:t>talk</a:t>
            </a:r>
            <a:r>
              <a:rPr lang="es-ES" sz="1100" b="0" dirty="0" smtClean="0">
                <a:latin typeface="Arial Rounded MT Bold" panose="020F0704030504030204" pitchFamily="34" charset="0"/>
              </a:rPr>
              <a:t> </a:t>
            </a:r>
            <a:r>
              <a:rPr lang="es-ES" sz="1100" b="0" err="1" smtClean="0">
                <a:latin typeface="Arial Rounded MT Bold" panose="020F0704030504030204" pitchFamily="34" charset="0"/>
              </a:rPr>
              <a:t>from</a:t>
            </a:r>
            <a:r>
              <a:rPr lang="es-ES" sz="1100" b="0" smtClean="0">
                <a:latin typeface="Arial Rounded MT Bold" panose="020F0704030504030204" pitchFamily="34" charset="0"/>
              </a:rPr>
              <a:t> C. </a:t>
            </a:r>
            <a:r>
              <a:rPr lang="es-ES" sz="1100" b="0" dirty="0" err="1" smtClean="0">
                <a:latin typeface="Arial Rounded MT Bold" panose="020F0704030504030204" pitchFamily="34" charset="0"/>
              </a:rPr>
              <a:t>Krieger</a:t>
            </a:r>
            <a:r>
              <a:rPr lang="es-ES" sz="1100" b="0" dirty="0" smtClean="0">
                <a:latin typeface="Arial Rounded MT Bold" panose="020F0704030504030204" pitchFamily="34" charset="0"/>
              </a:rPr>
              <a:t> </a:t>
            </a:r>
            <a:r>
              <a:rPr lang="es-ES" sz="1100" b="0" dirty="0" err="1" smtClean="0">
                <a:latin typeface="Arial Rounded MT Bold" panose="020F0704030504030204" pitchFamily="34" charset="0"/>
              </a:rPr>
              <a:t>on</a:t>
            </a:r>
            <a:r>
              <a:rPr lang="es-ES" sz="1100" b="0" dirty="0" smtClean="0">
                <a:latin typeface="Arial Rounded MT Bold" panose="020F0704030504030204" pitchFamily="34" charset="0"/>
              </a:rPr>
              <a:t> </a:t>
            </a:r>
            <a:r>
              <a:rPr lang="es-ES" sz="1100" b="0" dirty="0" err="1" smtClean="0">
                <a:latin typeface="Arial Rounded MT Bold" panose="020F0704030504030204" pitchFamily="34" charset="0"/>
              </a:rPr>
              <a:t>Gridpix</a:t>
            </a:r>
            <a:r>
              <a:rPr lang="es-ES" sz="1100" b="0" dirty="0" smtClean="0">
                <a:latin typeface="Arial Rounded MT Bold" panose="020F0704030504030204" pitchFamily="34" charset="0"/>
              </a:rPr>
              <a:t> at CAST</a:t>
            </a:r>
            <a:endParaRPr lang="en-US" sz="1100" b="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1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r="15505" b="1174"/>
          <a:stretch/>
        </p:blipFill>
        <p:spPr>
          <a:xfrm>
            <a:off x="5485416" y="1560700"/>
            <a:ext cx="6515240" cy="43165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latin typeface="Arial Rounded MT Bold" pitchFamily="34" charset="0"/>
              </a:rPr>
              <a:t>BabyIAXO</a:t>
            </a:r>
            <a:endParaRPr lang="es-ES" dirty="0"/>
          </a:p>
        </p:txBody>
      </p:sp>
      <p:graphicFrame>
        <p:nvGraphicFramePr>
          <p:cNvPr id="8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631105"/>
              </p:ext>
            </p:extLst>
          </p:nvPr>
        </p:nvGraphicFramePr>
        <p:xfrm>
          <a:off x="9552384" y="1340768"/>
          <a:ext cx="2304255" cy="1584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73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264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 Rounded MT Bold" pitchFamily="34" charset="0"/>
                        </a:rPr>
                        <a:t>Free bore [m]</a:t>
                      </a:r>
                      <a:endParaRPr lang="en-US" sz="1200" dirty="0">
                        <a:latin typeface="Arial Rounded MT Bol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 Rounded MT Bold" pitchFamily="34" charset="0"/>
                        </a:rPr>
                        <a:t>0.6</a:t>
                      </a:r>
                      <a:endParaRPr lang="en-US" sz="1200" dirty="0">
                        <a:latin typeface="Arial Rounded MT Bol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264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 Rounded MT Bold" pitchFamily="34" charset="0"/>
                        </a:rPr>
                        <a:t>Magnetic length [m]</a:t>
                      </a:r>
                      <a:endParaRPr lang="en-US" sz="1200" dirty="0">
                        <a:latin typeface="Arial Rounded MT Bol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 Rounded MT Bold" pitchFamily="34" charset="0"/>
                        </a:rPr>
                        <a:t>10</a:t>
                      </a:r>
                      <a:endParaRPr lang="en-US" sz="1200" dirty="0">
                        <a:latin typeface="Arial Rounded MT Bol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264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 Rounded MT Bold" pitchFamily="34" charset="0"/>
                        </a:rPr>
                        <a:t>Field</a:t>
                      </a:r>
                      <a:r>
                        <a:rPr lang="en-US" sz="1200" baseline="0" dirty="0" smtClean="0">
                          <a:latin typeface="Arial Rounded MT Bold" pitchFamily="34" charset="0"/>
                        </a:rPr>
                        <a:t> in bore [T]</a:t>
                      </a:r>
                      <a:endParaRPr lang="en-US" sz="1200" dirty="0">
                        <a:latin typeface="Arial Rounded MT Bol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 Rounded MT Bold" pitchFamily="34" charset="0"/>
                        </a:rPr>
                        <a:t>2.5</a:t>
                      </a:r>
                      <a:endParaRPr lang="en-US" sz="1200" dirty="0">
                        <a:latin typeface="Arial Rounded MT Bol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264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 Rounded MT Bold" pitchFamily="34" charset="0"/>
                        </a:rPr>
                        <a:t>Stored energy [MJ]</a:t>
                      </a:r>
                      <a:endParaRPr lang="en-US" sz="1200" dirty="0">
                        <a:latin typeface="Arial Rounded MT Bol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 Rounded MT Bold" pitchFamily="34" charset="0"/>
                        </a:rPr>
                        <a:t>27</a:t>
                      </a:r>
                      <a:endParaRPr lang="en-US" sz="1200" dirty="0">
                        <a:latin typeface="Arial Rounded MT Bol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359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 Rounded MT Bold" pitchFamily="34" charset="0"/>
                        </a:rPr>
                        <a:t>Peak field [T]</a:t>
                      </a:r>
                      <a:endParaRPr lang="en-US" sz="1200" dirty="0">
                        <a:latin typeface="Arial Rounded MT Bol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 Rounded MT Bold" pitchFamily="34" charset="0"/>
                        </a:rPr>
                        <a:t>4.1</a:t>
                      </a:r>
                      <a:endParaRPr lang="en-US" sz="1200" dirty="0">
                        <a:latin typeface="Arial Rounded MT Bol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" name="2 Marcador de contenido"/>
          <p:cNvSpPr txBox="1">
            <a:spLocks/>
          </p:cNvSpPr>
          <p:nvPr/>
        </p:nvSpPr>
        <p:spPr bwMode="auto">
          <a:xfrm>
            <a:off x="191344" y="1412776"/>
            <a:ext cx="516141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 smtClean="0">
                <a:latin typeface="Arial Rounded MT Bold" pitchFamily="34" charset="0"/>
                <a:cs typeface="+mn-cs"/>
                <a:sym typeface="Wingdings" pitchFamily="2" charset="2"/>
              </a:rPr>
              <a:t>Intermediate experimental stage before IAXO</a:t>
            </a:r>
            <a:endParaRPr lang="en-US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b="0" dirty="0" smtClean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b="0" dirty="0" err="1" smtClean="0">
                <a:latin typeface="Arial Rounded MT Bold" pitchFamily="34" charset="0"/>
                <a:cs typeface="+mn-cs"/>
                <a:sym typeface="Wingdings" pitchFamily="2" charset="2"/>
              </a:rPr>
              <a:t>One</a:t>
            </a:r>
            <a:r>
              <a:rPr lang="es-ES" b="0" dirty="0" smtClean="0">
                <a:latin typeface="Arial Rounded MT Bold" pitchFamily="34" charset="0"/>
                <a:cs typeface="+mn-cs"/>
                <a:sym typeface="Wingdings" pitchFamily="2" charset="2"/>
              </a:rPr>
              <a:t> single bore of </a:t>
            </a:r>
            <a:r>
              <a:rPr lang="en-US" b="0" dirty="0" smtClean="0">
                <a:latin typeface="Arial Rounded MT Bold" pitchFamily="34" charset="0"/>
                <a:cs typeface="+mn-cs"/>
                <a:sym typeface="Wingdings" pitchFamily="2" charset="2"/>
              </a:rPr>
              <a:t>similar dimensions of final IAXO bores  detection line representative of final ones.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baseline="0" dirty="0" smtClean="0">
                <a:latin typeface="Arial Rounded MT Bold" pitchFamily="34" charset="0"/>
                <a:cs typeface="+mn-cs"/>
                <a:sym typeface="Wingdings" pitchFamily="2" charset="2"/>
              </a:rPr>
              <a:t>Test &amp;</a:t>
            </a:r>
            <a:r>
              <a:rPr lang="en-US" b="0" dirty="0" smtClean="0">
                <a:latin typeface="Arial Rounded MT Bold" pitchFamily="34" charset="0"/>
                <a:cs typeface="+mn-cs"/>
                <a:sym typeface="Wingdings" pitchFamily="2" charset="2"/>
              </a:rPr>
              <a:t> improve all systems. Risk mitigation for full IAXO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b="0" dirty="0" smtClean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 smtClean="0">
                <a:latin typeface="Arial Rounded MT Bold" pitchFamily="34" charset="0"/>
                <a:cs typeface="+mn-cs"/>
                <a:sym typeface="Wingdings" pitchFamily="2" charset="2"/>
              </a:rPr>
              <a:t>Will produce </a:t>
            </a:r>
            <a:r>
              <a:rPr lang="en-US" b="0" dirty="0">
                <a:latin typeface="Arial Rounded MT Bold" pitchFamily="34" charset="0"/>
                <a:cs typeface="+mn-cs"/>
                <a:sym typeface="Wingdings" pitchFamily="2" charset="2"/>
              </a:rPr>
              <a:t>relevant physics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baseline="0" dirty="0" smtClean="0">
                <a:latin typeface="Arial Rounded MT Bold" pitchFamily="34" charset="0"/>
                <a:cs typeface="+mn-cs"/>
                <a:sym typeface="Wingdings" pitchFamily="2" charset="2"/>
              </a:rPr>
              <a:t>Move earlier</a:t>
            </a:r>
            <a:r>
              <a:rPr lang="en-US" b="0" dirty="0" smtClean="0">
                <a:latin typeface="Arial Rounded MT Bold" pitchFamily="34" charset="0"/>
                <a:cs typeface="+mn-cs"/>
                <a:sym typeface="Wingdings" pitchFamily="2" charset="2"/>
              </a:rPr>
              <a:t> to “experiment mode”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 smtClean="0">
                <a:latin typeface="Arial Rounded MT Bold" pitchFamily="34" charset="0"/>
                <a:cs typeface="+mn-cs"/>
                <a:sym typeface="Wingdings" pitchFamily="2" charset="2"/>
              </a:rPr>
              <a:t>Magnet </a:t>
            </a:r>
            <a:r>
              <a:rPr lang="en-US" b="0" dirty="0" smtClean="0">
                <a:latin typeface="Arial Rounded MT Bold" pitchFamily="34" charset="0"/>
                <a:cs typeface="+mn-cs"/>
                <a:sym typeface="Wingdings" pitchFamily="2" charset="2"/>
              </a:rPr>
              <a:t>Technical Design ongoing at CERN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s-ES" b="0" dirty="0">
              <a:latin typeface="Arial Rounded MT Bold" pitchFamily="34" charset="0"/>
              <a:cs typeface="+mn-cs"/>
              <a:sym typeface="Wingdings" pitchFamily="2" charset="2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10160000" y="2837098"/>
            <a:ext cx="158729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0" dirty="0">
                <a:latin typeface="Arial Rounded MT Bold" pitchFamily="34" charset="0"/>
              </a:rPr>
              <a:t>10x CAST </a:t>
            </a:r>
            <a:r>
              <a:rPr lang="en-US" sz="1400" b="0" dirty="0" smtClean="0">
                <a:latin typeface="Arial Rounded MT Bold" pitchFamily="34" charset="0"/>
              </a:rPr>
              <a:t>B</a:t>
            </a:r>
            <a:r>
              <a:rPr lang="en-US" sz="1400" b="0" baseline="30000" dirty="0" smtClean="0">
                <a:latin typeface="Arial Rounded MT Bold" pitchFamily="34" charset="0"/>
              </a:rPr>
              <a:t>2</a:t>
            </a:r>
            <a:r>
              <a:rPr lang="en-US" sz="1400" b="0" dirty="0" smtClean="0">
                <a:latin typeface="Arial Rounded MT Bold" pitchFamily="34" charset="0"/>
              </a:rPr>
              <a:t>L</a:t>
            </a:r>
            <a:r>
              <a:rPr lang="en-US" sz="1400" b="0" baseline="30000" dirty="0" smtClean="0">
                <a:latin typeface="Arial Rounded MT Bold" pitchFamily="34" charset="0"/>
              </a:rPr>
              <a:t>2</a:t>
            </a:r>
            <a:r>
              <a:rPr lang="en-US" sz="1400" b="0" dirty="0">
                <a:latin typeface="Arial Rounded MT Bold" pitchFamily="34" charset="0"/>
              </a:rPr>
              <a:t>A</a:t>
            </a:r>
            <a:endParaRPr lang="es-ES" sz="1400" baseline="3000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  <p:pic>
        <p:nvPicPr>
          <p:cNvPr id="10" name="Picture 2" descr="Resultado de imagen de erc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3952" y="4432845"/>
            <a:ext cx="1588443" cy="15884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ectángulo 5"/>
          <p:cNvSpPr/>
          <p:nvPr/>
        </p:nvSpPr>
        <p:spPr>
          <a:xfrm>
            <a:off x="5411234" y="6073551"/>
            <a:ext cx="25569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latin typeface="Arial Rounded MT Bold" pitchFamily="34" charset="0"/>
                <a:sym typeface="Wingdings" pitchFamily="2" charset="2"/>
              </a:rPr>
              <a:t>ERC-</a:t>
            </a:r>
            <a:r>
              <a:rPr lang="en-US" sz="1400" b="0" dirty="0" err="1" smtClean="0">
                <a:latin typeface="Arial Rounded MT Bold" pitchFamily="34" charset="0"/>
                <a:sym typeface="Wingdings" pitchFamily="2" charset="2"/>
              </a:rPr>
              <a:t>AvG</a:t>
            </a:r>
            <a:r>
              <a:rPr lang="en-US" sz="1400" b="0" dirty="0" smtClean="0">
                <a:latin typeface="Arial Rounded MT Bold" pitchFamily="34" charset="0"/>
                <a:sym typeface="Wingdings" pitchFamily="2" charset="2"/>
              </a:rPr>
              <a:t> 2017 IAXO+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2777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7568" y="1124338"/>
            <a:ext cx="6768752" cy="520789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143000"/>
          </a:xfrm>
        </p:spPr>
        <p:txBody>
          <a:bodyPr/>
          <a:lstStyle/>
          <a:p>
            <a:r>
              <a:rPr lang="es-ES" sz="3600" dirty="0" err="1" smtClean="0">
                <a:latin typeface="Arial Rounded MT Bold" pitchFamily="34" charset="0"/>
              </a:rPr>
              <a:t>Helioscopes</a:t>
            </a:r>
            <a:r>
              <a:rPr lang="es-ES" sz="3600" dirty="0" smtClean="0">
                <a:latin typeface="Arial Rounded MT Bold" pitchFamily="34" charset="0"/>
              </a:rPr>
              <a:t> &amp; </a:t>
            </a:r>
            <a:r>
              <a:rPr lang="es-ES" sz="3600" dirty="0" err="1">
                <a:latin typeface="Arial Rounded MT Bold" pitchFamily="34" charset="0"/>
              </a:rPr>
              <a:t>astrophysics</a:t>
            </a:r>
            <a:r>
              <a:rPr lang="es-ES" sz="3600" dirty="0">
                <a:latin typeface="Arial Rounded MT Bold" pitchFamily="34" charset="0"/>
              </a:rPr>
              <a:t> </a:t>
            </a:r>
            <a:r>
              <a:rPr lang="es-ES" sz="3600" dirty="0" err="1">
                <a:latin typeface="Arial Rounded MT Bold" pitchFamily="34" charset="0"/>
              </a:rPr>
              <a:t>hints</a:t>
            </a:r>
            <a:endParaRPr lang="es-ES" sz="3600" dirty="0"/>
          </a:p>
        </p:txBody>
      </p:sp>
      <p:sp>
        <p:nvSpPr>
          <p:cNvPr id="11" name="10 Rectángulo"/>
          <p:cNvSpPr/>
          <p:nvPr/>
        </p:nvSpPr>
        <p:spPr>
          <a:xfrm>
            <a:off x="9118039" y="3849675"/>
            <a:ext cx="2483768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0" dirty="0">
                <a:latin typeface="Arial Rounded MT Bold" pitchFamily="34" charset="0"/>
              </a:rPr>
              <a:t>… as well as a large fraction of the axion &amp; ALP models invoked in the “stellar cooling anomaly”</a:t>
            </a:r>
          </a:p>
          <a:p>
            <a:r>
              <a:rPr lang="en-US" sz="1600" b="0" dirty="0">
                <a:solidFill>
                  <a:srgbClr val="0000FF"/>
                </a:solidFill>
                <a:latin typeface="Arial Rounded MT Bold" pitchFamily="34" charset="0"/>
              </a:rPr>
              <a:t>But for this the </a:t>
            </a:r>
            <a:r>
              <a:rPr lang="en-US" sz="1600" b="0" i="1" dirty="0" err="1">
                <a:solidFill>
                  <a:srgbClr val="0000FF"/>
                </a:solidFill>
                <a:latin typeface="Arial Rounded MT Bold" pitchFamily="34" charset="0"/>
              </a:rPr>
              <a:t>g</a:t>
            </a:r>
            <a:r>
              <a:rPr lang="en-US" sz="1600" b="0" i="1" baseline="-25000" dirty="0" err="1">
                <a:solidFill>
                  <a:srgbClr val="0000FF"/>
                </a:solidFill>
                <a:latin typeface="Arial Rounded MT Bold" pitchFamily="34" charset="0"/>
              </a:rPr>
              <a:t>ae</a:t>
            </a:r>
            <a:r>
              <a:rPr lang="en-US" sz="1600" b="0" dirty="0">
                <a:solidFill>
                  <a:srgbClr val="0000FF"/>
                </a:solidFill>
                <a:latin typeface="Arial Rounded MT Bold" pitchFamily="34" charset="0"/>
              </a:rPr>
              <a:t> is particularly interesting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551384" y="4418888"/>
            <a:ext cx="2232248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600" b="0" dirty="0">
                <a:latin typeface="Arial Rounded MT Bold" pitchFamily="34" charset="0"/>
              </a:rPr>
              <a:t>IAXO  </a:t>
            </a:r>
            <a:r>
              <a:rPr lang="es-ES" sz="1600" b="0" dirty="0" err="1">
                <a:latin typeface="Arial Rounded MT Bold" pitchFamily="34" charset="0"/>
              </a:rPr>
              <a:t>will</a:t>
            </a:r>
            <a:r>
              <a:rPr lang="es-ES" sz="1600" b="0" dirty="0">
                <a:latin typeface="Arial Rounded MT Bold" pitchFamily="34" charset="0"/>
              </a:rPr>
              <a:t> </a:t>
            </a:r>
            <a:r>
              <a:rPr lang="es-ES" sz="1600" b="0" dirty="0" err="1">
                <a:latin typeface="Arial Rounded MT Bold" pitchFamily="34" charset="0"/>
              </a:rPr>
              <a:t>fully</a:t>
            </a:r>
            <a:r>
              <a:rPr lang="es-ES" sz="1600" b="0" dirty="0">
                <a:latin typeface="Arial Rounded MT Bold" pitchFamily="34" charset="0"/>
              </a:rPr>
              <a:t> explore ALP </a:t>
            </a:r>
            <a:r>
              <a:rPr lang="es-ES" sz="1600" b="0" dirty="0" err="1">
                <a:latin typeface="Arial Rounded MT Bold" pitchFamily="34" charset="0"/>
              </a:rPr>
              <a:t>models</a:t>
            </a:r>
            <a:r>
              <a:rPr lang="es-ES" sz="1600" b="0" dirty="0">
                <a:latin typeface="Arial Rounded MT Bold" pitchFamily="34" charset="0"/>
              </a:rPr>
              <a:t> </a:t>
            </a:r>
            <a:r>
              <a:rPr lang="es-ES" sz="1600" b="0" dirty="0" err="1">
                <a:latin typeface="Arial Rounded MT Bold" pitchFamily="34" charset="0"/>
              </a:rPr>
              <a:t>invoked</a:t>
            </a:r>
            <a:r>
              <a:rPr lang="es-ES" sz="1600" b="0" dirty="0">
                <a:latin typeface="Arial Rounded MT Bold" pitchFamily="34" charset="0"/>
              </a:rPr>
              <a:t> </a:t>
            </a:r>
            <a:r>
              <a:rPr lang="es-ES" sz="1600" b="0" dirty="0" err="1">
                <a:latin typeface="Arial Rounded MT Bold" pitchFamily="34" charset="0"/>
              </a:rPr>
              <a:t>to</a:t>
            </a:r>
            <a:r>
              <a:rPr lang="es-ES" sz="1600" b="0" dirty="0">
                <a:latin typeface="Arial Rounded MT Bold" pitchFamily="34" charset="0"/>
              </a:rPr>
              <a:t> </a:t>
            </a:r>
            <a:r>
              <a:rPr lang="es-ES" sz="1600" b="0" dirty="0" err="1">
                <a:latin typeface="Arial Rounded MT Bold" pitchFamily="34" charset="0"/>
              </a:rPr>
              <a:t>solve</a:t>
            </a:r>
            <a:r>
              <a:rPr lang="es-ES" sz="1600" b="0" dirty="0">
                <a:latin typeface="Arial Rounded MT Bold" pitchFamily="34" charset="0"/>
              </a:rPr>
              <a:t> </a:t>
            </a:r>
            <a:r>
              <a:rPr lang="es-ES" sz="1600" b="0" dirty="0" err="1">
                <a:latin typeface="Arial Rounded MT Bold" pitchFamily="34" charset="0"/>
              </a:rPr>
              <a:t>the</a:t>
            </a:r>
            <a:r>
              <a:rPr lang="es-ES" sz="1600" b="0" dirty="0">
                <a:latin typeface="Arial Rounded MT Bold" pitchFamily="34" charset="0"/>
              </a:rPr>
              <a:t> “</a:t>
            </a:r>
            <a:r>
              <a:rPr lang="es-ES" sz="1600" b="0" dirty="0" err="1">
                <a:latin typeface="Arial Rounded MT Bold" pitchFamily="34" charset="0"/>
              </a:rPr>
              <a:t>transparency</a:t>
            </a:r>
            <a:r>
              <a:rPr lang="es-ES" sz="1600" b="0" dirty="0">
                <a:latin typeface="Arial Rounded MT Bold" pitchFamily="34" charset="0"/>
              </a:rPr>
              <a:t> </a:t>
            </a:r>
            <a:r>
              <a:rPr lang="es-ES" sz="1600" b="0" dirty="0" err="1">
                <a:latin typeface="Arial Rounded MT Bold" pitchFamily="34" charset="0"/>
              </a:rPr>
              <a:t>hint</a:t>
            </a:r>
            <a:r>
              <a:rPr lang="es-ES" sz="1600" b="0" dirty="0">
                <a:latin typeface="Arial Rounded MT Bold" pitchFamily="34" charset="0"/>
              </a:rPr>
              <a:t>”</a:t>
            </a:r>
            <a:endParaRPr lang="es-ES" sz="1600" b="0" dirty="0">
              <a:solidFill>
                <a:srgbClr val="FF0000"/>
              </a:solidFill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 flipV="1">
            <a:off x="2423592" y="3744284"/>
            <a:ext cx="1944216" cy="7648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H="1" flipV="1">
            <a:off x="8184232" y="3284984"/>
            <a:ext cx="959768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  <p:sp>
        <p:nvSpPr>
          <p:cNvPr id="12" name="14 Rectángulo"/>
          <p:cNvSpPr/>
          <p:nvPr/>
        </p:nvSpPr>
        <p:spPr>
          <a:xfrm>
            <a:off x="191386" y="2206256"/>
            <a:ext cx="2033502" cy="11681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b="0" dirty="0" err="1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B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abyIAXO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prospects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:</a:t>
            </a:r>
          </a:p>
          <a:p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10xFOM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magnet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+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optics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and detector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from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conservative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scenario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of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LoI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</a:t>
            </a:r>
            <a:endParaRPr lang="es-ES" sz="1400" b="0" dirty="0">
              <a:solidFill>
                <a:srgbClr val="0070C0"/>
              </a:solidFill>
              <a:latin typeface="Arial Rounded MT Bold" pitchFamily="34" charset="0"/>
              <a:cs typeface="Arial" pitchFamily="34" charset="0"/>
            </a:endParaRPr>
          </a:p>
        </p:txBody>
      </p:sp>
      <p:sp>
        <p:nvSpPr>
          <p:cNvPr id="13" name="16 Rectángulo"/>
          <p:cNvSpPr/>
          <p:nvPr/>
        </p:nvSpPr>
        <p:spPr>
          <a:xfrm>
            <a:off x="9118039" y="2474312"/>
            <a:ext cx="2232248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IAXO+: 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enhanced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scenario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with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x4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higher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MFOM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with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respect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LoI</a:t>
            </a:r>
            <a:endParaRPr lang="es-ES" sz="1400" b="0" dirty="0">
              <a:solidFill>
                <a:srgbClr val="0070C0"/>
              </a:solidFill>
              <a:latin typeface="Arial Rounded MT Bol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20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360" y="1627794"/>
            <a:ext cx="8711776" cy="4033455"/>
          </a:xfrm>
          <a:prstGeom prst="rect">
            <a:avLst/>
          </a:prstGeom>
        </p:spPr>
      </p:pic>
      <p:sp>
        <p:nvSpPr>
          <p:cNvPr id="14" name="2 Marcador de contenido"/>
          <p:cNvSpPr txBox="1">
            <a:spLocks/>
          </p:cNvSpPr>
          <p:nvPr/>
        </p:nvSpPr>
        <p:spPr bwMode="auto">
          <a:xfrm>
            <a:off x="335360" y="1268760"/>
            <a:ext cx="6516503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0" dirty="0">
                <a:latin typeface="Arial Rounded MT Bold" pitchFamily="34" charset="0"/>
                <a:cs typeface="+mn-cs"/>
                <a:sym typeface="Wingdings" pitchFamily="2" charset="2"/>
              </a:rPr>
              <a:t>Multiple stellar anomalies (HB, RG, WD, NS,..). Overall 3</a:t>
            </a:r>
            <a:r>
              <a:rPr lang="en-US" sz="1600" b="0" dirty="0">
                <a:latin typeface="Symbol" pitchFamily="18" charset="2"/>
                <a:cs typeface="+mn-cs"/>
                <a:sym typeface="Wingdings" pitchFamily="2" charset="2"/>
              </a:rPr>
              <a:t>s</a:t>
            </a:r>
            <a:r>
              <a:rPr lang="en-US" sz="1600" b="0" dirty="0">
                <a:latin typeface="Arial Rounded MT Bold" pitchFamily="34" charset="0"/>
                <a:cs typeface="+mn-cs"/>
                <a:sym typeface="Wingdings" pitchFamily="2" charset="2"/>
              </a:rPr>
              <a:t> effect. 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188640"/>
            <a:ext cx="7139136" cy="1143000"/>
          </a:xfrm>
        </p:spPr>
        <p:txBody>
          <a:bodyPr/>
          <a:lstStyle/>
          <a:p>
            <a:r>
              <a:rPr lang="es-ES" sz="3600" dirty="0">
                <a:latin typeface="Arial Rounded MT Bold" pitchFamily="34" charset="0"/>
              </a:rPr>
              <a:t>IAXO &amp; </a:t>
            </a:r>
            <a:r>
              <a:rPr lang="es-ES" sz="3600" dirty="0" err="1">
                <a:latin typeface="Arial Rounded MT Bold" pitchFamily="34" charset="0"/>
              </a:rPr>
              <a:t>stellar</a:t>
            </a:r>
            <a:r>
              <a:rPr lang="es-ES" sz="3600" dirty="0">
                <a:latin typeface="Arial Rounded MT Bold" pitchFamily="34" charset="0"/>
              </a:rPr>
              <a:t> </a:t>
            </a:r>
            <a:r>
              <a:rPr lang="es-ES" sz="3600" dirty="0" err="1">
                <a:latin typeface="Arial Rounded MT Bold" pitchFamily="34" charset="0"/>
              </a:rPr>
              <a:t>cooling</a:t>
            </a:r>
            <a:r>
              <a:rPr lang="es-ES" sz="3600" dirty="0">
                <a:latin typeface="Arial Rounded MT Bold" pitchFamily="34" charset="0"/>
              </a:rPr>
              <a:t> </a:t>
            </a:r>
            <a:endParaRPr lang="es-ES" sz="3600" dirty="0"/>
          </a:p>
        </p:txBody>
      </p:sp>
      <p:sp>
        <p:nvSpPr>
          <p:cNvPr id="11" name="10 Rectángulo"/>
          <p:cNvSpPr/>
          <p:nvPr/>
        </p:nvSpPr>
        <p:spPr>
          <a:xfrm>
            <a:off x="4151784" y="5262299"/>
            <a:ext cx="273630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latin typeface="Arial Rounded MT Bold" pitchFamily="34" charset="0"/>
              </a:rPr>
              <a:t>Region of QCD axion models that solve the stellar anomaly</a:t>
            </a:r>
          </a:p>
        </p:txBody>
      </p:sp>
      <p:cxnSp>
        <p:nvCxnSpPr>
          <p:cNvPr id="19" name="18 Conector recto de flecha"/>
          <p:cNvCxnSpPr>
            <a:stCxn id="11" idx="0"/>
          </p:cNvCxnSpPr>
          <p:nvPr/>
        </p:nvCxnSpPr>
        <p:spPr>
          <a:xfrm flipV="1">
            <a:off x="5519936" y="4686234"/>
            <a:ext cx="936104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479377" y="5518973"/>
            <a:ext cx="194421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0" dirty="0">
                <a:latin typeface="Arial Rounded MT Bold" pitchFamily="34" charset="0"/>
              </a:rPr>
              <a:t>M. Giannotti et al. </a:t>
            </a:r>
          </a:p>
          <a:p>
            <a:r>
              <a:rPr lang="es-ES" sz="1200" b="0" dirty="0">
                <a:latin typeface="Arial Rounded MT Bold" pitchFamily="34" charset="0"/>
              </a:rPr>
              <a:t>JCAP 1710 (2017) 010</a:t>
            </a:r>
          </a:p>
          <a:p>
            <a:r>
              <a:rPr lang="es-ES" sz="1200" dirty="0">
                <a:latin typeface="Arial Rounded MT Bold" pitchFamily="34" charset="0"/>
                <a:hlinkClick r:id="rId3"/>
              </a:rPr>
              <a:t>arXiv:1708.02111</a:t>
            </a:r>
            <a:r>
              <a:rPr lang="es-ES" sz="1200" dirty="0">
                <a:latin typeface="Arial Rounded MT Bold" pitchFamily="34" charset="0"/>
              </a:rPr>
              <a:t> </a:t>
            </a:r>
          </a:p>
        </p:txBody>
      </p:sp>
      <p:cxnSp>
        <p:nvCxnSpPr>
          <p:cNvPr id="15" name="18 Conector recto de flecha"/>
          <p:cNvCxnSpPr/>
          <p:nvPr/>
        </p:nvCxnSpPr>
        <p:spPr>
          <a:xfrm flipH="1" flipV="1">
            <a:off x="3390528" y="3750130"/>
            <a:ext cx="2066020" cy="1453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73077" y="1331640"/>
            <a:ext cx="2232248" cy="23364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Rectángulo 3"/>
          <p:cNvSpPr/>
          <p:nvPr/>
        </p:nvSpPr>
        <p:spPr>
          <a:xfrm>
            <a:off x="8905800" y="3522495"/>
            <a:ext cx="1255152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</a:t>
            </a:r>
            <a:r>
              <a:rPr lang="en-US" sz="1600" b="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ae</a:t>
            </a:r>
            <a:r>
              <a:rPr lang="en-US" sz="1600" b="0" dirty="0">
                <a:latin typeface="Arial Rounded MT Bold" pitchFamily="34" charset="0"/>
                <a:sym typeface="Wingdings" pitchFamily="2" charset="2"/>
              </a:rPr>
              <a:t> channel</a:t>
            </a:r>
            <a:endParaRPr lang="es-ES" sz="1600" dirty="0"/>
          </a:p>
        </p:txBody>
      </p:sp>
      <p:sp>
        <p:nvSpPr>
          <p:cNvPr id="3" name="Flecha abajo 2"/>
          <p:cNvSpPr/>
          <p:nvPr/>
        </p:nvSpPr>
        <p:spPr>
          <a:xfrm rot="4517174">
            <a:off x="8571446" y="1662314"/>
            <a:ext cx="370292" cy="734666"/>
          </a:xfrm>
          <a:prstGeom prst="downArrow">
            <a:avLst>
              <a:gd name="adj1" fmla="val 50000"/>
              <a:gd name="adj2" fmla="val 5528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8904312" y="4293096"/>
            <a:ext cx="3024336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  <a:sym typeface="Wingdings" pitchFamily="2" charset="2"/>
              </a:rPr>
              <a:t>IAXO will explore most of the relevant models (especially with IAXO+)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  <a:sym typeface="Wingdings" pitchFamily="2" charset="2"/>
              </a:rPr>
              <a:t>Only experiment with such capability</a:t>
            </a: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410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/>
              <a:t>IAXO </a:t>
            </a:r>
            <a:r>
              <a:rPr lang="es-ES" sz="4000" dirty="0" err="1"/>
              <a:t>most</a:t>
            </a:r>
            <a:r>
              <a:rPr lang="es-ES" sz="4000" dirty="0"/>
              <a:t> </a:t>
            </a:r>
            <a:r>
              <a:rPr lang="es-ES" sz="4000" dirty="0" err="1"/>
              <a:t>recent</a:t>
            </a:r>
            <a:r>
              <a:rPr lang="es-ES" sz="4000" dirty="0"/>
              <a:t> </a:t>
            </a:r>
            <a:r>
              <a:rPr lang="es-ES" sz="4000" dirty="0" err="1" smtClean="0"/>
              <a:t>milestones</a:t>
            </a:r>
            <a:r>
              <a:rPr lang="es-ES" sz="4000" dirty="0" smtClean="0"/>
              <a:t> &amp; </a:t>
            </a:r>
            <a:r>
              <a:rPr lang="es-ES" sz="4000" dirty="0" err="1" smtClean="0"/>
              <a:t>plans</a:t>
            </a:r>
            <a:endParaRPr lang="es-ES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9376" y="1268760"/>
            <a:ext cx="11377264" cy="2736304"/>
          </a:xfrm>
        </p:spPr>
        <p:txBody>
          <a:bodyPr/>
          <a:lstStyle/>
          <a:p>
            <a:r>
              <a:rPr lang="en-US" sz="2000" dirty="0">
                <a:sym typeface="Wingdings" pitchFamily="2" charset="2"/>
              </a:rPr>
              <a:t>Collaboration formally established in </a:t>
            </a:r>
            <a:r>
              <a:rPr lang="en-US" sz="2000" dirty="0" smtClean="0">
                <a:sym typeface="Wingdings" pitchFamily="2" charset="2"/>
              </a:rPr>
              <a:t>last year’s collaboration </a:t>
            </a:r>
            <a:r>
              <a:rPr lang="en-US" sz="2000" dirty="0">
                <a:sym typeface="Wingdings" pitchFamily="2" charset="2"/>
              </a:rPr>
              <a:t>meeting at DESY (last July):</a:t>
            </a:r>
          </a:p>
          <a:p>
            <a:pPr lvl="1"/>
            <a:r>
              <a:rPr lang="en-US" sz="1600" dirty="0">
                <a:sym typeface="Wingdings" pitchFamily="2" charset="2"/>
              </a:rPr>
              <a:t>17 institutions to sign IAXO bylaws</a:t>
            </a:r>
          </a:p>
          <a:p>
            <a:pPr lvl="1"/>
            <a:r>
              <a:rPr lang="en-US" sz="1600" dirty="0">
                <a:sym typeface="Wingdings" pitchFamily="2" charset="2"/>
              </a:rPr>
              <a:t>Management structure defined. </a:t>
            </a:r>
          </a:p>
          <a:p>
            <a:r>
              <a:rPr lang="en-US" sz="2000" dirty="0">
                <a:sym typeface="Wingdings" pitchFamily="2" charset="2"/>
              </a:rPr>
              <a:t>Near term </a:t>
            </a:r>
            <a:r>
              <a:rPr lang="en-US" sz="2000" dirty="0" smtClean="0">
                <a:sym typeface="Wingdings" pitchFamily="2" charset="2"/>
              </a:rPr>
              <a:t>goal defined for the collaboration: </a:t>
            </a:r>
            <a:r>
              <a:rPr lang="en-US" sz="2000" dirty="0" err="1">
                <a:solidFill>
                  <a:srgbClr val="FF0000"/>
                </a:solidFill>
                <a:sym typeface="Wingdings" pitchFamily="2" charset="2"/>
              </a:rPr>
              <a:t>BabyIAXO</a:t>
            </a:r>
            <a:r>
              <a:rPr lang="en-US" sz="2000" dirty="0">
                <a:sym typeface="Wingdings" pitchFamily="2" charset="2"/>
              </a:rPr>
              <a:t> </a:t>
            </a:r>
            <a:endParaRPr lang="en-US" sz="2000" dirty="0" smtClean="0">
              <a:sym typeface="Wingdings" pitchFamily="2" charset="2"/>
            </a:endParaRPr>
          </a:p>
          <a:p>
            <a:pPr lvl="1"/>
            <a:r>
              <a:rPr lang="en-US" sz="1600" dirty="0" smtClean="0">
                <a:sym typeface="Wingdings" pitchFamily="2" charset="2"/>
              </a:rPr>
              <a:t>Full intermediate experiment with relevant physics potential</a:t>
            </a:r>
            <a:endParaRPr lang="en-US" sz="1600" dirty="0">
              <a:sym typeface="Wingdings" pitchFamily="2" charset="2"/>
            </a:endParaRPr>
          </a:p>
          <a:p>
            <a:r>
              <a:rPr lang="en-US" sz="2000" dirty="0" smtClean="0">
                <a:sym typeface="Wingdings" pitchFamily="2" charset="2"/>
              </a:rPr>
              <a:t>Experimental </a:t>
            </a:r>
            <a:r>
              <a:rPr lang="en-US" sz="2000" dirty="0">
                <a:sym typeface="Wingdings" pitchFamily="2" charset="2"/>
              </a:rPr>
              <a:t>site for IAXO:  Strong interest from DESY</a:t>
            </a:r>
          </a:p>
          <a:p>
            <a:r>
              <a:rPr lang="en-US" sz="2000" dirty="0" err="1" smtClean="0">
                <a:sym typeface="Wingdings" pitchFamily="2" charset="2"/>
              </a:rPr>
              <a:t>BabyIAXO</a:t>
            </a:r>
            <a:r>
              <a:rPr lang="en-US" sz="2000" dirty="0" smtClean="0">
                <a:sym typeface="Wingdings" pitchFamily="2" charset="2"/>
              </a:rPr>
              <a:t> Magnet </a:t>
            </a:r>
            <a:r>
              <a:rPr lang="en-US" sz="2000" dirty="0">
                <a:sym typeface="Wingdings" pitchFamily="2" charset="2"/>
              </a:rPr>
              <a:t>under design </a:t>
            </a:r>
            <a:r>
              <a:rPr lang="en-US" sz="2000" dirty="0" smtClean="0">
                <a:sym typeface="Wingdings" pitchFamily="2" charset="2"/>
              </a:rPr>
              <a:t>at CERN.</a:t>
            </a:r>
          </a:p>
          <a:p>
            <a:r>
              <a:rPr lang="en-US" sz="2000" dirty="0" smtClean="0">
                <a:sym typeface="Wingdings" pitchFamily="2" charset="2"/>
              </a:rPr>
              <a:t>IAXO </a:t>
            </a:r>
            <a:r>
              <a:rPr lang="en-US" sz="2000" dirty="0">
                <a:sym typeface="Wingdings" pitchFamily="2" charset="2"/>
              </a:rPr>
              <a:t>progress is being followed by “Physics Beyond Colliders” process at CERN </a:t>
            </a:r>
            <a:r>
              <a:rPr lang="en-US" sz="1800" dirty="0">
                <a:sym typeface="Wingdings" pitchFamily="2" charset="2"/>
              </a:rPr>
              <a:t>(to provide feedback for the European Strategy Part </a:t>
            </a:r>
            <a:r>
              <a:rPr lang="en-US" sz="1800" dirty="0" err="1">
                <a:sym typeface="Wingdings" pitchFamily="2" charset="2"/>
              </a:rPr>
              <a:t>Phy</a:t>
            </a:r>
            <a:r>
              <a:rPr lang="en-US" sz="1800" dirty="0">
                <a:sym typeface="Wingdings" pitchFamily="2" charset="2"/>
              </a:rPr>
              <a:t>)</a:t>
            </a:r>
            <a:endParaRPr lang="en-US" sz="2400" dirty="0">
              <a:sym typeface="Wingdings" pitchFamily="2" charset="2"/>
            </a:endParaRPr>
          </a:p>
          <a:p>
            <a:r>
              <a:rPr lang="en-US" sz="2000" dirty="0" smtClean="0">
                <a:sym typeface="Wingdings" pitchFamily="2" charset="2"/>
              </a:rPr>
              <a:t>MoU </a:t>
            </a:r>
            <a:r>
              <a:rPr lang="en-US" sz="2000" dirty="0">
                <a:sym typeface="Wingdings" pitchFamily="2" charset="2"/>
              </a:rPr>
              <a:t>under </a:t>
            </a:r>
            <a:r>
              <a:rPr lang="en-US" sz="2000" dirty="0" smtClean="0">
                <a:sym typeface="Wingdings" pitchFamily="2" charset="2"/>
              </a:rPr>
              <a:t>preparation with financial plan. </a:t>
            </a:r>
            <a:r>
              <a:rPr lang="en-US" sz="2000" dirty="0" smtClean="0">
                <a:solidFill>
                  <a:srgbClr val="C00000"/>
                </a:solidFill>
                <a:sym typeface="Wingdings" pitchFamily="2" charset="2"/>
              </a:rPr>
              <a:t>ERC funding obtained</a:t>
            </a:r>
            <a:r>
              <a:rPr lang="en-US" sz="2000" dirty="0" smtClean="0">
                <a:sym typeface="Wingdings" pitchFamily="2" charset="2"/>
              </a:rPr>
              <a:t>.</a:t>
            </a:r>
            <a:endParaRPr lang="en-US" sz="2000" dirty="0">
              <a:sym typeface="Wingdings" pitchFamily="2" charset="2"/>
            </a:endParaRPr>
          </a:p>
          <a:p>
            <a:r>
              <a:rPr lang="en-US" sz="2000" dirty="0" smtClean="0">
                <a:sym typeface="Wingdings" pitchFamily="2" charset="2"/>
              </a:rPr>
              <a:t>Solid plans towards </a:t>
            </a:r>
            <a:r>
              <a:rPr lang="en-US" sz="2000" dirty="0" err="1" smtClean="0">
                <a:sym typeface="Wingdings" pitchFamily="2" charset="2"/>
              </a:rPr>
              <a:t>BabyIAXO</a:t>
            </a:r>
            <a:r>
              <a:rPr lang="en-US" sz="2000" dirty="0" smtClean="0">
                <a:sym typeface="Wingdings" pitchFamily="2" charset="2"/>
              </a:rPr>
              <a:t>. Construction could </a:t>
            </a:r>
            <a:r>
              <a:rPr lang="en-US" sz="2000" dirty="0">
                <a:sym typeface="Wingdings" pitchFamily="2" charset="2"/>
              </a:rPr>
              <a:t>happen in 2-3 years. </a:t>
            </a:r>
          </a:p>
          <a:p>
            <a:endParaRPr lang="es-ES" sz="2000" dirty="0"/>
          </a:p>
          <a:p>
            <a:endParaRPr lang="es-ES" sz="20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AxionWIMP, DESY, Hamburg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 dirty="0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537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IAXO collaboration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AxionWIMP, DESY, Hamburg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  <p:sp>
        <p:nvSpPr>
          <p:cNvPr id="7" name="8 Marcador de contenido"/>
          <p:cNvSpPr txBox="1">
            <a:spLocks/>
          </p:cNvSpPr>
          <p:nvPr/>
        </p:nvSpPr>
        <p:spPr bwMode="auto">
          <a:xfrm>
            <a:off x="1981200" y="5527773"/>
            <a:ext cx="8229600" cy="99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smtClean="0"/>
              <a:t>Likely to grow in the future, more groups showing interest… </a:t>
            </a:r>
          </a:p>
          <a:p>
            <a:r>
              <a:rPr lang="es-ES" sz="1800" smtClean="0"/>
              <a:t>New partners welcome…</a:t>
            </a:r>
            <a:endParaRPr lang="es-ES" dirty="0"/>
          </a:p>
        </p:txBody>
      </p:sp>
      <p:pic>
        <p:nvPicPr>
          <p:cNvPr id="8" name="Picture 9" descr="https://upload.wikimedia.org/wikipedia/en/2/26/Black_and_white_political_map_of_the_world.png"/>
          <p:cNvPicPr>
            <a:picLocks noChangeAspect="1" noChangeArrowheads="1"/>
          </p:cNvPicPr>
          <p:nvPr/>
        </p:nvPicPr>
        <p:blipFill>
          <a:blip r:embed="rId2" cstate="print"/>
          <a:srcRect l="5298" r="33779" b="57867"/>
          <a:stretch>
            <a:fillRect/>
          </a:stretch>
        </p:blipFill>
        <p:spPr bwMode="auto">
          <a:xfrm>
            <a:off x="1703512" y="2375301"/>
            <a:ext cx="8280920" cy="2520280"/>
          </a:xfrm>
          <a:prstGeom prst="rect">
            <a:avLst/>
          </a:prstGeom>
          <a:noFill/>
        </p:spPr>
      </p:pic>
      <p:sp>
        <p:nvSpPr>
          <p:cNvPr id="9" name="11 CuadroTexto"/>
          <p:cNvSpPr txBox="1"/>
          <p:nvPr/>
        </p:nvSpPr>
        <p:spPr>
          <a:xfrm>
            <a:off x="3287688" y="4823573"/>
            <a:ext cx="2088232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tx1"/>
                </a:solidFill>
                <a:latin typeface="Arial Rounded MT Bold"/>
              </a:rPr>
              <a:t>U. Cape Town (S. </a:t>
            </a:r>
            <a:r>
              <a:rPr lang="es-ES" sz="1100" b="0" dirty="0" err="1">
                <a:solidFill>
                  <a:schemeClr val="tx1"/>
                </a:solidFill>
                <a:latin typeface="Arial Rounded MT Bold"/>
              </a:rPr>
              <a:t>Africa</a:t>
            </a:r>
            <a:r>
              <a:rPr lang="es-ES" sz="1100" b="0" dirty="0">
                <a:solidFill>
                  <a:schemeClr val="tx1"/>
                </a:solidFill>
                <a:latin typeface="Arial Rounded MT Bold"/>
              </a:rPr>
              <a:t>)</a:t>
            </a:r>
          </a:p>
        </p:txBody>
      </p:sp>
      <p:sp>
        <p:nvSpPr>
          <p:cNvPr id="10" name="15 Elipse"/>
          <p:cNvSpPr/>
          <p:nvPr/>
        </p:nvSpPr>
        <p:spPr>
          <a:xfrm>
            <a:off x="3287688" y="4031485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6 Elipse"/>
          <p:cNvSpPr/>
          <p:nvPr/>
        </p:nvSpPr>
        <p:spPr>
          <a:xfrm>
            <a:off x="6960096" y="4031485"/>
            <a:ext cx="144016" cy="144016"/>
          </a:xfrm>
          <a:prstGeom prst="ellipse">
            <a:avLst/>
          </a:prstGeom>
          <a:solidFill>
            <a:srgbClr val="C0504D">
              <a:alpha val="41961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7 Elipse"/>
          <p:cNvSpPr/>
          <p:nvPr/>
        </p:nvSpPr>
        <p:spPr>
          <a:xfrm>
            <a:off x="7392144" y="3527429"/>
            <a:ext cx="216024" cy="216024"/>
          </a:xfrm>
          <a:prstGeom prst="ellipse">
            <a:avLst/>
          </a:prstGeom>
          <a:solidFill>
            <a:srgbClr val="C0504D">
              <a:alpha val="41961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8 Elipse"/>
          <p:cNvSpPr/>
          <p:nvPr/>
        </p:nvSpPr>
        <p:spPr>
          <a:xfrm>
            <a:off x="7536160" y="3959477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9 Elipse"/>
          <p:cNvSpPr/>
          <p:nvPr/>
        </p:nvSpPr>
        <p:spPr>
          <a:xfrm>
            <a:off x="7392144" y="3383413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20 Elipse"/>
          <p:cNvSpPr/>
          <p:nvPr/>
        </p:nvSpPr>
        <p:spPr>
          <a:xfrm>
            <a:off x="7680176" y="3815461"/>
            <a:ext cx="144016" cy="144016"/>
          </a:xfrm>
          <a:prstGeom prst="ellipse">
            <a:avLst/>
          </a:prstGeom>
          <a:solidFill>
            <a:srgbClr val="C0504D">
              <a:alpha val="41961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21 Elipse"/>
          <p:cNvSpPr/>
          <p:nvPr/>
        </p:nvSpPr>
        <p:spPr>
          <a:xfrm>
            <a:off x="8256240" y="3311405"/>
            <a:ext cx="144016" cy="144016"/>
          </a:xfrm>
          <a:prstGeom prst="ellipse">
            <a:avLst/>
          </a:prstGeom>
          <a:solidFill>
            <a:srgbClr val="C0504D">
              <a:alpha val="41961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22 Elipse"/>
          <p:cNvSpPr/>
          <p:nvPr/>
        </p:nvSpPr>
        <p:spPr>
          <a:xfrm>
            <a:off x="7320136" y="3743453"/>
            <a:ext cx="144016" cy="14401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23 Elipse"/>
          <p:cNvSpPr/>
          <p:nvPr/>
        </p:nvSpPr>
        <p:spPr>
          <a:xfrm>
            <a:off x="7176120" y="3743453"/>
            <a:ext cx="144016" cy="14401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4 Elipse"/>
          <p:cNvSpPr/>
          <p:nvPr/>
        </p:nvSpPr>
        <p:spPr>
          <a:xfrm>
            <a:off x="7104112" y="3743453"/>
            <a:ext cx="144016" cy="1440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29 CuadroTexto"/>
          <p:cNvSpPr txBox="1"/>
          <p:nvPr/>
        </p:nvSpPr>
        <p:spPr>
          <a:xfrm>
            <a:off x="1775520" y="3599437"/>
            <a:ext cx="1800200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0" dirty="0">
                <a:latin typeface="Arial Rounded MT Bold" pitchFamily="34" charset="0"/>
              </a:rPr>
              <a:t>LLNL (US)</a:t>
            </a:r>
          </a:p>
        </p:txBody>
      </p:sp>
      <p:sp>
        <p:nvSpPr>
          <p:cNvPr id="21" name="38 CuadroTexto"/>
          <p:cNvSpPr txBox="1"/>
          <p:nvPr/>
        </p:nvSpPr>
        <p:spPr>
          <a:xfrm>
            <a:off x="2567608" y="3023373"/>
            <a:ext cx="1800200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MIT (US)</a:t>
            </a:r>
            <a:endParaRPr lang="es-ES" sz="1100" b="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22" name="40 CuadroTexto"/>
          <p:cNvSpPr txBox="1"/>
          <p:nvPr/>
        </p:nvSpPr>
        <p:spPr>
          <a:xfrm>
            <a:off x="4367808" y="4319517"/>
            <a:ext cx="1800200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INAF-Milano (</a:t>
            </a:r>
            <a:r>
              <a:rPr lang="es-ES" sz="1100" b="0" dirty="0" err="1">
                <a:solidFill>
                  <a:schemeClr val="tx1"/>
                </a:solidFill>
                <a:latin typeface="Arial Rounded MT Bold" pitchFamily="34" charset="0"/>
              </a:rPr>
              <a:t>Italy</a:t>
            </a: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)</a:t>
            </a:r>
          </a:p>
        </p:txBody>
      </p:sp>
      <p:sp>
        <p:nvSpPr>
          <p:cNvPr id="23" name="41 CuadroTexto"/>
          <p:cNvSpPr txBox="1"/>
          <p:nvPr/>
        </p:nvSpPr>
        <p:spPr>
          <a:xfrm>
            <a:off x="1775520" y="4391525"/>
            <a:ext cx="1800200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tx1"/>
                </a:solidFill>
                <a:latin typeface="Arial Rounded MT Bold"/>
              </a:rPr>
              <a:t>U. Barry (US)</a:t>
            </a:r>
          </a:p>
        </p:txBody>
      </p:sp>
      <p:sp>
        <p:nvSpPr>
          <p:cNvPr id="24" name="42 CuadroTexto"/>
          <p:cNvSpPr txBox="1"/>
          <p:nvPr/>
        </p:nvSpPr>
        <p:spPr>
          <a:xfrm>
            <a:off x="4799856" y="3841883"/>
            <a:ext cx="1800200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CERN</a:t>
            </a:r>
          </a:p>
        </p:txBody>
      </p:sp>
      <p:sp>
        <p:nvSpPr>
          <p:cNvPr id="25" name="43 CuadroTexto"/>
          <p:cNvSpPr txBox="1"/>
          <p:nvPr/>
        </p:nvSpPr>
        <p:spPr>
          <a:xfrm>
            <a:off x="4871864" y="2303293"/>
            <a:ext cx="1800200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DESY (</a:t>
            </a:r>
            <a:r>
              <a:rPr lang="es-ES" sz="1100" b="0" dirty="0" err="1">
                <a:solidFill>
                  <a:schemeClr val="tx1"/>
                </a:solidFill>
                <a:latin typeface="Arial Rounded MT Bold" pitchFamily="34" charset="0"/>
              </a:rPr>
              <a:t>Germany</a:t>
            </a: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)</a:t>
            </a:r>
          </a:p>
        </p:txBody>
      </p:sp>
      <p:sp>
        <p:nvSpPr>
          <p:cNvPr id="26" name="44 CuadroTexto"/>
          <p:cNvSpPr txBox="1"/>
          <p:nvPr/>
        </p:nvSpPr>
        <p:spPr>
          <a:xfrm>
            <a:off x="4799856" y="3455421"/>
            <a:ext cx="1800200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CEA (France)</a:t>
            </a:r>
          </a:p>
        </p:txBody>
      </p:sp>
      <p:sp>
        <p:nvSpPr>
          <p:cNvPr id="27" name="45 CuadroTexto"/>
          <p:cNvSpPr txBox="1"/>
          <p:nvPr/>
        </p:nvSpPr>
        <p:spPr>
          <a:xfrm>
            <a:off x="8472264" y="3743453"/>
            <a:ext cx="1800200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RBI (</a:t>
            </a:r>
            <a:r>
              <a:rPr lang="es-ES" sz="1100" b="0" dirty="0" err="1">
                <a:solidFill>
                  <a:schemeClr val="tx1"/>
                </a:solidFill>
                <a:latin typeface="Arial Rounded MT Bold" pitchFamily="34" charset="0"/>
              </a:rPr>
              <a:t>croatia</a:t>
            </a: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)</a:t>
            </a:r>
          </a:p>
        </p:txBody>
      </p:sp>
      <p:sp>
        <p:nvSpPr>
          <p:cNvPr id="28" name="46 CuadroTexto"/>
          <p:cNvSpPr txBox="1"/>
          <p:nvPr/>
        </p:nvSpPr>
        <p:spPr>
          <a:xfrm>
            <a:off x="6384032" y="4391525"/>
            <a:ext cx="1800200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U. Zaragoza (</a:t>
            </a:r>
            <a:r>
              <a:rPr lang="es-ES" sz="1100" b="0" dirty="0" err="1">
                <a:solidFill>
                  <a:schemeClr val="tx1"/>
                </a:solidFill>
                <a:latin typeface="Arial Rounded MT Bold" pitchFamily="34" charset="0"/>
              </a:rPr>
              <a:t>Spain</a:t>
            </a: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)</a:t>
            </a:r>
          </a:p>
        </p:txBody>
      </p:sp>
      <p:sp>
        <p:nvSpPr>
          <p:cNvPr id="29" name="47 CuadroTexto"/>
          <p:cNvSpPr txBox="1"/>
          <p:nvPr/>
        </p:nvSpPr>
        <p:spPr>
          <a:xfrm>
            <a:off x="6672064" y="4777987"/>
            <a:ext cx="1800200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ICCUB (</a:t>
            </a:r>
            <a:r>
              <a:rPr lang="es-ES" sz="1100" b="0" dirty="0" err="1">
                <a:solidFill>
                  <a:schemeClr val="tx1"/>
                </a:solidFill>
                <a:latin typeface="Arial Rounded MT Bold" pitchFamily="34" charset="0"/>
              </a:rPr>
              <a:t>Spain</a:t>
            </a: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)</a:t>
            </a:r>
          </a:p>
        </p:txBody>
      </p:sp>
      <p:sp>
        <p:nvSpPr>
          <p:cNvPr id="30" name="48 CuadroTexto"/>
          <p:cNvSpPr txBox="1"/>
          <p:nvPr/>
        </p:nvSpPr>
        <p:spPr>
          <a:xfrm>
            <a:off x="8328248" y="4463533"/>
            <a:ext cx="1800200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0">
                <a:solidFill>
                  <a:schemeClr val="tx1"/>
                </a:solidFill>
                <a:latin typeface="Arial Rounded MT Bold" pitchFamily="34" charset="0"/>
              </a:rPr>
              <a:t>CNM (</a:t>
            </a:r>
            <a:r>
              <a:rPr lang="es-ES" sz="1100" b="0" dirty="0" err="1">
                <a:solidFill>
                  <a:schemeClr val="tx1"/>
                </a:solidFill>
                <a:latin typeface="Arial Rounded MT Bold" pitchFamily="34" charset="0"/>
              </a:rPr>
              <a:t>Spain</a:t>
            </a: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)</a:t>
            </a:r>
          </a:p>
        </p:txBody>
      </p:sp>
      <p:sp>
        <p:nvSpPr>
          <p:cNvPr id="31" name="49 CuadroTexto"/>
          <p:cNvSpPr txBox="1"/>
          <p:nvPr/>
        </p:nvSpPr>
        <p:spPr>
          <a:xfrm>
            <a:off x="8624664" y="3383413"/>
            <a:ext cx="1800200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INR-</a:t>
            </a:r>
            <a:r>
              <a:rPr lang="es-ES" sz="1100" b="0" dirty="0" err="1">
                <a:solidFill>
                  <a:schemeClr val="tx1"/>
                </a:solidFill>
                <a:latin typeface="Arial Rounded MT Bold" pitchFamily="34" charset="0"/>
              </a:rPr>
              <a:t>Moscow</a:t>
            </a: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 (</a:t>
            </a:r>
            <a:r>
              <a:rPr lang="es-ES" sz="1100" b="0" dirty="0" err="1">
                <a:solidFill>
                  <a:schemeClr val="tx1"/>
                </a:solidFill>
                <a:latin typeface="Arial Rounded MT Bold" pitchFamily="34" charset="0"/>
              </a:rPr>
              <a:t>Russia</a:t>
            </a: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)</a:t>
            </a:r>
          </a:p>
        </p:txBody>
      </p:sp>
      <p:sp>
        <p:nvSpPr>
          <p:cNvPr id="32" name="50 CuadroTexto"/>
          <p:cNvSpPr txBox="1"/>
          <p:nvPr/>
        </p:nvSpPr>
        <p:spPr>
          <a:xfrm>
            <a:off x="8688288" y="2807349"/>
            <a:ext cx="1800200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St. Petersburg (</a:t>
            </a:r>
            <a:r>
              <a:rPr lang="es-ES" sz="1100" b="0" dirty="0" err="1">
                <a:solidFill>
                  <a:schemeClr val="tx1"/>
                </a:solidFill>
                <a:latin typeface="Arial Rounded MT Bold" pitchFamily="34" charset="0"/>
              </a:rPr>
              <a:t>Russia</a:t>
            </a: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)</a:t>
            </a:r>
          </a:p>
        </p:txBody>
      </p:sp>
      <p:sp>
        <p:nvSpPr>
          <p:cNvPr id="33" name="51 CuadroTexto"/>
          <p:cNvSpPr txBox="1"/>
          <p:nvPr/>
        </p:nvSpPr>
        <p:spPr>
          <a:xfrm>
            <a:off x="7176120" y="3095381"/>
            <a:ext cx="1800200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U. </a:t>
            </a:r>
            <a:r>
              <a:rPr lang="es-ES" sz="1100" b="0" dirty="0" err="1">
                <a:solidFill>
                  <a:schemeClr val="tx1"/>
                </a:solidFill>
                <a:latin typeface="Arial Rounded MT Bold" pitchFamily="34" charset="0"/>
              </a:rPr>
              <a:t>Mainz</a:t>
            </a: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 (</a:t>
            </a:r>
            <a:r>
              <a:rPr lang="es-ES" sz="1100" b="0" dirty="0" err="1">
                <a:solidFill>
                  <a:schemeClr val="tx1"/>
                </a:solidFill>
                <a:latin typeface="Arial Rounded MT Bold" pitchFamily="34" charset="0"/>
              </a:rPr>
              <a:t>Germany</a:t>
            </a: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)</a:t>
            </a:r>
          </a:p>
        </p:txBody>
      </p:sp>
      <p:sp>
        <p:nvSpPr>
          <p:cNvPr id="34" name="52 CuadroTexto"/>
          <p:cNvSpPr txBox="1"/>
          <p:nvPr/>
        </p:nvSpPr>
        <p:spPr>
          <a:xfrm>
            <a:off x="7104112" y="2375301"/>
            <a:ext cx="1800200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U. Bonn (</a:t>
            </a:r>
            <a:r>
              <a:rPr lang="es-ES" sz="1100" b="0" dirty="0" err="1">
                <a:solidFill>
                  <a:schemeClr val="tx1"/>
                </a:solidFill>
                <a:latin typeface="Arial Rounded MT Bold" pitchFamily="34" charset="0"/>
              </a:rPr>
              <a:t>Germany</a:t>
            </a: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)</a:t>
            </a:r>
          </a:p>
        </p:txBody>
      </p:sp>
      <p:sp>
        <p:nvSpPr>
          <p:cNvPr id="35" name="53 CuadroTexto"/>
          <p:cNvSpPr txBox="1"/>
          <p:nvPr/>
        </p:nvSpPr>
        <p:spPr>
          <a:xfrm>
            <a:off x="5087888" y="2735341"/>
            <a:ext cx="2088232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U. Heidelberg (</a:t>
            </a:r>
            <a:r>
              <a:rPr lang="es-ES" sz="1100" b="0" dirty="0" err="1">
                <a:solidFill>
                  <a:schemeClr val="tx1"/>
                </a:solidFill>
                <a:latin typeface="Arial Rounded MT Bold" pitchFamily="34" charset="0"/>
              </a:rPr>
              <a:t>Germany</a:t>
            </a:r>
            <a:r>
              <a:rPr lang="es-ES" sz="1100" b="0" dirty="0">
                <a:solidFill>
                  <a:schemeClr val="tx1"/>
                </a:solidFill>
                <a:latin typeface="Arial Rounded MT Bold" pitchFamily="34" charset="0"/>
              </a:rPr>
              <a:t>)</a:t>
            </a:r>
          </a:p>
        </p:txBody>
      </p:sp>
      <p:sp>
        <p:nvSpPr>
          <p:cNvPr id="36" name="54 Rectángulo"/>
          <p:cNvSpPr/>
          <p:nvPr/>
        </p:nvSpPr>
        <p:spPr>
          <a:xfrm>
            <a:off x="2207568" y="1484784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0" dirty="0" smtClean="0">
                <a:latin typeface="Arial Rounded MT Bold" pitchFamily="34" charset="0"/>
              </a:rPr>
              <a:t>17 </a:t>
            </a:r>
            <a:r>
              <a:rPr lang="es-ES" b="0" dirty="0" err="1" smtClean="0">
                <a:latin typeface="Arial Rounded MT Bold" pitchFamily="34" charset="0"/>
              </a:rPr>
              <a:t>institutions</a:t>
            </a:r>
            <a:r>
              <a:rPr lang="es-ES" b="0" dirty="0" smtClean="0">
                <a:latin typeface="Arial Rounded MT Bold" pitchFamily="34" charset="0"/>
              </a:rPr>
              <a:t> </a:t>
            </a:r>
            <a:r>
              <a:rPr lang="es-ES" b="0" dirty="0" err="1" smtClean="0">
                <a:latin typeface="Arial Rounded MT Bold" pitchFamily="34" charset="0"/>
              </a:rPr>
              <a:t>from</a:t>
            </a:r>
            <a:r>
              <a:rPr lang="es-ES" b="0" dirty="0" smtClean="0">
                <a:latin typeface="Arial Rounded MT Bold" pitchFamily="34" charset="0"/>
              </a:rPr>
              <a:t> </a:t>
            </a:r>
            <a:r>
              <a:rPr lang="es-ES" b="0" dirty="0" err="1" smtClean="0">
                <a:latin typeface="Arial Rounded MT Bold" pitchFamily="34" charset="0"/>
              </a:rPr>
              <a:t>Germany</a:t>
            </a:r>
            <a:r>
              <a:rPr lang="es-ES" b="0" dirty="0" smtClean="0">
                <a:latin typeface="Arial Rounded MT Bold" pitchFamily="34" charset="0"/>
              </a:rPr>
              <a:t>, </a:t>
            </a:r>
            <a:r>
              <a:rPr lang="es-ES" b="0" dirty="0" err="1" smtClean="0">
                <a:latin typeface="Arial Rounded MT Bold" pitchFamily="34" charset="0"/>
              </a:rPr>
              <a:t>Spain</a:t>
            </a:r>
            <a:r>
              <a:rPr lang="es-ES" b="0" dirty="0" smtClean="0">
                <a:latin typeface="Arial Rounded MT Bold" pitchFamily="34" charset="0"/>
              </a:rPr>
              <a:t>, US, France, </a:t>
            </a:r>
            <a:r>
              <a:rPr lang="es-ES" b="0" dirty="0" err="1" smtClean="0">
                <a:latin typeface="Arial Rounded MT Bold" pitchFamily="34" charset="0"/>
              </a:rPr>
              <a:t>Russia</a:t>
            </a:r>
            <a:r>
              <a:rPr lang="es-ES" b="0" dirty="0" smtClean="0">
                <a:latin typeface="Arial Rounded MT Bold" pitchFamily="34" charset="0"/>
              </a:rPr>
              <a:t>, </a:t>
            </a:r>
            <a:r>
              <a:rPr lang="es-ES" b="0" dirty="0" err="1" smtClean="0">
                <a:latin typeface="Arial Rounded MT Bold" pitchFamily="34" charset="0"/>
              </a:rPr>
              <a:t>Croatia</a:t>
            </a:r>
            <a:r>
              <a:rPr lang="es-ES" b="0" dirty="0" smtClean="0">
                <a:latin typeface="Arial Rounded MT Bold" pitchFamily="34" charset="0"/>
              </a:rPr>
              <a:t>, S. </a:t>
            </a:r>
            <a:r>
              <a:rPr lang="es-ES" b="0" dirty="0" err="1" smtClean="0">
                <a:latin typeface="Arial Rounded MT Bold" pitchFamily="34" charset="0"/>
              </a:rPr>
              <a:t>Africa</a:t>
            </a:r>
            <a:r>
              <a:rPr lang="es-ES" b="0" dirty="0" smtClean="0">
                <a:latin typeface="Arial Rounded MT Bold" pitchFamily="34" charset="0"/>
              </a:rPr>
              <a:t>, CERN.</a:t>
            </a:r>
          </a:p>
        </p:txBody>
      </p:sp>
    </p:spTree>
    <p:extLst>
      <p:ext uri="{BB962C8B-B14F-4D97-AF65-F5344CB8AC3E}">
        <p14:creationId xmlns:p14="http://schemas.microsoft.com/office/powerpoint/2010/main" val="270781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6023992" y="1600201"/>
            <a:ext cx="5832648" cy="46371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312" y="1772816"/>
            <a:ext cx="2844450" cy="16896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Additional physics cases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40441" y="1600201"/>
            <a:ext cx="5039535" cy="4525963"/>
          </a:xfrm>
        </p:spPr>
        <p:txBody>
          <a:bodyPr/>
          <a:lstStyle/>
          <a:p>
            <a:r>
              <a:rPr lang="en-US" sz="2000" smtClean="0"/>
              <a:t>Use of (Baby)IAXO </a:t>
            </a:r>
            <a:r>
              <a:rPr lang="en-US" sz="2000"/>
              <a:t>large magnetic volume </a:t>
            </a:r>
            <a:r>
              <a:rPr lang="en-US" sz="2000" smtClean="0"/>
              <a:t>for axion DM setups.</a:t>
            </a:r>
            <a:endParaRPr lang="en-US" sz="2000"/>
          </a:p>
          <a:p>
            <a:r>
              <a:rPr lang="en-US" sz="2000"/>
              <a:t>Various possible arrangements in IAXO. Leverage the huge magnetic volume available: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/>
              <a:t>Single large cavity tuned to low masses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/>
              <a:t>Thin long cavities tuned to mid-high masses. Possibility for directionality. Add several coherently? </a:t>
            </a:r>
            <a:r>
              <a:rPr lang="en-US" sz="1800">
                <a:sym typeface="Wingdings" panose="05000000000000000000" pitchFamily="2" charset="2"/>
              </a:rPr>
              <a:t> </a:t>
            </a:r>
            <a:r>
              <a:rPr lang="en-US" sz="1800" smtClean="0">
                <a:solidFill>
                  <a:srgbClr val="FF0000"/>
                </a:solidFill>
                <a:sym typeface="Wingdings" panose="05000000000000000000" pitchFamily="2" charset="2"/>
              </a:rPr>
              <a:t>e.g. RADES </a:t>
            </a:r>
            <a:r>
              <a:rPr lang="en-US" sz="1800">
                <a:solidFill>
                  <a:srgbClr val="FF0000"/>
                </a:solidFill>
                <a:sym typeface="Wingdings" panose="05000000000000000000" pitchFamily="2" charset="2"/>
              </a:rPr>
              <a:t>R&amp;D</a:t>
            </a:r>
            <a:endParaRPr lang="en-US" sz="1800">
              <a:solidFill>
                <a:srgbClr val="FF0000"/>
              </a:solidFill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sz="1800"/>
              <a:t>Pick-up coils for vely low mass </a:t>
            </a:r>
            <a:r>
              <a:rPr lang="en-US" sz="1800" smtClean="0"/>
              <a:t>detection</a:t>
            </a:r>
            <a:endParaRPr lang="en-US" sz="160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AxionWIMP, DESY, Hamburg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 bwMode="auto">
          <a:xfrm>
            <a:off x="6168008" y="1772816"/>
            <a:ext cx="5165787" cy="311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smtClean="0"/>
              <a:t>RADES concept: array of small cavities interconnected with irises:</a:t>
            </a:r>
          </a:p>
          <a:p>
            <a:pPr marL="857250" lvl="1" indent="-457200">
              <a:buFont typeface="+mj-lt"/>
              <a:buAutoNum type="arabicPeriod"/>
            </a:pPr>
            <a:endParaRPr lang="en-US" sz="1400" smtClean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17131" t="3773" r="13224"/>
          <a:stretch/>
        </p:blipFill>
        <p:spPr>
          <a:xfrm>
            <a:off x="6457065" y="2523575"/>
            <a:ext cx="2591263" cy="2561609"/>
          </a:xfrm>
          <a:prstGeom prst="rect">
            <a:avLst/>
          </a:prstGeom>
        </p:spPr>
      </p:pic>
      <p:sp>
        <p:nvSpPr>
          <p:cNvPr id="11" name="Marcador de contenido 2"/>
          <p:cNvSpPr txBox="1">
            <a:spLocks/>
          </p:cNvSpPr>
          <p:nvPr/>
        </p:nvSpPr>
        <p:spPr bwMode="auto">
          <a:xfrm>
            <a:off x="6096000" y="5052317"/>
            <a:ext cx="3384376" cy="8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 algn="ctr">
              <a:buFont typeface="Arial" pitchFamily="34" charset="0"/>
              <a:buNone/>
            </a:pPr>
            <a:endParaRPr lang="en-US" sz="1200" smtClean="0"/>
          </a:p>
          <a:p>
            <a:pPr marL="0" indent="0" algn="ctr">
              <a:buFont typeface="Arial" pitchFamily="34" charset="0"/>
              <a:buNone/>
            </a:pPr>
            <a:r>
              <a:rPr lang="en-US" sz="1600" smtClean="0"/>
              <a:t>Installed successfully in CAST last year, and first engineering run took place Nov-Dec2017</a:t>
            </a:r>
            <a:endParaRPr lang="es-ES" sz="2800" dirty="0"/>
          </a:p>
        </p:txBody>
      </p:sp>
      <p:sp>
        <p:nvSpPr>
          <p:cNvPr id="15" name="Flecha derecha 14"/>
          <p:cNvSpPr/>
          <p:nvPr/>
        </p:nvSpPr>
        <p:spPr>
          <a:xfrm>
            <a:off x="5591944" y="4221088"/>
            <a:ext cx="648072" cy="5431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352" y="3518980"/>
            <a:ext cx="2368088" cy="1340768"/>
          </a:xfrm>
          <a:prstGeom prst="rect">
            <a:avLst/>
          </a:prstGeom>
        </p:spPr>
      </p:pic>
      <p:sp>
        <p:nvSpPr>
          <p:cNvPr id="17" name="Explosión 2 16"/>
          <p:cNvSpPr/>
          <p:nvPr/>
        </p:nvSpPr>
        <p:spPr>
          <a:xfrm>
            <a:off x="9298515" y="4934092"/>
            <a:ext cx="3384376" cy="1524802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0" dirty="0" err="1" smtClean="0">
                <a:latin typeface="Arial Rounded MT Bold" panose="020F0704030504030204" pitchFamily="34" charset="0"/>
              </a:rPr>
              <a:t>See</a:t>
            </a:r>
            <a:r>
              <a:rPr lang="es-ES" sz="1100" b="0" dirty="0" smtClean="0">
                <a:latin typeface="Arial Rounded MT Bold" panose="020F0704030504030204" pitchFamily="34" charset="0"/>
              </a:rPr>
              <a:t> poster </a:t>
            </a:r>
            <a:r>
              <a:rPr lang="es-ES" sz="1100" b="0" dirty="0" err="1" smtClean="0">
                <a:latin typeface="Arial Rounded MT Bold" panose="020F0704030504030204" pitchFamily="34" charset="0"/>
              </a:rPr>
              <a:t>from</a:t>
            </a:r>
            <a:r>
              <a:rPr lang="es-ES" sz="1100" b="0" dirty="0" smtClean="0">
                <a:latin typeface="Arial Rounded MT Bold" panose="020F0704030504030204" pitchFamily="34" charset="0"/>
              </a:rPr>
              <a:t> S. Arguedas</a:t>
            </a:r>
            <a:endParaRPr lang="en-US" sz="1100" b="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15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48052"/>
            <a:ext cx="8229600" cy="1143000"/>
          </a:xfrm>
        </p:spPr>
        <p:txBody>
          <a:bodyPr/>
          <a:lstStyle/>
          <a:p>
            <a:r>
              <a:rPr lang="es-ES" sz="4000" dirty="0" err="1"/>
              <a:t>Conclusions</a:t>
            </a:r>
            <a:endParaRPr lang="es-ES" sz="4000" dirty="0"/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479376" y="1772816"/>
            <a:ext cx="7056784" cy="4495800"/>
          </a:xfrm>
        </p:spPr>
        <p:txBody>
          <a:bodyPr/>
          <a:lstStyle/>
          <a:p>
            <a:r>
              <a:rPr lang="en-US" sz="2000" dirty="0"/>
              <a:t>Important milestones regarding establishment of the </a:t>
            </a:r>
            <a:r>
              <a:rPr lang="en-US" sz="2000" dirty="0" smtClean="0"/>
              <a:t>collaboration</a:t>
            </a:r>
          </a:p>
          <a:p>
            <a:endParaRPr lang="en-US" sz="2000" dirty="0"/>
          </a:p>
          <a:p>
            <a:r>
              <a:rPr lang="en-US" sz="2000" dirty="0"/>
              <a:t>Near term </a:t>
            </a:r>
            <a:r>
              <a:rPr lang="en-US" sz="2000" dirty="0" smtClean="0"/>
              <a:t>plans towards </a:t>
            </a:r>
            <a:r>
              <a:rPr lang="en-US" sz="2000" dirty="0" err="1" smtClean="0"/>
              <a:t>BabyIAXO</a:t>
            </a:r>
            <a:r>
              <a:rPr lang="en-US" sz="2000" dirty="0" smtClean="0"/>
              <a:t> better defined.</a:t>
            </a:r>
          </a:p>
          <a:p>
            <a:endParaRPr lang="en-US" sz="2000" dirty="0"/>
          </a:p>
          <a:p>
            <a:r>
              <a:rPr lang="en-US" sz="2000" dirty="0" smtClean="0"/>
              <a:t>Project backed up by </a:t>
            </a:r>
            <a:r>
              <a:rPr lang="en-US" sz="2000" dirty="0" smtClean="0">
                <a:solidFill>
                  <a:srgbClr val="FF0000"/>
                </a:solidFill>
              </a:rPr>
              <a:t>ERC </a:t>
            </a:r>
            <a:r>
              <a:rPr lang="en-US" sz="2000" dirty="0" err="1" smtClean="0">
                <a:solidFill>
                  <a:srgbClr val="FF0000"/>
                </a:solidFill>
              </a:rPr>
              <a:t>AdV</a:t>
            </a:r>
            <a:r>
              <a:rPr lang="en-US" sz="2000" dirty="0" smtClean="0">
                <a:solidFill>
                  <a:srgbClr val="FF0000"/>
                </a:solidFill>
              </a:rPr>
              <a:t> grant</a:t>
            </a:r>
            <a:r>
              <a:rPr lang="en-US" sz="2000" dirty="0" smtClean="0"/>
              <a:t>. Expected to move forward quicker in next years…</a:t>
            </a:r>
          </a:p>
          <a:p>
            <a:endParaRPr lang="es-ES" sz="2000" dirty="0" smtClean="0"/>
          </a:p>
          <a:p>
            <a:r>
              <a:rPr lang="es-ES" sz="2000" dirty="0" smtClean="0"/>
              <a:t>Great </a:t>
            </a:r>
            <a:r>
              <a:rPr lang="es-ES" sz="2000" dirty="0" err="1" smtClean="0"/>
              <a:t>opportunity</a:t>
            </a:r>
            <a:r>
              <a:rPr lang="es-ES" sz="2000" dirty="0" smtClean="0"/>
              <a:t> for </a:t>
            </a:r>
            <a:r>
              <a:rPr lang="es-ES" sz="2000" dirty="0" err="1" smtClean="0"/>
              <a:t>our</a:t>
            </a:r>
            <a:r>
              <a:rPr lang="es-ES" sz="2000" dirty="0" smtClean="0"/>
              <a:t> </a:t>
            </a:r>
            <a:r>
              <a:rPr lang="es-ES" sz="2000" dirty="0" err="1" smtClean="0"/>
              <a:t>community</a:t>
            </a:r>
            <a:r>
              <a:rPr lang="es-ES" sz="2000" dirty="0" smtClean="0"/>
              <a:t>. 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FF0000"/>
                </a:solidFill>
              </a:rPr>
              <a:t>	</a:t>
            </a:r>
            <a:r>
              <a:rPr lang="es-ES" sz="2000" dirty="0" smtClean="0">
                <a:solidFill>
                  <a:srgbClr val="FF0000"/>
                </a:solidFill>
              </a:rPr>
              <a:t>New </a:t>
            </a:r>
            <a:r>
              <a:rPr lang="es-ES" sz="2000" dirty="0" err="1" smtClean="0">
                <a:solidFill>
                  <a:srgbClr val="FF0000"/>
                </a:solidFill>
              </a:rPr>
              <a:t>partners</a:t>
            </a:r>
            <a:r>
              <a:rPr lang="es-ES" sz="2000" dirty="0" smtClean="0">
                <a:solidFill>
                  <a:srgbClr val="FF0000"/>
                </a:solidFill>
              </a:rPr>
              <a:t> are </a:t>
            </a:r>
            <a:r>
              <a:rPr lang="es-ES" sz="2000" dirty="0" err="1" smtClean="0">
                <a:solidFill>
                  <a:srgbClr val="FF0000"/>
                </a:solidFill>
              </a:rPr>
              <a:t>welcome</a:t>
            </a:r>
            <a:r>
              <a:rPr lang="es-ES" sz="2000" dirty="0" smtClean="0">
                <a:solidFill>
                  <a:srgbClr val="FF0000"/>
                </a:solidFill>
              </a:rPr>
              <a:t>!</a:t>
            </a:r>
          </a:p>
          <a:p>
            <a:pPr>
              <a:buAutoNum type="arabicParenR"/>
            </a:pPr>
            <a:endParaRPr lang="en-US" sz="2000" dirty="0" smtClean="0"/>
          </a:p>
          <a:p>
            <a:pPr>
              <a:buAutoNum type="arabicParenR"/>
            </a:pPr>
            <a:endParaRPr lang="en-US" sz="20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r="15505" b="1174"/>
          <a:stretch/>
        </p:blipFill>
        <p:spPr>
          <a:xfrm>
            <a:off x="7604126" y="1988840"/>
            <a:ext cx="4180506" cy="27697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AxionWIMP, DESY, Hamburg</a:t>
            </a:r>
            <a:endParaRPr lang="es-ES" dirty="0"/>
          </a:p>
        </p:txBody>
      </p:sp>
      <p:sp>
        <p:nvSpPr>
          <p:cNvPr id="10" name="Marcador de pie de pá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 dirty="0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191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noProof="0" dirty="0" smtClean="0">
                <a:latin typeface="Arial Rounded MT Bold" pitchFamily="34" charset="0"/>
              </a:rPr>
              <a:t>Axion motivation in a nutshell</a:t>
            </a:r>
            <a:endParaRPr lang="en-US" sz="4000" noProof="0" dirty="0">
              <a:latin typeface="Arial Rounded MT Bold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67408" y="1340768"/>
            <a:ext cx="6264696" cy="4495800"/>
          </a:xfrm>
        </p:spPr>
        <p:txBody>
          <a:bodyPr/>
          <a:lstStyle/>
          <a:p>
            <a:r>
              <a:rPr lang="en-US" sz="1800" noProof="0" dirty="0" smtClean="0">
                <a:latin typeface="Arial Rounded MT Bold" pitchFamily="34" charset="0"/>
              </a:rPr>
              <a:t>Most compelling solution to the </a:t>
            </a:r>
            <a:r>
              <a:rPr lang="en-US" sz="1800" b="1" noProof="0" dirty="0" smtClean="0">
                <a:solidFill>
                  <a:srgbClr val="FF0000"/>
                </a:solidFill>
                <a:latin typeface="Arial Rounded MT Bold" pitchFamily="34" charset="0"/>
              </a:rPr>
              <a:t>Strong CP problem </a:t>
            </a:r>
            <a:r>
              <a:rPr lang="en-US" sz="1800" noProof="0" dirty="0" smtClean="0">
                <a:latin typeface="Arial Rounded MT Bold" pitchFamily="34" charset="0"/>
              </a:rPr>
              <a:t>of the SM</a:t>
            </a:r>
          </a:p>
          <a:p>
            <a:endParaRPr lang="en-US" sz="1800" noProof="0" dirty="0" smtClean="0">
              <a:latin typeface="Arial Rounded MT Bold" pitchFamily="34" charset="0"/>
            </a:endParaRPr>
          </a:p>
          <a:p>
            <a:r>
              <a:rPr lang="en-US" sz="1800" noProof="0" dirty="0" smtClean="0">
                <a:latin typeface="Arial Rounded MT Bold" pitchFamily="34" charset="0"/>
              </a:rPr>
              <a:t>Axion-like particles (ALPs) </a:t>
            </a:r>
            <a:r>
              <a:rPr lang="en-US" sz="1800" b="1" noProof="0" dirty="0" smtClean="0">
                <a:solidFill>
                  <a:srgbClr val="FF0000"/>
                </a:solidFill>
                <a:latin typeface="Arial Rounded MT Bold" pitchFamily="34" charset="0"/>
              </a:rPr>
              <a:t>predicted by many extensions </a:t>
            </a:r>
            <a:r>
              <a:rPr lang="en-US" sz="1800" noProof="0" dirty="0" smtClean="0">
                <a:latin typeface="Arial Rounded MT Bold" pitchFamily="34" charset="0"/>
              </a:rPr>
              <a:t>of the SM (e.g. string theory)</a:t>
            </a:r>
          </a:p>
          <a:p>
            <a:r>
              <a:rPr lang="en-US" sz="1800" noProof="0" dirty="0" smtClean="0">
                <a:latin typeface="Arial Rounded MT Bold" pitchFamily="34" charset="0"/>
              </a:rPr>
              <a:t>Axions, like WIMPs, may </a:t>
            </a:r>
            <a:r>
              <a:rPr lang="en-US" sz="1800" b="1" noProof="0" dirty="0" smtClean="0">
                <a:solidFill>
                  <a:srgbClr val="FF0000"/>
                </a:solidFill>
                <a:latin typeface="Arial Rounded MT Bold" pitchFamily="34" charset="0"/>
              </a:rPr>
              <a:t>solve the DM problem </a:t>
            </a:r>
            <a:r>
              <a:rPr lang="en-US" sz="1800" i="1" noProof="0" dirty="0" smtClean="0">
                <a:latin typeface="Arial Rounded MT Bold" pitchFamily="34" charset="0"/>
              </a:rPr>
              <a:t>for free</a:t>
            </a:r>
            <a:r>
              <a:rPr lang="en-US" sz="1800" noProof="0" dirty="0" smtClean="0">
                <a:latin typeface="Arial Rounded MT Bold" pitchFamily="34" charset="0"/>
              </a:rPr>
              <a:t>. (i.e. not </a:t>
            </a:r>
            <a:r>
              <a:rPr lang="en-US" sz="1800" i="1" noProof="0" dirty="0" smtClean="0">
                <a:latin typeface="Arial Rounded MT Bold" pitchFamily="34" charset="0"/>
              </a:rPr>
              <a:t>ad hoc</a:t>
            </a:r>
            <a:r>
              <a:rPr lang="en-US" sz="1800" noProof="0" dirty="0" smtClean="0">
                <a:latin typeface="Arial Rounded MT Bold" pitchFamily="34" charset="0"/>
              </a:rPr>
              <a:t> solution to DM)</a:t>
            </a:r>
          </a:p>
          <a:p>
            <a:r>
              <a:rPr lang="en-US" sz="1800" b="1" noProof="0" dirty="0" smtClean="0">
                <a:solidFill>
                  <a:srgbClr val="FF0000"/>
                </a:solidFill>
                <a:latin typeface="Arial Rounded MT Bold" pitchFamily="34" charset="0"/>
              </a:rPr>
              <a:t>Astrophysical hints </a:t>
            </a:r>
            <a:r>
              <a:rPr lang="en-US" sz="1800" noProof="0" dirty="0" smtClean="0">
                <a:latin typeface="Arial Rounded MT Bold" pitchFamily="34" charset="0"/>
              </a:rPr>
              <a:t>for axion/ALPs?</a:t>
            </a:r>
          </a:p>
          <a:p>
            <a:pPr lvl="1"/>
            <a:r>
              <a:rPr lang="en-US" sz="1600" noProof="0" dirty="0" smtClean="0">
                <a:latin typeface="Arial Rounded MT Bold" pitchFamily="34" charset="0"/>
              </a:rPr>
              <a:t>Transparency of the Universe to UHE gammas</a:t>
            </a:r>
          </a:p>
          <a:p>
            <a:pPr lvl="1"/>
            <a:r>
              <a:rPr lang="en-US" sz="1600" noProof="0" dirty="0" smtClean="0">
                <a:latin typeface="Arial Rounded MT Bold" pitchFamily="34" charset="0"/>
              </a:rPr>
              <a:t>Stellar anomalous cooling </a:t>
            </a:r>
            <a:r>
              <a:rPr lang="en-US" sz="1600" noProof="0" dirty="0" smtClean="0">
                <a:latin typeface="Arial Rounded MT Bold" pitchFamily="34" charset="0"/>
                <a:sym typeface="Wingdings" pitchFamily="2" charset="2"/>
              </a:rPr>
              <a:t> g</a:t>
            </a:r>
            <a:r>
              <a:rPr lang="en-US" sz="1600" baseline="-25000" noProof="0" dirty="0" smtClean="0">
                <a:latin typeface="Arial Rounded MT Bold" pitchFamily="34" charset="0"/>
                <a:sym typeface="Wingdings" pitchFamily="2" charset="2"/>
              </a:rPr>
              <a:t>a</a:t>
            </a:r>
            <a:r>
              <a:rPr lang="en-US" sz="1600" baseline="-25000" noProof="0" dirty="0" smtClean="0">
                <a:latin typeface="Symbol" pitchFamily="18" charset="2"/>
                <a:sym typeface="Wingdings" pitchFamily="2" charset="2"/>
              </a:rPr>
              <a:t>g</a:t>
            </a:r>
            <a:r>
              <a:rPr lang="en-US" sz="1600" noProof="0" dirty="0" smtClean="0">
                <a:latin typeface="Arial Rounded MT Bold" pitchFamily="34" charset="0"/>
                <a:sym typeface="Wingdings" pitchFamily="2" charset="2"/>
              </a:rPr>
              <a:t> ~ few 10</a:t>
            </a:r>
            <a:r>
              <a:rPr lang="en-US" sz="1600" baseline="30000" noProof="0" dirty="0" smtClean="0">
                <a:latin typeface="Arial Rounded MT Bold" pitchFamily="34" charset="0"/>
                <a:sym typeface="Wingdings" pitchFamily="2" charset="2"/>
              </a:rPr>
              <a:t>-11</a:t>
            </a:r>
            <a:r>
              <a:rPr lang="en-US" sz="1600" noProof="0" dirty="0" smtClean="0">
                <a:latin typeface="Arial Rounded MT Bold" pitchFamily="34" charset="0"/>
                <a:sym typeface="Wingdings" pitchFamily="2" charset="2"/>
              </a:rPr>
              <a:t> GeV</a:t>
            </a:r>
            <a:r>
              <a:rPr lang="en-US" sz="1600" baseline="30000" noProof="0" dirty="0" smtClean="0">
                <a:latin typeface="Arial Rounded MT Bold" pitchFamily="34" charset="0"/>
                <a:sym typeface="Wingdings" pitchFamily="2" charset="2"/>
              </a:rPr>
              <a:t>-1</a:t>
            </a:r>
            <a:r>
              <a:rPr lang="en-US" sz="1600" noProof="0" dirty="0" smtClean="0">
                <a:latin typeface="Arial Rounded MT Bold" pitchFamily="34" charset="0"/>
                <a:sym typeface="Wingdings" pitchFamily="2" charset="2"/>
              </a:rPr>
              <a:t> / m</a:t>
            </a:r>
            <a:r>
              <a:rPr lang="en-US" sz="1600" baseline="-25000" noProof="0" dirty="0" smtClean="0">
                <a:latin typeface="Arial Rounded MT Bold" pitchFamily="34" charset="0"/>
                <a:sym typeface="Wingdings" pitchFamily="2" charset="2"/>
              </a:rPr>
              <a:t>a</a:t>
            </a:r>
            <a:r>
              <a:rPr lang="en-US" sz="1600" noProof="0" dirty="0" smtClean="0">
                <a:latin typeface="Arial Rounded MT Bold" pitchFamily="34" charset="0"/>
                <a:sym typeface="Wingdings" pitchFamily="2" charset="2"/>
              </a:rPr>
              <a:t> ~few </a:t>
            </a:r>
            <a:r>
              <a:rPr lang="en-US" sz="1600" noProof="0" dirty="0" err="1" smtClean="0">
                <a:latin typeface="Arial Rounded MT Bold" pitchFamily="34" charset="0"/>
                <a:sym typeface="Wingdings" pitchFamily="2" charset="2"/>
              </a:rPr>
              <a:t>meV</a:t>
            </a:r>
            <a:r>
              <a:rPr lang="en-US" sz="1600" noProof="0" dirty="0" smtClean="0">
                <a:latin typeface="Arial Rounded MT Bold" pitchFamily="34" charset="0"/>
                <a:sym typeface="Wingdings" pitchFamily="2" charset="2"/>
              </a:rPr>
              <a:t>  ?</a:t>
            </a:r>
            <a:endParaRPr lang="en-US" sz="1800" noProof="0" dirty="0" smtClean="0">
              <a:latin typeface="Arial Rounded MT Bold" pitchFamily="34" charset="0"/>
            </a:endParaRPr>
          </a:p>
          <a:p>
            <a:pPr lvl="1">
              <a:buNone/>
            </a:pPr>
            <a:endParaRPr lang="en-US" sz="1400" noProof="0" dirty="0" smtClean="0">
              <a:latin typeface="Arial Rounded MT Bold" pitchFamily="34" charset="0"/>
            </a:endParaRPr>
          </a:p>
          <a:p>
            <a:r>
              <a:rPr lang="en-US" sz="1800" noProof="0" dirty="0" smtClean="0">
                <a:latin typeface="Arial Rounded MT Bold" pitchFamily="34" charset="0"/>
              </a:rPr>
              <a:t>Relevant axion/ALP parameter space at </a:t>
            </a:r>
            <a:r>
              <a:rPr lang="en-US" sz="1800" b="1" noProof="0" dirty="0" smtClean="0">
                <a:solidFill>
                  <a:srgbClr val="FF0000"/>
                </a:solidFill>
                <a:latin typeface="Arial Rounded MT Bold" pitchFamily="34" charset="0"/>
              </a:rPr>
              <a:t>reach of current and near-future experiments</a:t>
            </a:r>
          </a:p>
          <a:p>
            <a:r>
              <a:rPr lang="en-US" sz="1800" dirty="0"/>
              <a:t>E</a:t>
            </a:r>
            <a:r>
              <a:rPr lang="en-US" sz="1800" noProof="0" dirty="0" err="1" smtClean="0">
                <a:latin typeface="Arial Rounded MT Bold" pitchFamily="34" charset="0"/>
              </a:rPr>
              <a:t>xperimental</a:t>
            </a:r>
            <a:r>
              <a:rPr lang="en-US" sz="1800" noProof="0" dirty="0" smtClean="0">
                <a:latin typeface="Arial Rounded MT Bold" pitchFamily="34" charset="0"/>
              </a:rPr>
              <a:t> efforts growing fast but still small </a:t>
            </a:r>
            <a:r>
              <a:rPr lang="en-US" sz="1600" noProof="0" dirty="0" smtClean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(when compared e.g. to WIMPs…)</a:t>
            </a:r>
            <a:endParaRPr lang="en-US" sz="1800" noProof="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032104" y="1700808"/>
            <a:ext cx="504056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  <p:sp>
        <p:nvSpPr>
          <p:cNvPr id="6" name="Recortar rectángulo de esquina sencilla 5"/>
          <p:cNvSpPr/>
          <p:nvPr/>
        </p:nvSpPr>
        <p:spPr>
          <a:xfrm>
            <a:off x="7248128" y="5733256"/>
            <a:ext cx="4464496" cy="504056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G. Irastorza &amp; J. Redondo, </a:t>
            </a:r>
            <a:r>
              <a:rPr lang="es-E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PNPP2018 (</a:t>
            </a:r>
            <a:r>
              <a:rPr lang="es-E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:1801.08127</a:t>
            </a:r>
            <a:r>
              <a:rPr lang="en-US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S" sz="12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experimental approaches in the search for axion-like </a:t>
            </a:r>
            <a:r>
              <a:rPr lang="en-US" sz="12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189912" y="5425479"/>
            <a:ext cx="2612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 Rounded MT Bold" pitchFamily="34" charset="0"/>
              </a:rPr>
              <a:t>recent experimental review: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1984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29759" y="1383346"/>
            <a:ext cx="6730737" cy="521400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noProof="0" dirty="0" smtClean="0">
                <a:latin typeface="Arial Rounded MT Bold" pitchFamily="34" charset="0"/>
              </a:rPr>
              <a:t>Axion/ALP searches motivation</a:t>
            </a:r>
            <a:endParaRPr lang="en-US" noProof="0" dirty="0"/>
          </a:p>
        </p:txBody>
      </p:sp>
      <p:sp>
        <p:nvSpPr>
          <p:cNvPr id="8" name="7 Rectángulo"/>
          <p:cNvSpPr/>
          <p:nvPr/>
        </p:nvSpPr>
        <p:spPr>
          <a:xfrm>
            <a:off x="879384" y="2211251"/>
            <a:ext cx="273630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0" dirty="0" smtClean="0">
                <a:latin typeface="Arial Rounded MT Bold" pitchFamily="34" charset="0"/>
              </a:rPr>
              <a:t>“</a:t>
            </a:r>
            <a:r>
              <a:rPr lang="es-ES" b="0" dirty="0" err="1" smtClean="0">
                <a:latin typeface="Arial Rounded MT Bold" pitchFamily="34" charset="0"/>
              </a:rPr>
              <a:t>Focuses</a:t>
            </a:r>
            <a:r>
              <a:rPr lang="es-ES" b="0" dirty="0" smtClean="0">
                <a:latin typeface="Arial Rounded MT Bold" pitchFamily="34" charset="0"/>
              </a:rPr>
              <a:t> of </a:t>
            </a:r>
            <a:r>
              <a:rPr lang="es-ES" b="0" dirty="0" err="1" smtClean="0">
                <a:latin typeface="Arial Rounded MT Bold" pitchFamily="34" charset="0"/>
              </a:rPr>
              <a:t>interest</a:t>
            </a:r>
            <a:r>
              <a:rPr lang="es-ES" b="0" dirty="0" smtClean="0">
                <a:latin typeface="Arial Rounded MT Bold" pitchFamily="34" charset="0"/>
              </a:rPr>
              <a:t>” in </a:t>
            </a:r>
            <a:r>
              <a:rPr lang="es-ES" b="0" dirty="0" err="1" smtClean="0">
                <a:latin typeface="Arial Rounded MT Bold" pitchFamily="34" charset="0"/>
              </a:rPr>
              <a:t>the</a:t>
            </a:r>
            <a:r>
              <a:rPr lang="es-ES" b="0" dirty="0" smtClean="0">
                <a:latin typeface="Arial Rounded MT Bold" pitchFamily="34" charset="0"/>
              </a:rPr>
              <a:t> ALP </a:t>
            </a:r>
            <a:r>
              <a:rPr lang="es-ES" b="0" dirty="0" err="1" smtClean="0">
                <a:latin typeface="Arial Rounded MT Bold" pitchFamily="34" charset="0"/>
              </a:rPr>
              <a:t>parameter</a:t>
            </a:r>
            <a:r>
              <a:rPr lang="es-ES" b="0" dirty="0" smtClean="0">
                <a:latin typeface="Arial Rounded MT Bold" pitchFamily="34" charset="0"/>
              </a:rPr>
              <a:t> </a:t>
            </a:r>
            <a:r>
              <a:rPr lang="es-ES" b="0" dirty="0" err="1" smtClean="0">
                <a:latin typeface="Arial Rounded MT Bold" pitchFamily="34" charset="0"/>
              </a:rPr>
              <a:t>space</a:t>
            </a:r>
            <a:endParaRPr lang="es-ES" b="0" dirty="0">
              <a:latin typeface="Arial Rounded MT Bold" pitchFamily="34" charset="0"/>
            </a:endParaRPr>
          </a:p>
        </p:txBody>
      </p:sp>
      <p:pic>
        <p:nvPicPr>
          <p:cNvPr id="12" name="Picture 8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42592" y="3444101"/>
            <a:ext cx="3797624" cy="432048"/>
          </a:xfrm>
          <a:prstGeom prst="rect">
            <a:avLst/>
          </a:prstGeom>
          <a:noFill/>
        </p:spPr>
      </p:pic>
      <p:pic>
        <p:nvPicPr>
          <p:cNvPr id="13" name="Picture 8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032104" y="3455497"/>
            <a:ext cx="792088" cy="432048"/>
          </a:xfrm>
          <a:prstGeom prst="rect">
            <a:avLst/>
          </a:prstGeom>
          <a:noFill/>
        </p:spPr>
      </p:pic>
      <p:pic>
        <p:nvPicPr>
          <p:cNvPr id="14" name="Picture 8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827293">
            <a:off x="5001333" y="4398295"/>
            <a:ext cx="3252375" cy="432048"/>
          </a:xfrm>
          <a:prstGeom prst="rect">
            <a:avLst/>
          </a:prstGeom>
          <a:noFill/>
        </p:spPr>
      </p:pic>
      <p:pic>
        <p:nvPicPr>
          <p:cNvPr id="19" name="Picture 8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39008" y="3429000"/>
            <a:ext cx="1268960" cy="432048"/>
          </a:xfrm>
          <a:prstGeom prst="rect">
            <a:avLst/>
          </a:prstGeom>
          <a:noFill/>
        </p:spPr>
      </p:pic>
      <p:pic>
        <p:nvPicPr>
          <p:cNvPr id="20" name="Picture 8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827293">
            <a:off x="6117571" y="4377713"/>
            <a:ext cx="1121932" cy="432048"/>
          </a:xfrm>
          <a:prstGeom prst="rect">
            <a:avLst/>
          </a:prstGeom>
          <a:noFill/>
        </p:spPr>
      </p:pic>
      <p:sp>
        <p:nvSpPr>
          <p:cNvPr id="3" name="Rectángulo 2"/>
          <p:cNvSpPr/>
          <p:nvPr/>
        </p:nvSpPr>
        <p:spPr>
          <a:xfrm>
            <a:off x="1768553" y="3558862"/>
            <a:ext cx="1646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0" dirty="0" err="1" smtClean="0">
                <a:solidFill>
                  <a:srgbClr val="0070C0"/>
                </a:solidFill>
                <a:latin typeface="Arial Rounded MT Bold" pitchFamily="34" charset="0"/>
              </a:rPr>
              <a:t>Astrophysics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775520" y="3851756"/>
            <a:ext cx="14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0" dirty="0" err="1" smtClean="0">
                <a:solidFill>
                  <a:srgbClr val="C00000"/>
                </a:solidFill>
                <a:latin typeface="Arial Rounded MT Bold" pitchFamily="34" charset="0"/>
              </a:rPr>
              <a:t>Cosmology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760988" y="3259435"/>
            <a:ext cx="968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0" dirty="0" err="1" smtClean="0">
                <a:solidFill>
                  <a:srgbClr val="FFC000"/>
                </a:solidFill>
                <a:latin typeface="Arial Rounded MT Bold" pitchFamily="34" charset="0"/>
              </a:rPr>
              <a:t>Theory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  <p:sp>
        <p:nvSpPr>
          <p:cNvPr id="16" name="10 Forma libre"/>
          <p:cNvSpPr/>
          <p:nvPr/>
        </p:nvSpPr>
        <p:spPr>
          <a:xfrm>
            <a:off x="4727848" y="1484783"/>
            <a:ext cx="3608784" cy="2391365"/>
          </a:xfrm>
          <a:custGeom>
            <a:avLst/>
            <a:gdLst>
              <a:gd name="connsiteX0" fmla="*/ 0 w 3063240"/>
              <a:gd name="connsiteY0" fmla="*/ 7620 h 2247900"/>
              <a:gd name="connsiteX1" fmla="*/ 15240 w 3063240"/>
              <a:gd name="connsiteY1" fmla="*/ 2247900 h 2247900"/>
              <a:gd name="connsiteX2" fmla="*/ 2057400 w 3063240"/>
              <a:gd name="connsiteY2" fmla="*/ 2247900 h 2247900"/>
              <a:gd name="connsiteX3" fmla="*/ 3063240 w 3063240"/>
              <a:gd name="connsiteY3" fmla="*/ 1059180 h 2247900"/>
              <a:gd name="connsiteX4" fmla="*/ 3055620 w 3063240"/>
              <a:gd name="connsiteY4" fmla="*/ 0 h 2247900"/>
              <a:gd name="connsiteX5" fmla="*/ 0 w 3063240"/>
              <a:gd name="connsiteY5" fmla="*/ 7620 h 2247900"/>
              <a:gd name="connsiteX0" fmla="*/ 0 w 3063240"/>
              <a:gd name="connsiteY0" fmla="*/ 7620 h 2260084"/>
              <a:gd name="connsiteX1" fmla="*/ 15240 w 3063240"/>
              <a:gd name="connsiteY1" fmla="*/ 2247900 h 2260084"/>
              <a:gd name="connsiteX2" fmla="*/ 2243688 w 3063240"/>
              <a:gd name="connsiteY2" fmla="*/ 2260084 h 2260084"/>
              <a:gd name="connsiteX3" fmla="*/ 3063240 w 3063240"/>
              <a:gd name="connsiteY3" fmla="*/ 1059180 h 2260084"/>
              <a:gd name="connsiteX4" fmla="*/ 3055620 w 3063240"/>
              <a:gd name="connsiteY4" fmla="*/ 0 h 2260084"/>
              <a:gd name="connsiteX5" fmla="*/ 0 w 3063240"/>
              <a:gd name="connsiteY5" fmla="*/ 7620 h 2260084"/>
              <a:gd name="connsiteX0" fmla="*/ 0 w 3107784"/>
              <a:gd name="connsiteY0" fmla="*/ 7620 h 2260084"/>
              <a:gd name="connsiteX1" fmla="*/ 15240 w 3107784"/>
              <a:gd name="connsiteY1" fmla="*/ 2247900 h 2260084"/>
              <a:gd name="connsiteX2" fmla="*/ 2243688 w 3107784"/>
              <a:gd name="connsiteY2" fmla="*/ 2260084 h 2260084"/>
              <a:gd name="connsiteX3" fmla="*/ 3107784 w 3107784"/>
              <a:gd name="connsiteY3" fmla="*/ 1251972 h 2260084"/>
              <a:gd name="connsiteX4" fmla="*/ 3055620 w 3107784"/>
              <a:gd name="connsiteY4" fmla="*/ 0 h 2260084"/>
              <a:gd name="connsiteX5" fmla="*/ 0 w 3107784"/>
              <a:gd name="connsiteY5" fmla="*/ 7620 h 2260084"/>
              <a:gd name="connsiteX0" fmla="*/ 0 w 3107784"/>
              <a:gd name="connsiteY0" fmla="*/ 0 h 2252464"/>
              <a:gd name="connsiteX1" fmla="*/ 15240 w 3107784"/>
              <a:gd name="connsiteY1" fmla="*/ 2240280 h 2252464"/>
              <a:gd name="connsiteX2" fmla="*/ 2243688 w 3107784"/>
              <a:gd name="connsiteY2" fmla="*/ 2252464 h 2252464"/>
              <a:gd name="connsiteX3" fmla="*/ 3107784 w 3107784"/>
              <a:gd name="connsiteY3" fmla="*/ 1244352 h 2252464"/>
              <a:gd name="connsiteX4" fmla="*/ 3107784 w 3107784"/>
              <a:gd name="connsiteY4" fmla="*/ 20216 h 2252464"/>
              <a:gd name="connsiteX5" fmla="*/ 0 w 3107784"/>
              <a:gd name="connsiteY5" fmla="*/ 0 h 225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7784" h="2252464">
                <a:moveTo>
                  <a:pt x="0" y="0"/>
                </a:moveTo>
                <a:lnTo>
                  <a:pt x="15240" y="2240280"/>
                </a:lnTo>
                <a:lnTo>
                  <a:pt x="2243688" y="2252464"/>
                </a:lnTo>
                <a:lnTo>
                  <a:pt x="3107784" y="1244352"/>
                </a:lnTo>
                <a:lnTo>
                  <a:pt x="3107784" y="20216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latin typeface="Arial Rounded MT Bold" pitchFamily="34" charset="0"/>
              </a:rPr>
              <a:t>IAXO</a:t>
            </a:r>
            <a:endParaRPr lang="es-ES" dirty="0">
              <a:latin typeface="Arial Rounded MT Bold" pitchFamily="34" charset="0"/>
            </a:endParaRPr>
          </a:p>
        </p:txBody>
      </p:sp>
      <p:sp>
        <p:nvSpPr>
          <p:cNvPr id="17" name="8 Rectángulo"/>
          <p:cNvSpPr/>
          <p:nvPr/>
        </p:nvSpPr>
        <p:spPr>
          <a:xfrm>
            <a:off x="1343472" y="4277995"/>
            <a:ext cx="22322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0" dirty="0" smtClean="0">
                <a:latin typeface="Arial Rounded MT Bold" pitchFamily="34" charset="0"/>
              </a:rPr>
              <a:t>IAXO </a:t>
            </a:r>
            <a:r>
              <a:rPr lang="es-ES" b="0" dirty="0" err="1" smtClean="0">
                <a:latin typeface="Arial Rounded MT Bold" pitchFamily="34" charset="0"/>
              </a:rPr>
              <a:t>addresses</a:t>
            </a:r>
            <a:r>
              <a:rPr lang="es-ES" b="0" dirty="0" smtClean="0">
                <a:latin typeface="Arial Rounded MT Bold" pitchFamily="34" charset="0"/>
              </a:rPr>
              <a:t> </a:t>
            </a:r>
            <a:r>
              <a:rPr lang="es-ES" b="0" dirty="0" err="1" smtClean="0">
                <a:latin typeface="Arial Rounded MT Bold" pitchFamily="34" charset="0"/>
              </a:rPr>
              <a:t>partially</a:t>
            </a:r>
            <a:r>
              <a:rPr lang="es-ES" b="0" dirty="0" smtClean="0">
                <a:latin typeface="Arial Rounded MT Bold" pitchFamily="34" charset="0"/>
              </a:rPr>
              <a:t> </a:t>
            </a:r>
            <a:r>
              <a:rPr lang="es-ES" b="0" dirty="0" err="1" smtClean="0">
                <a:latin typeface="Arial Rounded MT Bold" pitchFamily="34" charset="0"/>
              </a:rPr>
              <a:t>all</a:t>
            </a:r>
            <a:r>
              <a:rPr lang="es-ES" b="0" dirty="0" smtClean="0">
                <a:latin typeface="Arial Rounded MT Bold" pitchFamily="34" charset="0"/>
              </a:rPr>
              <a:t> of </a:t>
            </a:r>
            <a:r>
              <a:rPr lang="es-ES" b="0" dirty="0" err="1" smtClean="0">
                <a:latin typeface="Arial Rounded MT Bold" pitchFamily="34" charset="0"/>
              </a:rPr>
              <a:t>them</a:t>
            </a:r>
            <a:endParaRPr lang="es-ES" b="0" dirty="0" smtClean="0">
              <a:latin typeface="Arial Rounded MT Bold" pitchFamily="34" charset="0"/>
            </a:endParaRPr>
          </a:p>
          <a:p>
            <a:pPr algn="ctr"/>
            <a:endParaRPr lang="es-ES" b="0" dirty="0" smtClean="0">
              <a:latin typeface="Arial Rounded MT Bold" pitchFamily="34" charset="0"/>
            </a:endParaRPr>
          </a:p>
          <a:p>
            <a:pPr algn="ctr"/>
            <a:r>
              <a:rPr lang="es-ES" b="0" dirty="0" err="1" smtClean="0">
                <a:solidFill>
                  <a:srgbClr val="FF0000"/>
                </a:solidFill>
                <a:latin typeface="Arial Rounded MT Bold" pitchFamily="34" charset="0"/>
              </a:rPr>
              <a:t>meV</a:t>
            </a:r>
            <a:r>
              <a:rPr lang="es-ES" b="0" dirty="0" smtClean="0">
                <a:solidFill>
                  <a:srgbClr val="FF0000"/>
                </a:solidFill>
                <a:latin typeface="Arial Rounded MT Bold" pitchFamily="34" charset="0"/>
              </a:rPr>
              <a:t>+ QCD axion </a:t>
            </a:r>
            <a:r>
              <a:rPr lang="es-ES" b="0" dirty="0" err="1" smtClean="0">
                <a:solidFill>
                  <a:srgbClr val="FF0000"/>
                </a:solidFill>
                <a:latin typeface="Arial Rounded MT Bold" pitchFamily="34" charset="0"/>
              </a:rPr>
              <a:t>region</a:t>
            </a:r>
            <a:r>
              <a:rPr lang="es-ES" b="0" dirty="0" smtClean="0">
                <a:solidFill>
                  <a:srgbClr val="FF0000"/>
                </a:solidFill>
                <a:latin typeface="Arial Rounded MT Bold" pitchFamily="34" charset="0"/>
              </a:rPr>
              <a:t> exclusive target of IAXO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0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noProof="0" dirty="0" smtClean="0">
                <a:latin typeface="Arial Rounded MT Bold" pitchFamily="34" charset="0"/>
              </a:rPr>
              <a:t>Detection of axions</a:t>
            </a:r>
            <a:endParaRPr lang="en-US" sz="4000" noProof="0" dirty="0">
              <a:latin typeface="Arial Rounded MT Bold" pitchFamily="34" charset="0"/>
            </a:endParaRPr>
          </a:p>
        </p:txBody>
      </p:sp>
      <p:graphicFrame>
        <p:nvGraphicFramePr>
          <p:cNvPr id="7" name="7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412776"/>
          <a:ext cx="11103024" cy="46371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82452"/>
                <a:gridCol w="3014584"/>
                <a:gridCol w="2097676"/>
                <a:gridCol w="2808312"/>
              </a:tblGrid>
              <a:tr h="1036712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err="1" smtClean="0">
                          <a:latin typeface="Arial Rounded MT Bold" pitchFamily="34" charset="0"/>
                        </a:rPr>
                        <a:t>Source</a:t>
                      </a:r>
                      <a:endParaRPr lang="es-ES" sz="2000" dirty="0">
                        <a:latin typeface="Arial Rounded MT Bol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err="1" smtClean="0">
                          <a:latin typeface="Arial Rounded MT Bold" pitchFamily="34" charset="0"/>
                        </a:rPr>
                        <a:t>Experiments</a:t>
                      </a:r>
                      <a:endParaRPr lang="es-ES" sz="2400" dirty="0">
                        <a:latin typeface="Arial Rounded MT Bol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err="1" smtClean="0">
                          <a:latin typeface="Arial Rounded MT Bold" panose="020F0704030504030204" pitchFamily="34" charset="0"/>
                        </a:rPr>
                        <a:t>Model</a:t>
                      </a:r>
                      <a:r>
                        <a:rPr lang="es-ES" sz="1600" dirty="0" smtClean="0">
                          <a:latin typeface="Arial Rounded MT Bold" panose="020F0704030504030204" pitchFamily="34" charset="0"/>
                        </a:rPr>
                        <a:t>  &amp; </a:t>
                      </a:r>
                      <a:r>
                        <a:rPr lang="es-ES" sz="1600" dirty="0" err="1" smtClean="0">
                          <a:latin typeface="Arial Rounded MT Bold" panose="020F0704030504030204" pitchFamily="34" charset="0"/>
                        </a:rPr>
                        <a:t>Cosmology</a:t>
                      </a:r>
                      <a:r>
                        <a:rPr lang="es-ES" sz="1600" dirty="0" smtClean="0">
                          <a:latin typeface="Arial Rounded MT Bold" panose="020F0704030504030204" pitchFamily="34" charset="0"/>
                        </a:rPr>
                        <a:t> </a:t>
                      </a:r>
                      <a:r>
                        <a:rPr lang="es-ES" sz="1600" dirty="0" err="1" smtClean="0">
                          <a:latin typeface="Arial Rounded MT Bold" panose="020F0704030504030204" pitchFamily="34" charset="0"/>
                        </a:rPr>
                        <a:t>dependency</a:t>
                      </a:r>
                      <a:endParaRPr lang="es-ES" sz="1600" dirty="0"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 err="1" smtClean="0">
                          <a:latin typeface="Arial Rounded MT Bold" pitchFamily="34" charset="0"/>
                        </a:rPr>
                        <a:t>Technology</a:t>
                      </a:r>
                      <a:endParaRPr lang="es-ES" sz="2400" b="0" dirty="0">
                        <a:latin typeface="Arial Rounded MT Bold" pitchFamily="34" charset="0"/>
                      </a:endParaRPr>
                    </a:p>
                  </a:txBody>
                  <a:tcPr anchor="ctr"/>
                </a:tc>
              </a:tr>
              <a:tr h="1080120">
                <a:tc>
                  <a:txBody>
                    <a:bodyPr/>
                    <a:lstStyle/>
                    <a:p>
                      <a:r>
                        <a:rPr lang="es-ES" sz="2400" dirty="0" err="1" smtClean="0">
                          <a:latin typeface="Arial Rounded MT Bold" pitchFamily="34" charset="0"/>
                        </a:rPr>
                        <a:t>Relic</a:t>
                      </a:r>
                      <a:r>
                        <a:rPr lang="es-ES" sz="2400" baseline="0" dirty="0" smtClean="0">
                          <a:latin typeface="Arial Rounded MT Bold" pitchFamily="34" charset="0"/>
                        </a:rPr>
                        <a:t> </a:t>
                      </a:r>
                    </a:p>
                    <a:p>
                      <a:r>
                        <a:rPr lang="es-ES" sz="2400" dirty="0" smtClean="0">
                          <a:latin typeface="Arial Rounded MT Bold" pitchFamily="34" charset="0"/>
                        </a:rPr>
                        <a:t>axions</a:t>
                      </a:r>
                      <a:endParaRPr lang="es-ES" sz="2400" dirty="0">
                        <a:latin typeface="Arial Rounded MT Bol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 Rounded MT Bold" pitchFamily="34" charset="0"/>
                        </a:rPr>
                        <a:t>ADMX, </a:t>
                      </a:r>
                    </a:p>
                    <a:p>
                      <a:pPr algn="ctr"/>
                      <a:r>
                        <a:rPr lang="es-ES" sz="1400" dirty="0" smtClean="0">
                          <a:latin typeface="Arial Rounded MT Bold" pitchFamily="34" charset="0"/>
                        </a:rPr>
                        <a:t>HAYSTAC, </a:t>
                      </a:r>
                      <a:r>
                        <a:rPr lang="es-ES" sz="1400" dirty="0" err="1" smtClean="0">
                          <a:latin typeface="Arial Rounded MT Bold" pitchFamily="34" charset="0"/>
                        </a:rPr>
                        <a:t>CASPEr</a:t>
                      </a:r>
                      <a:r>
                        <a:rPr lang="es-ES" sz="1400" dirty="0" smtClean="0">
                          <a:latin typeface="Arial Rounded MT Bold" pitchFamily="34" charset="0"/>
                        </a:rPr>
                        <a:t>,</a:t>
                      </a:r>
                      <a:r>
                        <a:rPr lang="es-ES" sz="1400" baseline="0" dirty="0" smtClean="0">
                          <a:latin typeface="Arial Rounded MT Bold" pitchFamily="34" charset="0"/>
                        </a:rPr>
                        <a:t> CULTASK, CAST-</a:t>
                      </a:r>
                      <a:r>
                        <a:rPr lang="es-ES" sz="1400" dirty="0" smtClean="0">
                          <a:latin typeface="Arial Rounded MT Bold" pitchFamily="34" charset="0"/>
                        </a:rPr>
                        <a:t>CAPP, MADMAX, ORGAN, RADES, </a:t>
                      </a:r>
                      <a:r>
                        <a:rPr lang="es-ES" sz="1400" baseline="0" dirty="0" smtClean="0">
                          <a:latin typeface="Arial Rounded MT Bold" pitchFamily="34" charset="0"/>
                        </a:rPr>
                        <a:t>QUAX, …</a:t>
                      </a:r>
                      <a:endParaRPr lang="es-ES" sz="1400" dirty="0">
                        <a:latin typeface="Arial Rounded MT Bol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err="1" smtClean="0">
                          <a:latin typeface="Arial Rounded MT Bold" panose="020F0704030504030204" pitchFamily="34" charset="0"/>
                        </a:rPr>
                        <a:t>High</a:t>
                      </a:r>
                      <a:endParaRPr lang="es-ES" sz="1800" dirty="0"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 Rounded MT Bold" pitchFamily="34" charset="0"/>
                        </a:rPr>
                        <a:t>New ideas </a:t>
                      </a:r>
                      <a:r>
                        <a:rPr lang="es-ES" sz="1800" dirty="0" err="1" smtClean="0">
                          <a:latin typeface="Arial Rounded MT Bold" pitchFamily="34" charset="0"/>
                        </a:rPr>
                        <a:t>emerging</a:t>
                      </a:r>
                      <a:r>
                        <a:rPr lang="es-ES" sz="1800" dirty="0" smtClean="0">
                          <a:latin typeface="Arial Rounded MT Bold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s-ES" sz="1800" dirty="0" smtClean="0">
                          <a:latin typeface="Arial Rounded MT Bold" pitchFamily="34" charset="0"/>
                        </a:rPr>
                        <a:t>Active R&amp;D </a:t>
                      </a:r>
                      <a:r>
                        <a:rPr lang="es-ES" sz="1800" dirty="0" err="1" smtClean="0">
                          <a:latin typeface="Arial Rounded MT Bold" pitchFamily="34" charset="0"/>
                        </a:rPr>
                        <a:t>going</a:t>
                      </a:r>
                      <a:r>
                        <a:rPr lang="es-ES" sz="1800" dirty="0" smtClean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1800" dirty="0" err="1" smtClean="0">
                          <a:latin typeface="Arial Rounded MT Bold" pitchFamily="34" charset="0"/>
                        </a:rPr>
                        <a:t>on</a:t>
                      </a:r>
                      <a:r>
                        <a:rPr lang="es-ES" sz="1800" dirty="0" smtClean="0">
                          <a:latin typeface="Arial Rounded MT Bold" pitchFamily="34" charset="0"/>
                        </a:rPr>
                        <a:t>,…</a:t>
                      </a:r>
                      <a:endParaRPr lang="es-ES" sz="1800" dirty="0">
                        <a:latin typeface="Arial Rounded MT Bold" pitchFamily="34" charset="0"/>
                      </a:endParaRPr>
                    </a:p>
                  </a:txBody>
                  <a:tcPr anchor="ctr"/>
                </a:tc>
              </a:tr>
              <a:tr h="936104">
                <a:tc>
                  <a:txBody>
                    <a:bodyPr/>
                    <a:lstStyle/>
                    <a:p>
                      <a:r>
                        <a:rPr lang="es-ES" sz="2400" dirty="0" err="1" smtClean="0">
                          <a:latin typeface="Arial Rounded MT Bold" pitchFamily="34" charset="0"/>
                        </a:rPr>
                        <a:t>Lab</a:t>
                      </a:r>
                      <a:r>
                        <a:rPr lang="es-ES" sz="2400" dirty="0" smtClean="0">
                          <a:latin typeface="Arial Rounded MT Bold" pitchFamily="34" charset="0"/>
                        </a:rPr>
                        <a:t> </a:t>
                      </a:r>
                    </a:p>
                    <a:p>
                      <a:r>
                        <a:rPr lang="es-ES" sz="2400" dirty="0" smtClean="0">
                          <a:latin typeface="Arial Rounded MT Bold" pitchFamily="34" charset="0"/>
                        </a:rPr>
                        <a:t>axions</a:t>
                      </a:r>
                      <a:endParaRPr lang="es-ES" sz="2400" dirty="0">
                        <a:latin typeface="Arial Rounded MT Bol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 Rounded MT Bold" pitchFamily="34" charset="0"/>
                        </a:rPr>
                        <a:t>ALPS, OSQAR, </a:t>
                      </a:r>
                    </a:p>
                    <a:p>
                      <a:pPr algn="ctr"/>
                      <a:r>
                        <a:rPr lang="es-ES" sz="1600" dirty="0" smtClean="0">
                          <a:latin typeface="Arial Rounded MT Bold" pitchFamily="34" charset="0"/>
                        </a:rPr>
                        <a:t>CROWS, ARIADNE</a:t>
                      </a:r>
                      <a:r>
                        <a:rPr lang="es-ES" sz="1400" dirty="0" smtClean="0">
                          <a:latin typeface="Arial Rounded MT Bold" pitchFamily="34" charset="0"/>
                        </a:rPr>
                        <a:t>,…</a:t>
                      </a:r>
                      <a:endParaRPr lang="es-ES" sz="1600" dirty="0">
                        <a:latin typeface="Arial Rounded MT Bol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err="1" smtClean="0">
                          <a:latin typeface="Arial Rounded MT Bold" panose="020F0704030504030204" pitchFamily="34" charset="0"/>
                        </a:rPr>
                        <a:t>Very</a:t>
                      </a:r>
                      <a:r>
                        <a:rPr lang="es-ES" sz="1800" dirty="0" smtClean="0">
                          <a:latin typeface="Arial Rounded MT Bold" panose="020F0704030504030204" pitchFamily="34" charset="0"/>
                        </a:rPr>
                        <a:t> </a:t>
                      </a:r>
                      <a:r>
                        <a:rPr lang="es-ES" sz="1800" dirty="0" err="1" smtClean="0">
                          <a:latin typeface="Arial Rounded MT Bold" panose="020F0704030504030204" pitchFamily="34" charset="0"/>
                        </a:rPr>
                        <a:t>low</a:t>
                      </a:r>
                      <a:endParaRPr lang="es-ES" sz="1800" dirty="0"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dirty="0">
                        <a:latin typeface="Arial Rounded MT Bold" pitchFamily="34" charset="0"/>
                      </a:endParaRPr>
                    </a:p>
                  </a:txBody>
                  <a:tcPr/>
                </a:tc>
              </a:tr>
              <a:tr h="1584176">
                <a:tc>
                  <a:txBody>
                    <a:bodyPr/>
                    <a:lstStyle/>
                    <a:p>
                      <a:r>
                        <a:rPr lang="es-ES" sz="2400" b="0" dirty="0" smtClean="0">
                          <a:latin typeface="Arial Rounded MT Bold" pitchFamily="34" charset="0"/>
                        </a:rPr>
                        <a:t>Solar </a:t>
                      </a:r>
                    </a:p>
                    <a:p>
                      <a:r>
                        <a:rPr lang="es-ES" sz="2400" b="0" dirty="0" smtClean="0">
                          <a:latin typeface="Arial Rounded MT Bold" pitchFamily="34" charset="0"/>
                        </a:rPr>
                        <a:t>axions</a:t>
                      </a:r>
                      <a:endParaRPr lang="es-ES" sz="2400" b="0" dirty="0">
                        <a:latin typeface="Arial Rounded MT Bold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>
                          <a:latin typeface="Arial Rounded MT Bold" pitchFamily="34" charset="0"/>
                        </a:rPr>
                        <a:t>SUMICO, CAST,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 smtClean="0">
                          <a:solidFill>
                            <a:schemeClr val="tx1"/>
                          </a:solidFill>
                          <a:latin typeface="Arial Rounded MT Bold" pitchFamily="34" charset="0"/>
                        </a:rPr>
                        <a:t>(</a:t>
                      </a:r>
                      <a:r>
                        <a:rPr lang="es-ES" sz="2000" b="0" dirty="0" err="1" smtClean="0">
                          <a:solidFill>
                            <a:schemeClr val="tx1"/>
                          </a:solidFill>
                          <a:latin typeface="Arial Rounded MT Bold" pitchFamily="34" charset="0"/>
                        </a:rPr>
                        <a:t>Baby</a:t>
                      </a:r>
                      <a:r>
                        <a:rPr lang="es-ES" sz="2000" b="0" dirty="0" smtClean="0">
                          <a:solidFill>
                            <a:schemeClr val="tx1"/>
                          </a:solidFill>
                          <a:latin typeface="Arial Rounded MT Bold" pitchFamily="34" charset="0"/>
                        </a:rPr>
                        <a:t>)IAXO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800" kern="1200" dirty="0" err="1" smtClean="0">
                          <a:solidFill>
                            <a:schemeClr val="dk1"/>
                          </a:solidFill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Low</a:t>
                      </a:r>
                      <a:endParaRPr lang="es-ES" sz="1800" kern="1200" dirty="0" smtClean="0">
                        <a:solidFill>
                          <a:schemeClr val="dk1"/>
                        </a:solidFill>
                        <a:latin typeface="Arial Rounded MT Bold" panose="020F07040305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err="1" smtClean="0">
                          <a:latin typeface="Arial Rounded MT Bold" pitchFamily="34" charset="0"/>
                        </a:rPr>
                        <a:t>Ready</a:t>
                      </a:r>
                      <a:r>
                        <a:rPr lang="es-ES" sz="2000" baseline="0" dirty="0" smtClean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2000" baseline="0" dirty="0" err="1" smtClean="0">
                          <a:latin typeface="Arial Rounded MT Bold" pitchFamily="34" charset="0"/>
                        </a:rPr>
                        <a:t>for</a:t>
                      </a:r>
                      <a:r>
                        <a:rPr lang="es-ES" sz="2000" baseline="0" dirty="0" smtClean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2000" baseline="0" dirty="0" err="1" smtClean="0">
                          <a:latin typeface="Arial Rounded MT Bold" pitchFamily="34" charset="0"/>
                        </a:rPr>
                        <a:t>large</a:t>
                      </a:r>
                      <a:r>
                        <a:rPr lang="es-ES" sz="2000" baseline="0" dirty="0" smtClean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2000" baseline="0" dirty="0" err="1" smtClean="0">
                          <a:latin typeface="Arial Rounded MT Bold" pitchFamily="34" charset="0"/>
                        </a:rPr>
                        <a:t>scale</a:t>
                      </a:r>
                      <a:r>
                        <a:rPr lang="es-ES" sz="2000" baseline="0" dirty="0" smtClean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2000" baseline="0" dirty="0" err="1" smtClean="0">
                          <a:latin typeface="Arial Rounded MT Bold" pitchFamily="34" charset="0"/>
                        </a:rPr>
                        <a:t>experiment</a:t>
                      </a:r>
                      <a:endParaRPr lang="es-ES" sz="2000" b="1" dirty="0">
                        <a:solidFill>
                          <a:srgbClr val="FF0000"/>
                        </a:solidFill>
                        <a:latin typeface="Arial Rounded MT Bold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b="0" dirty="0" err="1" smtClean="0">
                <a:latin typeface="Arial Rounded MT Bold" panose="020F0704030504030204" pitchFamily="34" charset="0"/>
              </a:rPr>
              <a:t>AxionWIMP</a:t>
            </a:r>
            <a:r>
              <a:rPr lang="en-US" b="0" dirty="0" smtClean="0">
                <a:latin typeface="Arial Rounded MT Bold" panose="020F0704030504030204" pitchFamily="34" charset="0"/>
              </a:rPr>
              <a:t>, DESY, Hamburg</a:t>
            </a:r>
            <a:endParaRPr lang="es-ES" b="0" dirty="0">
              <a:latin typeface="Arial Rounded MT Bold" panose="020F0704030504030204" pitchFamily="34" charset="0"/>
            </a:endParaRPr>
          </a:p>
        </p:txBody>
      </p:sp>
      <p:sp>
        <p:nvSpPr>
          <p:cNvPr id="12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b="0" smtClean="0">
                <a:latin typeface="Arial Rounded MT Bold" panose="020F0704030504030204" pitchFamily="34" charset="0"/>
              </a:rPr>
              <a:t>Igor G. Irastorza / Universidad de Zaragoza</a:t>
            </a:r>
            <a:endParaRPr lang="es-ES" b="0" dirty="0">
              <a:latin typeface="Arial Rounded MT Bold" panose="020F0704030504030204" pitchFamily="34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05FBB-932A-4BE0-859B-9914A16CF988}" type="slidenum">
              <a:rPr lang="es-ES" b="0" smtClean="0">
                <a:latin typeface="Arial Rounded MT Bold" panose="020F0704030504030204" pitchFamily="34" charset="0"/>
              </a:rPr>
              <a:pPr>
                <a:defRPr/>
              </a:pPr>
              <a:t>4</a:t>
            </a:fld>
            <a:endParaRPr lang="es-ES" b="0" dirty="0">
              <a:latin typeface="Arial Rounded MT Bold" panose="020F0704030504030204" pitchFamily="34" charset="0"/>
            </a:endParaRPr>
          </a:p>
        </p:txBody>
      </p:sp>
      <p:pic>
        <p:nvPicPr>
          <p:cNvPr id="8" name="Picture 4" descr="银河图标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56829">
            <a:off x="1955275" y="2341209"/>
            <a:ext cx="1296143" cy="1296144"/>
          </a:xfrm>
          <a:prstGeom prst="rect">
            <a:avLst/>
          </a:prstGeom>
          <a:noFill/>
        </p:spPr>
      </p:pic>
      <p:pic>
        <p:nvPicPr>
          <p:cNvPr id="9" name="Picture 4" descr="https://encrypted-tbn2.gstatic.com/images?q=tbn:ANd9GcRezIV1PJLpqfDTV1hBCXuBNdOlFEzuJO11KV8JiI-dbe_ZXltD1w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2574" y="3601617"/>
            <a:ext cx="926551" cy="820907"/>
          </a:xfrm>
          <a:prstGeom prst="rect">
            <a:avLst/>
          </a:prstGeom>
          <a:noFill/>
        </p:spPr>
      </p:pic>
      <p:pic>
        <p:nvPicPr>
          <p:cNvPr id="10" name="Picture 2" descr="https://encrypted-tbn2.gstatic.com/images?q=tbn:ANd9GcTTiOpy5Ofiq68JKHmUTMkFKk4pucE4jGwOWa5eGRWrj1nVm4X5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46996" y="4537720"/>
            <a:ext cx="1368152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410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4192" y="836712"/>
            <a:ext cx="2998291" cy="313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9696" y="3970090"/>
            <a:ext cx="8640960" cy="207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noProof="0" dirty="0" smtClean="0">
                <a:latin typeface="Arial Rounded MT Bold" pitchFamily="34" charset="0"/>
              </a:rPr>
              <a:t>Axion </a:t>
            </a:r>
            <a:r>
              <a:rPr lang="en-US" noProof="0" dirty="0" err="1" smtClean="0">
                <a:latin typeface="Arial Rounded MT Bold" pitchFamily="34" charset="0"/>
              </a:rPr>
              <a:t>Helioscopes</a:t>
            </a:r>
            <a:endParaRPr lang="en-US" noProof="0" dirty="0" smtClean="0">
              <a:latin typeface="Arial Rounded MT Bold" pitchFamily="34" charset="0"/>
            </a:endParaRPr>
          </a:p>
        </p:txBody>
      </p:sp>
      <p:sp>
        <p:nvSpPr>
          <p:cNvPr id="169987" name="Rectangle 3"/>
          <p:cNvSpPr>
            <a:spLocks noGrp="1" noChangeArrowheads="1"/>
          </p:cNvSpPr>
          <p:nvPr>
            <p:ph idx="1"/>
          </p:nvPr>
        </p:nvSpPr>
        <p:spPr>
          <a:xfrm>
            <a:off x="191344" y="1268761"/>
            <a:ext cx="3384376" cy="207787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2000" noProof="0" dirty="0" smtClean="0">
                <a:latin typeface="Arial Rounded MT Bold" pitchFamily="34" charset="0"/>
              </a:rPr>
              <a:t>Previous </a:t>
            </a:r>
            <a:r>
              <a:rPr lang="en-US" sz="2000" noProof="0" dirty="0" err="1" smtClean="0">
                <a:latin typeface="Arial Rounded MT Bold" pitchFamily="34" charset="0"/>
              </a:rPr>
              <a:t>helioscopes</a:t>
            </a:r>
            <a:r>
              <a:rPr lang="en-US" sz="2000" noProof="0" dirty="0" smtClean="0">
                <a:latin typeface="Arial Rounded MT Bold" pitchFamily="34" charset="0"/>
              </a:rPr>
              <a:t>: </a:t>
            </a:r>
          </a:p>
          <a:p>
            <a:pPr lvl="1" eaLnBrk="1" hangingPunct="1">
              <a:defRPr/>
            </a:pPr>
            <a:r>
              <a:rPr lang="en-US" sz="1400" noProof="0" dirty="0" smtClean="0">
                <a:latin typeface="Arial Rounded MT Bold" pitchFamily="34" charset="0"/>
              </a:rPr>
              <a:t>First implementation at Brookhaven (just few hours of data) [Lazarus et at. PRL 69 (92)]</a:t>
            </a:r>
          </a:p>
          <a:p>
            <a:pPr lvl="1" eaLnBrk="1" hangingPunct="1">
              <a:defRPr/>
            </a:pPr>
            <a:r>
              <a:rPr lang="en-US" sz="1600" noProof="0" dirty="0" smtClean="0">
                <a:latin typeface="Arial Rounded MT Bold" pitchFamily="34" charset="0"/>
              </a:rPr>
              <a:t>TOKYO </a:t>
            </a:r>
            <a:r>
              <a:rPr lang="en-US" sz="1600" noProof="0" dirty="0" err="1" smtClean="0">
                <a:latin typeface="Arial Rounded MT Bold" pitchFamily="34" charset="0"/>
              </a:rPr>
              <a:t>Helioscope</a:t>
            </a:r>
            <a:r>
              <a:rPr lang="en-US" sz="1600" noProof="0" dirty="0" smtClean="0">
                <a:latin typeface="Arial Rounded MT Bold" pitchFamily="34" charset="0"/>
              </a:rPr>
              <a:t> (SUMICO): 2.3 m long 4 T magnet </a:t>
            </a:r>
          </a:p>
          <a:p>
            <a:pPr marL="457200" lvl="1" indent="0" eaLnBrk="1" hangingPunct="1">
              <a:buNone/>
              <a:defRPr/>
            </a:pPr>
            <a:endParaRPr lang="en-US" sz="1800" noProof="0" dirty="0" smtClean="0">
              <a:latin typeface="Arial Rounded MT Bold" pitchFamily="34" charset="0"/>
            </a:endParaRPr>
          </a:p>
          <a:p>
            <a:pPr marL="0" indent="0" eaLnBrk="1" hangingPunct="1">
              <a:buNone/>
              <a:defRPr/>
            </a:pPr>
            <a:endParaRPr lang="es-ES" sz="1800" dirty="0">
              <a:latin typeface="Arial Rounded MT Bold" pitchFamily="34" charset="0"/>
            </a:endParaRPr>
          </a:p>
          <a:p>
            <a:pPr marL="0" indent="0" eaLnBrk="1" hangingPunct="1">
              <a:buNone/>
              <a:defRPr/>
            </a:pPr>
            <a:endParaRPr lang="en-US" sz="1800" noProof="0" dirty="0">
              <a:latin typeface="Arial Rounded MT Bold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23392" y="4892967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None/>
              <a:defRPr/>
            </a:pPr>
            <a:r>
              <a:rPr lang="en-US" b="0" dirty="0" smtClean="0">
                <a:solidFill>
                  <a:srgbClr val="0070C0"/>
                </a:solidFill>
                <a:latin typeface="Arial Rounded MT Bold" pitchFamily="34" charset="0"/>
              </a:rPr>
              <a:t>First </a:t>
            </a:r>
            <a:r>
              <a:rPr lang="en-US" b="0" dirty="0" err="1" smtClean="0">
                <a:solidFill>
                  <a:srgbClr val="0070C0"/>
                </a:solidFill>
                <a:latin typeface="Arial Rounded MT Bold" pitchFamily="34" charset="0"/>
              </a:rPr>
              <a:t>helioscope</a:t>
            </a:r>
            <a:r>
              <a:rPr lang="en-US" b="0" dirty="0" smtClean="0">
                <a:solidFill>
                  <a:srgbClr val="0070C0"/>
                </a:solidFill>
                <a:latin typeface="Arial Rounded MT Bold" pitchFamily="34" charset="0"/>
              </a:rPr>
              <a:t> using low background techniques &amp; x-ray focusing</a:t>
            </a:r>
            <a:endParaRPr lang="en-US" b="0" dirty="0">
              <a:solidFill>
                <a:srgbClr val="0070C0"/>
              </a:solidFill>
            </a:endParaRPr>
          </a:p>
        </p:txBody>
      </p:sp>
      <p:pic>
        <p:nvPicPr>
          <p:cNvPr id="14" name="Picture 6" descr="http://www.androidpolice.com/wp-content/uploads/2012/10/nexusae0_spicybowl_example_red_ring_thumb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245816">
            <a:off x="9185313" y="4661337"/>
            <a:ext cx="2016185" cy="1038860"/>
          </a:xfrm>
          <a:prstGeom prst="rect">
            <a:avLst/>
          </a:prstGeom>
          <a:noFill/>
        </p:spPr>
      </p:pic>
      <p:pic>
        <p:nvPicPr>
          <p:cNvPr id="15" name="Picture 6" descr="http://www.androidpolice.com/wp-content/uploads/2012/10/nexusae0_spicybowl_example_red_ring_thumb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371359">
            <a:off x="10532287" y="4264673"/>
            <a:ext cx="2100225" cy="1353077"/>
          </a:xfrm>
          <a:prstGeom prst="rect">
            <a:avLst/>
          </a:prstGeom>
          <a:noFill/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609600" y="359957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eaLnBrk="1" hangingPunct="1">
              <a:buNone/>
              <a:defRPr/>
            </a:pPr>
            <a:r>
              <a:rPr lang="en-US" sz="2000" b="0" dirty="0">
                <a:latin typeface="Arial Rounded MT Bold" pitchFamily="34" charset="0"/>
              </a:rPr>
              <a:t>Current state-of-the-art:</a:t>
            </a:r>
          </a:p>
          <a:p>
            <a:pPr marL="0" indent="0" eaLnBrk="1" hangingPunct="1">
              <a:buNone/>
              <a:defRPr/>
            </a:pPr>
            <a:r>
              <a:rPr lang="en-US" sz="2000" b="0" dirty="0">
                <a:latin typeface="Arial Rounded MT Bold" pitchFamily="34" charset="0"/>
              </a:rPr>
              <a:t>CERN Axion Solar Telescope (</a:t>
            </a:r>
            <a:r>
              <a:rPr lang="en-US" sz="2000" b="0" dirty="0">
                <a:solidFill>
                  <a:srgbClr val="FF0000"/>
                </a:solidFill>
                <a:latin typeface="Arial Rounded MT Bold" pitchFamily="34" charset="0"/>
              </a:rPr>
              <a:t>CAST</a:t>
            </a:r>
            <a:r>
              <a:rPr lang="en-US" sz="2000" b="0" dirty="0">
                <a:latin typeface="Arial Rounded MT Bold" pitchFamily="34" charset="0"/>
              </a:rPr>
              <a:t>) </a:t>
            </a:r>
          </a:p>
        </p:txBody>
      </p:sp>
      <p:sp>
        <p:nvSpPr>
          <p:cNvPr id="16" name="46 CuadroTexto"/>
          <p:cNvSpPr txBox="1"/>
          <p:nvPr/>
        </p:nvSpPr>
        <p:spPr>
          <a:xfrm>
            <a:off x="4579357" y="1485811"/>
            <a:ext cx="2448272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0" dirty="0">
                <a:latin typeface="Arial Rounded MT Bold" pitchFamily="34" charset="0"/>
              </a:rPr>
              <a:t>Axion helioscope concept</a:t>
            </a:r>
          </a:p>
          <a:p>
            <a:r>
              <a:rPr lang="fr-FR" sz="1400" b="0" dirty="0">
                <a:latin typeface="Arial Rounded MT Bold" pitchFamily="34" charset="0"/>
              </a:rPr>
              <a:t>P. Sikivie, 1983</a:t>
            </a:r>
          </a:p>
          <a:p>
            <a:r>
              <a:rPr lang="fr-FR" sz="1400" b="0" dirty="0">
                <a:latin typeface="Arial Rounded MT Bold" pitchFamily="34" charset="0"/>
              </a:rPr>
              <a:t>+ K. van Bibber, G. Raffelt, et al. (1989) </a:t>
            </a:r>
          </a:p>
          <a:p>
            <a:r>
              <a:rPr lang="fr-FR" sz="1400" b="0" dirty="0">
                <a:latin typeface="Arial Rounded MT Bold" pitchFamily="34" charset="0"/>
              </a:rPr>
              <a:t>(use of buffer </a:t>
            </a:r>
            <a:r>
              <a:rPr lang="fr-FR" sz="1400" b="0" dirty="0" err="1">
                <a:latin typeface="Arial Rounded MT Bold" pitchFamily="34" charset="0"/>
              </a:rPr>
              <a:t>gas</a:t>
            </a:r>
            <a:r>
              <a:rPr lang="fr-FR" sz="1400" b="0" dirty="0">
                <a:latin typeface="Arial Rounded MT Bold" pitchFamily="34" charset="0"/>
              </a:rPr>
              <a:t>)</a:t>
            </a:r>
          </a:p>
          <a:p>
            <a:endParaRPr lang="es-ES" sz="1400" dirty="0"/>
          </a:p>
        </p:txBody>
      </p:sp>
      <p:sp>
        <p:nvSpPr>
          <p:cNvPr id="18" name="55 Rectángulo"/>
          <p:cNvSpPr/>
          <p:nvPr/>
        </p:nvSpPr>
        <p:spPr>
          <a:xfrm>
            <a:off x="10416480" y="1789946"/>
            <a:ext cx="1656184" cy="11541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s-ES_tradnl" sz="1200" b="0" dirty="0">
                <a:solidFill>
                  <a:srgbClr val="000000"/>
                </a:solidFill>
                <a:latin typeface="Arial Rounded MT Bold" pitchFamily="34" charset="0"/>
              </a:rPr>
              <a:t>Non-hadronic “ABC” Solar axion flux at </a:t>
            </a:r>
            <a:r>
              <a:rPr lang="es-ES_tradnl" sz="1200" b="0" dirty="0" err="1">
                <a:solidFill>
                  <a:srgbClr val="000000"/>
                </a:solidFill>
                <a:latin typeface="Arial Rounded MT Bold" pitchFamily="34" charset="0"/>
              </a:rPr>
              <a:t>Earth</a:t>
            </a:r>
            <a:endParaRPr lang="es-ES_tradnl" sz="1200" b="0" dirty="0">
              <a:solidFill>
                <a:srgbClr val="000000"/>
              </a:solidFill>
              <a:latin typeface="Arial Rounded MT Bold" pitchFamily="34" charset="0"/>
            </a:endParaRPr>
          </a:p>
          <a:p>
            <a:pPr algn="ctr" eaLnBrk="0" hangingPunct="0">
              <a:defRPr/>
            </a:pPr>
            <a:r>
              <a:rPr lang="en-US" sz="1100" i="1" dirty="0">
                <a:latin typeface="Trebuchet MS" pitchFamily="34" charset="0"/>
              </a:rPr>
              <a:t>JCAP 1312 008</a:t>
            </a:r>
          </a:p>
          <a:p>
            <a:pPr algn="ctr" eaLnBrk="0" hangingPunct="0">
              <a:defRPr/>
            </a:pPr>
            <a:r>
              <a:rPr lang="es-ES_tradnl" sz="1100" b="0" dirty="0">
                <a:solidFill>
                  <a:srgbClr val="000000"/>
                </a:solidFill>
                <a:latin typeface="Arial Rounded MT Bold" pitchFamily="34" charset="0"/>
              </a:rPr>
              <a:t>(</a:t>
            </a:r>
            <a:r>
              <a:rPr lang="es-ES_tradnl" sz="1100" b="0" dirty="0" err="1">
                <a:solidFill>
                  <a:srgbClr val="000000"/>
                </a:solidFill>
                <a:latin typeface="Arial Rounded MT Bold" pitchFamily="34" charset="0"/>
              </a:rPr>
              <a:t>only</a:t>
            </a:r>
            <a:r>
              <a:rPr lang="es-ES_tradnl" sz="1100" b="0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s-ES_tradnl" sz="1100" b="0" dirty="0" err="1">
                <a:solidFill>
                  <a:srgbClr val="000000"/>
                </a:solidFill>
                <a:latin typeface="Arial Rounded MT Bold" pitchFamily="34" charset="0"/>
              </a:rPr>
              <a:t>if</a:t>
            </a:r>
            <a:r>
              <a:rPr lang="es-ES_tradnl" sz="1100" b="0" dirty="0">
                <a:solidFill>
                  <a:srgbClr val="000000"/>
                </a:solidFill>
                <a:latin typeface="Arial Rounded MT Bold" pitchFamily="34" charset="0"/>
              </a:rPr>
              <a:t> axion </a:t>
            </a:r>
            <a:r>
              <a:rPr lang="es-ES_tradnl" sz="1100" b="0" dirty="0" err="1">
                <a:solidFill>
                  <a:srgbClr val="000000"/>
                </a:solidFill>
                <a:latin typeface="Arial Rounded MT Bold" pitchFamily="34" charset="0"/>
              </a:rPr>
              <a:t>couples</a:t>
            </a:r>
            <a:r>
              <a:rPr lang="es-ES_tradnl" sz="1100" b="0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s-ES_tradnl" sz="1100" b="0" dirty="0" err="1">
                <a:solidFill>
                  <a:srgbClr val="000000"/>
                </a:solidFill>
                <a:latin typeface="Arial Rounded MT Bold" pitchFamily="34" charset="0"/>
              </a:rPr>
              <a:t>to</a:t>
            </a:r>
            <a:r>
              <a:rPr lang="es-ES_tradnl" sz="1100" b="0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s-ES_tradnl" sz="1100" b="0" dirty="0" err="1">
                <a:solidFill>
                  <a:srgbClr val="000000"/>
                </a:solidFill>
                <a:latin typeface="Arial Rounded MT Bold" pitchFamily="34" charset="0"/>
              </a:rPr>
              <a:t>electron</a:t>
            </a:r>
            <a:r>
              <a:rPr lang="es-ES_tradnl" sz="1100" b="0" dirty="0">
                <a:solidFill>
                  <a:srgbClr val="000000"/>
                </a:solidFill>
                <a:latin typeface="Arial Rounded MT Bold" pitchFamily="34" charset="0"/>
              </a:rPr>
              <a:t>)</a:t>
            </a:r>
            <a:endParaRPr lang="es-ES" sz="1100" b="0" baseline="-25000" dirty="0">
              <a:latin typeface="Arial Rounded MT Bold" pitchFamily="34" charset="0"/>
            </a:endParaRPr>
          </a:p>
        </p:txBody>
      </p:sp>
      <p:sp>
        <p:nvSpPr>
          <p:cNvPr id="19" name="56 Rectángulo"/>
          <p:cNvSpPr/>
          <p:nvPr/>
        </p:nvSpPr>
        <p:spPr>
          <a:xfrm>
            <a:off x="10416480" y="1268761"/>
            <a:ext cx="165618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s-ES" sz="1200" b="0" dirty="0">
                <a:solidFill>
                  <a:srgbClr val="000000"/>
                </a:solidFill>
                <a:latin typeface="Arial Rounded MT Bold" pitchFamily="34" charset="0"/>
              </a:rPr>
              <a:t>Standard Primakoff </a:t>
            </a:r>
            <a:r>
              <a:rPr lang="es-ES" sz="1200" b="0" dirty="0" err="1">
                <a:solidFill>
                  <a:srgbClr val="000000"/>
                </a:solidFill>
                <a:latin typeface="Arial Rounded MT Bold" pitchFamily="34" charset="0"/>
              </a:rPr>
              <a:t>spectrum</a:t>
            </a:r>
            <a:endParaRPr lang="es-ES" sz="1100" b="0" baseline="-25000" dirty="0">
              <a:latin typeface="Arial Rounded MT Bold" pitchFamily="34" charset="0"/>
            </a:endParaRPr>
          </a:p>
        </p:txBody>
      </p:sp>
      <p:cxnSp>
        <p:nvCxnSpPr>
          <p:cNvPr id="20" name="58 Conector recto de flecha"/>
          <p:cNvCxnSpPr>
            <a:stCxn id="19" idx="1"/>
          </p:cNvCxnSpPr>
          <p:nvPr/>
        </p:nvCxnSpPr>
        <p:spPr>
          <a:xfrm flipH="1">
            <a:off x="8832304" y="1499594"/>
            <a:ext cx="1584176" cy="1641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60 Conector recto de flecha"/>
          <p:cNvCxnSpPr>
            <a:stCxn id="18" idx="1"/>
          </p:cNvCxnSpPr>
          <p:nvPr/>
        </p:nvCxnSpPr>
        <p:spPr>
          <a:xfrm flipH="1">
            <a:off x="8616280" y="2367027"/>
            <a:ext cx="1800200" cy="2587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EMagnet4"/>
          <p:cNvPicPr>
            <a:picLocks noChangeAspect="1" noChangeArrowheads="1"/>
          </p:cNvPicPr>
          <p:nvPr/>
        </p:nvPicPr>
        <p:blipFill>
          <a:blip r:embed="rId2" cstate="print"/>
          <a:srcRect l="3244" r="2438"/>
          <a:stretch>
            <a:fillRect/>
          </a:stretch>
        </p:blipFill>
        <p:spPr bwMode="auto">
          <a:xfrm>
            <a:off x="119336" y="4005735"/>
            <a:ext cx="4167840" cy="1943545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9489" y="1136483"/>
            <a:ext cx="3910902" cy="164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2294087"/>
            <a:ext cx="4428091" cy="427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pitchFamily="34" charset="0"/>
              </a:rPr>
              <a:t>Latest CAST limit</a:t>
            </a:r>
            <a:endParaRPr lang="en-GB" dirty="0"/>
          </a:p>
        </p:txBody>
      </p:sp>
      <p:cxnSp>
        <p:nvCxnSpPr>
          <p:cNvPr id="15" name="Conector recto de flecha 14"/>
          <p:cNvCxnSpPr/>
          <p:nvPr/>
        </p:nvCxnSpPr>
        <p:spPr>
          <a:xfrm flipV="1">
            <a:off x="4706973" y="5536989"/>
            <a:ext cx="2397139" cy="5400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9816" y="1805756"/>
            <a:ext cx="3373562" cy="45035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9" name="Line 6"/>
          <p:cNvSpPr>
            <a:spLocks noChangeShapeType="1"/>
          </p:cNvSpPr>
          <p:nvPr/>
        </p:nvSpPr>
        <p:spPr bwMode="auto">
          <a:xfrm rot="10800000" flipH="1" flipV="1">
            <a:off x="6096001" y="2459956"/>
            <a:ext cx="864096" cy="1041052"/>
          </a:xfrm>
          <a:prstGeom prst="line">
            <a:avLst/>
          </a:prstGeom>
          <a:ln>
            <a:headEnd type="stealth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0" tIns="0" rIns="0" bIns="0"/>
          <a:lstStyle/>
          <a:p>
            <a:endParaRPr lang="es-ES" b="0">
              <a:latin typeface="Arial Rounded MT Bold" pitchFamily="34" charset="0"/>
            </a:endParaRPr>
          </a:p>
        </p:txBody>
      </p:sp>
      <p:sp>
        <p:nvSpPr>
          <p:cNvPr id="20" name="Rectangle 7"/>
          <p:cNvSpPr>
            <a:spLocks/>
          </p:cNvSpPr>
          <p:nvPr/>
        </p:nvSpPr>
        <p:spPr bwMode="auto">
          <a:xfrm>
            <a:off x="6744072" y="3212976"/>
            <a:ext cx="1260648" cy="6480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1200" b="0" dirty="0" smtClean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X-ray optics specifically built for axions</a:t>
            </a:r>
            <a:endParaRPr lang="en-US" sz="1200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rot="10800000" flipH="1" flipV="1">
            <a:off x="5303913" y="4620196"/>
            <a:ext cx="1728192" cy="392980"/>
          </a:xfrm>
          <a:prstGeom prst="line">
            <a:avLst/>
          </a:prstGeom>
          <a:ln>
            <a:headEnd type="stealth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0" tIns="0" rIns="0" bIns="0"/>
          <a:lstStyle/>
          <a:p>
            <a:endParaRPr lang="es-ES" b="0">
              <a:latin typeface="Arial Rounded MT Bold" pitchFamily="34" charset="0"/>
            </a:endParaRPr>
          </a:p>
        </p:txBody>
      </p:sp>
      <p:sp>
        <p:nvSpPr>
          <p:cNvPr id="22" name="Rectangle 4"/>
          <p:cNvSpPr>
            <a:spLocks/>
          </p:cNvSpPr>
          <p:nvPr/>
        </p:nvSpPr>
        <p:spPr bwMode="auto">
          <a:xfrm>
            <a:off x="6240016" y="4725144"/>
            <a:ext cx="1368152" cy="50405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1200" b="0" dirty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Low background </a:t>
            </a:r>
            <a:r>
              <a:rPr lang="en-US" sz="1200" b="0" dirty="0" smtClean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Micromegas</a:t>
            </a:r>
            <a:endParaRPr lang="en-US" sz="1200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23" name="Rectangle 7"/>
          <p:cNvSpPr>
            <a:spLocks/>
          </p:cNvSpPr>
          <p:nvPr/>
        </p:nvSpPr>
        <p:spPr bwMode="auto">
          <a:xfrm>
            <a:off x="1055440" y="2060848"/>
            <a:ext cx="3888432" cy="14401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b="0" dirty="0" smtClean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IAXO pathfinder system at CAST: </a:t>
            </a:r>
          </a:p>
          <a:p>
            <a:pPr algn="ctr"/>
            <a:r>
              <a:rPr lang="en-US" sz="1600" b="0" dirty="0" smtClean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x-ray focusing + low background detector combined in same system</a:t>
            </a:r>
          </a:p>
          <a:p>
            <a:pPr algn="ctr"/>
            <a:r>
              <a:rPr lang="es-ES" sz="1600" b="0" dirty="0" smtClean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Small-</a:t>
            </a:r>
            <a:r>
              <a:rPr lang="es-ES" sz="1600" b="0" dirty="0" err="1" smtClean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scale</a:t>
            </a:r>
            <a:r>
              <a:rPr lang="es-ES" sz="1600" b="0" dirty="0" smtClean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 version of IAXO </a:t>
            </a:r>
            <a:r>
              <a:rPr lang="es-ES" sz="1600" b="0" dirty="0" err="1" smtClean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baseline</a:t>
            </a:r>
            <a:r>
              <a:rPr lang="es-ES" sz="1600" b="0" dirty="0" smtClean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 </a:t>
            </a:r>
            <a:r>
              <a:rPr lang="es-ES" sz="1600" b="0" dirty="0" err="1" smtClean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detection</a:t>
            </a:r>
            <a:r>
              <a:rPr lang="es-ES" sz="1600" b="0" dirty="0" smtClean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 </a:t>
            </a:r>
            <a:r>
              <a:rPr lang="es-ES" sz="1600" b="0" dirty="0" err="1" smtClean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lines</a:t>
            </a:r>
            <a:endParaRPr lang="en-US" sz="1600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7616" y="2390923"/>
            <a:ext cx="3724275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" name="Flecha derecha 2"/>
          <p:cNvSpPr/>
          <p:nvPr/>
        </p:nvSpPr>
        <p:spPr>
          <a:xfrm rot="20203879">
            <a:off x="4032068" y="4736022"/>
            <a:ext cx="592173" cy="36004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2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6" name="Picture 6" descr="https://inspirehep.net/record/1394128/files/figures_Figure11right.png"/>
          <p:cNvPicPr>
            <a:picLocks noChangeAspect="1" noChangeArrowheads="1"/>
          </p:cNvPicPr>
          <p:nvPr/>
        </p:nvPicPr>
        <p:blipFill>
          <a:blip r:embed="rId2" cstate="print"/>
          <a:srcRect l="58528" t="9521" b="18117"/>
          <a:stretch>
            <a:fillRect/>
          </a:stretch>
        </p:blipFill>
        <p:spPr bwMode="auto">
          <a:xfrm>
            <a:off x="8688288" y="3962201"/>
            <a:ext cx="2861140" cy="2131095"/>
          </a:xfrm>
          <a:prstGeom prst="rect">
            <a:avLst/>
          </a:prstGeom>
          <a:noFill/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8208" y="1124745"/>
            <a:ext cx="2448272" cy="283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53737" y="1124744"/>
            <a:ext cx="1530895" cy="143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8697" y="986207"/>
            <a:ext cx="3863158" cy="304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5"/>
          <p:cNvPicPr>
            <a:picLocks noChangeAspect="1" noChangeArrowheads="1"/>
          </p:cNvPicPr>
          <p:nvPr/>
        </p:nvPicPr>
        <p:blipFill>
          <a:blip r:embed="rId6" cstate="print"/>
          <a:srcRect r="33942"/>
          <a:stretch>
            <a:fillRect/>
          </a:stretch>
        </p:blipFill>
        <p:spPr bwMode="auto">
          <a:xfrm>
            <a:off x="226712" y="3933056"/>
            <a:ext cx="4933184" cy="248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5"/>
          <p:cNvPicPr>
            <a:picLocks noChangeAspect="1" noChangeArrowheads="1"/>
          </p:cNvPicPr>
          <p:nvPr/>
        </p:nvPicPr>
        <p:blipFill>
          <a:blip r:embed="rId6" cstate="print"/>
          <a:srcRect l="65917"/>
          <a:stretch>
            <a:fillRect/>
          </a:stretch>
        </p:blipFill>
        <p:spPr bwMode="auto">
          <a:xfrm>
            <a:off x="2614548" y="3933056"/>
            <a:ext cx="2545348" cy="248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1847850" y="127000"/>
            <a:ext cx="8515350" cy="1143000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0" dirty="0">
                <a:latin typeface="Arial Rounded MT Bold" pitchFamily="34" charset="0"/>
                <a:ea typeface="+mj-ea"/>
                <a:cs typeface="+mj-cs"/>
              </a:rPr>
              <a:t>IAXO pathfinder system in CAST</a:t>
            </a:r>
            <a:endParaRPr lang="en-US" sz="2800" b="0" dirty="0"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6615" y="1127863"/>
            <a:ext cx="2406768" cy="101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600" b="0" dirty="0">
                <a:latin typeface="Arial Rounded MT Bold" pitchFamily="34" charset="0"/>
                <a:cs typeface="+mn-cs"/>
              </a:rPr>
              <a:t>Test MM detector + slumped-glass x-ray optics together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</a:endParaRPr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rot="10800000" flipH="1" flipV="1">
            <a:off x="9552385" y="2276872"/>
            <a:ext cx="989583" cy="504056"/>
          </a:xfrm>
          <a:prstGeom prst="line">
            <a:avLst/>
          </a:prstGeom>
          <a:ln>
            <a:headEnd type="stealth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0" tIns="0" rIns="0" bIns="0"/>
          <a:lstStyle/>
          <a:p>
            <a:endParaRPr lang="es-ES" b="0">
              <a:latin typeface="Arial Rounded MT Bold" pitchFamily="34" charset="0"/>
            </a:endParaRP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10416480" y="2564904"/>
            <a:ext cx="1260648" cy="6480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1200" b="0" dirty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X-ray optics specifically built for axions</a:t>
            </a:r>
            <a:endParaRPr lang="en-US" sz="1200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10560496" y="5013250"/>
            <a:ext cx="1440160" cy="6479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1200" b="0" dirty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Low background Micromegas at the focal point</a:t>
            </a:r>
            <a:endParaRPr lang="en-US" sz="1200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rot="10800000" flipH="1">
            <a:off x="1991545" y="4941168"/>
            <a:ext cx="504057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lIns="0" tIns="0" rIns="0" bIns="0"/>
          <a:lstStyle/>
          <a:p>
            <a:endParaRPr lang="es-ES" b="0">
              <a:latin typeface="Arial Rounded MT Bold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1991545" y="4653136"/>
            <a:ext cx="5533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 Rounded MT Bold" pitchFamily="34" charset="0"/>
              </a:rPr>
              <a:t>5 mm</a:t>
            </a:r>
            <a:endParaRPr lang="es-ES" sz="1100" b="0" dirty="0">
              <a:latin typeface="Arial Rounded MT Bold" pitchFamily="34" charset="0"/>
            </a:endParaRPr>
          </a:p>
        </p:txBody>
      </p:sp>
      <p:sp>
        <p:nvSpPr>
          <p:cNvPr id="23" name="Rectangle 4"/>
          <p:cNvSpPr>
            <a:spLocks/>
          </p:cNvSpPr>
          <p:nvPr/>
        </p:nvSpPr>
        <p:spPr bwMode="auto">
          <a:xfrm>
            <a:off x="657224" y="5643064"/>
            <a:ext cx="1838375" cy="32339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b="0" dirty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Calibration data</a:t>
            </a:r>
            <a:endParaRPr lang="en-US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19" name="Rectangle 7"/>
          <p:cNvSpPr>
            <a:spLocks/>
          </p:cNvSpPr>
          <p:nvPr/>
        </p:nvSpPr>
        <p:spPr bwMode="auto">
          <a:xfrm>
            <a:off x="407368" y="2980008"/>
            <a:ext cx="1944217" cy="6693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r>
              <a:rPr lang="en-US" sz="120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Detector</a:t>
            </a:r>
            <a:r>
              <a:rPr lang="en-US" sz="1200" b="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: JCAP12 (2015) </a:t>
            </a:r>
          </a:p>
          <a:p>
            <a:r>
              <a:rPr lang="en-US" sz="120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Physics</a:t>
            </a:r>
            <a:r>
              <a:rPr lang="en-US" sz="1200" b="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: Nature Physics (10.1038/nphys4109)</a:t>
            </a:r>
          </a:p>
        </p:txBody>
      </p:sp>
      <p:sp>
        <p:nvSpPr>
          <p:cNvPr id="25" name="Rectangle 4"/>
          <p:cNvSpPr>
            <a:spLocks/>
          </p:cNvSpPr>
          <p:nvPr/>
        </p:nvSpPr>
        <p:spPr bwMode="auto">
          <a:xfrm>
            <a:off x="6312024" y="3140968"/>
            <a:ext cx="1512168" cy="2160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1050" b="0" dirty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Background spectrum</a:t>
            </a:r>
            <a:endParaRPr lang="en-US" sz="1050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31" name="Rectangle 4"/>
          <p:cNvSpPr>
            <a:spLocks/>
          </p:cNvSpPr>
          <p:nvPr/>
        </p:nvSpPr>
        <p:spPr bwMode="auto">
          <a:xfrm>
            <a:off x="3161656" y="5643064"/>
            <a:ext cx="1566192" cy="32339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b="0" dirty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“axion” data</a:t>
            </a:r>
            <a:endParaRPr lang="en-US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5280248" y="4419767"/>
            <a:ext cx="2975992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Best SNR of </a:t>
            </a:r>
            <a:r>
              <a:rPr lang="es-ES" sz="1400" b="0" dirty="0" err="1">
                <a:latin typeface="Arial Rounded MT Bold" pitchFamily="34" charset="0"/>
                <a:ea typeface="Arial Bold" charset="0"/>
                <a:cs typeface="Arial Bold" charset="0"/>
              </a:rPr>
              <a:t>any</a:t>
            </a: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400" b="0" dirty="0" err="1">
                <a:latin typeface="Arial Rounded MT Bold" pitchFamily="34" charset="0"/>
                <a:ea typeface="Arial Bold" charset="0"/>
                <a:cs typeface="Arial Bold" charset="0"/>
              </a:rPr>
              <a:t>previous</a:t>
            </a: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290 tracking </a:t>
            </a:r>
            <a:r>
              <a:rPr lang="es-ES" sz="1400" b="0" dirty="0" err="1">
                <a:latin typeface="Arial Rounded MT Bold" pitchFamily="34" charset="0"/>
                <a:ea typeface="Arial Bold" charset="0"/>
                <a:cs typeface="Arial Bold" charset="0"/>
              </a:rPr>
              <a:t>hour</a:t>
            </a: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400" b="0" dirty="0" err="1">
                <a:latin typeface="Arial Rounded MT Bold" pitchFamily="34" charset="0"/>
                <a:ea typeface="Arial Bold" charset="0"/>
                <a:cs typeface="Arial Bold" charset="0"/>
              </a:rPr>
              <a:t>acquired</a:t>
            </a: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 (6.5 </a:t>
            </a:r>
            <a:r>
              <a:rPr lang="es-ES" sz="1400" b="0" dirty="0" err="1">
                <a:latin typeface="Arial Rounded MT Bold" pitchFamily="34" charset="0"/>
                <a:ea typeface="Arial Bold" charset="0"/>
                <a:cs typeface="Arial Bold" charset="0"/>
              </a:rPr>
              <a:t>months</a:t>
            </a: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400" b="0" dirty="0" err="1">
                <a:latin typeface="Arial Rounded MT Bold" pitchFamily="34" charset="0"/>
                <a:ea typeface="Arial Bold" charset="0"/>
                <a:cs typeface="Arial Bold" charset="0"/>
              </a:rPr>
              <a:t>operation</a:t>
            </a: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3 </a:t>
            </a:r>
            <a:r>
              <a:rPr lang="es-ES" sz="1400" b="0" dirty="0" err="1">
                <a:latin typeface="Arial Rounded MT Bold" pitchFamily="34" charset="0"/>
                <a:ea typeface="Arial Bold" charset="0"/>
                <a:cs typeface="Arial Bold" charset="0"/>
              </a:rPr>
              <a:t>counts</a:t>
            </a: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400" b="0" dirty="0" err="1">
                <a:latin typeface="Arial Rounded MT Bold" pitchFamily="34" charset="0"/>
                <a:ea typeface="Arial Bold" charset="0"/>
                <a:cs typeface="Arial Bold" charset="0"/>
              </a:rPr>
              <a:t>observed</a:t>
            </a: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 in </a:t>
            </a:r>
            <a:r>
              <a:rPr lang="es-ES" sz="1400" b="0" dirty="0" err="1">
                <a:latin typeface="Arial Rounded MT Bold" pitchFamily="34" charset="0"/>
                <a:ea typeface="Arial Bold" charset="0"/>
                <a:cs typeface="Arial Bold" charset="0"/>
              </a:rPr>
              <a:t>RoI</a:t>
            </a: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 (1 </a:t>
            </a:r>
            <a:r>
              <a:rPr lang="es-ES" sz="1400" b="0" dirty="0" err="1">
                <a:latin typeface="Arial Rounded MT Bold" pitchFamily="34" charset="0"/>
                <a:ea typeface="Arial Bold" charset="0"/>
                <a:cs typeface="Arial Bold" charset="0"/>
              </a:rPr>
              <a:t>expected</a:t>
            </a: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17042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inspirehep.net/record/1253639/files/overview.png"/>
          <p:cNvPicPr>
            <a:picLocks noChangeAspect="1" noChangeArrowheads="1"/>
          </p:cNvPicPr>
          <p:nvPr/>
        </p:nvPicPr>
        <p:blipFill rotWithShape="1">
          <a:blip r:embed="rId2" cstate="print"/>
          <a:srcRect l="12552" t="8869" r="13931" b="7529"/>
          <a:stretch/>
        </p:blipFill>
        <p:spPr bwMode="auto">
          <a:xfrm>
            <a:off x="4223792" y="171465"/>
            <a:ext cx="7920880" cy="636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1847850" y="127000"/>
            <a:ext cx="8515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0" dirty="0">
                <a:latin typeface="Arial Rounded MT Bold" pitchFamily="34" charset="0"/>
                <a:ea typeface="+mj-ea"/>
                <a:cs typeface="+mj-cs"/>
              </a:rPr>
              <a:t>IAXO – Conceptual Design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335360" y="1556792"/>
            <a:ext cx="4104456" cy="223224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noProof="0" dirty="0" smtClean="0">
                <a:latin typeface="Arial Rounded MT Bold" pitchFamily="34" charset="0"/>
              </a:rPr>
              <a:t>Large toroidal 8-coil magnet </a:t>
            </a:r>
            <a:r>
              <a:rPr lang="en-US" sz="2000" i="1" noProof="0" dirty="0" smtClean="0">
                <a:latin typeface="Arial Rounded MT Bold" pitchFamily="34" charset="0"/>
              </a:rPr>
              <a:t>L = </a:t>
            </a:r>
            <a:r>
              <a:rPr lang="en-US" sz="2000" noProof="0" dirty="0" smtClean="0">
                <a:latin typeface="Arial Rounded MT Bold" pitchFamily="34" charset="0"/>
              </a:rPr>
              <a:t>~20 m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noProof="0" dirty="0" smtClean="0">
              <a:latin typeface="Arial Rounded MT Bold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noProof="0" dirty="0" smtClean="0">
                <a:latin typeface="Arial Rounded MT Bold" pitchFamily="34" charset="0"/>
              </a:rPr>
              <a:t>8 bores: 600 mm diameter each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noProof="0" dirty="0" smtClean="0">
              <a:latin typeface="Arial Rounded MT Bold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noProof="0" dirty="0" smtClean="0">
                <a:latin typeface="Arial Rounded MT Bold" pitchFamily="34" charset="0"/>
              </a:rPr>
              <a:t>8 x-ray telescopes + 8 detection systems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noProof="0" dirty="0" smtClean="0">
              <a:latin typeface="Arial Rounded MT Bold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noProof="0" dirty="0" smtClean="0">
                <a:latin typeface="Arial Rounded MT Bold" pitchFamily="34" charset="0"/>
              </a:rPr>
              <a:t>Rotating platform with services</a:t>
            </a:r>
            <a:endParaRPr lang="en-US" sz="2000" noProof="0" dirty="0">
              <a:latin typeface="Arial Rounded MT Bold" pitchFamily="34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1173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inspirehep.net/record/1253639/files/overview.png"/>
          <p:cNvPicPr>
            <a:picLocks noChangeAspect="1" noChangeArrowheads="1"/>
          </p:cNvPicPr>
          <p:nvPr/>
        </p:nvPicPr>
        <p:blipFill>
          <a:blip r:embed="rId2" cstate="print"/>
          <a:srcRect l="12552" r="13931" b="7529"/>
          <a:stretch>
            <a:fillRect/>
          </a:stretch>
        </p:blipFill>
        <p:spPr bwMode="auto">
          <a:xfrm>
            <a:off x="2495600" y="141288"/>
            <a:ext cx="7272288" cy="646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1847850" y="127000"/>
            <a:ext cx="8515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0" dirty="0">
                <a:latin typeface="Arial Rounded MT Bold" pitchFamily="34" charset="0"/>
                <a:ea typeface="+mj-ea"/>
                <a:cs typeface="+mj-cs"/>
              </a:rPr>
              <a:t>IAXO </a:t>
            </a:r>
            <a:r>
              <a:rPr lang="en-US" sz="4000" b="0" dirty="0" smtClean="0">
                <a:latin typeface="Arial Rounded MT Bold" pitchFamily="34" charset="0"/>
                <a:ea typeface="+mj-ea"/>
                <a:cs typeface="+mj-cs"/>
              </a:rPr>
              <a:t>technologies</a:t>
            </a:r>
            <a:endParaRPr lang="en-US" sz="4000" b="0" dirty="0"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8" name="17 Esquina doblada"/>
          <p:cNvSpPr/>
          <p:nvPr/>
        </p:nvSpPr>
        <p:spPr>
          <a:xfrm>
            <a:off x="8328248" y="5373216"/>
            <a:ext cx="3528392" cy="800472"/>
          </a:xfrm>
          <a:prstGeom prst="foldedCorner">
            <a:avLst>
              <a:gd name="adj" fmla="val 509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ES" sz="1200" b="0" dirty="0" err="1">
                <a:latin typeface="Arial Rounded MT Bold" pitchFamily="34" charset="0"/>
              </a:rPr>
              <a:t>Baseline</a:t>
            </a:r>
            <a:r>
              <a:rPr lang="es-ES" sz="1200" b="0" dirty="0">
                <a:latin typeface="Arial Rounded MT Bold" pitchFamily="34" charset="0"/>
              </a:rPr>
              <a:t> </a:t>
            </a:r>
            <a:r>
              <a:rPr lang="es-ES" sz="1200" b="0" dirty="0" err="1">
                <a:latin typeface="Arial Rounded MT Bold" pitchFamily="34" charset="0"/>
              </a:rPr>
              <a:t>developed</a:t>
            </a:r>
            <a:r>
              <a:rPr lang="es-ES" sz="1200" b="0" dirty="0">
                <a:latin typeface="Arial Rounded MT Bold" pitchFamily="34" charset="0"/>
              </a:rPr>
              <a:t> at:</a:t>
            </a:r>
          </a:p>
          <a:p>
            <a:r>
              <a:rPr lang="es-ES" sz="1200" b="0" dirty="0">
                <a:latin typeface="Arial Rounded MT Bold" pitchFamily="34" charset="0"/>
              </a:rPr>
              <a:t>IAXO </a:t>
            </a:r>
            <a:r>
              <a:rPr lang="es-ES" sz="1200" b="0" dirty="0" err="1">
                <a:latin typeface="Arial Rounded MT Bold" pitchFamily="34" charset="0"/>
              </a:rPr>
              <a:t>Letter</a:t>
            </a:r>
            <a:r>
              <a:rPr lang="es-ES" sz="1200" b="0" dirty="0">
                <a:latin typeface="Arial Rounded MT Bold" pitchFamily="34" charset="0"/>
              </a:rPr>
              <a:t> of </a:t>
            </a:r>
            <a:r>
              <a:rPr lang="es-ES" sz="1200" b="0" dirty="0" err="1">
                <a:latin typeface="Arial Rounded MT Bold" pitchFamily="34" charset="0"/>
              </a:rPr>
              <a:t>Intent</a:t>
            </a:r>
            <a:r>
              <a:rPr lang="es-ES" sz="1200" b="0" dirty="0">
                <a:latin typeface="Arial Rounded MT Bold" pitchFamily="34" charset="0"/>
              </a:rPr>
              <a:t>: CERN-SPSC-2013-022 </a:t>
            </a:r>
          </a:p>
          <a:p>
            <a:r>
              <a:rPr lang="es-ES" sz="1200" b="0" dirty="0">
                <a:latin typeface="Arial Rounded MT Bold" pitchFamily="34" charset="0"/>
              </a:rPr>
              <a:t>IAXO Conceptual </a:t>
            </a:r>
            <a:r>
              <a:rPr lang="es-ES" sz="1200" b="0" dirty="0" err="1">
                <a:latin typeface="Arial Rounded MT Bold" pitchFamily="34" charset="0"/>
              </a:rPr>
              <a:t>Design</a:t>
            </a:r>
            <a:r>
              <a:rPr lang="es-ES" sz="1200" b="0" dirty="0">
                <a:latin typeface="Arial Rounded MT Bold" pitchFamily="34" charset="0"/>
              </a:rPr>
              <a:t>: JINST 9 (2014) T05002 (arXiv:1401.3233)</a:t>
            </a:r>
          </a:p>
        </p:txBody>
      </p:sp>
      <p:grpSp>
        <p:nvGrpSpPr>
          <p:cNvPr id="2" name="18 Grupo"/>
          <p:cNvGrpSpPr/>
          <p:nvPr/>
        </p:nvGrpSpPr>
        <p:grpSpPr>
          <a:xfrm>
            <a:off x="7608168" y="1052736"/>
            <a:ext cx="4248472" cy="4248472"/>
            <a:chOff x="4716016" y="1052736"/>
            <a:chExt cx="4248472" cy="4248472"/>
          </a:xfrm>
        </p:grpSpPr>
        <p:sp>
          <p:nvSpPr>
            <p:cNvPr id="13" name="12 Esquina doblada"/>
            <p:cNvSpPr/>
            <p:nvPr/>
          </p:nvSpPr>
          <p:spPr>
            <a:xfrm>
              <a:off x="4716016" y="1052736"/>
              <a:ext cx="4248472" cy="4248472"/>
            </a:xfrm>
            <a:prstGeom prst="foldedCorner">
              <a:avLst>
                <a:gd name="adj" fmla="val 5095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s-ES" sz="1600" b="0" dirty="0">
                  <a:latin typeface="Arial Rounded MT Bold" pitchFamily="34" charset="0"/>
                </a:rPr>
                <a:t>IAXO </a:t>
              </a:r>
              <a:r>
                <a:rPr lang="es-ES" sz="1600" b="0" dirty="0" err="1">
                  <a:latin typeface="Arial Rounded MT Bold" pitchFamily="34" charset="0"/>
                </a:rPr>
                <a:t>magnet</a:t>
              </a:r>
              <a:endParaRPr lang="es-ES" sz="1600" b="0" dirty="0">
                <a:latin typeface="Arial Rounded MT Bold" pitchFamily="34" charset="0"/>
              </a:endParaRP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Superconducting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“detector”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magnet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. </a:t>
              </a: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Toriodal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geometry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(8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coils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)</a:t>
              </a: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Based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on ATLAS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toroid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technical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solutions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.</a:t>
              </a: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CERN+CEA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expertise</a:t>
              </a:r>
              <a:endPara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endParaRP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8 bores / 20 m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long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/ 60 cm Ø per bore</a:t>
              </a:r>
            </a:p>
            <a:p>
              <a:endParaRPr lang="en-US" sz="1600" b="0" dirty="0">
                <a:solidFill>
                  <a:schemeClr val="tx1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2040" y="2492896"/>
              <a:ext cx="3885551" cy="273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18 Grupo"/>
          <p:cNvGrpSpPr/>
          <p:nvPr/>
        </p:nvGrpSpPr>
        <p:grpSpPr>
          <a:xfrm>
            <a:off x="623392" y="1052736"/>
            <a:ext cx="3600400" cy="2376264"/>
            <a:chOff x="251520" y="1052736"/>
            <a:chExt cx="3528392" cy="2376264"/>
          </a:xfrm>
        </p:grpSpPr>
        <p:sp>
          <p:nvSpPr>
            <p:cNvPr id="20" name="19 Esquina doblada"/>
            <p:cNvSpPr/>
            <p:nvPr/>
          </p:nvSpPr>
          <p:spPr>
            <a:xfrm>
              <a:off x="251520" y="1052736"/>
              <a:ext cx="3528392" cy="2376264"/>
            </a:xfrm>
            <a:prstGeom prst="foldedCorner">
              <a:avLst>
                <a:gd name="adj" fmla="val 5095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s-ES" sz="1600" b="0" dirty="0">
                  <a:latin typeface="Arial Rounded MT Bold" pitchFamily="34" charset="0"/>
                </a:rPr>
                <a:t>IAXO </a:t>
              </a:r>
              <a:r>
                <a:rPr lang="es-ES" sz="1600" b="0" dirty="0" err="1">
                  <a:latin typeface="Arial Rounded MT Bold" pitchFamily="34" charset="0"/>
                </a:rPr>
                <a:t>telescopes</a:t>
              </a:r>
              <a:endParaRPr lang="es-ES" sz="1200" b="0" dirty="0">
                <a:latin typeface="Arial Rounded MT Bold" pitchFamily="34" charset="0"/>
              </a:endParaRP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Slumped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glass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technology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with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multilayers</a:t>
              </a:r>
              <a:endPara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endParaRP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Cost-effective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to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cover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large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areas</a:t>
              </a:r>
              <a:endPara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endParaRP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 smtClean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Similar to </a:t>
              </a:r>
              <a:r>
                <a:rPr lang="es-ES" sz="1200" b="0" dirty="0" err="1" smtClean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NuSTAR</a:t>
              </a:r>
              <a:r>
                <a:rPr lang="es-ES" sz="1200" b="0" dirty="0" smtClean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 smtClean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optics</a:t>
              </a:r>
              <a:endPara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endParaRP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Focal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length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~5 m </a:t>
              </a: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60-70%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efficiency</a:t>
              </a:r>
              <a:endPara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endParaRP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LLNL+UC+DTU</a:t>
              </a:r>
            </a:p>
            <a:p>
              <a:pPr marL="228600" indent="-228600"/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	+ MIT + INAF</a:t>
              </a:r>
            </a:p>
          </p:txBody>
        </p:sp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51720" y="1988840"/>
              <a:ext cx="1435439" cy="1250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24 Grupo"/>
          <p:cNvGrpSpPr/>
          <p:nvPr/>
        </p:nvGrpSpPr>
        <p:grpSpPr>
          <a:xfrm>
            <a:off x="407368" y="3573016"/>
            <a:ext cx="3960440" cy="2736304"/>
            <a:chOff x="323528" y="1916832"/>
            <a:chExt cx="6912768" cy="4752528"/>
          </a:xfrm>
        </p:grpSpPr>
        <p:grpSp>
          <p:nvGrpSpPr>
            <p:cNvPr id="5" name="23 Grupo"/>
            <p:cNvGrpSpPr/>
            <p:nvPr/>
          </p:nvGrpSpPr>
          <p:grpSpPr>
            <a:xfrm>
              <a:off x="323528" y="1916832"/>
              <a:ext cx="6912768" cy="4752528"/>
              <a:chOff x="323528" y="1916832"/>
              <a:chExt cx="6912768" cy="4752528"/>
            </a:xfrm>
          </p:grpSpPr>
          <p:pic>
            <p:nvPicPr>
              <p:cNvPr id="30" name="Picture 4" descr="http://www.accessscience.com/loadBinary.aspx?aID=775&amp;filename=681600FG0090.GIF">
                <a:hlinkClick r:id="rId5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23528" y="1957195"/>
                <a:ext cx="6912768" cy="471216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1" name="21 Rectángulo"/>
              <p:cNvSpPr/>
              <p:nvPr/>
            </p:nvSpPr>
            <p:spPr>
              <a:xfrm>
                <a:off x="5364088" y="1916832"/>
                <a:ext cx="792088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050"/>
              </a:p>
            </p:txBody>
          </p:sp>
        </p:grpSp>
        <p:sp>
          <p:nvSpPr>
            <p:cNvPr id="26" name="17 Rectángulo"/>
            <p:cNvSpPr/>
            <p:nvPr/>
          </p:nvSpPr>
          <p:spPr>
            <a:xfrm>
              <a:off x="1259632" y="2996952"/>
              <a:ext cx="504056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27" name="19 Rectángulo"/>
            <p:cNvSpPr/>
            <p:nvPr/>
          </p:nvSpPr>
          <p:spPr>
            <a:xfrm>
              <a:off x="2771800" y="6165304"/>
              <a:ext cx="504056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28" name="20 Rectángulo"/>
            <p:cNvSpPr/>
            <p:nvPr/>
          </p:nvSpPr>
          <p:spPr>
            <a:xfrm>
              <a:off x="5148064" y="4365104"/>
              <a:ext cx="79208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29" name="22 CuadroTexto"/>
            <p:cNvSpPr txBox="1"/>
            <p:nvPr/>
          </p:nvSpPr>
          <p:spPr>
            <a:xfrm>
              <a:off x="5141155" y="4437113"/>
              <a:ext cx="1245656" cy="347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700" dirty="0">
                  <a:latin typeface="Arial" pitchFamily="34" charset="0"/>
                </a:rPr>
                <a:t>Focal </a:t>
              </a:r>
              <a:r>
                <a:rPr lang="es-ES" sz="700" dirty="0" err="1">
                  <a:latin typeface="Arial" pitchFamily="34" charset="0"/>
                </a:rPr>
                <a:t>length</a:t>
              </a:r>
              <a:endParaRPr lang="es-ES" sz="700" dirty="0">
                <a:latin typeface="Arial" pitchFamily="34" charset="0"/>
              </a:endParaRPr>
            </a:p>
          </p:txBody>
        </p:sp>
      </p:grpSp>
      <p:sp>
        <p:nvSpPr>
          <p:cNvPr id="22" name="Marcador de fecha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AxionWIMP</a:t>
            </a:r>
            <a:r>
              <a:rPr lang="en-US" dirty="0" smtClean="0"/>
              <a:t>, DESY, Hamburg</a:t>
            </a:r>
            <a:endParaRPr lang="es-ES" dirty="0"/>
          </a:p>
        </p:txBody>
      </p:sp>
      <p:sp>
        <p:nvSpPr>
          <p:cNvPr id="2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33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0487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Corte">
  <a:themeElements>
    <a:clrScheme name="Corte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Personalizado 1">
      <a:majorFont>
        <a:latin typeface="Arial Rounded M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rte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te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ici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162121</TotalTime>
  <Words>1557</Words>
  <Application>Microsoft Office PowerPoint</Application>
  <PresentationFormat>Panorámica</PresentationFormat>
  <Paragraphs>291</Paragraphs>
  <Slides>18</Slides>
  <Notes>4</Notes>
  <HiddenSlides>1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30" baseType="lpstr">
      <vt:lpstr>Arial</vt:lpstr>
      <vt:lpstr>Arial Bold</vt:lpstr>
      <vt:lpstr>Arial Rounded MT</vt:lpstr>
      <vt:lpstr>Arial Rounded MT Bold</vt:lpstr>
      <vt:lpstr>Calibri</vt:lpstr>
      <vt:lpstr>Symbol</vt:lpstr>
      <vt:lpstr>Tahoma</vt:lpstr>
      <vt:lpstr>Times New Roman</vt:lpstr>
      <vt:lpstr>Trebuchet MS</vt:lpstr>
      <vt:lpstr>Wingdings</vt:lpstr>
      <vt:lpstr>Corte</vt:lpstr>
      <vt:lpstr>1_Tema de Office</vt:lpstr>
      <vt:lpstr>International AXion Observatory (IAXO):  status and prospects   Igor G. Irastorza Universidad de Zaragoza on behalf of the IAXO collaboration 14th AxionWIMP “Patras” conference, DESY, Hamburg, 20 June 2018</vt:lpstr>
      <vt:lpstr>Axion motivation in a nutshell</vt:lpstr>
      <vt:lpstr>Axion/ALP searches motivation</vt:lpstr>
      <vt:lpstr>Detection of axions</vt:lpstr>
      <vt:lpstr>Axion Helioscopes</vt:lpstr>
      <vt:lpstr>Latest CAST limit</vt:lpstr>
      <vt:lpstr>Presentación de PowerPoint</vt:lpstr>
      <vt:lpstr>Presentación de PowerPoint</vt:lpstr>
      <vt:lpstr>Presentación de PowerPoint</vt:lpstr>
      <vt:lpstr>Presentación de PowerPoint</vt:lpstr>
      <vt:lpstr>Additional detector technologies for IAXO</vt:lpstr>
      <vt:lpstr>BabyIAXO</vt:lpstr>
      <vt:lpstr>Helioscopes &amp; astrophysics hints</vt:lpstr>
      <vt:lpstr>IAXO &amp; stellar cooling </vt:lpstr>
      <vt:lpstr>IAXO most recent milestones &amp; plans</vt:lpstr>
      <vt:lpstr>IAXO collaboration</vt:lpstr>
      <vt:lpstr>Additional physics cases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NOSTOS:  a spherical TPC to detect low energy neutrinos</dc:title>
  <dc:creator>Igor G. Irastorza</dc:creator>
  <cp:lastModifiedBy>igor g irastorza</cp:lastModifiedBy>
  <cp:revision>1625</cp:revision>
  <dcterms:created xsi:type="dcterms:W3CDTF">2004-12-06T08:05:26Z</dcterms:created>
  <dcterms:modified xsi:type="dcterms:W3CDTF">2018-06-20T08:40:24Z</dcterms:modified>
</cp:coreProperties>
</file>