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12"/>
  </p:notesMasterIdLst>
  <p:sldIdLst>
    <p:sldId id="256" r:id="rId3"/>
    <p:sldId id="268" r:id="rId4"/>
    <p:sldId id="267" r:id="rId5"/>
    <p:sldId id="262" r:id="rId6"/>
    <p:sldId id="269" r:id="rId7"/>
    <p:sldId id="271" r:id="rId8"/>
    <p:sldId id="272" r:id="rId9"/>
    <p:sldId id="270" r:id="rId10"/>
    <p:sldId id="273" r:id="rId11"/>
  </p:sldIdLst>
  <p:sldSz cx="9144000" cy="5143500" type="screen16x9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8AA"/>
    <a:srgbClr val="005AA0"/>
    <a:srgbClr val="8CB423"/>
    <a:srgbClr val="0A2D6E"/>
    <a:srgbClr val="A0235A"/>
    <a:srgbClr val="F0781E"/>
    <a:srgbClr val="D23264"/>
    <a:srgbClr val="326469"/>
    <a:srgbClr val="FFD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876" autoAdjust="0"/>
  </p:normalViewPr>
  <p:slideViewPr>
    <p:cSldViewPr snapToObjects="1" showGuides="1">
      <p:cViewPr varScale="1">
        <p:scale>
          <a:sx n="73" d="100"/>
          <a:sy n="73" d="100"/>
        </p:scale>
        <p:origin x="-90" y="-216"/>
      </p:cViewPr>
      <p:guideLst>
        <p:guide orient="horz" pos="2981"/>
        <p:guide orient="horz" pos="855"/>
        <p:guide orient="horz" pos="826"/>
        <p:guide orient="horz" pos="1824"/>
        <p:guide orient="horz" pos="311"/>
        <p:guide orient="horz" pos="554"/>
        <p:guide pos="226"/>
        <p:guide pos="5534"/>
        <p:guide pos="2812"/>
        <p:guide pos="2948"/>
        <p:guide pos="1435"/>
        <p:guide pos="4332"/>
        <p:guide pos="4173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E6A6037-A285-4C9E-B04C-6DCA60BD155D}" type="datetimeFigureOut">
              <a:rPr lang="de-DE" smtClean="0"/>
              <a:t>02.03.2018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901BAFD-BDF1-4073-A261-64C06A00B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89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285200"/>
            <a:ext cx="5868000" cy="6996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defRPr sz="2200" b="1" cap="none" baseline="0"/>
            </a:lvl1pPr>
          </a:lstStyle>
          <a:p>
            <a:r>
              <a:rPr lang="de-DE" dirty="0" smtClean="0"/>
              <a:t>Präsentationstitel</a:t>
            </a:r>
            <a:br>
              <a:rPr lang="de-DE" dirty="0" smtClean="0"/>
            </a:br>
            <a:r>
              <a:rPr lang="de-DE" dirty="0" smtClean="0"/>
              <a:t>Auch zweizeilig möglich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2113200"/>
            <a:ext cx="5868000" cy="6925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Eventuelle Subheadline,</a:t>
            </a:r>
          </a:p>
          <a:p>
            <a:r>
              <a:rPr lang="de-DE" dirty="0" smtClean="0"/>
              <a:t>ebenfalls zweizeilig möglich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51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001527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1413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Verkehr und Weltra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276803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0379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Mat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859474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7599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Schlüsseltechnolog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075159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442642"/>
      </p:ext>
    </p:extLst>
  </p:cSld>
  <p:clrMapOvr>
    <a:masterClrMapping/>
  </p:clrMapOvr>
  <p:hf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60084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99285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9357741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456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949624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schspaltig_Ener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9851855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332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spaltig_Erde und Umw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smtClean="0"/>
              <a:t>Entweder zweizeiliger Titel oder Titel mit Subheader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293735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Gesundh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1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Zwischentitel grafisch, Insgesamt Zweizeilig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92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4000" cy="51435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100"/>
            <a:ext cx="9149927" cy="51516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88800"/>
            <a:ext cx="1633538" cy="216694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930" y="360225"/>
            <a:ext cx="1344538" cy="245269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6865200" y="4903200"/>
            <a:ext cx="10191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 smtClean="0">
                <a:solidFill>
                  <a:schemeClr val="accent2"/>
                </a:solidFill>
              </a:rPr>
              <a:t>www.helmholtz.de</a:t>
            </a:r>
            <a:endParaRPr lang="de-DE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8000"/>
            <a:ext cx="9144000" cy="271463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Folientitel, insgesamt zweizeilig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358775" y="1023578"/>
            <a:ext cx="8425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53" y="4856315"/>
            <a:ext cx="1073123" cy="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1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200" b="1" kern="1200" cap="none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chemeClr val="accent3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285200"/>
            <a:ext cx="7308344" cy="699686"/>
          </a:xfrm>
        </p:spPr>
        <p:txBody>
          <a:bodyPr>
            <a:normAutofit fontScale="90000"/>
          </a:bodyPr>
          <a:lstStyle/>
          <a:p>
            <a:r>
              <a:rPr lang="de-DE" sz="2400" dirty="0" err="1"/>
              <a:t>From</a:t>
            </a:r>
            <a:r>
              <a:rPr lang="de-DE" sz="2400" dirty="0"/>
              <a:t> Center Reports </a:t>
            </a:r>
            <a:r>
              <a:rPr lang="de-DE" sz="2400" dirty="0" err="1" smtClean="0"/>
              <a:t>to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Program-</a:t>
            </a:r>
            <a:r>
              <a:rPr lang="de-DE" sz="2400" dirty="0" err="1" smtClean="0"/>
              <a:t>related</a:t>
            </a:r>
            <a:r>
              <a:rPr lang="de-DE" sz="2400" dirty="0" smtClean="0"/>
              <a:t> </a:t>
            </a:r>
            <a:r>
              <a:rPr lang="de-DE" sz="2400" dirty="0"/>
              <a:t>Reports</a:t>
            </a:r>
            <a:br>
              <a:rPr lang="de-DE" sz="2400" dirty="0"/>
            </a:br>
            <a:r>
              <a:rPr lang="de-DE" sz="2400" dirty="0" smtClean="0"/>
              <a:t>- </a:t>
            </a:r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Aggregation </a:t>
            </a:r>
            <a:r>
              <a:rPr lang="de-DE" sz="2400" dirty="0" err="1" smtClean="0"/>
              <a:t>looks</a:t>
            </a:r>
            <a:r>
              <a:rPr lang="de-DE" sz="2400" dirty="0" smtClean="0"/>
              <a:t> like</a:t>
            </a:r>
            <a:br>
              <a:rPr lang="de-DE" sz="2400" dirty="0" smtClean="0"/>
            </a:br>
            <a:r>
              <a:rPr lang="de-DE" sz="600" dirty="0" smtClean="0"/>
              <a:t/>
            </a:r>
            <a:br>
              <a:rPr lang="de-DE" sz="600" dirty="0" smtClean="0"/>
            </a:br>
            <a:r>
              <a:rPr lang="de-DE" sz="2400" b="0" dirty="0" smtClean="0"/>
              <a:t>(</a:t>
            </a:r>
            <a:r>
              <a:rPr lang="de-DE" sz="2400" b="0" dirty="0" err="1" smtClean="0"/>
              <a:t>Draft</a:t>
            </a:r>
            <a:r>
              <a:rPr lang="de-DE" sz="2400" b="0" dirty="0" smtClean="0"/>
              <a:t> Version </a:t>
            </a:r>
            <a:r>
              <a:rPr lang="de-DE" sz="2400" b="0" dirty="0" smtClean="0"/>
              <a:t>27/02/2018</a:t>
            </a:r>
            <a:r>
              <a:rPr lang="de-DE" sz="2400" b="0" dirty="0" smtClean="0"/>
              <a:t>)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 </a:t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2959304"/>
            <a:ext cx="5868000" cy="692566"/>
          </a:xfrm>
        </p:spPr>
        <p:txBody>
          <a:bodyPr>
            <a:noAutofit/>
          </a:bodyPr>
          <a:lstStyle/>
          <a:p>
            <a:r>
              <a:rPr lang="en-US" sz="1600" dirty="0" smtClean="0"/>
              <a:t>Research Field Matter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Ilja Bohnet</a:t>
            </a:r>
          </a:p>
          <a:p>
            <a:r>
              <a:rPr lang="en-US" sz="1600" dirty="0"/>
              <a:t>Helmholtz Association, </a:t>
            </a:r>
            <a:endParaRPr lang="en-US" sz="1600" dirty="0" smtClean="0"/>
          </a:p>
          <a:p>
            <a:r>
              <a:rPr lang="en-US" sz="1600" dirty="0" smtClean="0"/>
              <a:t>Chief </a:t>
            </a:r>
            <a:r>
              <a:rPr lang="en-US" sz="1600" dirty="0"/>
              <a:t>Research Manager for Matter</a:t>
            </a:r>
          </a:p>
        </p:txBody>
      </p:sp>
    </p:spTree>
    <p:extLst>
      <p:ext uri="{BB962C8B-B14F-4D97-AF65-F5344CB8AC3E}">
        <p14:creationId xmlns:p14="http://schemas.microsoft.com/office/powerpoint/2010/main" val="33557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smtClean="0"/>
              <a:t>Levels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Center‘s Review Report (</a:t>
            </a:r>
            <a:r>
              <a:rPr lang="de-DE" dirty="0" err="1" smtClean="0"/>
              <a:t>schematic</a:t>
            </a:r>
            <a:r>
              <a:rPr lang="de-DE" dirty="0" smtClean="0"/>
              <a:t> </a:t>
            </a:r>
            <a:r>
              <a:rPr lang="de-DE" dirty="0" err="1" smtClean="0"/>
              <a:t>view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405745" y="4542830"/>
            <a:ext cx="2592288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Overall Assessment</a:t>
            </a:r>
            <a:endParaRPr lang="de-DE" sz="1200" dirty="0"/>
          </a:p>
        </p:txBody>
      </p:sp>
      <p:sp>
        <p:nvSpPr>
          <p:cNvPr id="31" name="Rechteck 30"/>
          <p:cNvSpPr/>
          <p:nvPr/>
        </p:nvSpPr>
        <p:spPr>
          <a:xfrm>
            <a:off x="395536" y="3219822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Center‘s </a:t>
            </a:r>
            <a:r>
              <a:rPr lang="de-DE" sz="1200" dirty="0" err="1" smtClean="0"/>
              <a:t>Contributions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 1 </a:t>
            </a:r>
            <a:endParaRPr lang="de-DE" sz="1200" dirty="0"/>
          </a:p>
        </p:txBody>
      </p:sp>
      <p:sp>
        <p:nvSpPr>
          <p:cNvPr id="32" name="Rechteck 31"/>
          <p:cNvSpPr/>
          <p:nvPr/>
        </p:nvSpPr>
        <p:spPr>
          <a:xfrm>
            <a:off x="395536" y="3651870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Center‘s </a:t>
            </a:r>
            <a:r>
              <a:rPr lang="de-DE" sz="1200" dirty="0" err="1"/>
              <a:t>Contributions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smtClean="0"/>
              <a:t>P 2 </a:t>
            </a:r>
            <a:endParaRPr lang="de-DE" sz="1200" dirty="0"/>
          </a:p>
        </p:txBody>
      </p:sp>
      <p:sp>
        <p:nvSpPr>
          <p:cNvPr id="33" name="Rechteck 32"/>
          <p:cNvSpPr/>
          <p:nvPr/>
        </p:nvSpPr>
        <p:spPr>
          <a:xfrm>
            <a:off x="395536" y="4083918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Center‘s </a:t>
            </a:r>
            <a:r>
              <a:rPr lang="de-DE" sz="1200" dirty="0" err="1"/>
              <a:t>Contributions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smtClean="0"/>
              <a:t>P 3 </a:t>
            </a:r>
            <a:endParaRPr lang="de-DE" sz="1200" dirty="0"/>
          </a:p>
        </p:txBody>
      </p:sp>
      <p:sp>
        <p:nvSpPr>
          <p:cNvPr id="34" name="Rechteck 33"/>
          <p:cNvSpPr/>
          <p:nvPr/>
        </p:nvSpPr>
        <p:spPr>
          <a:xfrm>
            <a:off x="395536" y="1095586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1</a:t>
            </a:r>
            <a:endParaRPr lang="de-DE" sz="1200" dirty="0"/>
          </a:p>
        </p:txBody>
      </p:sp>
      <p:sp>
        <p:nvSpPr>
          <p:cNvPr id="35" name="Rechteck 34"/>
          <p:cNvSpPr/>
          <p:nvPr/>
        </p:nvSpPr>
        <p:spPr>
          <a:xfrm>
            <a:off x="395536" y="1527228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2</a:t>
            </a:r>
            <a:endParaRPr lang="de-DE" sz="1200" dirty="0"/>
          </a:p>
        </p:txBody>
      </p:sp>
      <p:sp>
        <p:nvSpPr>
          <p:cNvPr id="36" name="Rechteck 35"/>
          <p:cNvSpPr/>
          <p:nvPr/>
        </p:nvSpPr>
        <p:spPr>
          <a:xfrm>
            <a:off x="395536" y="1950993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3</a:t>
            </a:r>
            <a:endParaRPr lang="de-DE" sz="1200" dirty="0"/>
          </a:p>
        </p:txBody>
      </p:sp>
      <p:sp>
        <p:nvSpPr>
          <p:cNvPr id="37" name="Rechteck 36"/>
          <p:cNvSpPr/>
          <p:nvPr/>
        </p:nvSpPr>
        <p:spPr>
          <a:xfrm>
            <a:off x="395536" y="2365581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4</a:t>
            </a:r>
            <a:endParaRPr lang="de-DE" sz="1200" dirty="0"/>
          </a:p>
        </p:txBody>
      </p:sp>
      <p:sp>
        <p:nvSpPr>
          <p:cNvPr id="38" name="Rechteck 37"/>
          <p:cNvSpPr/>
          <p:nvPr/>
        </p:nvSpPr>
        <p:spPr>
          <a:xfrm>
            <a:off x="395536" y="2787774"/>
            <a:ext cx="2592288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UF</a:t>
            </a:r>
            <a:endParaRPr lang="de-DE" sz="1200" dirty="0"/>
          </a:p>
        </p:txBody>
      </p:sp>
      <p:sp>
        <p:nvSpPr>
          <p:cNvPr id="39" name="Inhaltsplatzhalter 5"/>
          <p:cNvSpPr>
            <a:spLocks noGrp="1"/>
          </p:cNvSpPr>
          <p:nvPr>
            <p:ph sz="quarter" idx="15"/>
          </p:nvPr>
        </p:nvSpPr>
        <p:spPr>
          <a:xfrm>
            <a:off x="3203848" y="1275606"/>
            <a:ext cx="5688632" cy="3422650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The Review Report of the Center has three levels (from top to bottom): 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RU-level</a:t>
            </a:r>
            <a:r>
              <a:rPr lang="en-US" sz="1400" dirty="0" smtClean="0">
                <a:solidFill>
                  <a:prstClr val="black"/>
                </a:solidFill>
              </a:rPr>
              <a:t>: R&amp;D </a:t>
            </a:r>
            <a:r>
              <a:rPr lang="en-US" sz="1400" dirty="0">
                <a:solidFill>
                  <a:prstClr val="black"/>
                </a:solidFill>
              </a:rPr>
              <a:t>activities (as well as the operation of the user facilities) are presented and evaluated in the framework of research units (RU) and facility units (UF), </a:t>
            </a:r>
            <a:r>
              <a:rPr lang="en-US" sz="1400" dirty="0" smtClean="0">
                <a:solidFill>
                  <a:prstClr val="black"/>
                </a:solidFill>
              </a:rPr>
              <a:t>respectively, and as core </a:t>
            </a:r>
            <a:r>
              <a:rPr lang="en-US" sz="1400" dirty="0">
                <a:solidFill>
                  <a:prstClr val="black"/>
                </a:solidFill>
              </a:rPr>
              <a:t>element and main target of </a:t>
            </a:r>
            <a:r>
              <a:rPr lang="en-US" sz="1400" dirty="0" smtClean="0">
                <a:solidFill>
                  <a:prstClr val="black"/>
                </a:solidFill>
              </a:rPr>
              <a:t>the scientific evaluation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Program-level</a:t>
            </a:r>
            <a:r>
              <a:rPr lang="en-US" sz="1400" dirty="0" smtClean="0">
                <a:solidFill>
                  <a:prstClr val="black"/>
                </a:solidFill>
              </a:rPr>
              <a:t>: The </a:t>
            </a:r>
            <a:r>
              <a:rPr lang="en-US" sz="1400" dirty="0">
                <a:solidFill>
                  <a:prstClr val="black"/>
                </a:solidFill>
              </a:rPr>
              <a:t>R&amp;D as well as </a:t>
            </a:r>
            <a:r>
              <a:rPr lang="en-US" sz="1400">
                <a:solidFill>
                  <a:prstClr val="black"/>
                </a:solidFill>
              </a:rPr>
              <a:t>user </a:t>
            </a:r>
            <a:r>
              <a:rPr lang="en-US" sz="1400" smtClean="0">
                <a:solidFill>
                  <a:prstClr val="black"/>
                </a:solidFill>
              </a:rPr>
              <a:t>facility </a:t>
            </a:r>
            <a:r>
              <a:rPr lang="en-US" sz="1400" dirty="0">
                <a:solidFill>
                  <a:prstClr val="black"/>
                </a:solidFill>
              </a:rPr>
              <a:t>activities are affiliated to corresponding Helmholtz programs </a:t>
            </a:r>
            <a:r>
              <a:rPr lang="en-US" sz="1400" dirty="0" smtClean="0">
                <a:solidFill>
                  <a:prstClr val="black"/>
                </a:solidFill>
              </a:rPr>
              <a:t>(center’s contribution to the program)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Center-level</a:t>
            </a:r>
            <a:r>
              <a:rPr lang="en-US" sz="1400" dirty="0" smtClean="0">
                <a:solidFill>
                  <a:prstClr val="black"/>
                </a:solidFill>
              </a:rPr>
              <a:t>: An </a:t>
            </a:r>
            <a:r>
              <a:rPr lang="en-US" sz="1400" dirty="0">
                <a:solidFill>
                  <a:prstClr val="black"/>
                </a:solidFill>
              </a:rPr>
              <a:t>overall assessment will be given as an executive summary 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Each block </a:t>
            </a:r>
            <a:r>
              <a:rPr lang="en-US" sz="1400" dirty="0">
                <a:solidFill>
                  <a:prstClr val="black"/>
                </a:solidFill>
              </a:rPr>
              <a:t>(Blue, </a:t>
            </a:r>
            <a:r>
              <a:rPr lang="en-US" sz="1400" dirty="0" smtClean="0">
                <a:solidFill>
                  <a:prstClr val="black"/>
                </a:solidFill>
              </a:rPr>
              <a:t>Orange or Gray) corresponds to a specific chapter of the Center’s Review Report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9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/>
              <a:t>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err="1" smtClean="0"/>
              <a:t>Step</a:t>
            </a:r>
            <a:r>
              <a:rPr lang="de-DE" dirty="0" smtClean="0"/>
              <a:t> 1: </a:t>
            </a:r>
            <a:r>
              <a:rPr lang="de-DE" dirty="0" err="1" smtClean="0"/>
              <a:t>Structuring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Review Report </a:t>
            </a:r>
            <a:r>
              <a:rPr lang="de-DE" dirty="0" err="1" smtClean="0"/>
              <a:t>along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Programs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389816" y="1131590"/>
            <a:ext cx="2592288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Overall Assessment</a:t>
            </a:r>
            <a:endParaRPr lang="de-DE" sz="1200" dirty="0"/>
          </a:p>
        </p:txBody>
      </p:sp>
      <p:sp>
        <p:nvSpPr>
          <p:cNvPr id="31" name="Rechteck 30"/>
          <p:cNvSpPr/>
          <p:nvPr/>
        </p:nvSpPr>
        <p:spPr>
          <a:xfrm>
            <a:off x="395536" y="1563638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Center‘s </a:t>
            </a:r>
            <a:r>
              <a:rPr lang="de-DE" sz="1200" dirty="0" err="1" smtClean="0"/>
              <a:t>Contributions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 1 </a:t>
            </a:r>
            <a:endParaRPr lang="de-DE" sz="1200" dirty="0"/>
          </a:p>
        </p:txBody>
      </p:sp>
      <p:sp>
        <p:nvSpPr>
          <p:cNvPr id="32" name="Rechteck 31"/>
          <p:cNvSpPr/>
          <p:nvPr/>
        </p:nvSpPr>
        <p:spPr>
          <a:xfrm>
            <a:off x="395536" y="2859782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Center‘s </a:t>
            </a:r>
            <a:r>
              <a:rPr lang="de-DE" sz="1200" dirty="0" err="1"/>
              <a:t>Contributions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smtClean="0"/>
              <a:t>P 2 </a:t>
            </a:r>
            <a:endParaRPr lang="de-DE" sz="1200" dirty="0"/>
          </a:p>
        </p:txBody>
      </p:sp>
      <p:sp>
        <p:nvSpPr>
          <p:cNvPr id="33" name="Rechteck 32"/>
          <p:cNvSpPr/>
          <p:nvPr/>
        </p:nvSpPr>
        <p:spPr>
          <a:xfrm>
            <a:off x="395536" y="4155926"/>
            <a:ext cx="2592288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Center‘s </a:t>
            </a:r>
            <a:r>
              <a:rPr lang="de-DE" sz="1200" dirty="0" err="1"/>
              <a:t>Contributions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smtClean="0"/>
              <a:t>P 3 </a:t>
            </a:r>
            <a:endParaRPr lang="de-DE" sz="1200" dirty="0"/>
          </a:p>
        </p:txBody>
      </p:sp>
      <p:sp>
        <p:nvSpPr>
          <p:cNvPr id="34" name="Rechteck 33"/>
          <p:cNvSpPr/>
          <p:nvPr/>
        </p:nvSpPr>
        <p:spPr>
          <a:xfrm>
            <a:off x="395536" y="1995686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1</a:t>
            </a:r>
            <a:endParaRPr lang="de-DE" sz="1200" dirty="0"/>
          </a:p>
        </p:txBody>
      </p:sp>
      <p:sp>
        <p:nvSpPr>
          <p:cNvPr id="35" name="Rechteck 34"/>
          <p:cNvSpPr/>
          <p:nvPr/>
        </p:nvSpPr>
        <p:spPr>
          <a:xfrm>
            <a:off x="395536" y="2427734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2</a:t>
            </a:r>
            <a:endParaRPr lang="de-DE" sz="1200" dirty="0"/>
          </a:p>
        </p:txBody>
      </p:sp>
      <p:sp>
        <p:nvSpPr>
          <p:cNvPr id="36" name="Rechteck 35"/>
          <p:cNvSpPr/>
          <p:nvPr/>
        </p:nvSpPr>
        <p:spPr>
          <a:xfrm>
            <a:off x="395536" y="3291830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3</a:t>
            </a:r>
            <a:endParaRPr lang="de-DE" sz="1200" dirty="0"/>
          </a:p>
        </p:txBody>
      </p:sp>
      <p:sp>
        <p:nvSpPr>
          <p:cNvPr id="37" name="Rechteck 36"/>
          <p:cNvSpPr/>
          <p:nvPr/>
        </p:nvSpPr>
        <p:spPr>
          <a:xfrm>
            <a:off x="395536" y="4587974"/>
            <a:ext cx="2592288" cy="36004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4</a:t>
            </a:r>
            <a:endParaRPr lang="de-DE" sz="1200" dirty="0"/>
          </a:p>
        </p:txBody>
      </p:sp>
      <p:sp>
        <p:nvSpPr>
          <p:cNvPr id="38" name="Rechteck 37"/>
          <p:cNvSpPr/>
          <p:nvPr/>
        </p:nvSpPr>
        <p:spPr>
          <a:xfrm>
            <a:off x="395536" y="3723878"/>
            <a:ext cx="2592288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UF</a:t>
            </a:r>
            <a:endParaRPr lang="de-DE" sz="1200" dirty="0"/>
          </a:p>
        </p:txBody>
      </p:sp>
      <p:sp>
        <p:nvSpPr>
          <p:cNvPr id="39" name="Inhaltsplatzhalter 5"/>
          <p:cNvSpPr>
            <a:spLocks noGrp="1"/>
          </p:cNvSpPr>
          <p:nvPr>
            <p:ph sz="quarter" idx="15"/>
          </p:nvPr>
        </p:nvSpPr>
        <p:spPr>
          <a:xfrm>
            <a:off x="3635896" y="1275606"/>
            <a:ext cx="5256584" cy="3672408"/>
          </a:xfrm>
        </p:spPr>
        <p:txBody>
          <a:bodyPr/>
          <a:lstStyle/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In case of DESY each RU follows a PT (or program sub-topic) anyway, that means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Here RU-1 corresponds directly to PT-1 and RU-2 corresponds directly to PT-2 …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All other centers of the research field Matter organized / defined their RUs in various forms; here usually the RUs refer to more than one PT (while focusing usually on one specific PT)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Idea</a:t>
            </a:r>
            <a:r>
              <a:rPr lang="en-US" sz="1400" dirty="0" smtClean="0">
                <a:solidFill>
                  <a:prstClr val="black"/>
                </a:solidFill>
              </a:rPr>
              <a:t>: the RU is affiliated to the PT to which it mainly contributes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If the RU contributes to other PTs in addition than corresponding references will be mentioned  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2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err="1" smtClean="0"/>
              <a:t>Step</a:t>
            </a:r>
            <a:r>
              <a:rPr lang="de-DE" dirty="0" smtClean="0"/>
              <a:t> 2: </a:t>
            </a:r>
            <a:r>
              <a:rPr lang="de-DE" dirty="0" err="1" smtClean="0"/>
              <a:t>Deletion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personal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rating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RU </a:t>
            </a:r>
            <a:r>
              <a:rPr lang="de-DE" dirty="0" err="1" smtClean="0"/>
              <a:t>level</a:t>
            </a:r>
            <a:r>
              <a:rPr lang="de-DE" dirty="0" smtClean="0"/>
              <a:t> etc.</a:t>
            </a:r>
            <a:endParaRPr lang="de-DE" dirty="0"/>
          </a:p>
        </p:txBody>
      </p:sp>
      <p:sp>
        <p:nvSpPr>
          <p:cNvPr id="41" name="Pfeil nach rechts 40"/>
          <p:cNvSpPr/>
          <p:nvPr/>
        </p:nvSpPr>
        <p:spPr>
          <a:xfrm>
            <a:off x="4067944" y="2304187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Inhaltsplatzhalter 5"/>
          <p:cNvSpPr>
            <a:spLocks noGrp="1"/>
          </p:cNvSpPr>
          <p:nvPr>
            <p:ph sz="quarter" idx="15"/>
          </p:nvPr>
        </p:nvSpPr>
        <p:spPr>
          <a:xfrm>
            <a:off x="3059831" y="1152768"/>
            <a:ext cx="2952329" cy="3422650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Review Report </a:t>
            </a: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of the Center</a:t>
            </a: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        Program-related </a:t>
            </a:r>
            <a:r>
              <a:rPr lang="en-US" dirty="0">
                <a:solidFill>
                  <a:prstClr val="black"/>
                </a:solidFill>
              </a:rPr>
              <a:t>Report </a:t>
            </a:r>
          </a:p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            of </a:t>
            </a:r>
            <a:r>
              <a:rPr lang="en-US" dirty="0">
                <a:solidFill>
                  <a:prstClr val="black"/>
                </a:solidFill>
              </a:rPr>
              <a:t>the Center</a:t>
            </a:r>
          </a:p>
        </p:txBody>
      </p:sp>
      <p:sp>
        <p:nvSpPr>
          <p:cNvPr id="31" name="Rechteck 30"/>
          <p:cNvSpPr/>
          <p:nvPr/>
        </p:nvSpPr>
        <p:spPr>
          <a:xfrm>
            <a:off x="6078448" y="3003798"/>
            <a:ext cx="2592288" cy="72008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Research Unit </a:t>
            </a:r>
          </a:p>
          <a:p>
            <a:pPr algn="ctr"/>
            <a:r>
              <a:rPr lang="de-DE" sz="1200" dirty="0" smtClean="0"/>
              <a:t>(</a:t>
            </a:r>
            <a:r>
              <a:rPr lang="de-DE" sz="1200" dirty="0" err="1" smtClean="0"/>
              <a:t>which</a:t>
            </a:r>
            <a:r>
              <a:rPr lang="de-DE" sz="1200" dirty="0" smtClean="0"/>
              <a:t> </a:t>
            </a:r>
            <a:r>
              <a:rPr lang="de-DE" sz="1200" dirty="0" err="1" smtClean="0"/>
              <a:t>mainly</a:t>
            </a:r>
            <a:r>
              <a:rPr lang="de-DE" sz="1200" dirty="0" smtClean="0"/>
              <a:t> </a:t>
            </a:r>
            <a:r>
              <a:rPr lang="de-DE" sz="1200" dirty="0" err="1" smtClean="0"/>
              <a:t>refers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PT) </a:t>
            </a:r>
          </a:p>
        </p:txBody>
      </p:sp>
      <p:sp>
        <p:nvSpPr>
          <p:cNvPr id="32" name="Rechteck 31"/>
          <p:cNvSpPr/>
          <p:nvPr/>
        </p:nvSpPr>
        <p:spPr>
          <a:xfrm>
            <a:off x="6078448" y="1958956"/>
            <a:ext cx="2592288" cy="7200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6078448" y="1131590"/>
            <a:ext cx="2592288" cy="72008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36" name="Rechteck 35"/>
          <p:cNvSpPr/>
          <p:nvPr/>
        </p:nvSpPr>
        <p:spPr>
          <a:xfrm>
            <a:off x="6072728" y="1306964"/>
            <a:ext cx="2598008" cy="461665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Overall assessment on the Center</a:t>
            </a:r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78448" y="2073355"/>
            <a:ext cx="2598008" cy="461665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Center’s contribution to the Program Topic</a:t>
            </a:r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84168" y="2679036"/>
            <a:ext cx="2592288" cy="25275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Rating PT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0" name="Multiplizieren 39"/>
          <p:cNvSpPr/>
          <p:nvPr/>
        </p:nvSpPr>
        <p:spPr>
          <a:xfrm>
            <a:off x="6009300" y="1306964"/>
            <a:ext cx="2736304" cy="360040"/>
          </a:xfrm>
          <a:prstGeom prst="mathMultiply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89816" y="3003798"/>
            <a:ext cx="2592288" cy="72008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Research Unit </a:t>
            </a:r>
          </a:p>
          <a:p>
            <a:pPr algn="ctr"/>
            <a:r>
              <a:rPr lang="de-DE" sz="1200" dirty="0" smtClean="0"/>
              <a:t>(</a:t>
            </a:r>
            <a:r>
              <a:rPr lang="de-DE" sz="1200" dirty="0" err="1" smtClean="0"/>
              <a:t>which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a </a:t>
            </a:r>
            <a:r>
              <a:rPr lang="de-DE" sz="1200" dirty="0" err="1" smtClean="0"/>
              <a:t>main</a:t>
            </a:r>
            <a:r>
              <a:rPr lang="de-DE" sz="1200" dirty="0" smtClean="0"/>
              <a:t> </a:t>
            </a:r>
            <a:r>
              <a:rPr lang="de-DE" sz="1200" dirty="0" err="1" smtClean="0"/>
              <a:t>contributor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PT) </a:t>
            </a:r>
          </a:p>
        </p:txBody>
      </p:sp>
      <p:sp>
        <p:nvSpPr>
          <p:cNvPr id="25" name="Rechteck 24"/>
          <p:cNvSpPr/>
          <p:nvPr/>
        </p:nvSpPr>
        <p:spPr>
          <a:xfrm>
            <a:off x="389816" y="1958956"/>
            <a:ext cx="2592288" cy="7200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89816" y="4011910"/>
            <a:ext cx="2592288" cy="54006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Specific</a:t>
            </a:r>
            <a:r>
              <a:rPr lang="de-DE" sz="1200" dirty="0" smtClean="0"/>
              <a:t> </a:t>
            </a:r>
            <a:r>
              <a:rPr lang="de-DE" sz="1200" dirty="0" err="1" smtClean="0"/>
              <a:t>Recommendations</a:t>
            </a:r>
            <a:endParaRPr lang="de-DE" sz="1200" dirty="0"/>
          </a:p>
        </p:txBody>
      </p:sp>
      <p:sp>
        <p:nvSpPr>
          <p:cNvPr id="27" name="Rechteck 26"/>
          <p:cNvSpPr/>
          <p:nvPr/>
        </p:nvSpPr>
        <p:spPr>
          <a:xfrm>
            <a:off x="384096" y="3717002"/>
            <a:ext cx="2603728" cy="288032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Talent </a:t>
            </a:r>
            <a:r>
              <a:rPr lang="de-DE" sz="1200" dirty="0" err="1" smtClean="0"/>
              <a:t>and</a:t>
            </a:r>
            <a:r>
              <a:rPr lang="de-DE" sz="1200" dirty="0" smtClean="0"/>
              <a:t> Career </a:t>
            </a:r>
            <a:r>
              <a:rPr lang="de-DE" sz="1200" dirty="0" err="1" smtClean="0"/>
              <a:t>development</a:t>
            </a:r>
            <a:endParaRPr lang="de-DE" sz="1200" dirty="0"/>
          </a:p>
        </p:txBody>
      </p:sp>
      <p:sp>
        <p:nvSpPr>
          <p:cNvPr id="28" name="Rechteck 27"/>
          <p:cNvSpPr/>
          <p:nvPr/>
        </p:nvSpPr>
        <p:spPr>
          <a:xfrm>
            <a:off x="389816" y="1131590"/>
            <a:ext cx="2592288" cy="72008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384096" y="1306964"/>
            <a:ext cx="2598008" cy="461665"/>
          </a:xfrm>
          <a:prstGeom prst="rect">
            <a:avLst/>
          </a:prstGeom>
          <a:ln w="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Overall assessment on the Center</a:t>
            </a:r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389816" y="2073355"/>
            <a:ext cx="2598008" cy="461665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Center’s contribution to the Program Topic</a:t>
            </a:r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395536" y="2679036"/>
            <a:ext cx="2592288" cy="25275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Rating PT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389816" y="4551244"/>
            <a:ext cx="2592288" cy="25275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Rating RU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6078448" y="4018786"/>
            <a:ext cx="2592288" cy="54006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Specific</a:t>
            </a:r>
            <a:r>
              <a:rPr lang="de-DE" sz="1200" dirty="0" smtClean="0"/>
              <a:t> </a:t>
            </a:r>
            <a:r>
              <a:rPr lang="de-DE" sz="1200" dirty="0" err="1" smtClean="0"/>
              <a:t>Recommendations</a:t>
            </a:r>
            <a:endParaRPr lang="de-DE" sz="1200" dirty="0"/>
          </a:p>
        </p:txBody>
      </p:sp>
      <p:sp>
        <p:nvSpPr>
          <p:cNvPr id="48" name="Rechteck 47"/>
          <p:cNvSpPr/>
          <p:nvPr/>
        </p:nvSpPr>
        <p:spPr>
          <a:xfrm>
            <a:off x="6078448" y="3730754"/>
            <a:ext cx="2592288" cy="288032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Talent </a:t>
            </a:r>
            <a:r>
              <a:rPr lang="de-DE" sz="1200" dirty="0" err="1" smtClean="0"/>
              <a:t>and</a:t>
            </a:r>
            <a:r>
              <a:rPr lang="de-DE" sz="1200" dirty="0" smtClean="0"/>
              <a:t> Career </a:t>
            </a:r>
            <a:r>
              <a:rPr lang="de-DE" sz="1200" dirty="0" err="1" smtClean="0"/>
              <a:t>development</a:t>
            </a:r>
            <a:endParaRPr lang="de-DE" sz="1200" dirty="0"/>
          </a:p>
        </p:txBody>
      </p:sp>
      <p:sp>
        <p:nvSpPr>
          <p:cNvPr id="49" name="Rechteck 48"/>
          <p:cNvSpPr/>
          <p:nvPr/>
        </p:nvSpPr>
        <p:spPr>
          <a:xfrm>
            <a:off x="6078448" y="4558120"/>
            <a:ext cx="2592288" cy="25275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Rating RU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4" name="Multiplizieren 43"/>
          <p:cNvSpPr/>
          <p:nvPr/>
        </p:nvSpPr>
        <p:spPr>
          <a:xfrm>
            <a:off x="6047696" y="3658746"/>
            <a:ext cx="2736304" cy="360040"/>
          </a:xfrm>
          <a:prstGeom prst="mathMultiply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Multiplizieren 42"/>
          <p:cNvSpPr/>
          <p:nvPr/>
        </p:nvSpPr>
        <p:spPr>
          <a:xfrm>
            <a:off x="6003012" y="4515966"/>
            <a:ext cx="2736304" cy="360040"/>
          </a:xfrm>
          <a:prstGeom prst="mathMultiply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5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err="1" smtClean="0"/>
              <a:t>Step</a:t>
            </a:r>
            <a:r>
              <a:rPr lang="de-DE" dirty="0" smtClean="0"/>
              <a:t> 3: Aggregation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</a:t>
            </a:r>
            <a:r>
              <a:rPr lang="de-DE" dirty="0"/>
              <a:t>M</a:t>
            </a:r>
            <a:r>
              <a:rPr lang="de-DE" dirty="0" smtClean="0"/>
              <a:t>odules </a:t>
            </a:r>
            <a:r>
              <a:rPr lang="de-DE" dirty="0" err="1" smtClean="0"/>
              <a:t>to</a:t>
            </a:r>
            <a:r>
              <a:rPr lang="de-DE" dirty="0" smtClean="0"/>
              <a:t> an </a:t>
            </a:r>
            <a:r>
              <a:rPr lang="de-DE" dirty="0" err="1" smtClean="0"/>
              <a:t>entire</a:t>
            </a:r>
            <a:r>
              <a:rPr lang="de-DE" dirty="0" smtClean="0"/>
              <a:t> Report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4350256" y="1752768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A*</a:t>
            </a:r>
          </a:p>
        </p:txBody>
      </p:sp>
      <p:sp>
        <p:nvSpPr>
          <p:cNvPr id="26" name="Rechteck 25"/>
          <p:cNvSpPr/>
          <p:nvPr/>
        </p:nvSpPr>
        <p:spPr>
          <a:xfrm>
            <a:off x="4350256" y="1309686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A*</a:t>
            </a:r>
            <a:endParaRPr lang="de-DE" sz="1200" dirty="0"/>
          </a:p>
        </p:txBody>
      </p:sp>
      <p:sp>
        <p:nvSpPr>
          <p:cNvPr id="29" name="Rechteck 28"/>
          <p:cNvSpPr/>
          <p:nvPr/>
        </p:nvSpPr>
        <p:spPr>
          <a:xfrm>
            <a:off x="4355976" y="1580406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4350256" y="2798808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B*</a:t>
            </a:r>
          </a:p>
        </p:txBody>
      </p:sp>
      <p:sp>
        <p:nvSpPr>
          <p:cNvPr id="31" name="Rechteck 30"/>
          <p:cNvSpPr/>
          <p:nvPr/>
        </p:nvSpPr>
        <p:spPr>
          <a:xfrm>
            <a:off x="4350256" y="2355726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B*</a:t>
            </a:r>
            <a:endParaRPr lang="de-DE" sz="1200" dirty="0"/>
          </a:p>
        </p:txBody>
      </p:sp>
      <p:sp>
        <p:nvSpPr>
          <p:cNvPr id="32" name="Rechteck 31"/>
          <p:cNvSpPr/>
          <p:nvPr/>
        </p:nvSpPr>
        <p:spPr>
          <a:xfrm>
            <a:off x="4355976" y="2626446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4350256" y="4166960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1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XY*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50256" y="3723878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XY*</a:t>
            </a:r>
            <a:endParaRPr lang="de-DE" sz="1200" dirty="0"/>
          </a:p>
        </p:txBody>
      </p:sp>
      <p:sp>
        <p:nvSpPr>
          <p:cNvPr id="38" name="Rechteck 37"/>
          <p:cNvSpPr/>
          <p:nvPr/>
        </p:nvSpPr>
        <p:spPr>
          <a:xfrm>
            <a:off x="4355976" y="3994598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39552" y="1275606"/>
            <a:ext cx="1584176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Center A</a:t>
            </a:r>
          </a:p>
        </p:txBody>
      </p:sp>
      <p:sp>
        <p:nvSpPr>
          <p:cNvPr id="15" name="Rechteck 14"/>
          <p:cNvSpPr/>
          <p:nvPr/>
        </p:nvSpPr>
        <p:spPr>
          <a:xfrm>
            <a:off x="539552" y="2382022"/>
            <a:ext cx="1584176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Center B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32166" y="3291830"/>
            <a:ext cx="415498" cy="369332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7" name="Rechteck 16"/>
          <p:cNvSpPr/>
          <p:nvPr/>
        </p:nvSpPr>
        <p:spPr>
          <a:xfrm>
            <a:off x="539552" y="3673574"/>
            <a:ext cx="1584176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Center XY</a:t>
            </a: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2314600" y="1707653"/>
            <a:ext cx="1778496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4355976" y="3192928"/>
            <a:ext cx="2592288" cy="314926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UF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B*</a:t>
            </a:r>
          </a:p>
        </p:txBody>
      </p:sp>
      <p:sp>
        <p:nvSpPr>
          <p:cNvPr id="24" name="Rechteck 23"/>
          <p:cNvSpPr/>
          <p:nvPr/>
        </p:nvSpPr>
        <p:spPr>
          <a:xfrm>
            <a:off x="4355976" y="4544602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2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XY*</a:t>
            </a:r>
          </a:p>
        </p:txBody>
      </p:sp>
      <p:sp>
        <p:nvSpPr>
          <p:cNvPr id="27" name="Inhaltsplatzhalter 5"/>
          <p:cNvSpPr>
            <a:spLocks noGrp="1"/>
          </p:cNvSpPr>
          <p:nvPr>
            <p:ph sz="quarter" idx="15"/>
          </p:nvPr>
        </p:nvSpPr>
        <p:spPr>
          <a:xfrm>
            <a:off x="7056784" y="3667160"/>
            <a:ext cx="2051720" cy="704790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*) Incl. announcement of Resources in full time equivalents of core funded scientists in 2016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 flipV="1">
            <a:off x="2339752" y="2787773"/>
            <a:ext cx="1778496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V="1">
            <a:off x="2339752" y="4083917"/>
            <a:ext cx="1778496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4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err="1" smtClean="0"/>
              <a:t>Overarching</a:t>
            </a:r>
            <a:r>
              <a:rPr lang="de-DE" dirty="0" smtClean="0"/>
              <a:t> </a:t>
            </a:r>
            <a:r>
              <a:rPr lang="de-DE" dirty="0" err="1" smtClean="0"/>
              <a:t>Sections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MU, MML </a:t>
            </a:r>
            <a:r>
              <a:rPr lang="de-DE" dirty="0" err="1" smtClean="0"/>
              <a:t>and</a:t>
            </a:r>
            <a:r>
              <a:rPr lang="de-DE" dirty="0" smtClean="0"/>
              <a:t> MT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39552" y="4362658"/>
            <a:ext cx="1092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MU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1763688" y="4359326"/>
            <a:ext cx="1092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MML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>
          <a:xfrm>
            <a:off x="2987824" y="4349952"/>
            <a:ext cx="1092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MT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>
          <a:xfrm>
            <a:off x="541979" y="2067694"/>
            <a:ext cx="1077693" cy="122046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66115" y="2067694"/>
            <a:ext cx="1077693" cy="122046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58" name="Rechteck 57"/>
          <p:cNvSpPr/>
          <p:nvPr/>
        </p:nvSpPr>
        <p:spPr>
          <a:xfrm>
            <a:off x="2990251" y="2067694"/>
            <a:ext cx="1077693" cy="122046"/>
          </a:xfrm>
          <a:prstGeom prst="rect">
            <a:avLst/>
          </a:prstGeom>
          <a:solidFill>
            <a:schemeClr val="accent6">
              <a:lumMod val="75000"/>
              <a:alpha val="45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64" name="Inhaltsplatzhalter 5"/>
          <p:cNvSpPr>
            <a:spLocks noGrp="1"/>
          </p:cNvSpPr>
          <p:nvPr>
            <p:ph sz="quarter" idx="15"/>
          </p:nvPr>
        </p:nvSpPr>
        <p:spPr>
          <a:xfrm>
            <a:off x="4211960" y="1203598"/>
            <a:ext cx="4896544" cy="3672408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Solution</a:t>
            </a:r>
            <a:r>
              <a:rPr lang="en-US" sz="1400" dirty="0" smtClean="0">
                <a:solidFill>
                  <a:prstClr val="black"/>
                </a:solidFill>
              </a:rPr>
              <a:t>: 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Aggregation performed </a:t>
            </a:r>
            <a:r>
              <a:rPr lang="en-US" sz="1400" dirty="0">
                <a:solidFill>
                  <a:prstClr val="black"/>
                </a:solidFill>
              </a:rPr>
              <a:t>along </a:t>
            </a:r>
            <a:r>
              <a:rPr lang="en-US" sz="1400" dirty="0" smtClean="0">
                <a:solidFill>
                  <a:prstClr val="black"/>
                </a:solidFill>
              </a:rPr>
              <a:t>the well-defined scheme (see step 1, 2, 3) under control of program reviewers (chaired by the program reviewer of </a:t>
            </a:r>
            <a:r>
              <a:rPr lang="en-US" sz="1400" dirty="0" err="1" smtClean="0">
                <a:solidFill>
                  <a:prstClr val="black"/>
                </a:solidFill>
              </a:rPr>
              <a:t>coord</a:t>
            </a:r>
            <a:r>
              <a:rPr lang="en-US" sz="1400" dirty="0" smtClean="0">
                <a:solidFill>
                  <a:prstClr val="black"/>
                </a:solidFill>
              </a:rPr>
              <a:t>. Center) which also provides an Executive Summary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Accompanied by corresponding </a:t>
            </a:r>
            <a:r>
              <a:rPr lang="en-US" sz="1400" dirty="0">
                <a:solidFill>
                  <a:prstClr val="black"/>
                </a:solidFill>
              </a:rPr>
              <a:t>members of the </a:t>
            </a:r>
            <a:r>
              <a:rPr lang="en-US" sz="1400" dirty="0" smtClean="0">
                <a:solidFill>
                  <a:prstClr val="black"/>
                </a:solidFill>
              </a:rPr>
              <a:t> Helmholtz Senate (and the Extended Senate Commission)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endParaRPr lang="en-US" sz="1400" dirty="0" smtClean="0">
              <a:solidFill>
                <a:prstClr val="black"/>
              </a:solidFill>
            </a:endParaRPr>
          </a:p>
        </p:txBody>
      </p:sp>
      <p:sp>
        <p:nvSpPr>
          <p:cNvPr id="65" name="Inhaltsplatzhalter 5"/>
          <p:cNvSpPr>
            <a:spLocks noGrp="1"/>
          </p:cNvSpPr>
          <p:nvPr>
            <p:ph sz="quarter" idx="15"/>
          </p:nvPr>
        </p:nvSpPr>
        <p:spPr>
          <a:xfrm>
            <a:off x="453588" y="1275606"/>
            <a:ext cx="3686364" cy="648072"/>
          </a:xfrm>
          <a:ln w="12700">
            <a:noFill/>
          </a:ln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What’s still missing is an overarching section for each of the three reports …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1763737" y="2638990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61" name="Rechteck 60"/>
          <p:cNvSpPr/>
          <p:nvPr/>
        </p:nvSpPr>
        <p:spPr>
          <a:xfrm>
            <a:off x="1763737" y="2409310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62" name="Rechteck 61"/>
          <p:cNvSpPr/>
          <p:nvPr/>
        </p:nvSpPr>
        <p:spPr>
          <a:xfrm>
            <a:off x="1766115" y="2549643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1763737" y="3092632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66" name="Rechteck 65"/>
          <p:cNvSpPr/>
          <p:nvPr/>
        </p:nvSpPr>
        <p:spPr>
          <a:xfrm>
            <a:off x="1763737" y="2862951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67" name="Rechteck 66"/>
          <p:cNvSpPr/>
          <p:nvPr/>
        </p:nvSpPr>
        <p:spPr>
          <a:xfrm>
            <a:off x="1766115" y="3003284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1766115" y="3296932"/>
            <a:ext cx="1077693" cy="16324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69" name="Rechteck 68"/>
          <p:cNvSpPr/>
          <p:nvPr/>
        </p:nvSpPr>
        <p:spPr>
          <a:xfrm>
            <a:off x="554704" y="2660960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70" name="Rechteck 69"/>
          <p:cNvSpPr/>
          <p:nvPr/>
        </p:nvSpPr>
        <p:spPr>
          <a:xfrm>
            <a:off x="554704" y="2431280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71" name="Rechteck 70"/>
          <p:cNvSpPr/>
          <p:nvPr/>
        </p:nvSpPr>
        <p:spPr>
          <a:xfrm>
            <a:off x="557082" y="2571613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554704" y="3114602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73" name="Rechteck 72"/>
          <p:cNvSpPr/>
          <p:nvPr/>
        </p:nvSpPr>
        <p:spPr>
          <a:xfrm>
            <a:off x="554704" y="2884921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74" name="Rechteck 73"/>
          <p:cNvSpPr/>
          <p:nvPr/>
        </p:nvSpPr>
        <p:spPr>
          <a:xfrm>
            <a:off x="557082" y="3025254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554704" y="3761060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76" name="Rechteck 75"/>
          <p:cNvSpPr/>
          <p:nvPr/>
        </p:nvSpPr>
        <p:spPr>
          <a:xfrm>
            <a:off x="554704" y="3531380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77" name="Rechteck 76"/>
          <p:cNvSpPr/>
          <p:nvPr/>
        </p:nvSpPr>
        <p:spPr>
          <a:xfrm>
            <a:off x="557082" y="3671713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557082" y="3318902"/>
            <a:ext cx="1077693" cy="16324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79" name="Rechteck 78"/>
          <p:cNvSpPr/>
          <p:nvPr/>
        </p:nvSpPr>
        <p:spPr>
          <a:xfrm>
            <a:off x="557082" y="3956819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0" name="Rechteck 79"/>
          <p:cNvSpPr/>
          <p:nvPr/>
        </p:nvSpPr>
        <p:spPr>
          <a:xfrm>
            <a:off x="2987824" y="2668240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1" name="Rechteck 80"/>
          <p:cNvSpPr/>
          <p:nvPr/>
        </p:nvSpPr>
        <p:spPr>
          <a:xfrm>
            <a:off x="2987824" y="2438560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82" name="Rechteck 81"/>
          <p:cNvSpPr/>
          <p:nvPr/>
        </p:nvSpPr>
        <p:spPr>
          <a:xfrm>
            <a:off x="2990202" y="2578893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2987824" y="3121882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4" name="Rechteck 83"/>
          <p:cNvSpPr/>
          <p:nvPr/>
        </p:nvSpPr>
        <p:spPr>
          <a:xfrm>
            <a:off x="2987824" y="2892201"/>
            <a:ext cx="1077693" cy="1220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</p:txBody>
      </p:sp>
      <p:sp>
        <p:nvSpPr>
          <p:cNvPr id="85" name="Rechteck 84"/>
          <p:cNvSpPr/>
          <p:nvPr/>
        </p:nvSpPr>
        <p:spPr>
          <a:xfrm>
            <a:off x="2990202" y="3032534"/>
            <a:ext cx="1077693" cy="6551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1766115" y="3512148"/>
            <a:ext cx="1077693" cy="16324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7" name="Rechteck 86"/>
          <p:cNvSpPr/>
          <p:nvPr/>
        </p:nvSpPr>
        <p:spPr>
          <a:xfrm>
            <a:off x="1763688" y="3747404"/>
            <a:ext cx="1077693" cy="16324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8" name="Rechteck 87"/>
          <p:cNvSpPr/>
          <p:nvPr/>
        </p:nvSpPr>
        <p:spPr>
          <a:xfrm>
            <a:off x="1763688" y="3962620"/>
            <a:ext cx="1077693" cy="163248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  <p:sp>
        <p:nvSpPr>
          <p:cNvPr id="89" name="Rechteck 88"/>
          <p:cNvSpPr/>
          <p:nvPr/>
        </p:nvSpPr>
        <p:spPr>
          <a:xfrm>
            <a:off x="2987824" y="3315356"/>
            <a:ext cx="1077693" cy="163248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smtClean="0"/>
          </a:p>
        </p:txBody>
      </p:sp>
    </p:spTree>
    <p:extLst>
      <p:ext uri="{BB962C8B-B14F-4D97-AF65-F5344CB8AC3E}">
        <p14:creationId xmlns:p14="http://schemas.microsoft.com/office/powerpoint/2010/main" val="17769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err="1" smtClean="0"/>
              <a:t>Overarching</a:t>
            </a:r>
            <a:r>
              <a:rPr lang="de-DE" dirty="0" smtClean="0"/>
              <a:t> </a:t>
            </a:r>
            <a:r>
              <a:rPr lang="de-DE" dirty="0" err="1" smtClean="0"/>
              <a:t>Sections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Review </a:t>
            </a:r>
            <a:r>
              <a:rPr lang="de-DE" dirty="0" err="1" smtClean="0"/>
              <a:t>Process</a:t>
            </a:r>
            <a:endParaRPr lang="de-DE" dirty="0"/>
          </a:p>
        </p:txBody>
      </p:sp>
      <p:sp>
        <p:nvSpPr>
          <p:cNvPr id="64" name="Inhaltsplatzhalter 5"/>
          <p:cNvSpPr>
            <a:spLocks noGrp="1"/>
          </p:cNvSpPr>
          <p:nvPr>
            <p:ph sz="quarter" idx="15"/>
          </p:nvPr>
        </p:nvSpPr>
        <p:spPr>
          <a:xfrm>
            <a:off x="3275856" y="1131590"/>
            <a:ext cx="5688632" cy="3672408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dirty="0">
                <a:solidFill>
                  <a:prstClr val="black"/>
                </a:solidFill>
              </a:rPr>
              <a:t>The </a:t>
            </a:r>
            <a:r>
              <a:rPr lang="en-US" sz="1400" dirty="0">
                <a:solidFill>
                  <a:prstClr val="black"/>
                </a:solidFill>
              </a:rPr>
              <a:t>aggregated program report </a:t>
            </a:r>
            <a:r>
              <a:rPr lang="en-US" sz="1400" dirty="0" smtClean="0">
                <a:solidFill>
                  <a:prstClr val="black"/>
                </a:solidFill>
              </a:rPr>
              <a:t>as well as its </a:t>
            </a:r>
            <a:r>
              <a:rPr lang="en-US" sz="1400" u="sng" dirty="0" smtClean="0">
                <a:solidFill>
                  <a:prstClr val="black"/>
                </a:solidFill>
              </a:rPr>
              <a:t>Overarching Section</a:t>
            </a:r>
            <a:r>
              <a:rPr lang="en-US" sz="1400" dirty="0" smtClean="0">
                <a:solidFill>
                  <a:prstClr val="black"/>
                </a:solidFill>
              </a:rPr>
              <a:t> have to </a:t>
            </a:r>
            <a:r>
              <a:rPr lang="en-US" sz="1400" dirty="0">
                <a:solidFill>
                  <a:prstClr val="black"/>
                </a:solidFill>
              </a:rPr>
              <a:t>be reviewed </a:t>
            </a:r>
            <a:r>
              <a:rPr lang="en-US" sz="1400" dirty="0" smtClean="0">
                <a:solidFill>
                  <a:prstClr val="black"/>
                </a:solidFill>
              </a:rPr>
              <a:t>by </a:t>
            </a:r>
            <a:r>
              <a:rPr lang="en-US" sz="1400" dirty="0" smtClean="0">
                <a:solidFill>
                  <a:prstClr val="black"/>
                </a:solidFill>
              </a:rPr>
              <a:t>the program-reviewers considering a catalogue </a:t>
            </a:r>
            <a:r>
              <a:rPr lang="en-US" sz="1400" dirty="0" smtClean="0">
                <a:solidFill>
                  <a:prstClr val="black"/>
                </a:solidFill>
              </a:rPr>
              <a:t>of specific questions: 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>
                <a:solidFill>
                  <a:prstClr val="black"/>
                </a:solidFill>
              </a:rPr>
              <a:t>Does the aggregated program report mention the relevant program activities of each center report, is it complete and balanced quite well?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Are </a:t>
            </a:r>
            <a:r>
              <a:rPr lang="en-US" sz="1400" dirty="0">
                <a:solidFill>
                  <a:prstClr val="black"/>
                </a:solidFill>
              </a:rPr>
              <a:t>the various </a:t>
            </a:r>
            <a:r>
              <a:rPr lang="en-US" sz="1400" dirty="0" smtClean="0">
                <a:solidFill>
                  <a:prstClr val="black"/>
                </a:solidFill>
              </a:rPr>
              <a:t>center reports </a:t>
            </a:r>
            <a:r>
              <a:rPr lang="en-US" sz="1400" dirty="0">
                <a:solidFill>
                  <a:prstClr val="black"/>
                </a:solidFill>
              </a:rPr>
              <a:t>using equivalent quality standards?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Are the program activities significant</a:t>
            </a:r>
            <a:r>
              <a:rPr lang="en-US" sz="1400" dirty="0">
                <a:solidFill>
                  <a:prstClr val="black"/>
                </a:solidFill>
              </a:rPr>
              <a:t>, relevant and excellent?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Are they </a:t>
            </a:r>
            <a:r>
              <a:rPr lang="en-US" sz="1400" dirty="0">
                <a:solidFill>
                  <a:prstClr val="black"/>
                </a:solidFill>
              </a:rPr>
              <a:t>complementary to other activities within Helmholtz?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Do </a:t>
            </a:r>
            <a:r>
              <a:rPr lang="en-US" sz="1400" dirty="0">
                <a:solidFill>
                  <a:prstClr val="black"/>
                </a:solidFill>
              </a:rPr>
              <a:t>the centers collaborate as they should do? 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Are </a:t>
            </a:r>
            <a:r>
              <a:rPr lang="en-US" sz="1400" dirty="0">
                <a:solidFill>
                  <a:prstClr val="black"/>
                </a:solidFill>
              </a:rPr>
              <a:t>there </a:t>
            </a:r>
            <a:r>
              <a:rPr lang="en-US" sz="1400" dirty="0" smtClean="0">
                <a:solidFill>
                  <a:prstClr val="black"/>
                </a:solidFill>
              </a:rPr>
              <a:t>gaps or redundancies</a:t>
            </a:r>
            <a:r>
              <a:rPr lang="en-US" sz="1400" dirty="0">
                <a:solidFill>
                  <a:prstClr val="black"/>
                </a:solidFill>
              </a:rPr>
              <a:t>? 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Do </a:t>
            </a:r>
            <a:r>
              <a:rPr lang="en-US" sz="1400" dirty="0">
                <a:solidFill>
                  <a:prstClr val="black"/>
                </a:solidFill>
              </a:rPr>
              <a:t>the participating centers follow same scientific questions but with different </a:t>
            </a:r>
            <a:r>
              <a:rPr lang="en-US" sz="1400" dirty="0" smtClean="0">
                <a:solidFill>
                  <a:prstClr val="black"/>
                </a:solidFill>
              </a:rPr>
              <a:t>methods</a:t>
            </a:r>
            <a:r>
              <a:rPr lang="en-US" sz="1400" dirty="0" smtClean="0">
                <a:solidFill>
                  <a:prstClr val="black"/>
                </a:solidFill>
              </a:rPr>
              <a:t>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611560" y="1347614"/>
            <a:ext cx="2592288" cy="119843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Executive Summay on P Level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>
            <a:off x="611560" y="3075806"/>
            <a:ext cx="2592288" cy="314926"/>
          </a:xfrm>
          <a:prstGeom prst="rect">
            <a:avLst/>
          </a:prstGeom>
          <a:solidFill>
            <a:schemeClr val="accent2"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A</a:t>
            </a:r>
          </a:p>
        </p:txBody>
      </p:sp>
      <p:sp>
        <p:nvSpPr>
          <p:cNvPr id="61" name="Rechteck 60"/>
          <p:cNvSpPr/>
          <p:nvPr/>
        </p:nvSpPr>
        <p:spPr>
          <a:xfrm>
            <a:off x="611560" y="2632724"/>
            <a:ext cx="2592288" cy="235441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A</a:t>
            </a:r>
            <a:endParaRPr lang="de-DE" sz="1200" dirty="0"/>
          </a:p>
        </p:txBody>
      </p:sp>
      <p:sp>
        <p:nvSpPr>
          <p:cNvPr id="62" name="Rechteck 61"/>
          <p:cNvSpPr/>
          <p:nvPr/>
        </p:nvSpPr>
        <p:spPr>
          <a:xfrm>
            <a:off x="617280" y="2903444"/>
            <a:ext cx="2592288" cy="126377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Rating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611560" y="3950936"/>
            <a:ext cx="2592288" cy="314926"/>
          </a:xfrm>
          <a:prstGeom prst="rect">
            <a:avLst/>
          </a:prstGeom>
          <a:solidFill>
            <a:schemeClr val="accent2"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</a:t>
            </a:r>
          </a:p>
        </p:txBody>
      </p:sp>
      <p:sp>
        <p:nvSpPr>
          <p:cNvPr id="66" name="Rechteck 65"/>
          <p:cNvSpPr/>
          <p:nvPr/>
        </p:nvSpPr>
        <p:spPr>
          <a:xfrm>
            <a:off x="611560" y="3507854"/>
            <a:ext cx="2592288" cy="235441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B</a:t>
            </a:r>
            <a:endParaRPr lang="de-DE" sz="1200" dirty="0"/>
          </a:p>
        </p:txBody>
      </p:sp>
      <p:sp>
        <p:nvSpPr>
          <p:cNvPr id="67" name="Rechteck 66"/>
          <p:cNvSpPr/>
          <p:nvPr/>
        </p:nvSpPr>
        <p:spPr>
          <a:xfrm>
            <a:off x="617280" y="3778574"/>
            <a:ext cx="2592288" cy="126377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Rating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1658792" y="4506674"/>
            <a:ext cx="415498" cy="369332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2" name="Rechteck 71"/>
          <p:cNvSpPr/>
          <p:nvPr/>
        </p:nvSpPr>
        <p:spPr>
          <a:xfrm>
            <a:off x="617280" y="4345056"/>
            <a:ext cx="2592288" cy="314926"/>
          </a:xfrm>
          <a:prstGeom prst="rect">
            <a:avLst/>
          </a:prstGeom>
          <a:solidFill>
            <a:schemeClr val="accent5">
              <a:alpha val="40000"/>
            </a:schemeClr>
          </a:solidFill>
          <a:ln w="12700"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UF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</a:t>
            </a:r>
          </a:p>
        </p:txBody>
      </p:sp>
    </p:spTree>
    <p:extLst>
      <p:ext uri="{BB962C8B-B14F-4D97-AF65-F5344CB8AC3E}">
        <p14:creationId xmlns:p14="http://schemas.microsoft.com/office/powerpoint/2010/main" val="25496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39" name="Inhaltsplatzhalter 5"/>
          <p:cNvSpPr>
            <a:spLocks noGrp="1"/>
          </p:cNvSpPr>
          <p:nvPr>
            <p:ph sz="quarter" idx="15"/>
          </p:nvPr>
        </p:nvSpPr>
        <p:spPr>
          <a:xfrm>
            <a:off x="3995936" y="1275606"/>
            <a:ext cx="4824536" cy="3672408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Result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Well defined procedure of </a:t>
            </a:r>
            <a:r>
              <a:rPr lang="en-US" sz="1400" dirty="0" smtClean="0">
                <a:solidFill>
                  <a:prstClr val="black"/>
                </a:solidFill>
              </a:rPr>
              <a:t>aggregation </a:t>
            </a:r>
            <a:r>
              <a:rPr lang="en-US" sz="1400" dirty="0" smtClean="0">
                <a:solidFill>
                  <a:prstClr val="black"/>
                </a:solidFill>
              </a:rPr>
              <a:t>- straight </a:t>
            </a:r>
            <a:r>
              <a:rPr lang="en-US" sz="1400" dirty="0">
                <a:solidFill>
                  <a:prstClr val="black"/>
                </a:solidFill>
              </a:rPr>
              <a:t>forward, </a:t>
            </a:r>
            <a:r>
              <a:rPr lang="en-US" sz="1400" dirty="0" smtClean="0">
                <a:solidFill>
                  <a:prstClr val="black"/>
                </a:solidFill>
              </a:rPr>
              <a:t>coherent and </a:t>
            </a:r>
            <a:r>
              <a:rPr lang="en-US" sz="1400" dirty="0">
                <a:solidFill>
                  <a:prstClr val="black"/>
                </a:solidFill>
              </a:rPr>
              <a:t>comprehensible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Modular structure of </a:t>
            </a:r>
            <a:r>
              <a:rPr lang="en-US" sz="1400" dirty="0">
                <a:solidFill>
                  <a:prstClr val="black"/>
                </a:solidFill>
              </a:rPr>
              <a:t>center’s </a:t>
            </a:r>
            <a:r>
              <a:rPr lang="en-US" sz="1400" dirty="0" smtClean="0">
                <a:solidFill>
                  <a:prstClr val="black"/>
                </a:solidFill>
              </a:rPr>
              <a:t>contributions (incl. corresponding resources) remains</a:t>
            </a:r>
            <a:endParaRPr lang="en-US" sz="1400" dirty="0">
              <a:solidFill>
                <a:prstClr val="black"/>
              </a:solidFill>
            </a:endParaRP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No change of contents of texts written during the on-site reviews is needed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Executive Summary of activities including approval of significance, relevance and quality will be provided </a:t>
            </a:r>
          </a:p>
          <a:p>
            <a:pPr marL="335175" lvl="1" indent="-28575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Font typeface="Wingdings"/>
              <a:buChar char="ó"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Transparent and substantial basis </a:t>
            </a:r>
            <a:r>
              <a:rPr lang="en-US" sz="1400" dirty="0">
                <a:solidFill>
                  <a:prstClr val="black"/>
                </a:solidFill>
              </a:rPr>
              <a:t>for </a:t>
            </a:r>
            <a:r>
              <a:rPr lang="en-US" sz="1400" dirty="0" smtClean="0">
                <a:solidFill>
                  <a:prstClr val="black"/>
                </a:solidFill>
              </a:rPr>
              <a:t>the strategic review which will facilitate it </a:t>
            </a:r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611560" y="1968792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A</a:t>
            </a:r>
          </a:p>
        </p:txBody>
      </p:sp>
      <p:sp>
        <p:nvSpPr>
          <p:cNvPr id="27" name="Rechteck 26"/>
          <p:cNvSpPr/>
          <p:nvPr/>
        </p:nvSpPr>
        <p:spPr>
          <a:xfrm>
            <a:off x="611560" y="1525710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A</a:t>
            </a:r>
            <a:endParaRPr lang="de-DE" sz="1200" dirty="0"/>
          </a:p>
        </p:txBody>
      </p:sp>
      <p:sp>
        <p:nvSpPr>
          <p:cNvPr id="28" name="Rechteck 27"/>
          <p:cNvSpPr/>
          <p:nvPr/>
        </p:nvSpPr>
        <p:spPr>
          <a:xfrm>
            <a:off x="617280" y="1796430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11560" y="2843922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</a:t>
            </a:r>
          </a:p>
        </p:txBody>
      </p:sp>
      <p:sp>
        <p:nvSpPr>
          <p:cNvPr id="30" name="Rechteck 29"/>
          <p:cNvSpPr/>
          <p:nvPr/>
        </p:nvSpPr>
        <p:spPr>
          <a:xfrm>
            <a:off x="611560" y="2400840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B</a:t>
            </a:r>
            <a:endParaRPr lang="de-DE" sz="1200" dirty="0"/>
          </a:p>
        </p:txBody>
      </p:sp>
      <p:sp>
        <p:nvSpPr>
          <p:cNvPr id="40" name="Rechteck 39"/>
          <p:cNvSpPr/>
          <p:nvPr/>
        </p:nvSpPr>
        <p:spPr>
          <a:xfrm>
            <a:off x="617280" y="2671560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11560" y="4183438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1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XY</a:t>
            </a:r>
          </a:p>
        </p:txBody>
      </p:sp>
      <p:sp>
        <p:nvSpPr>
          <p:cNvPr id="42" name="Rechteck 41"/>
          <p:cNvSpPr/>
          <p:nvPr/>
        </p:nvSpPr>
        <p:spPr>
          <a:xfrm>
            <a:off x="611560" y="3740356"/>
            <a:ext cx="2592288" cy="23544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Contribution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PT Center XY</a:t>
            </a:r>
            <a:endParaRPr lang="de-DE" sz="1200" dirty="0"/>
          </a:p>
        </p:txBody>
      </p:sp>
      <p:sp>
        <p:nvSpPr>
          <p:cNvPr id="43" name="Rechteck 42"/>
          <p:cNvSpPr/>
          <p:nvPr/>
        </p:nvSpPr>
        <p:spPr>
          <a:xfrm>
            <a:off x="617280" y="4011076"/>
            <a:ext cx="2592288" cy="126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Rating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658792" y="3399660"/>
            <a:ext cx="415498" cy="369332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5" name="Rechteck 44"/>
          <p:cNvSpPr/>
          <p:nvPr/>
        </p:nvSpPr>
        <p:spPr>
          <a:xfrm>
            <a:off x="617280" y="3238042"/>
            <a:ext cx="2592288" cy="314926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UF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B</a:t>
            </a:r>
          </a:p>
        </p:txBody>
      </p:sp>
      <p:sp>
        <p:nvSpPr>
          <p:cNvPr id="46" name="Rechteck 45"/>
          <p:cNvSpPr/>
          <p:nvPr/>
        </p:nvSpPr>
        <p:spPr>
          <a:xfrm>
            <a:off x="617280" y="4561080"/>
            <a:ext cx="2592288" cy="314926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RU 2 </a:t>
            </a:r>
            <a:r>
              <a:rPr lang="de-DE" sz="1200" dirty="0" err="1" smtClean="0"/>
              <a:t>of</a:t>
            </a:r>
            <a:r>
              <a:rPr lang="de-DE" sz="1200" dirty="0" smtClean="0"/>
              <a:t> Center XY</a:t>
            </a:r>
          </a:p>
        </p:txBody>
      </p:sp>
      <p:sp>
        <p:nvSpPr>
          <p:cNvPr id="17" name="Rechteck 16"/>
          <p:cNvSpPr/>
          <p:nvPr/>
        </p:nvSpPr>
        <p:spPr>
          <a:xfrm>
            <a:off x="611560" y="1131591"/>
            <a:ext cx="2592288" cy="33314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Executive Summay on P Level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5338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3744" y="223301"/>
            <a:ext cx="8424000" cy="371930"/>
          </a:xfrm>
        </p:spPr>
        <p:txBody>
          <a:bodyPr/>
          <a:lstStyle/>
          <a:p>
            <a:r>
              <a:rPr lang="en-US" dirty="0"/>
              <a:t>From Center </a:t>
            </a:r>
            <a:r>
              <a:rPr lang="en-US" dirty="0" smtClean="0"/>
              <a:t>Reports </a:t>
            </a:r>
            <a:r>
              <a:rPr lang="en-US" dirty="0"/>
              <a:t>to </a:t>
            </a:r>
            <a:r>
              <a:rPr lang="en-US" dirty="0" smtClean="0"/>
              <a:t>Program-related Reports</a:t>
            </a:r>
            <a:br>
              <a:rPr lang="en-US" dirty="0" smtClean="0"/>
            </a:br>
            <a:endParaRPr lang="de-DE" dirty="0"/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9582"/>
            <a:ext cx="5572603" cy="381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Inhaltsplatzhalter 5"/>
          <p:cNvSpPr>
            <a:spLocks noGrp="1"/>
          </p:cNvSpPr>
          <p:nvPr>
            <p:ph sz="quarter" idx="15"/>
          </p:nvPr>
        </p:nvSpPr>
        <p:spPr>
          <a:xfrm>
            <a:off x="6012159" y="1203598"/>
            <a:ext cx="2770615" cy="3672408"/>
          </a:xfrm>
        </p:spPr>
        <p:txBody>
          <a:bodyPr/>
          <a:lstStyle/>
          <a:p>
            <a:pPr marL="49425" lvl="1" indent="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buNone/>
              <a:defRPr/>
            </a:pPr>
            <a:r>
              <a:rPr lang="en-US" sz="1400" u="sng" dirty="0" smtClean="0">
                <a:solidFill>
                  <a:prstClr val="black"/>
                </a:solidFill>
              </a:rPr>
              <a:t>Result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pPr marL="276225" lvl="1" indent="-226800">
              <a:lnSpc>
                <a:spcPct val="110000"/>
              </a:lnSpc>
              <a:spcBef>
                <a:spcPts val="600"/>
              </a:spcBef>
              <a:buClr>
                <a:srgbClr val="8CB423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Program Reviewers of the seven reviews in the research field Matter of the Helmholtz Association</a:t>
            </a:r>
            <a:endParaRPr lang="en-US" sz="1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1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lmholtz_PPT_master_ENGLISCH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Helmholtz_PPT_master_ENGLISCH</Template>
  <TotalTime>0</TotalTime>
  <Words>870</Words>
  <Application>Microsoft Office PowerPoint</Application>
  <PresentationFormat>Bildschirmpräsentation (16:9)</PresentationFormat>
  <Paragraphs>138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Helmholtz_PPT_master_ENGLISCH</vt:lpstr>
      <vt:lpstr>Inhaltsfolie</vt:lpstr>
      <vt:lpstr>From Center Reports to Program-related Reports - how the Aggregation looks like  (Draft Version 27/02/2018)    </vt:lpstr>
      <vt:lpstr>From Center Reports to Program-related Reports </vt:lpstr>
      <vt:lpstr>From Center Reports to Program-related Reports </vt:lpstr>
      <vt:lpstr>From Center Reports to Program-related Reports </vt:lpstr>
      <vt:lpstr>From Center Reports to Program-related Reports </vt:lpstr>
      <vt:lpstr>From Center Reports to Program-related Reports </vt:lpstr>
      <vt:lpstr>From Center Reports to Program-related Reports </vt:lpstr>
      <vt:lpstr>From Center Reports to Program-related Reports </vt:lpstr>
      <vt:lpstr>From Center Reports to Program-related Reports </vt:lpstr>
    </vt:vector>
  </TitlesOfParts>
  <Company>Helmholtz-Gemeinschaft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Roeder, Franziska</dc:creator>
  <cp:lastModifiedBy>Bohnet, Ilja</cp:lastModifiedBy>
  <cp:revision>126</cp:revision>
  <cp:lastPrinted>2018-01-29T11:48:30Z</cp:lastPrinted>
  <dcterms:created xsi:type="dcterms:W3CDTF">2017-11-20T09:07:40Z</dcterms:created>
  <dcterms:modified xsi:type="dcterms:W3CDTF">2018-03-02T00:46:13Z</dcterms:modified>
</cp:coreProperties>
</file>