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2.xml" ContentType="application/vnd.openxmlformats-officedocument.theme+xml"/>
  <Override PartName="/ppt/slideLayouts/slideLayout22.xml" ContentType="application/vnd.openxmlformats-officedocument.presentationml.slideLayout+xml"/>
  <Override PartName="/ppt/theme/theme1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  <p:sldMasterId id="2147483650" r:id="rId2"/>
    <p:sldMasterId id="2147483652" r:id="rId3"/>
    <p:sldMasterId id="2147483654" r:id="rId4"/>
    <p:sldMasterId id="2147483658" r:id="rId5"/>
    <p:sldMasterId id="2147483670" r:id="rId6"/>
    <p:sldMasterId id="2147483660" r:id="rId7"/>
    <p:sldMasterId id="2147483673" r:id="rId8"/>
    <p:sldMasterId id="2147483662" r:id="rId9"/>
    <p:sldMasterId id="2147483676" r:id="rId10"/>
    <p:sldMasterId id="2147483668" r:id="rId11"/>
    <p:sldMasterId id="2147483679" r:id="rId12"/>
    <p:sldMasterId id="2147483664" r:id="rId13"/>
    <p:sldMasterId id="2147483682" r:id="rId14"/>
    <p:sldMasterId id="2147483666" r:id="rId15"/>
    <p:sldMasterId id="2147483685" r:id="rId16"/>
    <p:sldMasterId id="2147483696" r:id="rId17"/>
  </p:sldMasterIdLst>
  <p:notesMasterIdLst>
    <p:notesMasterId r:id="rId24"/>
  </p:notesMasterIdLst>
  <p:handoutMasterIdLst>
    <p:handoutMasterId r:id="rId25"/>
  </p:handoutMasterIdLst>
  <p:sldIdLst>
    <p:sldId id="274" r:id="rId18"/>
    <p:sldId id="277" r:id="rId19"/>
    <p:sldId id="278" r:id="rId20"/>
    <p:sldId id="279" r:id="rId21"/>
    <p:sldId id="280" r:id="rId22"/>
    <p:sldId id="281" r:id="rId23"/>
  </p:sldIdLst>
  <p:sldSz cx="9144000" cy="5143500" type="screen16x9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0"/>
    <a:srgbClr val="000000"/>
    <a:srgbClr val="0A2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918" autoAdjust="0"/>
  </p:normalViewPr>
  <p:slideViewPr>
    <p:cSldViewPr snapToObjects="1" showGuides="1">
      <p:cViewPr>
        <p:scale>
          <a:sx n="140" d="100"/>
          <a:sy n="140" d="100"/>
        </p:scale>
        <p:origin x="922" y="811"/>
      </p:cViewPr>
      <p:guideLst>
        <p:guide orient="horz" pos="2982"/>
        <p:guide orient="horz" pos="855"/>
        <p:guide orient="horz" pos="826"/>
        <p:guide pos="226"/>
        <p:guide pos="5534"/>
        <p:guide pos="2812"/>
        <p:guide pos="2744"/>
        <p:guide pos="1435"/>
        <p:guide pos="4325"/>
        <p:guide pos="4173"/>
        <p:guide pos="15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59" d="100"/>
          <a:sy n="59" d="100"/>
        </p:scale>
        <p:origin x="-2702" y="-91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025E2-6E8B-4396-8C47-CF6C28613608}" type="datetimeFigureOut">
              <a:rPr lang="de-DE" smtClean="0"/>
              <a:t>13.03.2018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4909B-14F6-4928-9013-A60BC4B37A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891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E6A6037-A285-4C9E-B04C-6DCA60BD155D}" type="datetimeFigureOut">
              <a:rPr lang="de-DE" smtClean="0"/>
              <a:t>13.03.2018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901BAFD-BDF1-4073-A261-64C06A00B8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7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285200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all" baseline="0"/>
            </a:lvl1pPr>
          </a:lstStyle>
          <a:p>
            <a:r>
              <a:rPr lang="de-DE" dirty="0" smtClean="0"/>
              <a:t>Präsentationstitel</a:t>
            </a:r>
            <a:br>
              <a:rPr lang="de-DE" dirty="0" smtClean="0"/>
            </a:br>
            <a:r>
              <a:rPr lang="de-DE" dirty="0" smtClean="0"/>
              <a:t>Auch zweizeilig möglich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2113200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Eventuelle Subheadline,</a:t>
            </a:r>
          </a:p>
          <a:p>
            <a:r>
              <a:rPr lang="de-DE" dirty="0" smtClean="0"/>
              <a:t>ebenfalls zweizeilig möglich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49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Erde und Umw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72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Erde und Umw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79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Gesund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200" b="1"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1437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Gesund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057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Gesund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6824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200" b="1"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566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129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444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574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425" y="0"/>
            <a:ext cx="8229600" cy="857250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C0FA78D-B199-42CF-88EF-8BE2F9D0E5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cxnSp>
        <p:nvCxnSpPr>
          <p:cNvPr id="5" name="Gerade Verbindung 7"/>
          <p:cNvCxnSpPr/>
          <p:nvPr userDrawn="1"/>
        </p:nvCxnSpPr>
        <p:spPr>
          <a:xfrm>
            <a:off x="469900" y="728735"/>
            <a:ext cx="8191500" cy="1190"/>
          </a:xfrm>
          <a:prstGeom prst="line">
            <a:avLst/>
          </a:prstGeom>
          <a:ln w="9525">
            <a:solidFill>
              <a:srgbClr val="0047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75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Entweder zweizeiliger Titel oder Titel und Subheadline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0236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425" y="0"/>
            <a:ext cx="8229600" cy="857250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C0FA78D-B199-42CF-88EF-8BE2F9D0E5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cxnSp>
        <p:nvCxnSpPr>
          <p:cNvPr id="5" name="Gerade Verbindung 7"/>
          <p:cNvCxnSpPr/>
          <p:nvPr userDrawn="1"/>
        </p:nvCxnSpPr>
        <p:spPr>
          <a:xfrm>
            <a:off x="469900" y="728735"/>
            <a:ext cx="8191500" cy="1190"/>
          </a:xfrm>
          <a:prstGeom prst="line">
            <a:avLst/>
          </a:prstGeom>
          <a:ln w="9525">
            <a:solidFill>
              <a:srgbClr val="0047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17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8D6C-A355-4106-9F4C-C5491D0BBF40}" type="datetimeFigureOut">
              <a:rPr lang="de-DE" smtClean="0"/>
              <a:t>13.03.2018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82FE-D3A3-46AC-87B4-77862CD138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616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Verkehr und Weltr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200" b="1"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916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Verkehr und Weltr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773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Verkehr und Weltr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752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chlüsseltechnolog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200" b="1"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815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Schlüsseltechnolog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271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Schlüsseltechnolog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7974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/>
                </a:solidFill>
              </a:rPr>
              <a:t>13.12.2017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858BA-97FF-467B-88B5-B4FF2FCC31FE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942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white"/>
                </a:solidFill>
              </a:rPr>
              <a:t>13.12.2017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858BA-97FF-467B-88B5-B4FF2FCC31FE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247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_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Entweder zweizeiliger Titel oder Titel und Subheadline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165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white"/>
                </a:solidFill>
              </a:rPr>
              <a:t>SEITE </a:t>
            </a:r>
            <a:fld id="{0C0FA78D-B199-42CF-88EF-8BE2F9D0E55C}" type="slidenum">
              <a:rPr lang="de-DE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</p:spPr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9637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6" y="150019"/>
            <a:ext cx="8557895" cy="726281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38102" y="4914000"/>
            <a:ext cx="598394" cy="180000"/>
          </a:xfrm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PAGE </a:t>
            </a:r>
            <a:fld id="{F35164B6-5B5C-4D57-91C6-379885D5A5FE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842477" y="4869858"/>
            <a:ext cx="14670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white"/>
                </a:solidFill>
              </a:rPr>
              <a:t>Ties </a:t>
            </a:r>
            <a:r>
              <a:rPr lang="en-US" sz="900" dirty="0" err="1" smtClean="0">
                <a:solidFill>
                  <a:prstClr val="white"/>
                </a:solidFill>
              </a:rPr>
              <a:t>Behnke</a:t>
            </a:r>
            <a:r>
              <a:rPr lang="en-US" sz="900" smtClean="0">
                <a:solidFill>
                  <a:prstClr val="white"/>
                </a:solidFill>
              </a:rPr>
              <a:t>, 13.02.2018</a:t>
            </a:r>
            <a:endParaRPr lang="de-DE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6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425" y="0"/>
            <a:ext cx="8229600" cy="857250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white"/>
                </a:solidFill>
              </a:rPr>
              <a:t>SEITE </a:t>
            </a:r>
            <a:fld id="{0C0FA78D-B199-42CF-88EF-8BE2F9D0E55C}" type="slidenum">
              <a:rPr lang="de-DE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5" name="Gerade Verbindung 7"/>
          <p:cNvCxnSpPr/>
          <p:nvPr userDrawn="1"/>
        </p:nvCxnSpPr>
        <p:spPr>
          <a:xfrm>
            <a:off x="469900" y="728735"/>
            <a:ext cx="8191500" cy="1190"/>
          </a:xfrm>
          <a:prstGeom prst="line">
            <a:avLst/>
          </a:prstGeom>
          <a:ln w="9525">
            <a:solidFill>
              <a:srgbClr val="0047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030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425" y="0"/>
            <a:ext cx="8229600" cy="857250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white"/>
                </a:solidFill>
              </a:rPr>
              <a:t>SEITE </a:t>
            </a:r>
            <a:fld id="{0C0FA78D-B199-42CF-88EF-8BE2F9D0E55C}" type="slidenum">
              <a:rPr lang="de-DE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5" name="Gerade Verbindung 7"/>
          <p:cNvCxnSpPr/>
          <p:nvPr userDrawn="1"/>
        </p:nvCxnSpPr>
        <p:spPr>
          <a:xfrm>
            <a:off x="469900" y="728735"/>
            <a:ext cx="8191500" cy="1190"/>
          </a:xfrm>
          <a:prstGeom prst="line">
            <a:avLst/>
          </a:prstGeom>
          <a:ln w="9525">
            <a:solidFill>
              <a:srgbClr val="0047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155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8D6C-A355-4106-9F4C-C5491D0BBF40}" type="datetimeFigureOut">
              <a:rPr lang="de-DE" smtClean="0">
                <a:solidFill>
                  <a:prstClr val="white"/>
                </a:solidFill>
              </a:rPr>
              <a:pPr/>
              <a:t>13.03.2018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82FE-D3A3-46AC-87B4-77862CD1387F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44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60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200" b="1"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78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56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_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527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Erde und Umw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200" b="1"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Zwischentitel grafisch, Insgesamt 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287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0.emf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9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"/>
            <a:ext cx="9144000" cy="51435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00"/>
            <a:ext cx="9149927" cy="51516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8800"/>
            <a:ext cx="1633538" cy="21669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solidFill>
                  <a:schemeClr val="accent2"/>
                </a:solidFill>
              </a:rPr>
              <a:t>www.helmholtz.de</a:t>
            </a:r>
            <a:endParaRPr lang="de-DE" sz="900" dirty="0">
              <a:solidFill>
                <a:schemeClr val="accent2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6819173" y="297754"/>
            <a:ext cx="1966052" cy="391711"/>
            <a:chOff x="6819173" y="297754"/>
            <a:chExt cx="1966052" cy="391711"/>
          </a:xfrm>
        </p:grpSpPr>
        <p:pic>
          <p:nvPicPr>
            <p:cNvPr id="10" name="Grafik 9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70" t="20449" r="-9716" b="21256"/>
            <a:stretch/>
          </p:blipFill>
          <p:spPr>
            <a:xfrm>
              <a:off x="6819173" y="297754"/>
              <a:ext cx="1966052" cy="391711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 userDrawn="1"/>
          </p:nvSpPr>
          <p:spPr>
            <a:xfrm>
              <a:off x="8280412" y="339502"/>
              <a:ext cx="504813" cy="324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5" name="Grafik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38"/>
          <a:stretch/>
        </p:blipFill>
        <p:spPr>
          <a:xfrm>
            <a:off x="0" y="4830554"/>
            <a:ext cx="9149928" cy="3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2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6865938" y="4914000"/>
            <a:ext cx="69442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58082" y="4914000"/>
            <a:ext cx="514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68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9149928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solidFill>
                  <a:schemeClr val="accent2"/>
                </a:solidFill>
              </a:rPr>
              <a:t>www.helmholtz.de</a:t>
            </a:r>
            <a:endParaRPr lang="de-DE" sz="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8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0" r:id="rId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6306" y="4733924"/>
            <a:ext cx="1273854" cy="304733"/>
          </a:xfrm>
          <a:custGeom>
            <a:avLst/>
            <a:gdLst>
              <a:gd name="connsiteX0" fmla="*/ 6306 w 1273854"/>
              <a:gd name="connsiteY0" fmla="*/ 0 h 510802"/>
              <a:gd name="connsiteX1" fmla="*/ 1040524 w 1273854"/>
              <a:gd name="connsiteY1" fmla="*/ 6306 h 510802"/>
              <a:gd name="connsiteX2" fmla="*/ 1273854 w 1273854"/>
              <a:gd name="connsiteY2" fmla="*/ 504496 h 510802"/>
              <a:gd name="connsiteX3" fmla="*/ 0 w 1273854"/>
              <a:gd name="connsiteY3" fmla="*/ 510802 h 510802"/>
              <a:gd name="connsiteX4" fmla="*/ 6306 w 1273854"/>
              <a:gd name="connsiteY4" fmla="*/ 0 h 510802"/>
              <a:gd name="connsiteX0" fmla="*/ 6306 w 1273854"/>
              <a:gd name="connsiteY0" fmla="*/ 0 h 510802"/>
              <a:gd name="connsiteX1" fmla="*/ 937654 w 1273854"/>
              <a:gd name="connsiteY1" fmla="*/ 9094 h 510802"/>
              <a:gd name="connsiteX2" fmla="*/ 1273854 w 1273854"/>
              <a:gd name="connsiteY2" fmla="*/ 504496 h 510802"/>
              <a:gd name="connsiteX3" fmla="*/ 0 w 1273854"/>
              <a:gd name="connsiteY3" fmla="*/ 510802 h 510802"/>
              <a:gd name="connsiteX4" fmla="*/ 6306 w 1273854"/>
              <a:gd name="connsiteY4" fmla="*/ 0 h 510802"/>
              <a:gd name="connsiteX0" fmla="*/ 4401 w 1273854"/>
              <a:gd name="connsiteY0" fmla="*/ 4848 h 501708"/>
              <a:gd name="connsiteX1" fmla="*/ 937654 w 1273854"/>
              <a:gd name="connsiteY1" fmla="*/ 0 h 501708"/>
              <a:gd name="connsiteX2" fmla="*/ 1273854 w 1273854"/>
              <a:gd name="connsiteY2" fmla="*/ 495402 h 501708"/>
              <a:gd name="connsiteX3" fmla="*/ 0 w 1273854"/>
              <a:gd name="connsiteY3" fmla="*/ 501708 h 501708"/>
              <a:gd name="connsiteX4" fmla="*/ 4401 w 1273854"/>
              <a:gd name="connsiteY4" fmla="*/ 4848 h 501708"/>
              <a:gd name="connsiteX0" fmla="*/ 4401 w 1273854"/>
              <a:gd name="connsiteY0" fmla="*/ 0 h 508014"/>
              <a:gd name="connsiteX1" fmla="*/ 937654 w 1273854"/>
              <a:gd name="connsiteY1" fmla="*/ 6306 h 508014"/>
              <a:gd name="connsiteX2" fmla="*/ 1273854 w 1273854"/>
              <a:gd name="connsiteY2" fmla="*/ 501708 h 508014"/>
              <a:gd name="connsiteX3" fmla="*/ 0 w 1273854"/>
              <a:gd name="connsiteY3" fmla="*/ 508014 h 508014"/>
              <a:gd name="connsiteX4" fmla="*/ 4401 w 1273854"/>
              <a:gd name="connsiteY4" fmla="*/ 0 h 508014"/>
              <a:gd name="connsiteX0" fmla="*/ 4401 w 1273854"/>
              <a:gd name="connsiteY0" fmla="*/ 7636 h 501708"/>
              <a:gd name="connsiteX1" fmla="*/ 937654 w 1273854"/>
              <a:gd name="connsiteY1" fmla="*/ 0 h 501708"/>
              <a:gd name="connsiteX2" fmla="*/ 1273854 w 1273854"/>
              <a:gd name="connsiteY2" fmla="*/ 495402 h 501708"/>
              <a:gd name="connsiteX3" fmla="*/ 0 w 1273854"/>
              <a:gd name="connsiteY3" fmla="*/ 501708 h 501708"/>
              <a:gd name="connsiteX4" fmla="*/ 4401 w 1273854"/>
              <a:gd name="connsiteY4" fmla="*/ 7636 h 501708"/>
              <a:gd name="connsiteX0" fmla="*/ 2496 w 1273854"/>
              <a:gd name="connsiteY0" fmla="*/ 0 h 505225"/>
              <a:gd name="connsiteX1" fmla="*/ 937654 w 1273854"/>
              <a:gd name="connsiteY1" fmla="*/ 3517 h 505225"/>
              <a:gd name="connsiteX2" fmla="*/ 1273854 w 1273854"/>
              <a:gd name="connsiteY2" fmla="*/ 498919 h 505225"/>
              <a:gd name="connsiteX3" fmla="*/ 0 w 1273854"/>
              <a:gd name="connsiteY3" fmla="*/ 505225 h 505225"/>
              <a:gd name="connsiteX4" fmla="*/ 2496 w 1273854"/>
              <a:gd name="connsiteY4" fmla="*/ 0 h 505225"/>
              <a:gd name="connsiteX0" fmla="*/ 2496 w 1273854"/>
              <a:gd name="connsiteY0" fmla="*/ 0 h 505225"/>
              <a:gd name="connsiteX1" fmla="*/ 979564 w 1273854"/>
              <a:gd name="connsiteY1" fmla="*/ 3516 h 505225"/>
              <a:gd name="connsiteX2" fmla="*/ 1273854 w 1273854"/>
              <a:gd name="connsiteY2" fmla="*/ 498919 h 505225"/>
              <a:gd name="connsiteX3" fmla="*/ 0 w 1273854"/>
              <a:gd name="connsiteY3" fmla="*/ 505225 h 505225"/>
              <a:gd name="connsiteX4" fmla="*/ 2496 w 1273854"/>
              <a:gd name="connsiteY4" fmla="*/ 0 h 50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854" h="505225">
                <a:moveTo>
                  <a:pt x="2496" y="0"/>
                </a:moveTo>
                <a:lnTo>
                  <a:pt x="979564" y="3516"/>
                </a:lnTo>
                <a:lnTo>
                  <a:pt x="1273854" y="498919"/>
                </a:lnTo>
                <a:lnTo>
                  <a:pt x="0" y="505225"/>
                </a:lnTo>
                <a:lnTo>
                  <a:pt x="2496" y="0"/>
                </a:lnTo>
                <a:close/>
              </a:path>
            </a:pathLst>
          </a:custGeom>
          <a:solidFill>
            <a:srgbClr val="00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6865938" y="4914000"/>
            <a:ext cx="69442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58082" y="4914000"/>
            <a:ext cx="514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4776264"/>
            <a:ext cx="504056" cy="3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0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3" r:id="rId3"/>
    <p:sldLayoutId id="2147483694" r:id="rId4"/>
    <p:sldLayoutId id="2147483695" r:id="rId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9149928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solidFill>
                  <a:schemeClr val="accent2"/>
                </a:solidFill>
              </a:rPr>
              <a:t>www.helmholtz.de</a:t>
            </a:r>
            <a:endParaRPr lang="de-DE" sz="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2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" y="4878000"/>
            <a:ext cx="9143949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6865938" y="4914000"/>
            <a:ext cx="69442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58082" y="4914000"/>
            <a:ext cx="514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46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600"/>
            <a:ext cx="9149929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solidFill>
                  <a:schemeClr val="accent2"/>
                </a:solidFill>
              </a:rPr>
              <a:t>www.helmholtz.de</a:t>
            </a:r>
            <a:endParaRPr lang="de-DE" sz="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1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" y="4878000"/>
            <a:ext cx="9143949" cy="271460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6865938" y="4914000"/>
            <a:ext cx="69442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58082" y="4914000"/>
            <a:ext cx="514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355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6306" y="4733924"/>
            <a:ext cx="1273854" cy="304733"/>
          </a:xfrm>
          <a:custGeom>
            <a:avLst/>
            <a:gdLst>
              <a:gd name="connsiteX0" fmla="*/ 6306 w 1273854"/>
              <a:gd name="connsiteY0" fmla="*/ 0 h 510802"/>
              <a:gd name="connsiteX1" fmla="*/ 1040524 w 1273854"/>
              <a:gd name="connsiteY1" fmla="*/ 6306 h 510802"/>
              <a:gd name="connsiteX2" fmla="*/ 1273854 w 1273854"/>
              <a:gd name="connsiteY2" fmla="*/ 504496 h 510802"/>
              <a:gd name="connsiteX3" fmla="*/ 0 w 1273854"/>
              <a:gd name="connsiteY3" fmla="*/ 510802 h 510802"/>
              <a:gd name="connsiteX4" fmla="*/ 6306 w 1273854"/>
              <a:gd name="connsiteY4" fmla="*/ 0 h 510802"/>
              <a:gd name="connsiteX0" fmla="*/ 6306 w 1273854"/>
              <a:gd name="connsiteY0" fmla="*/ 0 h 510802"/>
              <a:gd name="connsiteX1" fmla="*/ 937654 w 1273854"/>
              <a:gd name="connsiteY1" fmla="*/ 9094 h 510802"/>
              <a:gd name="connsiteX2" fmla="*/ 1273854 w 1273854"/>
              <a:gd name="connsiteY2" fmla="*/ 504496 h 510802"/>
              <a:gd name="connsiteX3" fmla="*/ 0 w 1273854"/>
              <a:gd name="connsiteY3" fmla="*/ 510802 h 510802"/>
              <a:gd name="connsiteX4" fmla="*/ 6306 w 1273854"/>
              <a:gd name="connsiteY4" fmla="*/ 0 h 510802"/>
              <a:gd name="connsiteX0" fmla="*/ 4401 w 1273854"/>
              <a:gd name="connsiteY0" fmla="*/ 4848 h 501708"/>
              <a:gd name="connsiteX1" fmla="*/ 937654 w 1273854"/>
              <a:gd name="connsiteY1" fmla="*/ 0 h 501708"/>
              <a:gd name="connsiteX2" fmla="*/ 1273854 w 1273854"/>
              <a:gd name="connsiteY2" fmla="*/ 495402 h 501708"/>
              <a:gd name="connsiteX3" fmla="*/ 0 w 1273854"/>
              <a:gd name="connsiteY3" fmla="*/ 501708 h 501708"/>
              <a:gd name="connsiteX4" fmla="*/ 4401 w 1273854"/>
              <a:gd name="connsiteY4" fmla="*/ 4848 h 501708"/>
              <a:gd name="connsiteX0" fmla="*/ 4401 w 1273854"/>
              <a:gd name="connsiteY0" fmla="*/ 0 h 508014"/>
              <a:gd name="connsiteX1" fmla="*/ 937654 w 1273854"/>
              <a:gd name="connsiteY1" fmla="*/ 6306 h 508014"/>
              <a:gd name="connsiteX2" fmla="*/ 1273854 w 1273854"/>
              <a:gd name="connsiteY2" fmla="*/ 501708 h 508014"/>
              <a:gd name="connsiteX3" fmla="*/ 0 w 1273854"/>
              <a:gd name="connsiteY3" fmla="*/ 508014 h 508014"/>
              <a:gd name="connsiteX4" fmla="*/ 4401 w 1273854"/>
              <a:gd name="connsiteY4" fmla="*/ 0 h 508014"/>
              <a:gd name="connsiteX0" fmla="*/ 4401 w 1273854"/>
              <a:gd name="connsiteY0" fmla="*/ 7636 h 501708"/>
              <a:gd name="connsiteX1" fmla="*/ 937654 w 1273854"/>
              <a:gd name="connsiteY1" fmla="*/ 0 h 501708"/>
              <a:gd name="connsiteX2" fmla="*/ 1273854 w 1273854"/>
              <a:gd name="connsiteY2" fmla="*/ 495402 h 501708"/>
              <a:gd name="connsiteX3" fmla="*/ 0 w 1273854"/>
              <a:gd name="connsiteY3" fmla="*/ 501708 h 501708"/>
              <a:gd name="connsiteX4" fmla="*/ 4401 w 1273854"/>
              <a:gd name="connsiteY4" fmla="*/ 7636 h 501708"/>
              <a:gd name="connsiteX0" fmla="*/ 2496 w 1273854"/>
              <a:gd name="connsiteY0" fmla="*/ 0 h 505225"/>
              <a:gd name="connsiteX1" fmla="*/ 937654 w 1273854"/>
              <a:gd name="connsiteY1" fmla="*/ 3517 h 505225"/>
              <a:gd name="connsiteX2" fmla="*/ 1273854 w 1273854"/>
              <a:gd name="connsiteY2" fmla="*/ 498919 h 505225"/>
              <a:gd name="connsiteX3" fmla="*/ 0 w 1273854"/>
              <a:gd name="connsiteY3" fmla="*/ 505225 h 505225"/>
              <a:gd name="connsiteX4" fmla="*/ 2496 w 1273854"/>
              <a:gd name="connsiteY4" fmla="*/ 0 h 505225"/>
              <a:gd name="connsiteX0" fmla="*/ 2496 w 1273854"/>
              <a:gd name="connsiteY0" fmla="*/ 0 h 505225"/>
              <a:gd name="connsiteX1" fmla="*/ 979564 w 1273854"/>
              <a:gd name="connsiteY1" fmla="*/ 3516 h 505225"/>
              <a:gd name="connsiteX2" fmla="*/ 1273854 w 1273854"/>
              <a:gd name="connsiteY2" fmla="*/ 498919 h 505225"/>
              <a:gd name="connsiteX3" fmla="*/ 0 w 1273854"/>
              <a:gd name="connsiteY3" fmla="*/ 505225 h 505225"/>
              <a:gd name="connsiteX4" fmla="*/ 2496 w 1273854"/>
              <a:gd name="connsiteY4" fmla="*/ 0 h 50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854" h="505225">
                <a:moveTo>
                  <a:pt x="2496" y="0"/>
                </a:moveTo>
                <a:lnTo>
                  <a:pt x="979564" y="3516"/>
                </a:lnTo>
                <a:lnTo>
                  <a:pt x="1273854" y="498919"/>
                </a:lnTo>
                <a:lnTo>
                  <a:pt x="0" y="505225"/>
                </a:lnTo>
                <a:lnTo>
                  <a:pt x="2496" y="0"/>
                </a:lnTo>
                <a:close/>
              </a:path>
            </a:pathLst>
          </a:custGeom>
          <a:solidFill>
            <a:srgbClr val="00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6865938" y="4914000"/>
            <a:ext cx="69442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13.12.2017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58082" y="4914000"/>
            <a:ext cx="514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A7858BA-97FF-467B-88B5-B4FF2FCC31FE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4776264"/>
            <a:ext cx="504056" cy="3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"/>
            <a:ext cx="9143999" cy="51434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9149927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solidFill>
                  <a:schemeClr val="accent2"/>
                </a:solidFill>
              </a:rPr>
              <a:t>www.helmholtz.de</a:t>
            </a:r>
            <a:endParaRPr lang="de-DE" sz="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"/>
            <a:ext cx="9143999" cy="51434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9149927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solidFill>
                  <a:schemeClr val="accent2"/>
                </a:solidFill>
              </a:rPr>
              <a:t>www.helmholtz.de</a:t>
            </a:r>
            <a:endParaRPr lang="de-DE" sz="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9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8000"/>
            <a:ext cx="9144000" cy="271463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6865938" y="4914000"/>
            <a:ext cx="69442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58082" y="4914000"/>
            <a:ext cx="514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41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9149929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solidFill>
                  <a:schemeClr val="accent2"/>
                </a:solidFill>
              </a:rPr>
              <a:t>www.helmholtz.de</a:t>
            </a:r>
            <a:endParaRPr lang="de-DE" sz="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6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8000"/>
            <a:ext cx="9144000" cy="271462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6865938" y="4914000"/>
            <a:ext cx="69442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58082" y="4914000"/>
            <a:ext cx="514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49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00"/>
            <a:ext cx="9149928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solidFill>
                  <a:schemeClr val="accent2"/>
                </a:solidFill>
              </a:rPr>
              <a:t>www.helmholtz.de</a:t>
            </a:r>
            <a:endParaRPr lang="de-DE" sz="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5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2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6865938" y="4914000"/>
            <a:ext cx="69442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13.12.2017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58082" y="4914000"/>
            <a:ext cx="514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324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01"/>
            <a:ext cx="9149930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solidFill>
                  <a:schemeClr val="accent2"/>
                </a:solidFill>
              </a:rPr>
              <a:t>www.helmholtz.de</a:t>
            </a:r>
            <a:endParaRPr lang="de-DE" sz="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9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0.em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tif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                   Matter and </a:t>
            </a:r>
            <a:br>
              <a:rPr lang="en-US" smtClean="0"/>
            </a:br>
            <a:r>
              <a:rPr lang="en-US" smtClean="0"/>
              <a:t>                    Technologies</a:t>
            </a:r>
            <a:endParaRPr lang="de-DE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60000" y="2113200"/>
            <a:ext cx="5868000" cy="1430658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en-US" smtClean="0"/>
              <a:t>A program in Matter</a:t>
            </a:r>
          </a:p>
          <a:p>
            <a:pPr>
              <a:lnSpc>
                <a:spcPts val="2200"/>
              </a:lnSpc>
            </a:pPr>
            <a:endParaRPr lang="en-US" smtClean="0"/>
          </a:p>
          <a:p>
            <a:pPr>
              <a:lnSpc>
                <a:spcPts val="2200"/>
              </a:lnSpc>
            </a:pPr>
            <a:r>
              <a:rPr lang="en-US" smtClean="0"/>
              <a:t>Ties Behnke (DESY)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70"/>
          <a:stretch/>
        </p:blipFill>
        <p:spPr>
          <a:xfrm>
            <a:off x="351901" y="1330371"/>
            <a:ext cx="1303775" cy="654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912260" y="1023578"/>
            <a:ext cx="2104353" cy="3636404"/>
            <a:chOff x="6749721" y="1077284"/>
            <a:chExt cx="1875600" cy="347471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7" t="20658" r="10896" b="14781"/>
            <a:stretch/>
          </p:blipFill>
          <p:spPr bwMode="auto">
            <a:xfrm>
              <a:off x="6749721" y="2355726"/>
              <a:ext cx="1875600" cy="101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999" y="1077284"/>
              <a:ext cx="1875045" cy="1278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03"/>
            <a:stretch/>
          </p:blipFill>
          <p:spPr bwMode="auto">
            <a:xfrm>
              <a:off x="6754176" y="3363838"/>
              <a:ext cx="1866691" cy="1188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897630" y="4876577"/>
            <a:ext cx="2225118" cy="270000"/>
            <a:chOff x="1655676" y="3938760"/>
            <a:chExt cx="4680520" cy="529208"/>
          </a:xfrm>
        </p:grpSpPr>
        <p:sp>
          <p:nvSpPr>
            <p:cNvPr id="9" name="Rectangle 8"/>
            <p:cNvSpPr/>
            <p:nvPr/>
          </p:nvSpPr>
          <p:spPr>
            <a:xfrm>
              <a:off x="1655676" y="3938760"/>
              <a:ext cx="4680520" cy="529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95190" y="3975906"/>
              <a:ext cx="4539453" cy="457200"/>
              <a:chOff x="1013231" y="3338791"/>
              <a:chExt cx="4886347" cy="514246"/>
            </a:xfrm>
            <a:solidFill>
              <a:schemeClr val="bg1"/>
            </a:solidFill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3252" y="3395880"/>
                <a:ext cx="854743" cy="434102"/>
              </a:xfrm>
              <a:prstGeom prst="rect">
                <a:avLst/>
              </a:prstGeom>
              <a:grpFill/>
            </p:spPr>
          </p:pic>
          <p:pic>
            <p:nvPicPr>
              <p:cNvPr id="14" name="Picture 13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0409" y="3499780"/>
                <a:ext cx="628487" cy="146157"/>
              </a:xfrm>
              <a:prstGeom prst="rect">
                <a:avLst/>
              </a:prstGeom>
              <a:grpFill/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2148" y="3395837"/>
                <a:ext cx="1404131" cy="457200"/>
              </a:xfrm>
              <a:prstGeom prst="rect">
                <a:avLst/>
              </a:prstGeom>
              <a:grpFill/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3079" y="3499780"/>
                <a:ext cx="536499" cy="20939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7452" y="3473858"/>
                <a:ext cx="704350" cy="235313"/>
              </a:xfrm>
              <a:prstGeom prst="rect">
                <a:avLst/>
              </a:prstGeom>
              <a:grpFill/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3231" y="3338791"/>
                <a:ext cx="464976" cy="46497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419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Der MT Bericht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PAGE </a:t>
            </a:r>
            <a:fld id="{F35164B6-5B5C-4D57-91C6-379885D5A5FE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532" y="1239602"/>
            <a:ext cx="5237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Bericht fuer den Forschungsbereichskoordinator: 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Am </a:t>
            </a:r>
            <a:r>
              <a:rPr lang="en-US" smtClean="0"/>
              <a:t>5.3.2018 </a:t>
            </a:r>
            <a:r>
              <a:rPr lang="en-US" smtClean="0"/>
              <a:t>submittiert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 smtClean="0"/>
              <a:t>Bericht des Programmes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“Endgueltige” </a:t>
            </a:r>
            <a:r>
              <a:rPr lang="en-US" smtClean="0"/>
              <a:t>Version am 8.3 zirkuliert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Submission nach Helmholtz: am </a:t>
            </a:r>
            <a:r>
              <a:rPr lang="en-US" smtClean="0"/>
              <a:t>16.3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22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Kennzahlen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PAGE </a:t>
            </a:r>
            <a:fld id="{F35164B6-5B5C-4D57-91C6-379885D5A5FE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874156"/>
            <a:ext cx="6228080" cy="37426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40252" y="1635646"/>
            <a:ext cx="203292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Publikationen leicht </a:t>
            </a:r>
            <a:br>
              <a:rPr lang="en-US" sz="1400" smtClean="0"/>
            </a:br>
            <a:r>
              <a:rPr lang="en-US" sz="1400" smtClean="0"/>
              <a:t>ruecklaeufig, </a:t>
            </a:r>
          </a:p>
          <a:p>
            <a:endParaRPr lang="en-US" sz="1400"/>
          </a:p>
          <a:p>
            <a:r>
              <a:rPr lang="en-US" sz="1400" smtClean="0"/>
              <a:t>HZDR Reduktion von </a:t>
            </a:r>
            <a:br>
              <a:rPr lang="en-US" sz="1400" smtClean="0"/>
            </a:br>
            <a:r>
              <a:rPr lang="en-US" sz="1400" smtClean="0"/>
              <a:t>50 auf 29, aber auch </a:t>
            </a:r>
            <a:br>
              <a:rPr lang="en-US" sz="1400" smtClean="0"/>
            </a:br>
            <a:r>
              <a:rPr lang="en-US" sz="1400" smtClean="0"/>
              <a:t>andere Zentren zeigen </a:t>
            </a:r>
            <a:br>
              <a:rPr lang="en-US" sz="1400" smtClean="0"/>
            </a:br>
            <a:r>
              <a:rPr lang="en-US" sz="1400" smtClean="0"/>
              <a:t>weniger? 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041970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Entwicklung der Kennzahlen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PAGE </a:t>
            </a:r>
            <a:fld id="{F35164B6-5B5C-4D57-91C6-379885D5A5FE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02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663054"/>
            <a:ext cx="2952329" cy="206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5" y="2643758"/>
            <a:ext cx="2952328" cy="203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02420"/>
            <a:ext cx="3756025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1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Kosten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PAGE </a:t>
            </a:r>
            <a:fld id="{F35164B6-5B5C-4D57-91C6-379885D5A5FE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843558"/>
            <a:ext cx="6228080" cy="34309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48164" y="2715766"/>
            <a:ext cx="17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GSI 22% unter Plan</a:t>
            </a:r>
          </a:p>
          <a:p>
            <a:r>
              <a:rPr lang="en-US" sz="1400" smtClean="0"/>
              <a:t>HZB, HZDR -9%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410909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Kostenentwicklung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PAGE </a:t>
            </a:r>
            <a:fld id="{F35164B6-5B5C-4D57-91C6-379885D5A5FE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67" y="1311910"/>
            <a:ext cx="5727065" cy="2519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0388743"/>
      </p:ext>
    </p:extLst>
  </p:cSld>
  <p:clrMapOvr>
    <a:masterClrMapping/>
  </p:clrMapOvr>
</p:sld>
</file>

<file path=ppt/theme/theme1.xml><?xml version="1.0" encoding="utf-8"?>
<a:theme xmlns:a="http://schemas.openxmlformats.org/drawingml/2006/main" name="1_Titelfolie_ENGLISCH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nhaltsfolie_Gesundheit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itel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itel_Verkehr und Weltraum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Inhaltsfolie_Verkehr und Weltraum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itel_Schlüsseltechnologien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Inhaltsfolie_Schlüsseltechnologien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wischen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Zwischenfoliel_Variant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tel_Energ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Inhaltsfolie_Energ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itel_Erde und Umwelt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nhaltsfolie_Erde und Umwelt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itel_Gesundheit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On-screen Show (16:9)</PresentationFormat>
  <Paragraphs>28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1_Titelfolie_ENGLISCH</vt:lpstr>
      <vt:lpstr>Zwischenfolie</vt:lpstr>
      <vt:lpstr>Zwischenfoliel_Variante</vt:lpstr>
      <vt:lpstr>Inhaltsfolie</vt:lpstr>
      <vt:lpstr>Titel_Energie</vt:lpstr>
      <vt:lpstr>Inhaltsfolie_Energie</vt:lpstr>
      <vt:lpstr>Titel_Erde und Umwelt</vt:lpstr>
      <vt:lpstr>Inhaltsfolie_Erde und Umwelt</vt:lpstr>
      <vt:lpstr>Titel_Gesundheit</vt:lpstr>
      <vt:lpstr>Inhaltsfolie_Gesundheit</vt:lpstr>
      <vt:lpstr>Titel_Materie</vt:lpstr>
      <vt:lpstr>Inhaltsfolie_Materie</vt:lpstr>
      <vt:lpstr>Titel_Verkehr und Weltraum</vt:lpstr>
      <vt:lpstr>Inhaltsfolie_Verkehr und Weltraum</vt:lpstr>
      <vt:lpstr>Titel_Schlüsseltechnologien</vt:lpstr>
      <vt:lpstr>Inhaltsfolie_Schlüsseltechnologien</vt:lpstr>
      <vt:lpstr>1_Inhaltsfolie_Materie</vt:lpstr>
      <vt:lpstr>                    Matter and                      Technologies</vt:lpstr>
      <vt:lpstr>Der MT Bericht</vt:lpstr>
      <vt:lpstr>Kennzahlen</vt:lpstr>
      <vt:lpstr>Entwicklung der Kennzahlen</vt:lpstr>
      <vt:lpstr>Kosten</vt:lpstr>
      <vt:lpstr>Kostenentwicklung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Bernd Göbel</dc:creator>
  <cp:lastModifiedBy>Ties Behnke</cp:lastModifiedBy>
  <cp:revision>184</cp:revision>
  <cp:lastPrinted>2017-11-14T14:35:41Z</cp:lastPrinted>
  <dcterms:created xsi:type="dcterms:W3CDTF">2017-08-27T12:31:56Z</dcterms:created>
  <dcterms:modified xsi:type="dcterms:W3CDTF">2018-03-13T08:12:49Z</dcterms:modified>
</cp:coreProperties>
</file>