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4" r:id="rId2"/>
    <p:sldId id="265" r:id="rId3"/>
    <p:sldId id="266" r:id="rId4"/>
    <p:sldId id="267" r:id="rId5"/>
    <p:sldId id="270" r:id="rId6"/>
    <p:sldId id="271" r:id="rId7"/>
    <p:sldId id="272" r:id="rId8"/>
    <p:sldId id="273" r:id="rId9"/>
    <p:sldId id="275" r:id="rId10"/>
    <p:sldId id="277" r:id="rId11"/>
    <p:sldId id="276" r:id="rId12"/>
    <p:sldId id="278" r:id="rId13"/>
    <p:sldId id="279" r:id="rId14"/>
    <p:sldId id="280" r:id="rId15"/>
    <p:sldId id="281" r:id="rId16"/>
    <p:sldId id="282" r:id="rId17"/>
    <p:sldId id="285" r:id="rId18"/>
    <p:sldId id="284" r:id="rId19"/>
    <p:sldId id="286" r:id="rId20"/>
    <p:sldId id="283" r:id="rId21"/>
    <p:sldId id="289" r:id="rId22"/>
    <p:sldId id="287" r:id="rId23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FFB"/>
    <a:srgbClr val="D8DFEC"/>
    <a:srgbClr val="D2D5E4"/>
    <a:srgbClr val="50AAE6"/>
    <a:srgbClr val="5A6EB4"/>
    <a:srgbClr val="A00078"/>
    <a:srgbClr val="A01E28"/>
    <a:srgbClr val="A08232"/>
    <a:srgbClr val="DCA01E"/>
    <a:srgbClr val="FA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04" autoAdjust="0"/>
    <p:restoredTop sz="91212" autoAdjust="0"/>
  </p:normalViewPr>
  <p:slideViewPr>
    <p:cSldViewPr showGuides="1">
      <p:cViewPr varScale="1">
        <p:scale>
          <a:sx n="153" d="100"/>
          <a:sy n="153" d="100"/>
        </p:scale>
        <p:origin x="-636" y="-90"/>
      </p:cViewPr>
      <p:guideLst>
        <p:guide orient="horz" pos="1620"/>
        <p:guide pos="2880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26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28574" y="508396"/>
            <a:ext cx="2734805" cy="30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36576" y="9263139"/>
            <a:ext cx="307626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44" y="205083"/>
            <a:ext cx="999196" cy="5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883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ED99B0-9538-4AA1-98EA-85DB055578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4984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F:\RU5_pictur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355726"/>
            <a:ext cx="9000999" cy="24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81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4896911"/>
            <a:ext cx="36703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 dirty="0" smtClean="0"/>
              <a:t>KIT</a:t>
            </a:r>
            <a:r>
              <a:rPr lang="de-DE" sz="800" baseline="0" dirty="0" smtClean="0"/>
              <a:t> </a:t>
            </a:r>
            <a:r>
              <a:rPr lang="de-DE" sz="800" dirty="0" smtClean="0"/>
              <a:t>– The</a:t>
            </a:r>
            <a:r>
              <a:rPr lang="de-DE" sz="800" baseline="0" dirty="0" smtClean="0"/>
              <a:t> Research University in </a:t>
            </a:r>
            <a:r>
              <a:rPr lang="de-DE" sz="800" baseline="0" dirty="0" err="1" smtClean="0"/>
              <a:t>the</a:t>
            </a:r>
            <a:r>
              <a:rPr lang="de-DE" sz="800" baseline="0" dirty="0" smtClean="0"/>
              <a:t> Helmholtz </a:t>
            </a:r>
            <a:r>
              <a:rPr lang="de-DE" sz="800" baseline="0" dirty="0" err="1" smtClean="0"/>
              <a:t>Association</a:t>
            </a:r>
            <a:endParaRPr lang="de-DE" sz="800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4" y="2505522"/>
            <a:ext cx="512234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Helmholtz Research Field Matter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4873229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15" name="Picture 13" descr="KIT-Logo-rgb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" y="345600"/>
            <a:ext cx="1606012" cy="7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964" r="10625" b="23964"/>
          <a:stretch/>
        </p:blipFill>
        <p:spPr>
          <a:xfrm>
            <a:off x="6804472" y="345600"/>
            <a:ext cx="2016000" cy="40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6659563" y="250031"/>
            <a:ext cx="2089150" cy="431958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90525" y="250031"/>
            <a:ext cx="6116638" cy="4319588"/>
          </a:xfrm>
        </p:spPr>
        <p:txBody>
          <a:bodyPr vert="eaVert"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92113" y="898922"/>
            <a:ext cx="4102100" cy="3670697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6613" y="898922"/>
            <a:ext cx="4102100" cy="3670697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20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Edit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 baseline="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Click on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symbol</a:t>
            </a:r>
            <a:r>
              <a:rPr lang="de-DE" noProof="0" dirty="0" smtClean="0"/>
              <a:t>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add</a:t>
            </a:r>
            <a:r>
              <a:rPr lang="de-DE" noProof="0" dirty="0" smtClean="0"/>
              <a:t> an </a:t>
            </a:r>
            <a:r>
              <a:rPr lang="de-DE" noProof="0" dirty="0" err="1" smtClean="0"/>
              <a:t>image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endParaRPr lang="de-DE" dirty="0" smtClean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288132"/>
            <a:ext cx="6911975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898922"/>
            <a:ext cx="8356600" cy="367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4833938"/>
            <a:ext cx="3254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92E4808B-34C1-43EB-9181-E82B4B238827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2" name="Picture 9" descr="KITlogo_4c_frutiger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00" y="248400"/>
            <a:ext cx="1079666" cy="4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4839254"/>
            <a:ext cx="835982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baseline="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baseline="0"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 baseline="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 baseline="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 baseline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5.jpeg"/><Relationship Id="rId9" Type="http://schemas.openxmlformats.org/officeDocument/2006/relationships/image" Target="../media/image7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5.png"/><Relationship Id="rId12" Type="http://schemas.openxmlformats.org/officeDocument/2006/relationships/image" Target="../media/image79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6.wmf"/><Relationship Id="rId5" Type="http://schemas.openxmlformats.org/officeDocument/2006/relationships/image" Target="../media/image3.png"/><Relationship Id="rId10" Type="http://schemas.openxmlformats.org/officeDocument/2006/relationships/image" Target="../media/image78.png"/><Relationship Id="rId4" Type="http://schemas.openxmlformats.org/officeDocument/2006/relationships/image" Target="../media/image75.jpe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wmf"/><Relationship Id="rId11" Type="http://schemas.openxmlformats.org/officeDocument/2006/relationships/image" Target="../media/image79.png"/><Relationship Id="rId5" Type="http://schemas.openxmlformats.org/officeDocument/2006/relationships/image" Target="../media/image6.png"/><Relationship Id="rId10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86.png"/><Relationship Id="rId7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9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63D287FE-7C53-4CC7-8DF9-D2968AAC79A5@desy.d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google.it/url?sa=i&amp;rct=j&amp;q=&amp;esrc=s&amp;frm=1&amp;source=images&amp;cd=&amp;cad=rja&amp;uact=8&amp;ved=0ahUKEwjrl8_DxuTRAhWLExoKHUpzCbIQjRwIBQ&amp;url=http://www.hpc-ch.org/psi-paul-scherrer-institut/psi-logo/&amp;psig=AFQjCNEDFhjXpwoyzDTeIkk20mfaprBW0w&amp;ust=1485682980414021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google.it/url?sa=i&amp;rct=j&amp;q=&amp;esrc=s&amp;frm=1&amp;source=images&amp;cd=&amp;cad=rja&amp;uact=8&amp;ved=0ahUKEwjKqpHUxuTRAhVGcBoKHRhqB0YQjRwIBw&amp;url=https://commons.wikimedia.org/wiki/File:Logo_KIT.svg&amp;psig=AFQjCNGArGFypXI91ZWFPJLupfhQqTO6zw&amp;ust=1485683014105366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image" Target="../media/image20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23.png"/><Relationship Id="rId1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26" Type="http://schemas.openxmlformats.org/officeDocument/2006/relationships/image" Target="../media/image67.jpeg"/><Relationship Id="rId3" Type="http://schemas.openxmlformats.org/officeDocument/2006/relationships/image" Target="../media/image45.jpeg"/><Relationship Id="rId21" Type="http://schemas.openxmlformats.org/officeDocument/2006/relationships/image" Target="../media/image63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5" Type="http://schemas.openxmlformats.org/officeDocument/2006/relationships/image" Target="../media/image66.png"/><Relationship Id="rId2" Type="http://schemas.openxmlformats.org/officeDocument/2006/relationships/image" Target="../media/image44.png"/><Relationship Id="rId16" Type="http://schemas.openxmlformats.org/officeDocument/2006/relationships/image" Target="../media/image58.jpeg"/><Relationship Id="rId20" Type="http://schemas.openxmlformats.org/officeDocument/2006/relationships/image" Target="../media/image62.pn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65.png"/><Relationship Id="rId32" Type="http://schemas.openxmlformats.org/officeDocument/2006/relationships/image" Target="../media/image72.pn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4.png"/><Relationship Id="rId28" Type="http://schemas.microsoft.com/office/2007/relationships/hdphoto" Target="../media/hdphoto2.wdp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1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microsoft.com/office/2007/relationships/hdphoto" Target="../media/hdphoto1.wdp"/><Relationship Id="rId27" Type="http://schemas.openxmlformats.org/officeDocument/2006/relationships/image" Target="../media/image68.jpeg"/><Relationship Id="rId30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203598"/>
            <a:ext cx="8389937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de-DE" sz="2200" b="1" dirty="0" smtClean="0">
                <a:solidFill>
                  <a:schemeClr val="tx2"/>
                </a:solidFill>
              </a:rPr>
              <a:t>Statusbericht</a:t>
            </a:r>
            <a:r>
              <a:rPr lang="en-US" sz="2200" b="1" dirty="0" smtClean="0">
                <a:solidFill>
                  <a:schemeClr val="tx2"/>
                </a:solidFill>
              </a:rPr>
              <a:t> DTS 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1818183"/>
            <a:ext cx="8370888" cy="46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de-DE" sz="1600" b="1" dirty="0" smtClean="0">
                <a:solidFill>
                  <a:srgbClr val="000000"/>
                </a:solidFill>
              </a:rPr>
              <a:t>Marc Weber</a:t>
            </a:r>
            <a:endParaRPr lang="en-US" altLang="de-D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pic>
        <p:nvPicPr>
          <p:cNvPr id="5" name="Picture 5" descr="D:\Daten\Fotos\20180205_pn-IMS-Chip\IMG_20180205_162726883+162800068_Mod3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40" y="2038043"/>
            <a:ext cx="2218716" cy="22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 smtClean="0"/>
              <a:t>Silicon Photonic Chips</a:t>
            </a:r>
            <a:endParaRPr lang="en-US" dirty="0"/>
          </a:p>
        </p:txBody>
      </p:sp>
      <p:pic>
        <p:nvPicPr>
          <p:cNvPr id="7" name="Picture 3" descr="D:\Daten\Fotos\20150422_IMS-Chip_Mikroskopfotos\DSCN2033_Superscharf_cropped_Geradegerückt_gesäub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61" y="2038043"/>
            <a:ext cx="2272678" cy="22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Daten\Fotos\20131018_Opsis_Modulatorchip\PA183602-PA183606_mod_superscharf_mod2_cropped_hell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92278"/>
            <a:ext cx="2339930" cy="11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528" y="4270292"/>
            <a:ext cx="2160240" cy="389690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85000"/>
              <a:buNone/>
            </a:pPr>
            <a:r>
              <a:rPr lang="en-US" sz="1400" kern="0" dirty="0" smtClean="0"/>
              <a:t>2.4 </a:t>
            </a:r>
            <a:r>
              <a:rPr lang="en-US" sz="1400" kern="0" dirty="0" smtClean="0">
                <a:latin typeface="Symbol" panose="05050102010706020507" pitchFamily="18" charset="2"/>
              </a:rPr>
              <a:t>´</a:t>
            </a:r>
            <a:r>
              <a:rPr lang="en-US" sz="1400" kern="0" dirty="0" smtClean="0"/>
              <a:t> 4.9 mm²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347864" y="4270291"/>
            <a:ext cx="2160240" cy="38969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85000"/>
              <a:buNone/>
            </a:pPr>
            <a:r>
              <a:rPr lang="en-US" sz="1400" kern="0" dirty="0" smtClean="0"/>
              <a:t>10 </a:t>
            </a:r>
            <a:r>
              <a:rPr lang="en-US" sz="1400" kern="0" dirty="0">
                <a:latin typeface="Symbol" panose="05050102010706020507" pitchFamily="18" charset="2"/>
              </a:rPr>
              <a:t>´</a:t>
            </a:r>
            <a:r>
              <a:rPr lang="en-US" sz="1400" kern="0" dirty="0"/>
              <a:t> </a:t>
            </a:r>
            <a:r>
              <a:rPr lang="en-US" sz="1400" kern="0" dirty="0" smtClean="0"/>
              <a:t>10 mm²</a:t>
            </a:r>
            <a:endParaRPr lang="en-US" sz="1400" kern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72200" y="4270291"/>
            <a:ext cx="2160240" cy="38969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85000"/>
              <a:buNone/>
            </a:pPr>
            <a:r>
              <a:rPr lang="en-US" sz="1400" kern="0" dirty="0" smtClean="0"/>
              <a:t>9.3 </a:t>
            </a:r>
            <a:r>
              <a:rPr lang="en-US" sz="1400" kern="0" dirty="0">
                <a:latin typeface="Symbol" panose="05050102010706020507" pitchFamily="18" charset="2"/>
              </a:rPr>
              <a:t>´</a:t>
            </a:r>
            <a:r>
              <a:rPr lang="en-US" sz="1400" kern="0" dirty="0"/>
              <a:t> </a:t>
            </a:r>
            <a:r>
              <a:rPr lang="en-US" sz="1400" kern="0" dirty="0" smtClean="0"/>
              <a:t>9.3 mm²</a:t>
            </a:r>
            <a:endParaRPr lang="en-US" sz="1400" kern="0" dirty="0"/>
          </a:p>
        </p:txBody>
      </p:sp>
      <p:sp>
        <p:nvSpPr>
          <p:cNvPr id="12" name="Textfeld 11"/>
          <p:cNvSpPr txBox="1"/>
          <p:nvPr/>
        </p:nvSpPr>
        <p:spPr>
          <a:xfrm>
            <a:off x="395536" y="39182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14300">
                    <a:schemeClr val="accent3">
                      <a:satMod val="175000"/>
                    </a:schemeClr>
                  </a:glow>
                </a:effectLst>
              </a:rPr>
              <a:t>2013</a:t>
            </a:r>
            <a:endParaRPr lang="en-US" sz="1600" dirty="0">
              <a:effectLst>
                <a:glow rad="114300">
                  <a:schemeClr val="accent3">
                    <a:satMod val="175000"/>
                  </a:schemeClr>
                </a:glo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35661" y="39182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14300">
                    <a:schemeClr val="accent3">
                      <a:satMod val="175000"/>
                    </a:schemeClr>
                  </a:glow>
                </a:effectLst>
              </a:rPr>
              <a:t>2015</a:t>
            </a:r>
            <a:endParaRPr lang="en-US" sz="1600" dirty="0">
              <a:effectLst>
                <a:glow rad="114300">
                  <a:schemeClr val="accent3">
                    <a:satMod val="175000"/>
                  </a:schemeClr>
                </a:glo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460987" y="39182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14300">
                    <a:schemeClr val="accent3">
                      <a:satMod val="175000"/>
                    </a:schemeClr>
                  </a:glow>
                </a:effectLst>
              </a:rPr>
              <a:t>2018</a:t>
            </a:r>
            <a:endParaRPr lang="en-US" sz="1600" dirty="0">
              <a:effectLst>
                <a:glow rad="114300">
                  <a:schemeClr val="accent3">
                    <a:satMod val="175000"/>
                  </a:schemeClr>
                </a:glow>
              </a:effectLst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51520" y="789905"/>
            <a:ext cx="8568952" cy="1853853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85000"/>
              <a:buFontTx/>
              <a:buBlip>
                <a:blip r:embed="rId9"/>
              </a:buBlip>
            </a:pPr>
            <a:r>
              <a:rPr lang="en-US" sz="1600" kern="0" dirty="0" smtClean="0"/>
              <a:t>Started from scratch</a:t>
            </a:r>
          </a:p>
          <a:p>
            <a:pPr>
              <a:buSzPct val="85000"/>
              <a:buFontTx/>
              <a:buBlip>
                <a:blip r:embed="rId9"/>
              </a:buBlip>
            </a:pPr>
            <a:r>
              <a:rPr lang="en-US" sz="1600" kern="0" dirty="0" smtClean="0"/>
              <a:t>Photonic chip design challenging: no comprehensive tools, no standard processes</a:t>
            </a:r>
          </a:p>
          <a:p>
            <a:pPr>
              <a:buSzPct val="85000"/>
              <a:buFontTx/>
              <a:buBlip>
                <a:blip r:embed="rId9"/>
              </a:buBlip>
            </a:pPr>
            <a:r>
              <a:rPr lang="en-US" sz="1600" kern="0" dirty="0" smtClean="0"/>
              <a:t>Many functional designs</a:t>
            </a:r>
          </a:p>
          <a:p>
            <a:pPr>
              <a:buSzPct val="85000"/>
              <a:buFontTx/>
              <a:buBlip>
                <a:blip r:embed="rId9"/>
              </a:buBlip>
            </a:pPr>
            <a:r>
              <a:rPr lang="en-US" sz="1600" kern="0" dirty="0" smtClean="0"/>
              <a:t>Innovative and</a:t>
            </a:r>
            <a:br>
              <a:rPr lang="en-US" sz="1600" kern="0" dirty="0" smtClean="0"/>
            </a:br>
            <a:r>
              <a:rPr lang="en-US" sz="1600" kern="0" dirty="0" smtClean="0"/>
              <a:t>world-best features</a:t>
            </a:r>
          </a:p>
          <a:p>
            <a:pPr>
              <a:buSzPct val="85000"/>
              <a:buFontTx/>
              <a:buBlip>
                <a:blip r:embed="rId9"/>
              </a:buBlip>
            </a:pPr>
            <a:r>
              <a:rPr lang="en-US" sz="1600" kern="0" dirty="0" smtClean="0"/>
              <a:t>Compact WDM systems</a:t>
            </a:r>
          </a:p>
        </p:txBody>
      </p:sp>
    </p:spTree>
    <p:extLst>
      <p:ext uri="{BB962C8B-B14F-4D97-AF65-F5344CB8AC3E}">
        <p14:creationId xmlns:p14="http://schemas.microsoft.com/office/powerpoint/2010/main" val="14556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pic>
        <p:nvPicPr>
          <p:cNvPr id="5" name="Picture 5" descr="D:\Daten\Fotos\20180205_pn-IMS-Chip\IMG_20180205_162726883+162800068_Mod3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40" y="2038043"/>
            <a:ext cx="2218716" cy="22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/>
              <a:t>Silicon Photonic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7" name="Picture 3" descr="D:\Daten\Fotos\20150422_IMS-Chip_Mikroskopfotos\DSCN2033_Superscharf_cropped_Geradegerückt_gesäub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61" y="2038043"/>
            <a:ext cx="2272678" cy="22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Daten\Fotos\20131018_Opsis_Modulatorchip\PA183602-PA183606_mod_superscharf_mod2_cropped_hell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92278"/>
            <a:ext cx="2339930" cy="11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528" y="4270292"/>
            <a:ext cx="2160240" cy="389690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85000"/>
              <a:buNone/>
            </a:pPr>
            <a:r>
              <a:rPr lang="en-US" sz="1400" kern="0" dirty="0" smtClean="0"/>
              <a:t>2.4 </a:t>
            </a:r>
            <a:r>
              <a:rPr lang="en-US" sz="1400" kern="0" dirty="0" smtClean="0">
                <a:latin typeface="Symbol" panose="05050102010706020507" pitchFamily="18" charset="2"/>
              </a:rPr>
              <a:t>´</a:t>
            </a:r>
            <a:r>
              <a:rPr lang="en-US" sz="1400" kern="0" dirty="0" smtClean="0"/>
              <a:t> 4.9 mm²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347864" y="4270291"/>
            <a:ext cx="2160240" cy="38969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85000"/>
              <a:buNone/>
            </a:pPr>
            <a:r>
              <a:rPr lang="en-US" sz="1400" kern="0" dirty="0" smtClean="0"/>
              <a:t>10 </a:t>
            </a:r>
            <a:r>
              <a:rPr lang="en-US" sz="1400" kern="0" dirty="0">
                <a:latin typeface="Symbol" panose="05050102010706020507" pitchFamily="18" charset="2"/>
              </a:rPr>
              <a:t>´</a:t>
            </a:r>
            <a:r>
              <a:rPr lang="en-US" sz="1400" kern="0" dirty="0"/>
              <a:t> </a:t>
            </a:r>
            <a:r>
              <a:rPr lang="en-US" sz="1400" kern="0" dirty="0" smtClean="0"/>
              <a:t>10 mm²</a:t>
            </a:r>
            <a:endParaRPr lang="en-US" sz="1400" kern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72200" y="4270291"/>
            <a:ext cx="2160240" cy="38969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85000"/>
              <a:buNone/>
            </a:pPr>
            <a:r>
              <a:rPr lang="en-US" sz="1400" kern="0" dirty="0" smtClean="0"/>
              <a:t>9.3 </a:t>
            </a:r>
            <a:r>
              <a:rPr lang="en-US" sz="1400" kern="0" dirty="0">
                <a:latin typeface="Symbol" panose="05050102010706020507" pitchFamily="18" charset="2"/>
              </a:rPr>
              <a:t>´</a:t>
            </a:r>
            <a:r>
              <a:rPr lang="en-US" sz="1400" kern="0" dirty="0"/>
              <a:t> </a:t>
            </a:r>
            <a:r>
              <a:rPr lang="en-US" sz="1400" kern="0" dirty="0" smtClean="0"/>
              <a:t>9.3 mm²</a:t>
            </a:r>
            <a:endParaRPr lang="en-US" sz="1400" kern="0" dirty="0"/>
          </a:p>
        </p:txBody>
      </p:sp>
      <p:sp>
        <p:nvSpPr>
          <p:cNvPr id="12" name="Textfeld 11"/>
          <p:cNvSpPr txBox="1"/>
          <p:nvPr/>
        </p:nvSpPr>
        <p:spPr>
          <a:xfrm>
            <a:off x="395536" y="39182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14300">
                    <a:schemeClr val="accent3">
                      <a:satMod val="175000"/>
                    </a:schemeClr>
                  </a:glow>
                </a:effectLst>
              </a:rPr>
              <a:t>2013</a:t>
            </a:r>
            <a:endParaRPr lang="en-US" sz="1600" dirty="0">
              <a:effectLst>
                <a:glow rad="114300">
                  <a:schemeClr val="accent3">
                    <a:satMod val="175000"/>
                  </a:schemeClr>
                </a:glo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35661" y="39182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14300">
                    <a:schemeClr val="accent3">
                      <a:satMod val="175000"/>
                    </a:schemeClr>
                  </a:glow>
                </a:effectLst>
              </a:rPr>
              <a:t>2015</a:t>
            </a:r>
            <a:endParaRPr lang="en-US" sz="1600" dirty="0">
              <a:effectLst>
                <a:glow rad="114300">
                  <a:schemeClr val="accent3">
                    <a:satMod val="175000"/>
                  </a:schemeClr>
                </a:glo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460987" y="39182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14300">
                    <a:schemeClr val="accent3">
                      <a:satMod val="175000"/>
                    </a:schemeClr>
                  </a:glow>
                </a:effectLst>
              </a:rPr>
              <a:t>2018</a:t>
            </a:r>
            <a:endParaRPr lang="en-US" sz="1600" dirty="0">
              <a:effectLst>
                <a:glow rad="114300">
                  <a:schemeClr val="accent3">
                    <a:satMod val="175000"/>
                  </a:schemeClr>
                </a:glow>
              </a:effectLst>
            </a:endParaRPr>
          </a:p>
        </p:txBody>
      </p:sp>
      <p:pic>
        <p:nvPicPr>
          <p:cNvPr id="15" name="Picture 2" descr="D:\Dokumente\Vorträge\20180215_MT-Zwischenbegutachtung\StrahlentestsPhasendifferen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" y="1786054"/>
            <a:ext cx="2369704" cy="1662576"/>
          </a:xfrm>
          <a:prstGeom prst="rect">
            <a:avLst/>
          </a:prstGeom>
          <a:noFill/>
          <a:effectLst>
            <a:glow rad="165100">
              <a:schemeClr val="accent3">
                <a:satMod val="1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Dokumente\Vorträge\20180215_MT-Zwischenbegutachtung\Echelle0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66" y="1786054"/>
            <a:ext cx="2369704" cy="1662576"/>
          </a:xfrm>
          <a:prstGeom prst="rect">
            <a:avLst/>
          </a:prstGeom>
          <a:noFill/>
          <a:effectLst>
            <a:glow rad="165100">
              <a:schemeClr val="accent3">
                <a:satMod val="1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79512" y="915566"/>
            <a:ext cx="2884266" cy="64807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77800" indent="-177800">
              <a:buSzPct val="85000"/>
              <a:buBlip>
                <a:blip r:embed="rId11"/>
              </a:buBlip>
            </a:pPr>
            <a:r>
              <a:rPr lang="en-US" sz="1600" dirty="0" smtClean="0"/>
              <a:t>Highest measured radiation hardness of </a:t>
            </a:r>
            <a:r>
              <a:rPr lang="en-US" sz="1600" dirty="0" err="1" smtClean="0"/>
              <a:t>pn</a:t>
            </a:r>
            <a:r>
              <a:rPr lang="en-US" sz="1600" dirty="0" smtClean="0"/>
              <a:t>-modulators</a:t>
            </a:r>
            <a:endParaRPr lang="en-US" sz="160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203848" y="915565"/>
            <a:ext cx="2884266" cy="64807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77800" indent="-177800">
              <a:buSzPct val="85000"/>
              <a:buBlip>
                <a:blip r:embed="rId11"/>
              </a:buBlip>
            </a:pPr>
            <a:r>
              <a:rPr lang="en-US" sz="1600" dirty="0" smtClean="0"/>
              <a:t>Fast modulators</a:t>
            </a:r>
          </a:p>
          <a:p>
            <a:pPr marL="177800" indent="-177800">
              <a:buSzPct val="85000"/>
              <a:buBlip>
                <a:blip r:embed="rId11"/>
              </a:buBlip>
            </a:pPr>
            <a:r>
              <a:rPr lang="en-US" sz="1600" dirty="0" smtClean="0"/>
              <a:t>Excellent (de-)multiplexers</a:t>
            </a:r>
            <a:endParaRPr lang="en-US" sz="1600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228184" y="915566"/>
            <a:ext cx="2884266" cy="64807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77800" indent="-177800">
              <a:buSzPct val="85000"/>
              <a:buBlip>
                <a:blip r:embed="rId11"/>
              </a:buBlip>
            </a:pPr>
            <a:r>
              <a:rPr lang="en-US" sz="1600" dirty="0" smtClean="0"/>
              <a:t>Chip arrived </a:t>
            </a:r>
            <a:r>
              <a:rPr lang="en-US" sz="1600" dirty="0" smtClean="0"/>
              <a:t>in February 2018</a:t>
            </a:r>
            <a:endParaRPr lang="en-US" sz="1600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938213" y="3534475"/>
            <a:ext cx="1801452" cy="400110"/>
            <a:chOff x="938213" y="3534475"/>
            <a:chExt cx="1801452" cy="400110"/>
          </a:xfrm>
        </p:grpSpPr>
        <p:sp>
          <p:nvSpPr>
            <p:cNvPr id="21" name="Rechteck 20"/>
            <p:cNvSpPr/>
            <p:nvPr/>
          </p:nvSpPr>
          <p:spPr>
            <a:xfrm>
              <a:off x="971600" y="3534475"/>
              <a:ext cx="176806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65100">
                <a:schemeClr val="accent3">
                  <a:satMod val="175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938213" y="3534475"/>
              <a:ext cx="1432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SzPct val="85000"/>
                <a:buBlip>
                  <a:blip r:embed="rId11"/>
                </a:buBlip>
              </a:pPr>
              <a:r>
                <a:rPr lang="en-US" sz="1000" dirty="0" smtClean="0"/>
                <a:t>Nickel fragments at</a:t>
              </a:r>
            </a:p>
            <a:p>
              <a:pPr marL="88900" indent="-88900">
                <a:buSzPct val="85000"/>
                <a:buBlip>
                  <a:blip r:embed="rId11"/>
                </a:buBlip>
              </a:pPr>
              <a:r>
                <a:rPr lang="en-US" sz="1000" dirty="0" smtClean="0"/>
                <a:t>X-ray at KIT</a:t>
              </a:r>
              <a:endParaRPr lang="en-US" sz="1000" dirty="0"/>
            </a:p>
          </p:txBody>
        </p:sp>
        <p:pic>
          <p:nvPicPr>
            <p:cNvPr id="23" name="Picture 4" descr="D:\Dokumente\Logos\GSI_Logo_cmy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811" y="3573317"/>
              <a:ext cx="404811" cy="128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716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528" y="875536"/>
            <a:ext cx="6124103" cy="3744416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500"/>
              </a:spcBef>
              <a:buSzPct val="85000"/>
              <a:buBlip>
                <a:blip r:embed="rId6"/>
              </a:buBlip>
            </a:pPr>
            <a:r>
              <a:rPr lang="en-US" sz="1800" b="1" dirty="0" smtClean="0"/>
              <a:t>40 Gb/s demonstrator</a:t>
            </a:r>
            <a:r>
              <a:rPr lang="en-US" sz="1800" dirty="0" smtClean="0"/>
              <a:t> near completion</a:t>
            </a:r>
          </a:p>
          <a:p>
            <a:pPr>
              <a:spcBef>
                <a:spcPts val="1500"/>
              </a:spcBef>
              <a:buSzPct val="85000"/>
              <a:buBlip>
                <a:blip r:embed="rId6"/>
              </a:buBlip>
            </a:pPr>
            <a:r>
              <a:rPr lang="en-US" sz="1800" dirty="0"/>
              <a:t>Concept allows scaling to </a:t>
            </a:r>
            <a:r>
              <a:rPr lang="en-US" sz="1800" b="1" dirty="0"/>
              <a:t>5 </a:t>
            </a:r>
            <a:r>
              <a:rPr lang="en-US" sz="1800" b="1" dirty="0" smtClean="0"/>
              <a:t>Tb/s</a:t>
            </a:r>
          </a:p>
          <a:p>
            <a:pPr>
              <a:spcBef>
                <a:spcPts val="4800"/>
              </a:spcBef>
              <a:buSzPct val="85000"/>
              <a:buBlip>
                <a:blip r:embed="rId6"/>
              </a:buBlip>
            </a:pPr>
            <a:r>
              <a:rPr lang="en-US" sz="1800" dirty="0"/>
              <a:t>KIT ideal environment</a:t>
            </a:r>
          </a:p>
          <a:p>
            <a:pPr>
              <a:spcBef>
                <a:spcPts val="1800"/>
              </a:spcBef>
              <a:buSzPct val="85000"/>
              <a:buBlip>
                <a:blip r:embed="rId6"/>
              </a:buBlip>
            </a:pPr>
            <a:r>
              <a:rPr lang="en-US" sz="1800" dirty="0"/>
              <a:t>Competences in all required fields</a:t>
            </a:r>
          </a:p>
          <a:p>
            <a:pPr>
              <a:spcBef>
                <a:spcPts val="1800"/>
              </a:spcBef>
              <a:buSzPct val="85000"/>
              <a:buBlip>
                <a:blip r:embed="rId6"/>
              </a:buBlip>
            </a:pPr>
            <a:r>
              <a:rPr lang="en-US" sz="1800" dirty="0"/>
              <a:t>We build the entire system</a:t>
            </a:r>
          </a:p>
          <a:p>
            <a:pPr>
              <a:spcBef>
                <a:spcPts val="1500"/>
              </a:spcBef>
              <a:buSzPct val="85000"/>
              <a:buBlip>
                <a:blip r:embed="rId6"/>
              </a:buBlip>
            </a:pPr>
            <a:endParaRPr lang="en-US" sz="1800" dirty="0"/>
          </a:p>
          <a:p>
            <a:pPr>
              <a:spcBef>
                <a:spcPts val="1500"/>
              </a:spcBef>
              <a:buSzPct val="85000"/>
              <a:buBlip>
                <a:blip r:embed="rId6"/>
              </a:buBlip>
            </a:pPr>
            <a:endParaRPr lang="en-US" sz="1800" dirty="0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 smtClean="0"/>
              <a:t>Status…</a:t>
            </a:r>
            <a:endParaRPr lang="en-US" dirty="0"/>
          </a:p>
        </p:txBody>
      </p:sp>
      <p:pic>
        <p:nvPicPr>
          <p:cNvPr id="7" name="Picture 3" descr="D:\Dokumente\Logos\DESY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48" y="357398"/>
            <a:ext cx="792088" cy="7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4905245" y="754310"/>
            <a:ext cx="812440" cy="375492"/>
          </a:xfrm>
          <a:custGeom>
            <a:avLst/>
            <a:gdLst>
              <a:gd name="connsiteX0" fmla="*/ 60335 w 845863"/>
              <a:gd name="connsiteY0" fmla="*/ 327346 h 467750"/>
              <a:gd name="connsiteX1" fmla="*/ 647768 w 845863"/>
              <a:gd name="connsiteY1" fmla="*/ 127840 h 467750"/>
              <a:gd name="connsiteX2" fmla="*/ 564641 w 845863"/>
              <a:gd name="connsiteY2" fmla="*/ 378 h 467750"/>
              <a:gd name="connsiteX3" fmla="*/ 841732 w 845863"/>
              <a:gd name="connsiteY3" fmla="*/ 100131 h 467750"/>
              <a:gd name="connsiteX4" fmla="*/ 730895 w 845863"/>
              <a:gd name="connsiteY4" fmla="*/ 399389 h 467750"/>
              <a:gd name="connsiteX5" fmla="*/ 730895 w 845863"/>
              <a:gd name="connsiteY5" fmla="*/ 227593 h 467750"/>
              <a:gd name="connsiteX6" fmla="*/ 93586 w 845863"/>
              <a:gd name="connsiteY6" fmla="*/ 465891 h 467750"/>
              <a:gd name="connsiteX7" fmla="*/ 60335 w 845863"/>
              <a:gd name="connsiteY7" fmla="*/ 327346 h 467750"/>
              <a:gd name="connsiteX0" fmla="*/ 46864 w 832392"/>
              <a:gd name="connsiteY0" fmla="*/ 327346 h 467516"/>
              <a:gd name="connsiteX1" fmla="*/ 634297 w 832392"/>
              <a:gd name="connsiteY1" fmla="*/ 127840 h 467516"/>
              <a:gd name="connsiteX2" fmla="*/ 551170 w 832392"/>
              <a:gd name="connsiteY2" fmla="*/ 378 h 467516"/>
              <a:gd name="connsiteX3" fmla="*/ 828261 w 832392"/>
              <a:gd name="connsiteY3" fmla="*/ 100131 h 467516"/>
              <a:gd name="connsiteX4" fmla="*/ 717424 w 832392"/>
              <a:gd name="connsiteY4" fmla="*/ 399389 h 467516"/>
              <a:gd name="connsiteX5" fmla="*/ 717424 w 832392"/>
              <a:gd name="connsiteY5" fmla="*/ 227593 h 467516"/>
              <a:gd name="connsiteX6" fmla="*/ 80115 w 832392"/>
              <a:gd name="connsiteY6" fmla="*/ 465891 h 467516"/>
              <a:gd name="connsiteX7" fmla="*/ 46864 w 832392"/>
              <a:gd name="connsiteY7" fmla="*/ 327346 h 467516"/>
              <a:gd name="connsiteX0" fmla="*/ 46864 w 832392"/>
              <a:gd name="connsiteY0" fmla="*/ 327346 h 467516"/>
              <a:gd name="connsiteX1" fmla="*/ 634297 w 832392"/>
              <a:gd name="connsiteY1" fmla="*/ 127840 h 467516"/>
              <a:gd name="connsiteX2" fmla="*/ 551170 w 832392"/>
              <a:gd name="connsiteY2" fmla="*/ 378 h 467516"/>
              <a:gd name="connsiteX3" fmla="*/ 828261 w 832392"/>
              <a:gd name="connsiteY3" fmla="*/ 100131 h 467516"/>
              <a:gd name="connsiteX4" fmla="*/ 717424 w 832392"/>
              <a:gd name="connsiteY4" fmla="*/ 399389 h 467516"/>
              <a:gd name="connsiteX5" fmla="*/ 717424 w 832392"/>
              <a:gd name="connsiteY5" fmla="*/ 227593 h 467516"/>
              <a:gd name="connsiteX6" fmla="*/ 80115 w 832392"/>
              <a:gd name="connsiteY6" fmla="*/ 465891 h 467516"/>
              <a:gd name="connsiteX7" fmla="*/ 46864 w 832392"/>
              <a:gd name="connsiteY7" fmla="*/ 327346 h 467516"/>
              <a:gd name="connsiteX0" fmla="*/ 15669 w 801197"/>
              <a:gd name="connsiteY0" fmla="*/ 327346 h 467961"/>
              <a:gd name="connsiteX1" fmla="*/ 603102 w 801197"/>
              <a:gd name="connsiteY1" fmla="*/ 127840 h 467961"/>
              <a:gd name="connsiteX2" fmla="*/ 519975 w 801197"/>
              <a:gd name="connsiteY2" fmla="*/ 378 h 467961"/>
              <a:gd name="connsiteX3" fmla="*/ 797066 w 801197"/>
              <a:gd name="connsiteY3" fmla="*/ 100131 h 467961"/>
              <a:gd name="connsiteX4" fmla="*/ 686229 w 801197"/>
              <a:gd name="connsiteY4" fmla="*/ 399389 h 467961"/>
              <a:gd name="connsiteX5" fmla="*/ 686229 w 801197"/>
              <a:gd name="connsiteY5" fmla="*/ 227593 h 467961"/>
              <a:gd name="connsiteX6" fmla="*/ 48920 w 801197"/>
              <a:gd name="connsiteY6" fmla="*/ 465891 h 467961"/>
              <a:gd name="connsiteX7" fmla="*/ 15669 w 801197"/>
              <a:gd name="connsiteY7" fmla="*/ 327346 h 467961"/>
              <a:gd name="connsiteX0" fmla="*/ 15669 w 801197"/>
              <a:gd name="connsiteY0" fmla="*/ 327346 h 467961"/>
              <a:gd name="connsiteX1" fmla="*/ 603102 w 801197"/>
              <a:gd name="connsiteY1" fmla="*/ 127840 h 467961"/>
              <a:gd name="connsiteX2" fmla="*/ 519975 w 801197"/>
              <a:gd name="connsiteY2" fmla="*/ 378 h 467961"/>
              <a:gd name="connsiteX3" fmla="*/ 797066 w 801197"/>
              <a:gd name="connsiteY3" fmla="*/ 100131 h 467961"/>
              <a:gd name="connsiteX4" fmla="*/ 686229 w 801197"/>
              <a:gd name="connsiteY4" fmla="*/ 399389 h 467961"/>
              <a:gd name="connsiteX5" fmla="*/ 686229 w 801197"/>
              <a:gd name="connsiteY5" fmla="*/ 227593 h 467961"/>
              <a:gd name="connsiteX6" fmla="*/ 48920 w 801197"/>
              <a:gd name="connsiteY6" fmla="*/ 465891 h 467961"/>
              <a:gd name="connsiteX7" fmla="*/ 15669 w 801197"/>
              <a:gd name="connsiteY7" fmla="*/ 327346 h 467961"/>
              <a:gd name="connsiteX0" fmla="*/ 20944 w 806472"/>
              <a:gd name="connsiteY0" fmla="*/ 327346 h 498435"/>
              <a:gd name="connsiteX1" fmla="*/ 608377 w 806472"/>
              <a:gd name="connsiteY1" fmla="*/ 127840 h 498435"/>
              <a:gd name="connsiteX2" fmla="*/ 525250 w 806472"/>
              <a:gd name="connsiteY2" fmla="*/ 378 h 498435"/>
              <a:gd name="connsiteX3" fmla="*/ 802341 w 806472"/>
              <a:gd name="connsiteY3" fmla="*/ 100131 h 498435"/>
              <a:gd name="connsiteX4" fmla="*/ 691504 w 806472"/>
              <a:gd name="connsiteY4" fmla="*/ 399389 h 498435"/>
              <a:gd name="connsiteX5" fmla="*/ 691504 w 806472"/>
              <a:gd name="connsiteY5" fmla="*/ 227593 h 498435"/>
              <a:gd name="connsiteX6" fmla="*/ 47051 w 806472"/>
              <a:gd name="connsiteY6" fmla="*/ 496848 h 498435"/>
              <a:gd name="connsiteX7" fmla="*/ 20944 w 806472"/>
              <a:gd name="connsiteY7" fmla="*/ 327346 h 498435"/>
              <a:gd name="connsiteX0" fmla="*/ 20944 w 806472"/>
              <a:gd name="connsiteY0" fmla="*/ 327346 h 498435"/>
              <a:gd name="connsiteX1" fmla="*/ 608377 w 806472"/>
              <a:gd name="connsiteY1" fmla="*/ 127840 h 498435"/>
              <a:gd name="connsiteX2" fmla="*/ 525250 w 806472"/>
              <a:gd name="connsiteY2" fmla="*/ 378 h 498435"/>
              <a:gd name="connsiteX3" fmla="*/ 802341 w 806472"/>
              <a:gd name="connsiteY3" fmla="*/ 100131 h 498435"/>
              <a:gd name="connsiteX4" fmla="*/ 691504 w 806472"/>
              <a:gd name="connsiteY4" fmla="*/ 399389 h 498435"/>
              <a:gd name="connsiteX5" fmla="*/ 691504 w 806472"/>
              <a:gd name="connsiteY5" fmla="*/ 227593 h 498435"/>
              <a:gd name="connsiteX6" fmla="*/ 47051 w 806472"/>
              <a:gd name="connsiteY6" fmla="*/ 496848 h 498435"/>
              <a:gd name="connsiteX7" fmla="*/ 20944 w 806472"/>
              <a:gd name="connsiteY7" fmla="*/ 327346 h 498435"/>
              <a:gd name="connsiteX0" fmla="*/ 0 w 785528"/>
              <a:gd name="connsiteY0" fmla="*/ 327346 h 496848"/>
              <a:gd name="connsiteX1" fmla="*/ 587433 w 785528"/>
              <a:gd name="connsiteY1" fmla="*/ 127840 h 496848"/>
              <a:gd name="connsiteX2" fmla="*/ 504306 w 785528"/>
              <a:gd name="connsiteY2" fmla="*/ 378 h 496848"/>
              <a:gd name="connsiteX3" fmla="*/ 781397 w 785528"/>
              <a:gd name="connsiteY3" fmla="*/ 100131 h 496848"/>
              <a:gd name="connsiteX4" fmla="*/ 670560 w 785528"/>
              <a:gd name="connsiteY4" fmla="*/ 399389 h 496848"/>
              <a:gd name="connsiteX5" fmla="*/ 670560 w 785528"/>
              <a:gd name="connsiteY5" fmla="*/ 227593 h 496848"/>
              <a:gd name="connsiteX6" fmla="*/ 26107 w 785528"/>
              <a:gd name="connsiteY6" fmla="*/ 496848 h 496848"/>
              <a:gd name="connsiteX7" fmla="*/ 0 w 785528"/>
              <a:gd name="connsiteY7" fmla="*/ 327346 h 496848"/>
              <a:gd name="connsiteX0" fmla="*/ 0 w 785528"/>
              <a:gd name="connsiteY0" fmla="*/ 327346 h 511136"/>
              <a:gd name="connsiteX1" fmla="*/ 587433 w 785528"/>
              <a:gd name="connsiteY1" fmla="*/ 127840 h 511136"/>
              <a:gd name="connsiteX2" fmla="*/ 504306 w 785528"/>
              <a:gd name="connsiteY2" fmla="*/ 378 h 511136"/>
              <a:gd name="connsiteX3" fmla="*/ 781397 w 785528"/>
              <a:gd name="connsiteY3" fmla="*/ 100131 h 511136"/>
              <a:gd name="connsiteX4" fmla="*/ 670560 w 785528"/>
              <a:gd name="connsiteY4" fmla="*/ 399389 h 511136"/>
              <a:gd name="connsiteX5" fmla="*/ 670560 w 785528"/>
              <a:gd name="connsiteY5" fmla="*/ 227593 h 511136"/>
              <a:gd name="connsiteX6" fmla="*/ 4676 w 785528"/>
              <a:gd name="connsiteY6" fmla="*/ 511136 h 511136"/>
              <a:gd name="connsiteX7" fmla="*/ 0 w 785528"/>
              <a:gd name="connsiteY7" fmla="*/ 327346 h 511136"/>
              <a:gd name="connsiteX0" fmla="*/ 0 w 785528"/>
              <a:gd name="connsiteY0" fmla="*/ 327346 h 511136"/>
              <a:gd name="connsiteX1" fmla="*/ 587433 w 785528"/>
              <a:gd name="connsiteY1" fmla="*/ 127840 h 511136"/>
              <a:gd name="connsiteX2" fmla="*/ 504306 w 785528"/>
              <a:gd name="connsiteY2" fmla="*/ 378 h 511136"/>
              <a:gd name="connsiteX3" fmla="*/ 781397 w 785528"/>
              <a:gd name="connsiteY3" fmla="*/ 100131 h 511136"/>
              <a:gd name="connsiteX4" fmla="*/ 670560 w 785528"/>
              <a:gd name="connsiteY4" fmla="*/ 399389 h 511136"/>
              <a:gd name="connsiteX5" fmla="*/ 670560 w 785528"/>
              <a:gd name="connsiteY5" fmla="*/ 227593 h 511136"/>
              <a:gd name="connsiteX6" fmla="*/ 4676 w 785528"/>
              <a:gd name="connsiteY6" fmla="*/ 511136 h 511136"/>
              <a:gd name="connsiteX7" fmla="*/ 0 w 785528"/>
              <a:gd name="connsiteY7" fmla="*/ 327346 h 511136"/>
              <a:gd name="connsiteX0" fmla="*/ 0 w 785528"/>
              <a:gd name="connsiteY0" fmla="*/ 327346 h 511502"/>
              <a:gd name="connsiteX1" fmla="*/ 587433 w 785528"/>
              <a:gd name="connsiteY1" fmla="*/ 127840 h 511502"/>
              <a:gd name="connsiteX2" fmla="*/ 504306 w 785528"/>
              <a:gd name="connsiteY2" fmla="*/ 378 h 511502"/>
              <a:gd name="connsiteX3" fmla="*/ 781397 w 785528"/>
              <a:gd name="connsiteY3" fmla="*/ 100131 h 511502"/>
              <a:gd name="connsiteX4" fmla="*/ 670560 w 785528"/>
              <a:gd name="connsiteY4" fmla="*/ 399389 h 511502"/>
              <a:gd name="connsiteX5" fmla="*/ 670560 w 785528"/>
              <a:gd name="connsiteY5" fmla="*/ 227593 h 511502"/>
              <a:gd name="connsiteX6" fmla="*/ 4676 w 785528"/>
              <a:gd name="connsiteY6" fmla="*/ 511136 h 511502"/>
              <a:gd name="connsiteX7" fmla="*/ 0 w 785528"/>
              <a:gd name="connsiteY7" fmla="*/ 327346 h 511502"/>
              <a:gd name="connsiteX0" fmla="*/ 0 w 785528"/>
              <a:gd name="connsiteY0" fmla="*/ 327346 h 511502"/>
              <a:gd name="connsiteX1" fmla="*/ 587433 w 785528"/>
              <a:gd name="connsiteY1" fmla="*/ 127840 h 511502"/>
              <a:gd name="connsiteX2" fmla="*/ 504306 w 785528"/>
              <a:gd name="connsiteY2" fmla="*/ 378 h 511502"/>
              <a:gd name="connsiteX3" fmla="*/ 781397 w 785528"/>
              <a:gd name="connsiteY3" fmla="*/ 100131 h 511502"/>
              <a:gd name="connsiteX4" fmla="*/ 670560 w 785528"/>
              <a:gd name="connsiteY4" fmla="*/ 399389 h 511502"/>
              <a:gd name="connsiteX5" fmla="*/ 670560 w 785528"/>
              <a:gd name="connsiteY5" fmla="*/ 227593 h 511502"/>
              <a:gd name="connsiteX6" fmla="*/ 4676 w 785528"/>
              <a:gd name="connsiteY6" fmla="*/ 511136 h 511502"/>
              <a:gd name="connsiteX7" fmla="*/ 0 w 785528"/>
              <a:gd name="connsiteY7" fmla="*/ 327346 h 511502"/>
              <a:gd name="connsiteX0" fmla="*/ 0 w 781397"/>
              <a:gd name="connsiteY0" fmla="*/ 327346 h 511502"/>
              <a:gd name="connsiteX1" fmla="*/ 587433 w 781397"/>
              <a:gd name="connsiteY1" fmla="*/ 127840 h 511502"/>
              <a:gd name="connsiteX2" fmla="*/ 504306 w 781397"/>
              <a:gd name="connsiteY2" fmla="*/ 378 h 511502"/>
              <a:gd name="connsiteX3" fmla="*/ 781397 w 781397"/>
              <a:gd name="connsiteY3" fmla="*/ 100131 h 511502"/>
              <a:gd name="connsiteX4" fmla="*/ 670560 w 781397"/>
              <a:gd name="connsiteY4" fmla="*/ 399389 h 511502"/>
              <a:gd name="connsiteX5" fmla="*/ 670560 w 781397"/>
              <a:gd name="connsiteY5" fmla="*/ 227593 h 511502"/>
              <a:gd name="connsiteX6" fmla="*/ 4676 w 781397"/>
              <a:gd name="connsiteY6" fmla="*/ 511136 h 511502"/>
              <a:gd name="connsiteX7" fmla="*/ 0 w 781397"/>
              <a:gd name="connsiteY7" fmla="*/ 327346 h 511502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10"/>
              <a:gd name="connsiteX1" fmla="*/ 587433 w 781397"/>
              <a:gd name="connsiteY1" fmla="*/ 127748 h 511410"/>
              <a:gd name="connsiteX2" fmla="*/ 504306 w 781397"/>
              <a:gd name="connsiteY2" fmla="*/ 286 h 511410"/>
              <a:gd name="connsiteX3" fmla="*/ 781397 w 781397"/>
              <a:gd name="connsiteY3" fmla="*/ 100039 h 511410"/>
              <a:gd name="connsiteX4" fmla="*/ 670560 w 781397"/>
              <a:gd name="connsiteY4" fmla="*/ 399297 h 511410"/>
              <a:gd name="connsiteX5" fmla="*/ 670560 w 781397"/>
              <a:gd name="connsiteY5" fmla="*/ 227501 h 511410"/>
              <a:gd name="connsiteX6" fmla="*/ 4676 w 781397"/>
              <a:gd name="connsiteY6" fmla="*/ 511044 h 511410"/>
              <a:gd name="connsiteX7" fmla="*/ 0 w 781397"/>
              <a:gd name="connsiteY7" fmla="*/ 327254 h 511410"/>
              <a:gd name="connsiteX0" fmla="*/ 0 w 781397"/>
              <a:gd name="connsiteY0" fmla="*/ 327254 h 511428"/>
              <a:gd name="connsiteX1" fmla="*/ 587433 w 781397"/>
              <a:gd name="connsiteY1" fmla="*/ 127748 h 511428"/>
              <a:gd name="connsiteX2" fmla="*/ 504306 w 781397"/>
              <a:gd name="connsiteY2" fmla="*/ 286 h 511428"/>
              <a:gd name="connsiteX3" fmla="*/ 781397 w 781397"/>
              <a:gd name="connsiteY3" fmla="*/ 100039 h 511428"/>
              <a:gd name="connsiteX4" fmla="*/ 670560 w 781397"/>
              <a:gd name="connsiteY4" fmla="*/ 399297 h 511428"/>
              <a:gd name="connsiteX5" fmla="*/ 670560 w 781397"/>
              <a:gd name="connsiteY5" fmla="*/ 227501 h 511428"/>
              <a:gd name="connsiteX6" fmla="*/ 4676 w 781397"/>
              <a:gd name="connsiteY6" fmla="*/ 511044 h 511428"/>
              <a:gd name="connsiteX7" fmla="*/ 0 w 781397"/>
              <a:gd name="connsiteY7" fmla="*/ 327254 h 511428"/>
              <a:gd name="connsiteX0" fmla="*/ 0 w 781397"/>
              <a:gd name="connsiteY0" fmla="*/ 327254 h 511428"/>
              <a:gd name="connsiteX1" fmla="*/ 587433 w 781397"/>
              <a:gd name="connsiteY1" fmla="*/ 127748 h 511428"/>
              <a:gd name="connsiteX2" fmla="*/ 504306 w 781397"/>
              <a:gd name="connsiteY2" fmla="*/ 286 h 511428"/>
              <a:gd name="connsiteX3" fmla="*/ 781397 w 781397"/>
              <a:gd name="connsiteY3" fmla="*/ 100039 h 511428"/>
              <a:gd name="connsiteX4" fmla="*/ 670560 w 781397"/>
              <a:gd name="connsiteY4" fmla="*/ 399297 h 511428"/>
              <a:gd name="connsiteX5" fmla="*/ 670560 w 781397"/>
              <a:gd name="connsiteY5" fmla="*/ 227501 h 511428"/>
              <a:gd name="connsiteX6" fmla="*/ 4676 w 781397"/>
              <a:gd name="connsiteY6" fmla="*/ 511044 h 511428"/>
              <a:gd name="connsiteX7" fmla="*/ 0 w 781397"/>
              <a:gd name="connsiteY7" fmla="*/ 327254 h 511428"/>
              <a:gd name="connsiteX0" fmla="*/ 0 w 781397"/>
              <a:gd name="connsiteY0" fmla="*/ 327254 h 511428"/>
              <a:gd name="connsiteX1" fmla="*/ 587433 w 781397"/>
              <a:gd name="connsiteY1" fmla="*/ 127748 h 511428"/>
              <a:gd name="connsiteX2" fmla="*/ 504306 w 781397"/>
              <a:gd name="connsiteY2" fmla="*/ 286 h 511428"/>
              <a:gd name="connsiteX3" fmla="*/ 781397 w 781397"/>
              <a:gd name="connsiteY3" fmla="*/ 100039 h 511428"/>
              <a:gd name="connsiteX4" fmla="*/ 670560 w 781397"/>
              <a:gd name="connsiteY4" fmla="*/ 399297 h 511428"/>
              <a:gd name="connsiteX5" fmla="*/ 670560 w 781397"/>
              <a:gd name="connsiteY5" fmla="*/ 227501 h 511428"/>
              <a:gd name="connsiteX6" fmla="*/ 4676 w 781397"/>
              <a:gd name="connsiteY6" fmla="*/ 511044 h 511428"/>
              <a:gd name="connsiteX7" fmla="*/ 0 w 781397"/>
              <a:gd name="connsiteY7" fmla="*/ 327254 h 511428"/>
              <a:gd name="connsiteX0" fmla="*/ 0 w 781397"/>
              <a:gd name="connsiteY0" fmla="*/ 327254 h 511428"/>
              <a:gd name="connsiteX1" fmla="*/ 587433 w 781397"/>
              <a:gd name="connsiteY1" fmla="*/ 127748 h 511428"/>
              <a:gd name="connsiteX2" fmla="*/ 504306 w 781397"/>
              <a:gd name="connsiteY2" fmla="*/ 286 h 511428"/>
              <a:gd name="connsiteX3" fmla="*/ 781397 w 781397"/>
              <a:gd name="connsiteY3" fmla="*/ 100039 h 511428"/>
              <a:gd name="connsiteX4" fmla="*/ 670560 w 781397"/>
              <a:gd name="connsiteY4" fmla="*/ 399297 h 511428"/>
              <a:gd name="connsiteX5" fmla="*/ 670560 w 781397"/>
              <a:gd name="connsiteY5" fmla="*/ 227501 h 511428"/>
              <a:gd name="connsiteX6" fmla="*/ 4676 w 781397"/>
              <a:gd name="connsiteY6" fmla="*/ 511044 h 511428"/>
              <a:gd name="connsiteX7" fmla="*/ 0 w 781397"/>
              <a:gd name="connsiteY7" fmla="*/ 327254 h 511428"/>
              <a:gd name="connsiteX0" fmla="*/ 0 w 781397"/>
              <a:gd name="connsiteY0" fmla="*/ 327254 h 511428"/>
              <a:gd name="connsiteX1" fmla="*/ 587433 w 781397"/>
              <a:gd name="connsiteY1" fmla="*/ 127748 h 511428"/>
              <a:gd name="connsiteX2" fmla="*/ 504306 w 781397"/>
              <a:gd name="connsiteY2" fmla="*/ 286 h 511428"/>
              <a:gd name="connsiteX3" fmla="*/ 781397 w 781397"/>
              <a:gd name="connsiteY3" fmla="*/ 100039 h 511428"/>
              <a:gd name="connsiteX4" fmla="*/ 670560 w 781397"/>
              <a:gd name="connsiteY4" fmla="*/ 399297 h 511428"/>
              <a:gd name="connsiteX5" fmla="*/ 670560 w 781397"/>
              <a:gd name="connsiteY5" fmla="*/ 227501 h 511428"/>
              <a:gd name="connsiteX6" fmla="*/ 4676 w 781397"/>
              <a:gd name="connsiteY6" fmla="*/ 511044 h 511428"/>
              <a:gd name="connsiteX7" fmla="*/ 0 w 781397"/>
              <a:gd name="connsiteY7" fmla="*/ 327254 h 511428"/>
              <a:gd name="connsiteX0" fmla="*/ 0 w 781397"/>
              <a:gd name="connsiteY0" fmla="*/ 327254 h 511428"/>
              <a:gd name="connsiteX1" fmla="*/ 587433 w 781397"/>
              <a:gd name="connsiteY1" fmla="*/ 127748 h 511428"/>
              <a:gd name="connsiteX2" fmla="*/ 504306 w 781397"/>
              <a:gd name="connsiteY2" fmla="*/ 286 h 511428"/>
              <a:gd name="connsiteX3" fmla="*/ 781397 w 781397"/>
              <a:gd name="connsiteY3" fmla="*/ 100039 h 511428"/>
              <a:gd name="connsiteX4" fmla="*/ 670560 w 781397"/>
              <a:gd name="connsiteY4" fmla="*/ 399297 h 511428"/>
              <a:gd name="connsiteX5" fmla="*/ 670560 w 781397"/>
              <a:gd name="connsiteY5" fmla="*/ 227501 h 511428"/>
              <a:gd name="connsiteX6" fmla="*/ 4676 w 781397"/>
              <a:gd name="connsiteY6" fmla="*/ 511044 h 511428"/>
              <a:gd name="connsiteX7" fmla="*/ 0 w 781397"/>
              <a:gd name="connsiteY7" fmla="*/ 327254 h 511428"/>
              <a:gd name="connsiteX0" fmla="*/ 0 w 781397"/>
              <a:gd name="connsiteY0" fmla="*/ 326968 h 511142"/>
              <a:gd name="connsiteX1" fmla="*/ 587433 w 781397"/>
              <a:gd name="connsiteY1" fmla="*/ 127462 h 511142"/>
              <a:gd name="connsiteX2" fmla="*/ 504306 w 781397"/>
              <a:gd name="connsiteY2" fmla="*/ 0 h 511142"/>
              <a:gd name="connsiteX3" fmla="*/ 781397 w 781397"/>
              <a:gd name="connsiteY3" fmla="*/ 99753 h 511142"/>
              <a:gd name="connsiteX4" fmla="*/ 670560 w 781397"/>
              <a:gd name="connsiteY4" fmla="*/ 399011 h 511142"/>
              <a:gd name="connsiteX5" fmla="*/ 670560 w 781397"/>
              <a:gd name="connsiteY5" fmla="*/ 227215 h 511142"/>
              <a:gd name="connsiteX6" fmla="*/ 4676 w 781397"/>
              <a:gd name="connsiteY6" fmla="*/ 510758 h 511142"/>
              <a:gd name="connsiteX7" fmla="*/ 0 w 781397"/>
              <a:gd name="connsiteY7" fmla="*/ 326968 h 511142"/>
              <a:gd name="connsiteX0" fmla="*/ 0 w 781397"/>
              <a:gd name="connsiteY0" fmla="*/ 326968 h 482611"/>
              <a:gd name="connsiteX1" fmla="*/ 587433 w 781397"/>
              <a:gd name="connsiteY1" fmla="*/ 127462 h 482611"/>
              <a:gd name="connsiteX2" fmla="*/ 504306 w 781397"/>
              <a:gd name="connsiteY2" fmla="*/ 0 h 482611"/>
              <a:gd name="connsiteX3" fmla="*/ 781397 w 781397"/>
              <a:gd name="connsiteY3" fmla="*/ 99753 h 482611"/>
              <a:gd name="connsiteX4" fmla="*/ 670560 w 781397"/>
              <a:gd name="connsiteY4" fmla="*/ 399011 h 482611"/>
              <a:gd name="connsiteX5" fmla="*/ 670560 w 781397"/>
              <a:gd name="connsiteY5" fmla="*/ 227215 h 482611"/>
              <a:gd name="connsiteX6" fmla="*/ 11819 w 781397"/>
              <a:gd name="connsiteY6" fmla="*/ 482183 h 482611"/>
              <a:gd name="connsiteX7" fmla="*/ 0 w 781397"/>
              <a:gd name="connsiteY7" fmla="*/ 326968 h 482611"/>
              <a:gd name="connsiteX0" fmla="*/ 2468 w 769578"/>
              <a:gd name="connsiteY0" fmla="*/ 353161 h 482611"/>
              <a:gd name="connsiteX1" fmla="*/ 575614 w 769578"/>
              <a:gd name="connsiteY1" fmla="*/ 127462 h 482611"/>
              <a:gd name="connsiteX2" fmla="*/ 492487 w 769578"/>
              <a:gd name="connsiteY2" fmla="*/ 0 h 482611"/>
              <a:gd name="connsiteX3" fmla="*/ 769578 w 769578"/>
              <a:gd name="connsiteY3" fmla="*/ 99753 h 482611"/>
              <a:gd name="connsiteX4" fmla="*/ 658741 w 769578"/>
              <a:gd name="connsiteY4" fmla="*/ 399011 h 482611"/>
              <a:gd name="connsiteX5" fmla="*/ 658741 w 769578"/>
              <a:gd name="connsiteY5" fmla="*/ 227215 h 482611"/>
              <a:gd name="connsiteX6" fmla="*/ 0 w 769578"/>
              <a:gd name="connsiteY6" fmla="*/ 482183 h 482611"/>
              <a:gd name="connsiteX7" fmla="*/ 2468 w 769578"/>
              <a:gd name="connsiteY7" fmla="*/ 353161 h 482611"/>
              <a:gd name="connsiteX0" fmla="*/ 2468 w 769578"/>
              <a:gd name="connsiteY0" fmla="*/ 353161 h 482611"/>
              <a:gd name="connsiteX1" fmla="*/ 575614 w 769578"/>
              <a:gd name="connsiteY1" fmla="*/ 127462 h 482611"/>
              <a:gd name="connsiteX2" fmla="*/ 492487 w 769578"/>
              <a:gd name="connsiteY2" fmla="*/ 0 h 482611"/>
              <a:gd name="connsiteX3" fmla="*/ 769578 w 769578"/>
              <a:gd name="connsiteY3" fmla="*/ 99753 h 482611"/>
              <a:gd name="connsiteX4" fmla="*/ 658741 w 769578"/>
              <a:gd name="connsiteY4" fmla="*/ 399011 h 482611"/>
              <a:gd name="connsiteX5" fmla="*/ 658741 w 769578"/>
              <a:gd name="connsiteY5" fmla="*/ 227215 h 482611"/>
              <a:gd name="connsiteX6" fmla="*/ 0 w 769578"/>
              <a:gd name="connsiteY6" fmla="*/ 482183 h 482611"/>
              <a:gd name="connsiteX7" fmla="*/ 2468 w 769578"/>
              <a:gd name="connsiteY7" fmla="*/ 353161 h 482611"/>
              <a:gd name="connsiteX0" fmla="*/ 2468 w 769578"/>
              <a:gd name="connsiteY0" fmla="*/ 353161 h 482611"/>
              <a:gd name="connsiteX1" fmla="*/ 575614 w 769578"/>
              <a:gd name="connsiteY1" fmla="*/ 127462 h 482611"/>
              <a:gd name="connsiteX2" fmla="*/ 492487 w 769578"/>
              <a:gd name="connsiteY2" fmla="*/ 0 h 482611"/>
              <a:gd name="connsiteX3" fmla="*/ 769578 w 769578"/>
              <a:gd name="connsiteY3" fmla="*/ 99753 h 482611"/>
              <a:gd name="connsiteX4" fmla="*/ 658741 w 769578"/>
              <a:gd name="connsiteY4" fmla="*/ 399011 h 482611"/>
              <a:gd name="connsiteX5" fmla="*/ 658741 w 769578"/>
              <a:gd name="connsiteY5" fmla="*/ 227215 h 482611"/>
              <a:gd name="connsiteX6" fmla="*/ 0 w 769578"/>
              <a:gd name="connsiteY6" fmla="*/ 482183 h 482611"/>
              <a:gd name="connsiteX7" fmla="*/ 2468 w 769578"/>
              <a:gd name="connsiteY7" fmla="*/ 353161 h 48261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58741 w 769578"/>
              <a:gd name="connsiteY4" fmla="*/ 399011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58741 w 769578"/>
              <a:gd name="connsiteY4" fmla="*/ 399011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8259 w 769578"/>
              <a:gd name="connsiteY4" fmla="*/ 332336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8259 w 769578"/>
              <a:gd name="connsiteY4" fmla="*/ 353767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8259 w 769578"/>
              <a:gd name="connsiteY4" fmla="*/ 353767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8259 w 769578"/>
              <a:gd name="connsiteY4" fmla="*/ 353767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8259 w 769578"/>
              <a:gd name="connsiteY4" fmla="*/ 353767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8259 w 769578"/>
              <a:gd name="connsiteY4" fmla="*/ 353767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5878 w 769578"/>
              <a:gd name="connsiteY4" fmla="*/ 346623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5878 w 769578"/>
              <a:gd name="connsiteY4" fmla="*/ 346623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15878 w 769578"/>
              <a:gd name="connsiteY4" fmla="*/ 346623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30165 w 769578"/>
              <a:gd name="connsiteY4" fmla="*/ 346623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30165 w 769578"/>
              <a:gd name="connsiteY4" fmla="*/ 346623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53161 h 482571"/>
              <a:gd name="connsiteX1" fmla="*/ 575614 w 769578"/>
              <a:gd name="connsiteY1" fmla="*/ 127462 h 482571"/>
              <a:gd name="connsiteX2" fmla="*/ 492487 w 769578"/>
              <a:gd name="connsiteY2" fmla="*/ 0 h 482571"/>
              <a:gd name="connsiteX3" fmla="*/ 769578 w 769578"/>
              <a:gd name="connsiteY3" fmla="*/ 99753 h 482571"/>
              <a:gd name="connsiteX4" fmla="*/ 630165 w 769578"/>
              <a:gd name="connsiteY4" fmla="*/ 346623 h 482571"/>
              <a:gd name="connsiteX5" fmla="*/ 615878 w 769578"/>
              <a:gd name="connsiteY5" fmla="*/ 201022 h 482571"/>
              <a:gd name="connsiteX6" fmla="*/ 0 w 769578"/>
              <a:gd name="connsiteY6" fmla="*/ 482183 h 482571"/>
              <a:gd name="connsiteX7" fmla="*/ 2468 w 769578"/>
              <a:gd name="connsiteY7" fmla="*/ 353161 h 482571"/>
              <a:gd name="connsiteX0" fmla="*/ 2468 w 769578"/>
              <a:gd name="connsiteY0" fmla="*/ 312680 h 442090"/>
              <a:gd name="connsiteX1" fmla="*/ 575614 w 769578"/>
              <a:gd name="connsiteY1" fmla="*/ 86981 h 442090"/>
              <a:gd name="connsiteX2" fmla="*/ 530587 w 769578"/>
              <a:gd name="connsiteY2" fmla="*/ 0 h 442090"/>
              <a:gd name="connsiteX3" fmla="*/ 769578 w 769578"/>
              <a:gd name="connsiteY3" fmla="*/ 59272 h 442090"/>
              <a:gd name="connsiteX4" fmla="*/ 630165 w 769578"/>
              <a:gd name="connsiteY4" fmla="*/ 306142 h 442090"/>
              <a:gd name="connsiteX5" fmla="*/ 615878 w 769578"/>
              <a:gd name="connsiteY5" fmla="*/ 160541 h 442090"/>
              <a:gd name="connsiteX6" fmla="*/ 0 w 769578"/>
              <a:gd name="connsiteY6" fmla="*/ 441702 h 442090"/>
              <a:gd name="connsiteX7" fmla="*/ 2468 w 769578"/>
              <a:gd name="connsiteY7" fmla="*/ 312680 h 442090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30165 w 769578"/>
              <a:gd name="connsiteY4" fmla="*/ 294236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30165 w 769578"/>
              <a:gd name="connsiteY4" fmla="*/ 294236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30165 w 769578"/>
              <a:gd name="connsiteY4" fmla="*/ 294236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23021 w 769578"/>
              <a:gd name="connsiteY4" fmla="*/ 232323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23021 w 769578"/>
              <a:gd name="connsiteY4" fmla="*/ 232323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23021 w 769578"/>
              <a:gd name="connsiteY4" fmla="*/ 232323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23021 w 769578"/>
              <a:gd name="connsiteY4" fmla="*/ 232323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769578"/>
              <a:gd name="connsiteY0" fmla="*/ 300774 h 430184"/>
              <a:gd name="connsiteX1" fmla="*/ 575614 w 769578"/>
              <a:gd name="connsiteY1" fmla="*/ 75075 h 430184"/>
              <a:gd name="connsiteX2" fmla="*/ 497249 w 769578"/>
              <a:gd name="connsiteY2" fmla="*/ 0 h 430184"/>
              <a:gd name="connsiteX3" fmla="*/ 769578 w 769578"/>
              <a:gd name="connsiteY3" fmla="*/ 47366 h 430184"/>
              <a:gd name="connsiteX4" fmla="*/ 627783 w 769578"/>
              <a:gd name="connsiteY4" fmla="*/ 241848 h 430184"/>
              <a:gd name="connsiteX5" fmla="*/ 615878 w 769578"/>
              <a:gd name="connsiteY5" fmla="*/ 148635 h 430184"/>
              <a:gd name="connsiteX6" fmla="*/ 0 w 769578"/>
              <a:gd name="connsiteY6" fmla="*/ 429796 h 430184"/>
              <a:gd name="connsiteX7" fmla="*/ 2468 w 769578"/>
              <a:gd name="connsiteY7" fmla="*/ 300774 h 430184"/>
              <a:gd name="connsiteX0" fmla="*/ 2468 w 812440"/>
              <a:gd name="connsiteY0" fmla="*/ 300774 h 430184"/>
              <a:gd name="connsiteX1" fmla="*/ 575614 w 812440"/>
              <a:gd name="connsiteY1" fmla="*/ 75075 h 430184"/>
              <a:gd name="connsiteX2" fmla="*/ 497249 w 812440"/>
              <a:gd name="connsiteY2" fmla="*/ 0 h 430184"/>
              <a:gd name="connsiteX3" fmla="*/ 812440 w 812440"/>
              <a:gd name="connsiteY3" fmla="*/ 137853 h 430184"/>
              <a:gd name="connsiteX4" fmla="*/ 627783 w 812440"/>
              <a:gd name="connsiteY4" fmla="*/ 241848 h 430184"/>
              <a:gd name="connsiteX5" fmla="*/ 615878 w 812440"/>
              <a:gd name="connsiteY5" fmla="*/ 148635 h 430184"/>
              <a:gd name="connsiteX6" fmla="*/ 0 w 812440"/>
              <a:gd name="connsiteY6" fmla="*/ 429796 h 430184"/>
              <a:gd name="connsiteX7" fmla="*/ 2468 w 812440"/>
              <a:gd name="connsiteY7" fmla="*/ 300774 h 430184"/>
              <a:gd name="connsiteX0" fmla="*/ 2468 w 812440"/>
              <a:gd name="connsiteY0" fmla="*/ 300774 h 430184"/>
              <a:gd name="connsiteX1" fmla="*/ 575614 w 812440"/>
              <a:gd name="connsiteY1" fmla="*/ 75075 h 430184"/>
              <a:gd name="connsiteX2" fmla="*/ 497249 w 812440"/>
              <a:gd name="connsiteY2" fmla="*/ 0 h 430184"/>
              <a:gd name="connsiteX3" fmla="*/ 812440 w 812440"/>
              <a:gd name="connsiteY3" fmla="*/ 137853 h 430184"/>
              <a:gd name="connsiteX4" fmla="*/ 634927 w 812440"/>
              <a:gd name="connsiteY4" fmla="*/ 284710 h 430184"/>
              <a:gd name="connsiteX5" fmla="*/ 615878 w 812440"/>
              <a:gd name="connsiteY5" fmla="*/ 148635 h 430184"/>
              <a:gd name="connsiteX6" fmla="*/ 0 w 812440"/>
              <a:gd name="connsiteY6" fmla="*/ 429796 h 430184"/>
              <a:gd name="connsiteX7" fmla="*/ 2468 w 812440"/>
              <a:gd name="connsiteY7" fmla="*/ 300774 h 430184"/>
              <a:gd name="connsiteX0" fmla="*/ 2468 w 812440"/>
              <a:gd name="connsiteY0" fmla="*/ 300774 h 430260"/>
              <a:gd name="connsiteX1" fmla="*/ 575614 w 812440"/>
              <a:gd name="connsiteY1" fmla="*/ 75075 h 430260"/>
              <a:gd name="connsiteX2" fmla="*/ 497249 w 812440"/>
              <a:gd name="connsiteY2" fmla="*/ 0 h 430260"/>
              <a:gd name="connsiteX3" fmla="*/ 812440 w 812440"/>
              <a:gd name="connsiteY3" fmla="*/ 137853 h 430260"/>
              <a:gd name="connsiteX4" fmla="*/ 634927 w 812440"/>
              <a:gd name="connsiteY4" fmla="*/ 284710 h 430260"/>
              <a:gd name="connsiteX5" fmla="*/ 634928 w 812440"/>
              <a:gd name="connsiteY5" fmla="*/ 193879 h 430260"/>
              <a:gd name="connsiteX6" fmla="*/ 0 w 812440"/>
              <a:gd name="connsiteY6" fmla="*/ 429796 h 430260"/>
              <a:gd name="connsiteX7" fmla="*/ 2468 w 812440"/>
              <a:gd name="connsiteY7" fmla="*/ 300774 h 430260"/>
              <a:gd name="connsiteX0" fmla="*/ 2468 w 812440"/>
              <a:gd name="connsiteY0" fmla="*/ 300774 h 430260"/>
              <a:gd name="connsiteX1" fmla="*/ 620858 w 812440"/>
              <a:gd name="connsiteY1" fmla="*/ 129844 h 430260"/>
              <a:gd name="connsiteX2" fmla="*/ 497249 w 812440"/>
              <a:gd name="connsiteY2" fmla="*/ 0 h 430260"/>
              <a:gd name="connsiteX3" fmla="*/ 812440 w 812440"/>
              <a:gd name="connsiteY3" fmla="*/ 137853 h 430260"/>
              <a:gd name="connsiteX4" fmla="*/ 634927 w 812440"/>
              <a:gd name="connsiteY4" fmla="*/ 284710 h 430260"/>
              <a:gd name="connsiteX5" fmla="*/ 634928 w 812440"/>
              <a:gd name="connsiteY5" fmla="*/ 193879 h 430260"/>
              <a:gd name="connsiteX6" fmla="*/ 0 w 812440"/>
              <a:gd name="connsiteY6" fmla="*/ 429796 h 430260"/>
              <a:gd name="connsiteX7" fmla="*/ 2468 w 812440"/>
              <a:gd name="connsiteY7" fmla="*/ 300774 h 430260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8308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6403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6403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6403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6403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6403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  <a:gd name="connsiteX0" fmla="*/ 2468 w 812440"/>
              <a:gd name="connsiteY0" fmla="*/ 246006 h 375492"/>
              <a:gd name="connsiteX1" fmla="*/ 620858 w 812440"/>
              <a:gd name="connsiteY1" fmla="*/ 75076 h 375492"/>
              <a:gd name="connsiteX2" fmla="*/ 561543 w 812440"/>
              <a:gd name="connsiteY2" fmla="*/ 0 h 375492"/>
              <a:gd name="connsiteX3" fmla="*/ 812440 w 812440"/>
              <a:gd name="connsiteY3" fmla="*/ 64035 h 375492"/>
              <a:gd name="connsiteX4" fmla="*/ 634927 w 812440"/>
              <a:gd name="connsiteY4" fmla="*/ 229942 h 375492"/>
              <a:gd name="connsiteX5" fmla="*/ 634928 w 812440"/>
              <a:gd name="connsiteY5" fmla="*/ 139111 h 375492"/>
              <a:gd name="connsiteX6" fmla="*/ 0 w 812440"/>
              <a:gd name="connsiteY6" fmla="*/ 375028 h 375492"/>
              <a:gd name="connsiteX7" fmla="*/ 2468 w 812440"/>
              <a:gd name="connsiteY7" fmla="*/ 246006 h 3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40" h="375492">
                <a:moveTo>
                  <a:pt x="2468" y="246006"/>
                </a:moveTo>
                <a:cubicBezTo>
                  <a:pt x="349626" y="230146"/>
                  <a:pt x="396313" y="134334"/>
                  <a:pt x="620858" y="75076"/>
                </a:cubicBezTo>
                <a:cubicBezTo>
                  <a:pt x="592990" y="20581"/>
                  <a:pt x="598271" y="37955"/>
                  <a:pt x="561543" y="0"/>
                </a:cubicBezTo>
                <a:cubicBezTo>
                  <a:pt x="670069" y="21576"/>
                  <a:pt x="718056" y="49920"/>
                  <a:pt x="812440" y="64035"/>
                </a:cubicBezTo>
                <a:cubicBezTo>
                  <a:pt x="737754" y="123394"/>
                  <a:pt x="698644" y="172978"/>
                  <a:pt x="634927" y="229942"/>
                </a:cubicBezTo>
                <a:cubicBezTo>
                  <a:pt x="637885" y="172604"/>
                  <a:pt x="655422" y="201845"/>
                  <a:pt x="634928" y="139111"/>
                </a:cubicBezTo>
                <a:cubicBezTo>
                  <a:pt x="421554" y="164483"/>
                  <a:pt x="226595" y="386978"/>
                  <a:pt x="0" y="375028"/>
                </a:cubicBezTo>
                <a:cubicBezTo>
                  <a:pt x="28199" y="317835"/>
                  <a:pt x="26786" y="292823"/>
                  <a:pt x="2468" y="246006"/>
                </a:cubicBezTo>
                <a:close/>
              </a:path>
            </a:pathLst>
          </a:custGeom>
          <a:solidFill>
            <a:srgbClr val="00A0E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677143" y="1101393"/>
            <a:ext cx="1055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Photon science</a:t>
            </a:r>
            <a:endParaRPr lang="en-US" sz="1000" dirty="0"/>
          </a:p>
        </p:txBody>
      </p:sp>
      <p:sp>
        <p:nvSpPr>
          <p:cNvPr id="10" name="Pfeil nach rechts 9"/>
          <p:cNvSpPr/>
          <p:nvPr/>
        </p:nvSpPr>
        <p:spPr>
          <a:xfrm rot="5400000">
            <a:off x="7436137" y="2709233"/>
            <a:ext cx="613959" cy="858565"/>
          </a:xfrm>
          <a:prstGeom prst="rightArrow">
            <a:avLst>
              <a:gd name="adj1" fmla="val 48077"/>
              <a:gd name="adj2" fmla="val 50000"/>
            </a:avLst>
          </a:prstGeom>
          <a:gradFill flip="none" rotWithShape="1">
            <a:gsLst>
              <a:gs pos="0">
                <a:srgbClr val="009682">
                  <a:alpha val="50000"/>
                </a:srgbClr>
              </a:gs>
              <a:gs pos="33000">
                <a:srgbClr val="009682">
                  <a:alpha val="25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D:\Dokumente\Logos\Cooperation_KIT-CERN-UniBristol-INFNPisa_small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35392"/>
            <a:ext cx="2164896" cy="14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Dokumente\Logos\SiPh4HEP logo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79" y="3407600"/>
            <a:ext cx="1937759" cy="10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16016" y="2361780"/>
            <a:ext cx="1944216" cy="425994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SzPct val="100000"/>
              <a:buNone/>
            </a:pPr>
            <a:r>
              <a:rPr lang="en-US" sz="1800" dirty="0" smtClean="0"/>
              <a:t>Collaborations: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31790"/>
            <a:ext cx="2160240" cy="544290"/>
          </a:xfrm>
          <a:prstGeom prst="rect">
            <a:avLst/>
          </a:prstGeom>
        </p:spPr>
      </p:pic>
      <p:pic>
        <p:nvPicPr>
          <p:cNvPr id="15" name="Picture 4" descr="D:\Dokumente\Logos\GSI_Logo_cmy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08" y="3435846"/>
            <a:ext cx="1349671" cy="4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Dokumente\Logos\FZJ_Jülich_fz_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36" y="4036700"/>
            <a:ext cx="1542112" cy="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Dokumente\Logos\DESY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35" y="3995537"/>
            <a:ext cx="592697" cy="5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pic>
        <p:nvPicPr>
          <p:cNvPr id="5" name="Picture 3" descr="D:\Pictures\POVRay\Detektorportfolio_MonolithischeIntegration_1024x768_Alpha_mod_cropped_m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2715767"/>
            <a:ext cx="3312369" cy="20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ictures\POVRay\DTS_OptischeÜbertragung_BiDirectional_8channels_6down2up_v1b_DarkText_1920x960_Alphaisiert_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470"/>
            <a:ext cx="4104456" cy="259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3528" y="1131590"/>
            <a:ext cx="6124103" cy="3344346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0"/>
              </a:spcBef>
              <a:buSzPct val="85000"/>
              <a:buBlip>
                <a:blip r:embed="rId8"/>
              </a:buBlip>
            </a:pPr>
            <a:r>
              <a:rPr lang="en-US" sz="1800" b="1" dirty="0" smtClean="0"/>
              <a:t>Downlinks</a:t>
            </a:r>
            <a:r>
              <a:rPr lang="en-US" sz="1800" dirty="0" smtClean="0"/>
              <a:t> </a:t>
            </a:r>
            <a:r>
              <a:rPr lang="en-US" sz="1800" dirty="0"/>
              <a:t>with monolithically </a:t>
            </a:r>
            <a:r>
              <a:rPr lang="en-US" sz="1800" dirty="0" smtClean="0"/>
              <a:t>integrated</a:t>
            </a:r>
            <a:br>
              <a:rPr lang="en-US" sz="1800" dirty="0" smtClean="0"/>
            </a:br>
            <a:r>
              <a:rPr lang="en-US" sz="1800" dirty="0" smtClean="0"/>
              <a:t>Ge-photodiodes</a:t>
            </a:r>
          </a:p>
          <a:p>
            <a:pPr>
              <a:spcBef>
                <a:spcPts val="3000"/>
              </a:spcBef>
              <a:buSzPct val="85000"/>
              <a:buBlip>
                <a:blip r:embed="rId8"/>
              </a:buBlip>
            </a:pPr>
            <a:r>
              <a:rPr lang="en-US" sz="1800" b="1" dirty="0"/>
              <a:t>Dynamically reconfigurable </a:t>
            </a:r>
            <a:r>
              <a:rPr lang="en-US" sz="1800" dirty="0" smtClean="0"/>
              <a:t>Rx and </a:t>
            </a:r>
            <a:r>
              <a:rPr lang="en-US" sz="1800" dirty="0" err="1" smtClean="0"/>
              <a:t>Tx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channels </a:t>
            </a:r>
            <a:r>
              <a:rPr lang="en-US" sz="1800" dirty="0"/>
              <a:t>(patent pending)</a:t>
            </a:r>
          </a:p>
          <a:p>
            <a:pPr>
              <a:spcBef>
                <a:spcPts val="3000"/>
              </a:spcBef>
              <a:buSzPct val="85000"/>
              <a:buBlip>
                <a:blip r:embed="rId8"/>
              </a:buBlip>
            </a:pPr>
            <a:r>
              <a:rPr lang="en-US" sz="1800" b="1" dirty="0"/>
              <a:t>Higher </a:t>
            </a:r>
            <a:r>
              <a:rPr lang="en-US" sz="1800" b="1" dirty="0" smtClean="0"/>
              <a:t>modulation formats</a:t>
            </a:r>
            <a:r>
              <a:rPr lang="en-US" sz="1800" dirty="0" smtClean="0"/>
              <a:t> for higher</a:t>
            </a:r>
            <a:br>
              <a:rPr lang="en-US" sz="1800" dirty="0" smtClean="0"/>
            </a:br>
            <a:r>
              <a:rPr lang="en-US" sz="1800" dirty="0" smtClean="0"/>
              <a:t>data rate</a:t>
            </a:r>
          </a:p>
          <a:p>
            <a:pPr>
              <a:spcBef>
                <a:spcPts val="3000"/>
              </a:spcBef>
              <a:buSzPct val="85000"/>
              <a:buBlip>
                <a:blip r:embed="rId8"/>
              </a:buBlip>
            </a:pPr>
            <a:r>
              <a:rPr lang="en-US" sz="1800" b="1" dirty="0" smtClean="0"/>
              <a:t>Monolithic integration </a:t>
            </a:r>
            <a:r>
              <a:rPr lang="en-US" sz="1800" dirty="0" smtClean="0"/>
              <a:t>of sensors, ASICs, photonics</a:t>
            </a:r>
            <a:endParaRPr lang="en-US" sz="1800" dirty="0"/>
          </a:p>
          <a:p>
            <a:pPr>
              <a:spcBef>
                <a:spcPts val="3000"/>
              </a:spcBef>
              <a:buSzPct val="85000"/>
              <a:buBlip>
                <a:blip r:embed="rId8"/>
              </a:buBlip>
            </a:pPr>
            <a:endParaRPr lang="en-US" sz="1800" dirty="0"/>
          </a:p>
        </p:txBody>
      </p:sp>
      <p:sp>
        <p:nvSpPr>
          <p:cNvPr id="8" name="Titel 4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 smtClean="0"/>
              <a:t>… and Vision</a:t>
            </a:r>
            <a:endParaRPr lang="en-US" dirty="0"/>
          </a:p>
        </p:txBody>
      </p:sp>
      <p:sp>
        <p:nvSpPr>
          <p:cNvPr id="9" name="Ellipse 8"/>
          <p:cNvSpPr/>
          <p:nvPr/>
        </p:nvSpPr>
        <p:spPr>
          <a:xfrm rot="21175281">
            <a:off x="7863545" y="769016"/>
            <a:ext cx="885873" cy="363260"/>
          </a:xfrm>
          <a:prstGeom prst="ellipse">
            <a:avLst/>
          </a:prstGeom>
          <a:noFill/>
          <a:ln>
            <a:solidFill>
              <a:srgbClr val="00B0F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 rot="21175281">
            <a:off x="6590832" y="1437347"/>
            <a:ext cx="463354" cy="553945"/>
          </a:xfrm>
          <a:prstGeom prst="ellipse">
            <a:avLst/>
          </a:prstGeom>
          <a:noFill/>
          <a:ln>
            <a:solidFill>
              <a:srgbClr val="00B0F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427DF14B-F133-7B44-991F-4BB0AA7B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/>
              <a:t>Superconducting sensors</a:t>
            </a:r>
          </a:p>
        </p:txBody>
      </p:sp>
      <p:sp>
        <p:nvSpPr>
          <p:cNvPr id="6" name="Inhaltsplatzhalter 24">
            <a:extLst>
              <a:ext uri="{FF2B5EF4-FFF2-40B4-BE49-F238E27FC236}">
                <a16:creationId xmlns="" xmlns:a16="http://schemas.microsoft.com/office/drawing/2014/main" id="{AD6E8EB2-8CEA-C541-8191-C4820F97E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13" y="898922"/>
            <a:ext cx="8356600" cy="3670697"/>
          </a:xfrm>
        </p:spPr>
        <p:txBody>
          <a:bodyPr/>
          <a:lstStyle/>
          <a:p>
            <a:r>
              <a:rPr lang="en-US" sz="1600" dirty="0"/>
              <a:t>Superconducting sensors</a:t>
            </a:r>
          </a:p>
          <a:p>
            <a:pPr lvl="1"/>
            <a:r>
              <a:rPr lang="en-US" sz="1400" dirty="0"/>
              <a:t>Transition Edge Sensors (TES)</a:t>
            </a:r>
          </a:p>
          <a:p>
            <a:pPr lvl="1"/>
            <a:r>
              <a:rPr lang="en-US" sz="1400" dirty="0"/>
              <a:t>Kinetic Inductance Detectors (KID)</a:t>
            </a:r>
          </a:p>
          <a:p>
            <a:pPr lvl="1"/>
            <a:r>
              <a:rPr lang="en-US" sz="1400" dirty="0"/>
              <a:t>Bolometer</a:t>
            </a:r>
          </a:p>
          <a:p>
            <a:pPr lvl="1"/>
            <a:r>
              <a:rPr lang="en-US" sz="1400" b="1" dirty="0"/>
              <a:t>Metallic Magnetic Calorimeters (MMC)</a:t>
            </a:r>
          </a:p>
          <a:p>
            <a:pPr lvl="1"/>
            <a:endParaRPr lang="en-US" sz="1400" dirty="0"/>
          </a:p>
          <a:p>
            <a:r>
              <a:rPr lang="en-US" sz="1600" dirty="0"/>
              <a:t>Application fields</a:t>
            </a:r>
          </a:p>
          <a:p>
            <a:pPr lvl="1"/>
            <a:r>
              <a:rPr lang="en-US" sz="1400" dirty="0"/>
              <a:t>Atomic / molecular physics</a:t>
            </a:r>
          </a:p>
          <a:p>
            <a:pPr lvl="1"/>
            <a:r>
              <a:rPr lang="en-US" sz="1400" dirty="0"/>
              <a:t>Metrology</a:t>
            </a:r>
          </a:p>
          <a:p>
            <a:pPr lvl="1"/>
            <a:r>
              <a:rPr lang="en-US" sz="1400" dirty="0"/>
              <a:t>Nuclear Physics</a:t>
            </a:r>
          </a:p>
          <a:p>
            <a:pPr lvl="1"/>
            <a:r>
              <a:rPr lang="en-US" sz="1400" b="1" dirty="0"/>
              <a:t>Particle Physics </a:t>
            </a:r>
            <a:br>
              <a:rPr lang="en-US" sz="1400" b="1" dirty="0"/>
            </a:br>
            <a:r>
              <a:rPr lang="en-US" sz="1400" b="1" dirty="0">
                <a:sym typeface="Wingdings" pitchFamily="2" charset="2"/>
              </a:rPr>
              <a:t> neutrino mass determination</a:t>
            </a:r>
            <a:endParaRPr lang="en-US" sz="1400" b="1" dirty="0"/>
          </a:p>
        </p:txBody>
      </p:sp>
      <p:sp>
        <p:nvSpPr>
          <p:cNvPr id="7" name="Inhaltsplatzhalter 19">
            <a:extLst>
              <a:ext uri="{FF2B5EF4-FFF2-40B4-BE49-F238E27FC236}">
                <a16:creationId xmlns="" xmlns:a16="http://schemas.microsoft.com/office/drawing/2014/main" id="{D0F2771F-5B3A-8248-A111-2F3801050973}"/>
              </a:ext>
            </a:extLst>
          </p:cNvPr>
          <p:cNvSpPr txBox="1">
            <a:spLocks/>
          </p:cNvSpPr>
          <p:nvPr/>
        </p:nvSpPr>
        <p:spPr bwMode="auto">
          <a:xfrm>
            <a:off x="5220072" y="1067480"/>
            <a:ext cx="3599196" cy="331156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175" marR="0" lvl="0" indent="-31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00589C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1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75" marR="0" lvl="0" indent="-31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00589C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75" marR="0" lvl="0" indent="-31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>
                <a:srgbClr val="00589C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75" lvl="0" indent="-3175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 </a:t>
            </a:r>
            <a:r>
              <a:rPr kumimoji="0" lang="en-US" sz="16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lectron </a:t>
            </a:r>
            <a:r>
              <a:rPr kumimoji="0" lang="en-US" sz="16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apture </a:t>
            </a:r>
            <a:r>
              <a:rPr kumimoji="0" lang="en-US" sz="1600" b="0" i="0" u="none" strike="noStrike" kern="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163</a:t>
            </a:r>
            <a:r>
              <a:rPr kumimoji="0" lang="en-US" sz="16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lmium experiment </a:t>
            </a:r>
            <a:r>
              <a:rPr kumimoji="0" lang="en-US" sz="16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ECHo</a:t>
            </a:r>
            <a:r>
              <a:rPr lang="en-US" sz="1600" kern="0" baseline="30000" dirty="0">
                <a:solidFill>
                  <a:srgbClr val="000000"/>
                </a:solidFill>
              </a:rPr>
              <a:t>[1]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will measure the electron neutrino mass by analyzing the energy spectrum in the electron capture process of </a:t>
            </a:r>
            <a:r>
              <a:rPr kumimoji="0" lang="en-US" sz="1600" b="0" i="0" u="none" strike="noStrike" kern="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163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Ho.</a:t>
            </a:r>
            <a:r>
              <a:rPr kumimoji="0" lang="en-US" sz="1600" b="0" i="0" u="none" strike="noStrike" kern="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6D7DECCD-89E8-F049-8A30-9C65C372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16539"/>
            <a:ext cx="793765" cy="804492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="" xmlns:a16="http://schemas.microsoft.com/office/drawing/2014/main" id="{0BEC12A8-2624-4C42-BDE7-BF5BB452839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27984" y="2067694"/>
            <a:ext cx="792088" cy="655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="" xmlns:a16="http://schemas.microsoft.com/office/drawing/2014/main" id="{D8FC3CCA-678B-384C-AD13-CF220891F214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923928" y="2723261"/>
            <a:ext cx="1296144" cy="1144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27">
            <a:extLst>
              <a:ext uri="{FF2B5EF4-FFF2-40B4-BE49-F238E27FC236}">
                <a16:creationId xmlns="" xmlns:a16="http://schemas.microsoft.com/office/drawing/2014/main" id="{807D2567-0B3D-CE46-8577-AB4082C71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12199" r="12380" b="14750"/>
          <a:stretch/>
        </p:blipFill>
        <p:spPr>
          <a:xfrm>
            <a:off x="6885556" y="3275099"/>
            <a:ext cx="1769999" cy="1048735"/>
          </a:xfrm>
          <a:prstGeom prst="rect">
            <a:avLst/>
          </a:prstGeom>
          <a:ln w="19050">
            <a:noFill/>
          </a:ln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075F41E5-9CCD-D345-AA67-DBD847273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2780"/>
          <a:stretch/>
        </p:blipFill>
        <p:spPr>
          <a:xfrm>
            <a:off x="5482284" y="3294070"/>
            <a:ext cx="1141060" cy="1010792"/>
          </a:xfrm>
          <a:prstGeom prst="rect">
            <a:avLst/>
          </a:prstGeom>
          <a:ln w="19050">
            <a:noFill/>
          </a:ln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ADC19239-D07F-9B45-A1A9-5C852A9FF635}"/>
              </a:ext>
            </a:extLst>
          </p:cNvPr>
          <p:cNvSpPr txBox="1"/>
          <p:nvPr/>
        </p:nvSpPr>
        <p:spPr>
          <a:xfrm>
            <a:off x="107504" y="4485769"/>
            <a:ext cx="4196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 </a:t>
            </a:r>
            <a:r>
              <a:rPr lang="de-DE" sz="1000" dirty="0" err="1"/>
              <a:t>Gastaldo</a:t>
            </a:r>
            <a:r>
              <a:rPr lang="de-DE" sz="1000" dirty="0"/>
              <a:t> </a:t>
            </a:r>
            <a:r>
              <a:rPr lang="de-DE" sz="1000" dirty="0" err="1"/>
              <a:t>et.al</a:t>
            </a:r>
            <a:r>
              <a:rPr lang="de-DE" sz="1000" dirty="0"/>
              <a:t>., Eur. Phys. J. Special Topics </a:t>
            </a:r>
            <a:r>
              <a:rPr lang="de-DE" sz="1000" b="1" dirty="0"/>
              <a:t>226</a:t>
            </a:r>
            <a:r>
              <a:rPr lang="de-DE" sz="1000" dirty="0"/>
              <a:t>, 1623–1694 (2017)</a:t>
            </a:r>
          </a:p>
        </p:txBody>
      </p:sp>
    </p:spTree>
    <p:extLst>
      <p:ext uri="{BB962C8B-B14F-4D97-AF65-F5344CB8AC3E}">
        <p14:creationId xmlns:p14="http://schemas.microsoft.com/office/powerpoint/2010/main" val="30135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cxnSp>
        <p:nvCxnSpPr>
          <p:cNvPr id="5" name="Gerade Verbindung 644">
            <a:extLst>
              <a:ext uri="{FF2B5EF4-FFF2-40B4-BE49-F238E27FC236}">
                <a16:creationId xmlns="" xmlns:a16="http://schemas.microsoft.com/office/drawing/2014/main" id="{F6A8DD84-A91E-D14B-902C-988149EC0751}"/>
              </a:ext>
            </a:extLst>
          </p:cNvPr>
          <p:cNvCxnSpPr>
            <a:cxnSpLocks/>
          </p:cNvCxnSpPr>
          <p:nvPr/>
        </p:nvCxnSpPr>
        <p:spPr>
          <a:xfrm>
            <a:off x="3540419" y="932106"/>
            <a:ext cx="0" cy="36804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12CD93D1-9314-9E47-8FAB-9E4BDBE641FF}"/>
              </a:ext>
            </a:extLst>
          </p:cNvPr>
          <p:cNvSpPr/>
          <p:nvPr/>
        </p:nvSpPr>
        <p:spPr>
          <a:xfrm>
            <a:off x="6499974" y="2620526"/>
            <a:ext cx="2160240" cy="1465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35FF333D-1EB6-234B-B258-949E71C34E24}"/>
              </a:ext>
            </a:extLst>
          </p:cNvPr>
          <p:cNvSpPr/>
          <p:nvPr/>
        </p:nvSpPr>
        <p:spPr>
          <a:xfrm>
            <a:off x="6490708" y="1018790"/>
            <a:ext cx="2160240" cy="14349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67AF6BEA-12A9-D644-A486-CFA6266E7880}"/>
              </a:ext>
            </a:extLst>
          </p:cNvPr>
          <p:cNvSpPr/>
          <p:nvPr/>
        </p:nvSpPr>
        <p:spPr>
          <a:xfrm>
            <a:off x="1585231" y="2025304"/>
            <a:ext cx="1008112" cy="1656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653">
            <a:extLst>
              <a:ext uri="{FF2B5EF4-FFF2-40B4-BE49-F238E27FC236}">
                <a16:creationId xmlns="" xmlns:a16="http://schemas.microsoft.com/office/drawing/2014/main" id="{60213590-E897-DB49-A740-469513B2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/>
              <a:t>Parallel vs. frequency-multiplexed readout</a:t>
            </a:r>
          </a:p>
        </p:txBody>
      </p:sp>
      <p:sp>
        <p:nvSpPr>
          <p:cNvPr id="10" name="Oval 5">
            <a:extLst>
              <a:ext uri="{FF2B5EF4-FFF2-40B4-BE49-F238E27FC236}">
                <a16:creationId xmlns="" xmlns:a16="http://schemas.microsoft.com/office/drawing/2014/main" id="{6C3FFEE9-AF55-1F42-900E-E34371CEB066}"/>
              </a:ext>
            </a:extLst>
          </p:cNvPr>
          <p:cNvSpPr/>
          <p:nvPr/>
        </p:nvSpPr>
        <p:spPr>
          <a:xfrm>
            <a:off x="1588447" y="3537472"/>
            <a:ext cx="100811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7">
            <a:extLst>
              <a:ext uri="{FF2B5EF4-FFF2-40B4-BE49-F238E27FC236}">
                <a16:creationId xmlns="" xmlns:a16="http://schemas.microsoft.com/office/drawing/2014/main" id="{0189FA18-3AA3-A546-A9D5-AA742C12661F}"/>
              </a:ext>
            </a:extLst>
          </p:cNvPr>
          <p:cNvCxnSpPr>
            <a:cxnSpLocks/>
            <a:stCxn id="46" idx="2"/>
            <a:endCxn id="10" idx="2"/>
          </p:cNvCxnSpPr>
          <p:nvPr/>
        </p:nvCxnSpPr>
        <p:spPr>
          <a:xfrm>
            <a:off x="1585231" y="2025304"/>
            <a:ext cx="3216" cy="1656184"/>
          </a:xfrm>
          <a:prstGeom prst="lin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0">
            <a:extLst>
              <a:ext uri="{FF2B5EF4-FFF2-40B4-BE49-F238E27FC236}">
                <a16:creationId xmlns="" xmlns:a16="http://schemas.microsoft.com/office/drawing/2014/main" id="{81185ECE-8B03-644D-979E-22ACF66361F7}"/>
              </a:ext>
            </a:extLst>
          </p:cNvPr>
          <p:cNvCxnSpPr>
            <a:cxnSpLocks/>
            <a:stCxn id="46" idx="6"/>
            <a:endCxn id="10" idx="6"/>
          </p:cNvCxnSpPr>
          <p:nvPr/>
        </p:nvCxnSpPr>
        <p:spPr>
          <a:xfrm>
            <a:off x="2593343" y="2025304"/>
            <a:ext cx="3216" cy="1656184"/>
          </a:xfrm>
          <a:prstGeom prst="lin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D08471F3-64F4-354F-BBEA-CCEBDF84341B}"/>
              </a:ext>
            </a:extLst>
          </p:cNvPr>
          <p:cNvSpPr/>
          <p:nvPr/>
        </p:nvSpPr>
        <p:spPr>
          <a:xfrm>
            <a:off x="4482587" y="2025304"/>
            <a:ext cx="1008112" cy="1656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pieren 13">
            <a:extLst>
              <a:ext uri="{FF2B5EF4-FFF2-40B4-BE49-F238E27FC236}">
                <a16:creationId xmlns="" xmlns:a16="http://schemas.microsoft.com/office/drawing/2014/main" id="{AFD8CC1B-3EE1-3741-8094-E5D12C594CC2}"/>
              </a:ext>
            </a:extLst>
          </p:cNvPr>
          <p:cNvGrpSpPr/>
          <p:nvPr/>
        </p:nvGrpSpPr>
        <p:grpSpPr>
          <a:xfrm>
            <a:off x="4482587" y="1881288"/>
            <a:ext cx="1011328" cy="1944216"/>
            <a:chOff x="611560" y="915566"/>
            <a:chExt cx="1011328" cy="1944216"/>
          </a:xfrm>
          <a:solidFill>
            <a:schemeClr val="bg1">
              <a:lumMod val="85000"/>
            </a:schemeClr>
          </a:solidFill>
        </p:grpSpPr>
        <p:sp>
          <p:nvSpPr>
            <p:cNvPr id="15" name="Oval 39">
              <a:extLst>
                <a:ext uri="{FF2B5EF4-FFF2-40B4-BE49-F238E27FC236}">
                  <a16:creationId xmlns="" xmlns:a16="http://schemas.microsoft.com/office/drawing/2014/main" id="{B8180610-FCAE-704A-9BC4-A1E0A4039B72}"/>
                </a:ext>
              </a:extLst>
            </p:cNvPr>
            <p:cNvSpPr/>
            <p:nvPr/>
          </p:nvSpPr>
          <p:spPr>
            <a:xfrm>
              <a:off x="611560" y="915566"/>
              <a:ext cx="1008112" cy="288032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40">
              <a:extLst>
                <a:ext uri="{FF2B5EF4-FFF2-40B4-BE49-F238E27FC236}">
                  <a16:creationId xmlns="" xmlns:a16="http://schemas.microsoft.com/office/drawing/2014/main" id="{4BD052BE-26F1-354D-B8A3-2784199E684F}"/>
                </a:ext>
              </a:extLst>
            </p:cNvPr>
            <p:cNvSpPr/>
            <p:nvPr/>
          </p:nvSpPr>
          <p:spPr>
            <a:xfrm>
              <a:off x="614776" y="2571750"/>
              <a:ext cx="1008112" cy="288032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Gerade Verbindung 41">
              <a:extLst>
                <a:ext uri="{FF2B5EF4-FFF2-40B4-BE49-F238E27FC236}">
                  <a16:creationId xmlns="" xmlns:a16="http://schemas.microsoft.com/office/drawing/2014/main" id="{DC3CEF59-41E4-3D47-9D84-7700B65FE5E2}"/>
                </a:ext>
              </a:extLst>
            </p:cNvPr>
            <p:cNvCxnSpPr>
              <a:cxnSpLocks/>
              <a:stCxn id="16" idx="2"/>
              <a:endCxn id="17" idx="2"/>
            </p:cNvCxnSpPr>
            <p:nvPr/>
          </p:nvCxnSpPr>
          <p:spPr>
            <a:xfrm>
              <a:off x="611560" y="1059582"/>
              <a:ext cx="3216" cy="16561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42">
              <a:extLst>
                <a:ext uri="{FF2B5EF4-FFF2-40B4-BE49-F238E27FC236}">
                  <a16:creationId xmlns="" xmlns:a16="http://schemas.microsoft.com/office/drawing/2014/main" id="{0C0FDAAE-4045-174A-ADB5-163301249451}"/>
                </a:ext>
              </a:extLst>
            </p:cNvPr>
            <p:cNvCxnSpPr>
              <a:cxnSpLocks/>
              <a:stCxn id="16" idx="6"/>
              <a:endCxn id="17" idx="6"/>
            </p:cNvCxnSpPr>
            <p:nvPr/>
          </p:nvCxnSpPr>
          <p:spPr>
            <a:xfrm>
              <a:off x="1619672" y="1059582"/>
              <a:ext cx="3216" cy="16561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Gerade Verbindung 47">
            <a:extLst>
              <a:ext uri="{FF2B5EF4-FFF2-40B4-BE49-F238E27FC236}">
                <a16:creationId xmlns="" xmlns:a16="http://schemas.microsoft.com/office/drawing/2014/main" id="{F14A91BB-1CA2-794C-AF7E-8DC8E251C7C5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4785355" y="1736276"/>
            <a:ext cx="0" cy="1678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0">
            <a:extLst>
              <a:ext uri="{FF2B5EF4-FFF2-40B4-BE49-F238E27FC236}">
                <a16:creationId xmlns="" xmlns:a16="http://schemas.microsoft.com/office/drawing/2014/main" id="{CE3D73E3-1C3E-7747-A0A7-5D4F6BB61A04}"/>
              </a:ext>
            </a:extLst>
          </p:cNvPr>
          <p:cNvCxnSpPr>
            <a:cxnSpLocks/>
            <a:stCxn id="110" idx="0"/>
          </p:cNvCxnSpPr>
          <p:nvPr/>
        </p:nvCxnSpPr>
        <p:spPr>
          <a:xfrm flipV="1">
            <a:off x="5234379" y="1744542"/>
            <a:ext cx="0" cy="1670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="" xmlns:a16="http://schemas.microsoft.com/office/drawing/2014/main" id="{3529C96D-C771-B34D-AB6D-DC7D42A11D1C}"/>
              </a:ext>
            </a:extLst>
          </p:cNvPr>
          <p:cNvCxnSpPr>
            <a:cxnSpLocks/>
            <a:stCxn id="43" idx="1"/>
            <a:endCxn id="67" idx="3"/>
          </p:cNvCxnSpPr>
          <p:nvPr/>
        </p:nvCxnSpPr>
        <p:spPr>
          <a:xfrm flipH="1" flipV="1">
            <a:off x="2365077" y="3437784"/>
            <a:ext cx="519524" cy="13036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="" xmlns:a16="http://schemas.microsoft.com/office/drawing/2014/main" id="{5FAD05EE-5D4A-E845-9ED9-5AAD7208054E}"/>
              </a:ext>
            </a:extLst>
          </p:cNvPr>
          <p:cNvCxnSpPr>
            <a:cxnSpLocks/>
            <a:stCxn id="43" idx="3"/>
            <a:endCxn id="105" idx="1"/>
          </p:cNvCxnSpPr>
          <p:nvPr/>
        </p:nvCxnSpPr>
        <p:spPr>
          <a:xfrm flipV="1">
            <a:off x="4199455" y="3450623"/>
            <a:ext cx="549896" cy="11752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="" xmlns:a16="http://schemas.microsoft.com/office/drawing/2014/main" id="{8E6E46B5-4254-8F48-9CE5-828C2D7D0920}"/>
              </a:ext>
            </a:extLst>
          </p:cNvPr>
          <p:cNvCxnSpPr>
            <a:cxnSpLocks/>
            <a:stCxn id="44" idx="3"/>
            <a:endCxn id="141" idx="1"/>
          </p:cNvCxnSpPr>
          <p:nvPr/>
        </p:nvCxnSpPr>
        <p:spPr>
          <a:xfrm>
            <a:off x="4196240" y="3027550"/>
            <a:ext cx="527285" cy="18623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="" xmlns:a16="http://schemas.microsoft.com/office/drawing/2014/main" id="{BE354AEA-159A-ED44-906F-97829DFC2155}"/>
              </a:ext>
            </a:extLst>
          </p:cNvPr>
          <p:cNvCxnSpPr>
            <a:cxnSpLocks/>
            <a:stCxn id="44" idx="1"/>
            <a:endCxn id="48" idx="3"/>
          </p:cNvCxnSpPr>
          <p:nvPr/>
        </p:nvCxnSpPr>
        <p:spPr>
          <a:xfrm flipH="1">
            <a:off x="2386288" y="3027550"/>
            <a:ext cx="498313" cy="17046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="" xmlns:a16="http://schemas.microsoft.com/office/drawing/2014/main" id="{5A0662EC-F456-8149-B78D-D378DE20FCF2}"/>
              </a:ext>
            </a:extLst>
          </p:cNvPr>
          <p:cNvCxnSpPr>
            <a:cxnSpLocks/>
            <a:stCxn id="42" idx="1"/>
            <a:endCxn id="8" idx="3"/>
          </p:cNvCxnSpPr>
          <p:nvPr/>
        </p:nvCxnSpPr>
        <p:spPr>
          <a:xfrm flipH="1">
            <a:off x="2593343" y="2471659"/>
            <a:ext cx="289649" cy="38173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="" xmlns:a16="http://schemas.microsoft.com/office/drawing/2014/main" id="{A86C6894-425A-4B4F-B39A-D8D3FD9BC381}"/>
              </a:ext>
            </a:extLst>
          </p:cNvPr>
          <p:cNvCxnSpPr>
            <a:cxnSpLocks/>
            <a:stCxn id="42" idx="3"/>
            <a:endCxn id="13" idx="1"/>
          </p:cNvCxnSpPr>
          <p:nvPr/>
        </p:nvCxnSpPr>
        <p:spPr>
          <a:xfrm>
            <a:off x="4197847" y="2471659"/>
            <a:ext cx="284740" cy="38173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="" xmlns:a16="http://schemas.microsoft.com/office/drawing/2014/main" id="{D9B942B1-8D08-2F4E-812A-7423E5A35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0" r="55134" b="73947"/>
          <a:stretch/>
        </p:blipFill>
        <p:spPr>
          <a:xfrm>
            <a:off x="6681842" y="1347008"/>
            <a:ext cx="1631386" cy="945300"/>
          </a:xfrm>
          <a:prstGeom prst="rect">
            <a:avLst/>
          </a:prstGeom>
        </p:spPr>
      </p:pic>
      <p:sp>
        <p:nvSpPr>
          <p:cNvPr id="28" name="Pfeil nach unten 27">
            <a:extLst>
              <a:ext uri="{FF2B5EF4-FFF2-40B4-BE49-F238E27FC236}">
                <a16:creationId xmlns="" xmlns:a16="http://schemas.microsoft.com/office/drawing/2014/main" id="{ADDFC8F6-B1BF-3B45-BE7B-9213F6D799BF}"/>
              </a:ext>
            </a:extLst>
          </p:cNvPr>
          <p:cNvSpPr/>
          <p:nvPr/>
        </p:nvSpPr>
        <p:spPr>
          <a:xfrm>
            <a:off x="4709929" y="1838785"/>
            <a:ext cx="150851" cy="21602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feil nach unten 28">
            <a:extLst>
              <a:ext uri="{FF2B5EF4-FFF2-40B4-BE49-F238E27FC236}">
                <a16:creationId xmlns="" xmlns:a16="http://schemas.microsoft.com/office/drawing/2014/main" id="{6D606004-A55F-B44E-820C-1CCC21F21359}"/>
              </a:ext>
            </a:extLst>
          </p:cNvPr>
          <p:cNvSpPr/>
          <p:nvPr/>
        </p:nvSpPr>
        <p:spPr>
          <a:xfrm rot="10800000">
            <a:off x="5155133" y="1833602"/>
            <a:ext cx="150851" cy="21602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>
            <a:extLst>
              <a:ext uri="{FF2B5EF4-FFF2-40B4-BE49-F238E27FC236}">
                <a16:creationId xmlns="" xmlns:a16="http://schemas.microsoft.com/office/drawing/2014/main" id="{01129B58-D46E-A34F-A7DC-15E4AEE1A106}"/>
              </a:ext>
            </a:extLst>
          </p:cNvPr>
          <p:cNvSpPr txBox="1"/>
          <p:nvPr/>
        </p:nvSpPr>
        <p:spPr>
          <a:xfrm>
            <a:off x="1476169" y="1358647"/>
            <a:ext cx="134844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#</a:t>
            </a:r>
            <a:r>
              <a:rPr lang="en-US" sz="1200" baseline="-25000" dirty="0"/>
              <a:t>channel</a:t>
            </a:r>
            <a:r>
              <a:rPr lang="en-US" sz="1200" dirty="0"/>
              <a:t> * 10 wires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="" xmlns:a16="http://schemas.microsoft.com/office/drawing/2014/main" id="{018333E6-EB65-F147-9E92-AAA7781FE926}"/>
              </a:ext>
            </a:extLst>
          </p:cNvPr>
          <p:cNvSpPr txBox="1"/>
          <p:nvPr/>
        </p:nvSpPr>
        <p:spPr>
          <a:xfrm>
            <a:off x="6939131" y="2176763"/>
            <a:ext cx="127631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frequency comb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="" xmlns:a16="http://schemas.microsoft.com/office/drawing/2014/main" id="{E0CD3B54-2684-E34E-9537-230EDE970C10}"/>
              </a:ext>
            </a:extLst>
          </p:cNvPr>
          <p:cNvSpPr txBox="1"/>
          <p:nvPr/>
        </p:nvSpPr>
        <p:spPr>
          <a:xfrm>
            <a:off x="7139690" y="3799142"/>
            <a:ext cx="81464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response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="" xmlns:a16="http://schemas.microsoft.com/office/drawing/2014/main" id="{C5EADBD4-D548-3B43-961F-16F566981A6D}"/>
              </a:ext>
            </a:extLst>
          </p:cNvPr>
          <p:cNvSpPr txBox="1"/>
          <p:nvPr/>
        </p:nvSpPr>
        <p:spPr>
          <a:xfrm>
            <a:off x="1339022" y="915567"/>
            <a:ext cx="147772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Parallel readout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="" xmlns:a16="http://schemas.microsoft.com/office/drawing/2014/main" id="{D0391B84-375A-B344-A896-8DE9CD6E9494}"/>
              </a:ext>
            </a:extLst>
          </p:cNvPr>
          <p:cNvSpPr txBox="1"/>
          <p:nvPr/>
        </p:nvSpPr>
        <p:spPr>
          <a:xfrm>
            <a:off x="4211886" y="834479"/>
            <a:ext cx="164820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Frequency division</a:t>
            </a:r>
          </a:p>
          <a:p>
            <a:pPr algn="ctr"/>
            <a:r>
              <a:rPr lang="en-US" sz="1200" b="1" dirty="0"/>
              <a:t>multiplexed readout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="" xmlns:a16="http://schemas.microsoft.com/office/drawing/2014/main" id="{651A4F78-7113-2049-B0B2-5E1BFF409D43}"/>
              </a:ext>
            </a:extLst>
          </p:cNvPr>
          <p:cNvSpPr txBox="1"/>
          <p:nvPr/>
        </p:nvSpPr>
        <p:spPr>
          <a:xfrm>
            <a:off x="6444208" y="2620526"/>
            <a:ext cx="42511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out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="" xmlns:a16="http://schemas.microsoft.com/office/drawing/2014/main" id="{0ABE4B88-0193-564E-8FBE-4F862B310124}"/>
              </a:ext>
            </a:extLst>
          </p:cNvPr>
          <p:cNvSpPr txBox="1"/>
          <p:nvPr/>
        </p:nvSpPr>
        <p:spPr>
          <a:xfrm>
            <a:off x="6445816" y="1022972"/>
            <a:ext cx="3225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="" xmlns:a16="http://schemas.microsoft.com/office/drawing/2014/main" id="{1371B66E-3984-1F47-9D2D-20C1C8F53EC9}"/>
              </a:ext>
            </a:extLst>
          </p:cNvPr>
          <p:cNvSpPr txBox="1"/>
          <p:nvPr/>
        </p:nvSpPr>
        <p:spPr>
          <a:xfrm>
            <a:off x="5200289" y="1679702"/>
            <a:ext cx="42511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out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="" xmlns:a16="http://schemas.microsoft.com/office/drawing/2014/main" id="{DC5F3704-1B20-F445-AB32-43886AEF5D98}"/>
              </a:ext>
            </a:extLst>
          </p:cNvPr>
          <p:cNvSpPr txBox="1"/>
          <p:nvPr/>
        </p:nvSpPr>
        <p:spPr>
          <a:xfrm>
            <a:off x="4447227" y="1680370"/>
            <a:ext cx="3225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="" xmlns:a16="http://schemas.microsoft.com/office/drawing/2014/main" id="{E285B3CF-5F16-1842-A06C-BF1984A82633}"/>
              </a:ext>
            </a:extLst>
          </p:cNvPr>
          <p:cNvSpPr txBox="1"/>
          <p:nvPr/>
        </p:nvSpPr>
        <p:spPr>
          <a:xfrm>
            <a:off x="1009167" y="4089306"/>
            <a:ext cx="216023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~10 </a:t>
            </a:r>
            <a:r>
              <a:rPr lang="de-DE" sz="1400" dirty="0" err="1"/>
              <a:t>wires</a:t>
            </a:r>
            <a:r>
              <a:rPr lang="de-DE" sz="1400" dirty="0"/>
              <a:t> / </a:t>
            </a:r>
            <a:r>
              <a:rPr lang="de-DE" sz="1400" dirty="0" err="1"/>
              <a:t>channel</a:t>
            </a:r>
            <a:r>
              <a:rPr lang="de-DE" sz="1400" dirty="0"/>
              <a:t> = </a:t>
            </a:r>
            <a:r>
              <a:rPr lang="de-DE" sz="1400" b="1" dirty="0"/>
              <a:t>~</a:t>
            </a:r>
            <a:r>
              <a:rPr lang="en-US" sz="1400" b="1" dirty="0"/>
              <a:t>60000 wires for </a:t>
            </a:r>
            <a:r>
              <a:rPr lang="en-US" sz="1400" b="1" dirty="0" err="1"/>
              <a:t>ECHo</a:t>
            </a:r>
            <a:endParaRPr lang="en-US" sz="1400" b="1" dirty="0"/>
          </a:p>
        </p:txBody>
      </p:sp>
      <p:sp>
        <p:nvSpPr>
          <p:cNvPr id="40" name="Textfeld 39">
            <a:extLst>
              <a:ext uri="{FF2B5EF4-FFF2-40B4-BE49-F238E27FC236}">
                <a16:creationId xmlns="" xmlns:a16="http://schemas.microsoft.com/office/drawing/2014/main" id="{8E227CFA-20B8-1346-9251-6F8675570F66}"/>
              </a:ext>
            </a:extLst>
          </p:cNvPr>
          <p:cNvSpPr txBox="1"/>
          <p:nvPr/>
        </p:nvSpPr>
        <p:spPr>
          <a:xfrm>
            <a:off x="3885210" y="4081193"/>
            <a:ext cx="223189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 wires / 400 channel =</a:t>
            </a:r>
          </a:p>
          <a:p>
            <a:pPr algn="ctr"/>
            <a:r>
              <a:rPr lang="de-DE" sz="1400" b="1" dirty="0"/>
              <a:t>~30 </a:t>
            </a:r>
            <a:r>
              <a:rPr lang="de-DE" sz="1400" b="1" dirty="0" err="1"/>
              <a:t>wires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ECHo</a:t>
            </a:r>
            <a:endParaRPr lang="en-US" sz="1400" b="1" dirty="0"/>
          </a:p>
        </p:txBody>
      </p:sp>
      <p:sp>
        <p:nvSpPr>
          <p:cNvPr id="41" name="Gewitterblitz 40">
            <a:extLst>
              <a:ext uri="{FF2B5EF4-FFF2-40B4-BE49-F238E27FC236}">
                <a16:creationId xmlns="" xmlns:a16="http://schemas.microsoft.com/office/drawing/2014/main" id="{CAF66963-F6B1-3942-ABB8-72D15D343CDA}"/>
              </a:ext>
            </a:extLst>
          </p:cNvPr>
          <p:cNvSpPr/>
          <p:nvPr/>
        </p:nvSpPr>
        <p:spPr>
          <a:xfrm>
            <a:off x="720706" y="4123028"/>
            <a:ext cx="267012" cy="430278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="" xmlns:a16="http://schemas.microsoft.com/office/drawing/2014/main" id="{775145A1-E45B-1D44-B71E-5D2725F1268F}"/>
              </a:ext>
            </a:extLst>
          </p:cNvPr>
          <p:cNvSpPr txBox="1"/>
          <p:nvPr/>
        </p:nvSpPr>
        <p:spPr>
          <a:xfrm>
            <a:off x="2882992" y="2302382"/>
            <a:ext cx="1314855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Cryostat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D4470C59-7843-8745-8821-9C0DDA15F038}"/>
              </a:ext>
            </a:extLst>
          </p:cNvPr>
          <p:cNvSpPr txBox="1"/>
          <p:nvPr/>
        </p:nvSpPr>
        <p:spPr>
          <a:xfrm>
            <a:off x="2884601" y="3398872"/>
            <a:ext cx="1314854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MMC Pixel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="" xmlns:a16="http://schemas.microsoft.com/office/drawing/2014/main" id="{34F8362D-339C-A54E-89DC-A62AD87F77F4}"/>
              </a:ext>
            </a:extLst>
          </p:cNvPr>
          <p:cNvSpPr txBox="1"/>
          <p:nvPr/>
        </p:nvSpPr>
        <p:spPr>
          <a:xfrm>
            <a:off x="2884601" y="2858273"/>
            <a:ext cx="1311639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T=20 </a:t>
            </a:r>
            <a:r>
              <a:rPr lang="en-US" sz="1600" dirty="0" err="1"/>
              <a:t>mK</a:t>
            </a:r>
            <a:endParaRPr lang="en-US" sz="1600" dirty="0"/>
          </a:p>
        </p:txBody>
      </p:sp>
      <p:sp>
        <p:nvSpPr>
          <p:cNvPr id="45" name="Rechteck 44">
            <a:extLst>
              <a:ext uri="{FF2B5EF4-FFF2-40B4-BE49-F238E27FC236}">
                <a16:creationId xmlns="" xmlns:a16="http://schemas.microsoft.com/office/drawing/2014/main" id="{2B3C9C64-E544-F448-96E3-3E840E7BFE02}"/>
              </a:ext>
            </a:extLst>
          </p:cNvPr>
          <p:cNvSpPr/>
          <p:nvPr/>
        </p:nvSpPr>
        <p:spPr>
          <a:xfrm>
            <a:off x="1844044" y="2143474"/>
            <a:ext cx="519867" cy="1293849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">
            <a:extLst>
              <a:ext uri="{FF2B5EF4-FFF2-40B4-BE49-F238E27FC236}">
                <a16:creationId xmlns="" xmlns:a16="http://schemas.microsoft.com/office/drawing/2014/main" id="{DF6783D6-E781-C54D-9484-BC7BB82776A6}"/>
              </a:ext>
            </a:extLst>
          </p:cNvPr>
          <p:cNvSpPr/>
          <p:nvPr/>
        </p:nvSpPr>
        <p:spPr>
          <a:xfrm>
            <a:off x="1585231" y="1881288"/>
            <a:ext cx="100811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>
            <a:extLst>
              <a:ext uri="{FF2B5EF4-FFF2-40B4-BE49-F238E27FC236}">
                <a16:creationId xmlns="" xmlns:a16="http://schemas.microsoft.com/office/drawing/2014/main" id="{460FB26A-2269-614C-AD06-87CDC613CEDC}"/>
              </a:ext>
            </a:extLst>
          </p:cNvPr>
          <p:cNvSpPr/>
          <p:nvPr/>
        </p:nvSpPr>
        <p:spPr>
          <a:xfrm>
            <a:off x="1844045" y="1672284"/>
            <a:ext cx="519866" cy="473702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="" xmlns:a16="http://schemas.microsoft.com/office/drawing/2014/main" id="{DDA5D759-EA58-A748-ACA8-81A367D43985}"/>
              </a:ext>
            </a:extLst>
          </p:cNvPr>
          <p:cNvSpPr/>
          <p:nvPr/>
        </p:nvSpPr>
        <p:spPr>
          <a:xfrm>
            <a:off x="1818550" y="2900926"/>
            <a:ext cx="567738" cy="5941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190">
            <a:extLst>
              <a:ext uri="{FF2B5EF4-FFF2-40B4-BE49-F238E27FC236}">
                <a16:creationId xmlns="" xmlns:a16="http://schemas.microsoft.com/office/drawing/2014/main" id="{FEE7CBB1-37A3-5941-8749-4CE1A245654C}"/>
              </a:ext>
            </a:extLst>
          </p:cNvPr>
          <p:cNvCxnSpPr>
            <a:cxnSpLocks/>
            <a:stCxn id="106" idx="0"/>
            <a:endCxn id="136" idx="2"/>
          </p:cNvCxnSpPr>
          <p:nvPr/>
        </p:nvCxnSpPr>
        <p:spPr>
          <a:xfrm flipV="1">
            <a:off x="4875160" y="3016637"/>
            <a:ext cx="0" cy="397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193">
            <a:extLst>
              <a:ext uri="{FF2B5EF4-FFF2-40B4-BE49-F238E27FC236}">
                <a16:creationId xmlns="" xmlns:a16="http://schemas.microsoft.com/office/drawing/2014/main" id="{BC5E130C-86DA-BB46-AEBE-4F51A6641390}"/>
              </a:ext>
            </a:extLst>
          </p:cNvPr>
          <p:cNvCxnSpPr>
            <a:cxnSpLocks/>
            <a:stCxn id="107" idx="0"/>
            <a:endCxn id="137" idx="2"/>
          </p:cNvCxnSpPr>
          <p:nvPr/>
        </p:nvCxnSpPr>
        <p:spPr>
          <a:xfrm flipV="1">
            <a:off x="4964965" y="3016637"/>
            <a:ext cx="0" cy="397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196">
            <a:extLst>
              <a:ext uri="{FF2B5EF4-FFF2-40B4-BE49-F238E27FC236}">
                <a16:creationId xmlns="" xmlns:a16="http://schemas.microsoft.com/office/drawing/2014/main" id="{C64FBDCF-79B3-7C48-8BF0-7B57A861AB89}"/>
              </a:ext>
            </a:extLst>
          </p:cNvPr>
          <p:cNvCxnSpPr>
            <a:cxnSpLocks/>
            <a:stCxn id="108" idx="0"/>
            <a:endCxn id="138" idx="2"/>
          </p:cNvCxnSpPr>
          <p:nvPr/>
        </p:nvCxnSpPr>
        <p:spPr>
          <a:xfrm flipV="1">
            <a:off x="5054770" y="3016637"/>
            <a:ext cx="0" cy="397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204">
            <a:extLst>
              <a:ext uri="{FF2B5EF4-FFF2-40B4-BE49-F238E27FC236}">
                <a16:creationId xmlns="" xmlns:a16="http://schemas.microsoft.com/office/drawing/2014/main" id="{B635E5CE-9CF3-334E-A4B0-A85262FA2368}"/>
              </a:ext>
            </a:extLst>
          </p:cNvPr>
          <p:cNvCxnSpPr>
            <a:cxnSpLocks/>
            <a:stCxn id="136" idx="3"/>
            <a:endCxn id="137" idx="1"/>
          </p:cNvCxnSpPr>
          <p:nvPr/>
        </p:nvCxnSpPr>
        <p:spPr>
          <a:xfrm>
            <a:off x="4911164" y="2980633"/>
            <a:ext cx="177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215">
            <a:extLst>
              <a:ext uri="{FF2B5EF4-FFF2-40B4-BE49-F238E27FC236}">
                <a16:creationId xmlns="" xmlns:a16="http://schemas.microsoft.com/office/drawing/2014/main" id="{2C7E4CDF-B32E-E24B-8490-89848A38E4DC}"/>
              </a:ext>
            </a:extLst>
          </p:cNvPr>
          <p:cNvCxnSpPr>
            <a:cxnSpLocks/>
            <a:stCxn id="105" idx="3"/>
            <a:endCxn id="106" idx="1"/>
          </p:cNvCxnSpPr>
          <p:nvPr/>
        </p:nvCxnSpPr>
        <p:spPr>
          <a:xfrm>
            <a:off x="4821359" y="3450623"/>
            <a:ext cx="177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221">
            <a:extLst>
              <a:ext uri="{FF2B5EF4-FFF2-40B4-BE49-F238E27FC236}">
                <a16:creationId xmlns="" xmlns:a16="http://schemas.microsoft.com/office/drawing/2014/main" id="{52507424-EDFE-9F40-AA05-7722D9825050}"/>
              </a:ext>
            </a:extLst>
          </p:cNvPr>
          <p:cNvCxnSpPr>
            <a:cxnSpLocks/>
            <a:stCxn id="109" idx="0"/>
            <a:endCxn id="139" idx="2"/>
          </p:cNvCxnSpPr>
          <p:nvPr/>
        </p:nvCxnSpPr>
        <p:spPr>
          <a:xfrm flipV="1">
            <a:off x="5144575" y="3016637"/>
            <a:ext cx="0" cy="397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54">
            <a:extLst>
              <a:ext uri="{FF2B5EF4-FFF2-40B4-BE49-F238E27FC236}">
                <a16:creationId xmlns="" xmlns:a16="http://schemas.microsoft.com/office/drawing/2014/main" id="{442B60DD-0EC8-2140-A0D4-7556DBAB1BD6}"/>
              </a:ext>
            </a:extLst>
          </p:cNvPr>
          <p:cNvGrpSpPr/>
          <p:nvPr/>
        </p:nvGrpSpPr>
        <p:grpSpPr>
          <a:xfrm>
            <a:off x="1844045" y="2931790"/>
            <a:ext cx="521032" cy="541998"/>
            <a:chOff x="1869517" y="3004501"/>
            <a:chExt cx="521032" cy="541998"/>
          </a:xfrm>
        </p:grpSpPr>
        <p:grpSp>
          <p:nvGrpSpPr>
            <p:cNvPr id="56" name="Gruppieren 55">
              <a:extLst>
                <a:ext uri="{FF2B5EF4-FFF2-40B4-BE49-F238E27FC236}">
                  <a16:creationId xmlns="" xmlns:a16="http://schemas.microsoft.com/office/drawing/2014/main" id="{B75DA501-6457-B04F-9983-944A15C511A0}"/>
                </a:ext>
              </a:extLst>
            </p:cNvPr>
            <p:cNvGrpSpPr/>
            <p:nvPr/>
          </p:nvGrpSpPr>
          <p:grpSpPr>
            <a:xfrm>
              <a:off x="1869517" y="3004501"/>
              <a:ext cx="521032" cy="72008"/>
              <a:chOff x="1876006" y="3004501"/>
              <a:chExt cx="521032" cy="72008"/>
            </a:xfrm>
          </p:grpSpPr>
          <p:sp>
            <p:nvSpPr>
              <p:cNvPr id="92" name="Rechteck 91">
                <a:extLst>
                  <a:ext uri="{FF2B5EF4-FFF2-40B4-BE49-F238E27FC236}">
                    <a16:creationId xmlns="" xmlns:a16="http://schemas.microsoft.com/office/drawing/2014/main" id="{DFD3358E-AA57-5C4E-A377-392BAAD060F0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="" xmlns:a16="http://schemas.microsoft.com/office/drawing/2014/main" id="{B242C14B-AA25-1840-B510-8BDD3D4C07A4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="" xmlns:a16="http://schemas.microsoft.com/office/drawing/2014/main" id="{E3297C55-86D0-8849-ABFB-A0B7CAF4D746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="" xmlns:a16="http://schemas.microsoft.com/office/drawing/2014/main" id="{7D108584-222A-B145-A422-C47C5258AFA2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="" xmlns:a16="http://schemas.microsoft.com/office/drawing/2014/main" id="{739BC231-16E5-DD41-AAF7-EB393C753CD8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="" xmlns:a16="http://schemas.microsoft.com/office/drawing/2014/main" id="{5463C636-348F-A34C-B0DA-C60298015499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uppieren 56">
              <a:extLst>
                <a:ext uri="{FF2B5EF4-FFF2-40B4-BE49-F238E27FC236}">
                  <a16:creationId xmlns="" xmlns:a16="http://schemas.microsoft.com/office/drawing/2014/main" id="{BE7F5EE7-A2C2-2A44-AB0D-FD763A7BEF62}"/>
                </a:ext>
              </a:extLst>
            </p:cNvPr>
            <p:cNvGrpSpPr/>
            <p:nvPr/>
          </p:nvGrpSpPr>
          <p:grpSpPr>
            <a:xfrm>
              <a:off x="1869517" y="3098499"/>
              <a:ext cx="521032" cy="72008"/>
              <a:chOff x="1876006" y="3004501"/>
              <a:chExt cx="521032" cy="72008"/>
            </a:xfrm>
          </p:grpSpPr>
          <p:sp>
            <p:nvSpPr>
              <p:cNvPr id="86" name="Rechteck 85">
                <a:extLst>
                  <a:ext uri="{FF2B5EF4-FFF2-40B4-BE49-F238E27FC236}">
                    <a16:creationId xmlns="" xmlns:a16="http://schemas.microsoft.com/office/drawing/2014/main" id="{271E38B2-C28A-8644-9AAC-D51FE3339D5A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="" xmlns:a16="http://schemas.microsoft.com/office/drawing/2014/main" id="{E58F69C6-DA9C-7A4C-A90B-615D03C5E701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="" xmlns:a16="http://schemas.microsoft.com/office/drawing/2014/main" id="{93A8832A-5DDE-0B46-BCCA-39969C7FDFFC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="" xmlns:a16="http://schemas.microsoft.com/office/drawing/2014/main" id="{AE89ABAC-3DA2-7043-AD5D-8ABCC752689D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="" xmlns:a16="http://schemas.microsoft.com/office/drawing/2014/main" id="{A1A1BF60-1B47-F443-A2C2-D4036F444479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="" xmlns:a16="http://schemas.microsoft.com/office/drawing/2014/main" id="{D4221AA3-5DB7-7C4B-948E-D4EAAFBDE166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uppieren 57">
              <a:extLst>
                <a:ext uri="{FF2B5EF4-FFF2-40B4-BE49-F238E27FC236}">
                  <a16:creationId xmlns="" xmlns:a16="http://schemas.microsoft.com/office/drawing/2014/main" id="{00E0A477-A209-6B48-848C-FCCD4A8C869B}"/>
                </a:ext>
              </a:extLst>
            </p:cNvPr>
            <p:cNvGrpSpPr/>
            <p:nvPr/>
          </p:nvGrpSpPr>
          <p:grpSpPr>
            <a:xfrm>
              <a:off x="1869517" y="3192497"/>
              <a:ext cx="521032" cy="72008"/>
              <a:chOff x="1876006" y="3004501"/>
              <a:chExt cx="521032" cy="72008"/>
            </a:xfrm>
          </p:grpSpPr>
          <p:sp>
            <p:nvSpPr>
              <p:cNvPr id="80" name="Rechteck 79">
                <a:extLst>
                  <a:ext uri="{FF2B5EF4-FFF2-40B4-BE49-F238E27FC236}">
                    <a16:creationId xmlns="" xmlns:a16="http://schemas.microsoft.com/office/drawing/2014/main" id="{3BAE9A03-E5D5-E748-99CF-10FDADD53A35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="" xmlns:a16="http://schemas.microsoft.com/office/drawing/2014/main" id="{007B6A1F-3F0E-AB46-A797-A1D26F133862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="" xmlns:a16="http://schemas.microsoft.com/office/drawing/2014/main" id="{279320D1-C1F5-614F-81D2-91449E8A7C00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hteck 82">
                <a:extLst>
                  <a:ext uri="{FF2B5EF4-FFF2-40B4-BE49-F238E27FC236}">
                    <a16:creationId xmlns="" xmlns:a16="http://schemas.microsoft.com/office/drawing/2014/main" id="{A4FF035E-0C2C-9B4C-B3C9-68983B3354A3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="" xmlns:a16="http://schemas.microsoft.com/office/drawing/2014/main" id="{86A1E1AC-E706-9E44-BA70-474E25C6A5DA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="" xmlns:a16="http://schemas.microsoft.com/office/drawing/2014/main" id="{5BD2E64F-3688-FF4A-BC3D-95A1D5311835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uppieren 58">
              <a:extLst>
                <a:ext uri="{FF2B5EF4-FFF2-40B4-BE49-F238E27FC236}">
                  <a16:creationId xmlns="" xmlns:a16="http://schemas.microsoft.com/office/drawing/2014/main" id="{DCB8E8DC-8A82-F747-931D-FEBE779D9E59}"/>
                </a:ext>
              </a:extLst>
            </p:cNvPr>
            <p:cNvGrpSpPr/>
            <p:nvPr/>
          </p:nvGrpSpPr>
          <p:grpSpPr>
            <a:xfrm>
              <a:off x="1869517" y="3286495"/>
              <a:ext cx="521032" cy="72008"/>
              <a:chOff x="1876006" y="3004501"/>
              <a:chExt cx="521032" cy="72008"/>
            </a:xfrm>
          </p:grpSpPr>
          <p:sp>
            <p:nvSpPr>
              <p:cNvPr id="74" name="Rechteck 73">
                <a:extLst>
                  <a:ext uri="{FF2B5EF4-FFF2-40B4-BE49-F238E27FC236}">
                    <a16:creationId xmlns="" xmlns:a16="http://schemas.microsoft.com/office/drawing/2014/main" id="{DAB12443-462F-084C-87B2-299C8C45D5A8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="" xmlns:a16="http://schemas.microsoft.com/office/drawing/2014/main" id="{E069DA5A-89A2-E549-898C-4EE6F7F112E3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="" xmlns:a16="http://schemas.microsoft.com/office/drawing/2014/main" id="{5648C6AD-86FB-614D-BE5F-8CFDC0682368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="" xmlns:a16="http://schemas.microsoft.com/office/drawing/2014/main" id="{5F9D24A6-2F0B-2947-8ABC-D27BC9EEE415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="" xmlns:a16="http://schemas.microsoft.com/office/drawing/2014/main" id="{BDC43F8B-CDD6-1141-8F7A-F7CE5255C3B1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="" xmlns:a16="http://schemas.microsoft.com/office/drawing/2014/main" id="{71EA2421-865A-D34C-85D8-A2CA5C85B1C3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="" xmlns:a16="http://schemas.microsoft.com/office/drawing/2014/main" id="{23E29D2A-CE1A-0A4F-93B8-EB7DBD988D62}"/>
                </a:ext>
              </a:extLst>
            </p:cNvPr>
            <p:cNvGrpSpPr/>
            <p:nvPr/>
          </p:nvGrpSpPr>
          <p:grpSpPr>
            <a:xfrm>
              <a:off x="1869517" y="3380493"/>
              <a:ext cx="521032" cy="72008"/>
              <a:chOff x="1876006" y="3004501"/>
              <a:chExt cx="521032" cy="72008"/>
            </a:xfrm>
          </p:grpSpPr>
          <p:sp>
            <p:nvSpPr>
              <p:cNvPr id="68" name="Rechteck 67">
                <a:extLst>
                  <a:ext uri="{FF2B5EF4-FFF2-40B4-BE49-F238E27FC236}">
                    <a16:creationId xmlns="" xmlns:a16="http://schemas.microsoft.com/office/drawing/2014/main" id="{24E6BF5B-A2E9-E846-9361-2498CD93A92B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="" xmlns:a16="http://schemas.microsoft.com/office/drawing/2014/main" id="{EC7DA06B-6573-C741-88B6-08481E0D14D6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="" xmlns:a16="http://schemas.microsoft.com/office/drawing/2014/main" id="{D0AC6974-0969-1947-A182-16063DD85F43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hteck 70">
                <a:extLst>
                  <a:ext uri="{FF2B5EF4-FFF2-40B4-BE49-F238E27FC236}">
                    <a16:creationId xmlns="" xmlns:a16="http://schemas.microsoft.com/office/drawing/2014/main" id="{82F48A22-1DA0-3E40-BE5B-E524B3C17E99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="" xmlns:a16="http://schemas.microsoft.com/office/drawing/2014/main" id="{CBFDC7AF-B321-B248-B1B2-D3473CF2DCFA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="" xmlns:a16="http://schemas.microsoft.com/office/drawing/2014/main" id="{A09AB48B-9BE4-AB40-8DB0-1685929DF8F5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="" xmlns:a16="http://schemas.microsoft.com/office/drawing/2014/main" id="{50396AE4-C2D1-DF4C-95E5-71C91D366967}"/>
                </a:ext>
              </a:extLst>
            </p:cNvPr>
            <p:cNvGrpSpPr/>
            <p:nvPr/>
          </p:nvGrpSpPr>
          <p:grpSpPr>
            <a:xfrm>
              <a:off x="1869517" y="3474491"/>
              <a:ext cx="521032" cy="72008"/>
              <a:chOff x="1876006" y="3004501"/>
              <a:chExt cx="521032" cy="72008"/>
            </a:xfrm>
          </p:grpSpPr>
          <p:sp>
            <p:nvSpPr>
              <p:cNvPr id="62" name="Rechteck 61">
                <a:extLst>
                  <a:ext uri="{FF2B5EF4-FFF2-40B4-BE49-F238E27FC236}">
                    <a16:creationId xmlns="" xmlns:a16="http://schemas.microsoft.com/office/drawing/2014/main" id="{0B9EA9EF-01C9-5F41-8FDD-988D6CFDD17F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="" xmlns:a16="http://schemas.microsoft.com/office/drawing/2014/main" id="{F2A2FD05-69FC-9549-ACC5-3961E0D31458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="" xmlns:a16="http://schemas.microsoft.com/office/drawing/2014/main" id="{CAB40837-F5D3-584E-86E5-A36144182B9F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="" xmlns:a16="http://schemas.microsoft.com/office/drawing/2014/main" id="{F6E451F3-FC86-EF4D-8F4C-2885749DA0DC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="" xmlns:a16="http://schemas.microsoft.com/office/drawing/2014/main" id="{85DB350D-9B8C-0345-9256-DB52459D7068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="" xmlns:a16="http://schemas.microsoft.com/office/drawing/2014/main" id="{11D444B2-8AD5-7C4D-8D01-CB39EEF9E921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="" xmlns:a16="http://schemas.microsoft.com/office/drawing/2014/main" id="{F0FDDC84-3088-244C-9B80-6061D295E3AE}"/>
              </a:ext>
            </a:extLst>
          </p:cNvPr>
          <p:cNvGrpSpPr/>
          <p:nvPr/>
        </p:nvGrpSpPr>
        <p:grpSpPr>
          <a:xfrm>
            <a:off x="4749351" y="2944629"/>
            <a:ext cx="521032" cy="541998"/>
            <a:chOff x="1869517" y="3004501"/>
            <a:chExt cx="521032" cy="541998"/>
          </a:xfrm>
        </p:grpSpPr>
        <p:grpSp>
          <p:nvGrpSpPr>
            <p:cNvPr id="99" name="Gruppieren 98">
              <a:extLst>
                <a:ext uri="{FF2B5EF4-FFF2-40B4-BE49-F238E27FC236}">
                  <a16:creationId xmlns="" xmlns:a16="http://schemas.microsoft.com/office/drawing/2014/main" id="{9A423444-5308-7E4B-978B-9CCE5B4B4936}"/>
                </a:ext>
              </a:extLst>
            </p:cNvPr>
            <p:cNvGrpSpPr/>
            <p:nvPr/>
          </p:nvGrpSpPr>
          <p:grpSpPr>
            <a:xfrm>
              <a:off x="1869517" y="3004501"/>
              <a:ext cx="521032" cy="72008"/>
              <a:chOff x="1876006" y="3004501"/>
              <a:chExt cx="521032" cy="72008"/>
            </a:xfrm>
          </p:grpSpPr>
          <p:sp>
            <p:nvSpPr>
              <p:cNvPr id="135" name="Rechteck 134">
                <a:extLst>
                  <a:ext uri="{FF2B5EF4-FFF2-40B4-BE49-F238E27FC236}">
                    <a16:creationId xmlns="" xmlns:a16="http://schemas.microsoft.com/office/drawing/2014/main" id="{D1BB64E6-D1B4-2843-AB3D-B3D63807F11C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hteck 135">
                <a:extLst>
                  <a:ext uri="{FF2B5EF4-FFF2-40B4-BE49-F238E27FC236}">
                    <a16:creationId xmlns="" xmlns:a16="http://schemas.microsoft.com/office/drawing/2014/main" id="{5C0A75D4-B9EE-5B45-A434-FF7BB73E53FE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hteck 136">
                <a:extLst>
                  <a:ext uri="{FF2B5EF4-FFF2-40B4-BE49-F238E27FC236}">
                    <a16:creationId xmlns="" xmlns:a16="http://schemas.microsoft.com/office/drawing/2014/main" id="{FDFB3D0A-2A84-C14D-8E20-22DC725B9C9E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hteck 137">
                <a:extLst>
                  <a:ext uri="{FF2B5EF4-FFF2-40B4-BE49-F238E27FC236}">
                    <a16:creationId xmlns="" xmlns:a16="http://schemas.microsoft.com/office/drawing/2014/main" id="{8B5A98EC-42CD-8040-A1BC-CF112D5C0C45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hteck 138">
                <a:extLst>
                  <a:ext uri="{FF2B5EF4-FFF2-40B4-BE49-F238E27FC236}">
                    <a16:creationId xmlns="" xmlns:a16="http://schemas.microsoft.com/office/drawing/2014/main" id="{A5105111-9430-1448-A90B-9248B6C0DBD8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hteck 139">
                <a:extLst>
                  <a:ext uri="{FF2B5EF4-FFF2-40B4-BE49-F238E27FC236}">
                    <a16:creationId xmlns="" xmlns:a16="http://schemas.microsoft.com/office/drawing/2014/main" id="{14584B1D-436B-2141-B732-5984F5E0181C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uppieren 99">
              <a:extLst>
                <a:ext uri="{FF2B5EF4-FFF2-40B4-BE49-F238E27FC236}">
                  <a16:creationId xmlns="" xmlns:a16="http://schemas.microsoft.com/office/drawing/2014/main" id="{11074608-0B23-BA41-914A-7A7352429107}"/>
                </a:ext>
              </a:extLst>
            </p:cNvPr>
            <p:cNvGrpSpPr/>
            <p:nvPr/>
          </p:nvGrpSpPr>
          <p:grpSpPr>
            <a:xfrm>
              <a:off x="1869517" y="3098499"/>
              <a:ext cx="521032" cy="72008"/>
              <a:chOff x="1876006" y="3004501"/>
              <a:chExt cx="521032" cy="72008"/>
            </a:xfrm>
          </p:grpSpPr>
          <p:sp>
            <p:nvSpPr>
              <p:cNvPr id="129" name="Rechteck 128">
                <a:extLst>
                  <a:ext uri="{FF2B5EF4-FFF2-40B4-BE49-F238E27FC236}">
                    <a16:creationId xmlns="" xmlns:a16="http://schemas.microsoft.com/office/drawing/2014/main" id="{55ABC138-E2CD-C14F-AB14-5E04AD06D8D0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hteck 129">
                <a:extLst>
                  <a:ext uri="{FF2B5EF4-FFF2-40B4-BE49-F238E27FC236}">
                    <a16:creationId xmlns="" xmlns:a16="http://schemas.microsoft.com/office/drawing/2014/main" id="{75172056-BBE9-1C47-86E8-EDD9937911A7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hteck 130">
                <a:extLst>
                  <a:ext uri="{FF2B5EF4-FFF2-40B4-BE49-F238E27FC236}">
                    <a16:creationId xmlns="" xmlns:a16="http://schemas.microsoft.com/office/drawing/2014/main" id="{3BA095F4-8E46-974C-9488-528BF5D668F6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hteck 131">
                <a:extLst>
                  <a:ext uri="{FF2B5EF4-FFF2-40B4-BE49-F238E27FC236}">
                    <a16:creationId xmlns="" xmlns:a16="http://schemas.microsoft.com/office/drawing/2014/main" id="{C60DD597-2AD2-F045-8E8C-1E3006CB2E4C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hteck 132">
                <a:extLst>
                  <a:ext uri="{FF2B5EF4-FFF2-40B4-BE49-F238E27FC236}">
                    <a16:creationId xmlns="" xmlns:a16="http://schemas.microsoft.com/office/drawing/2014/main" id="{94396313-5A75-B444-9D73-1507960340AC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hteck 133">
                <a:extLst>
                  <a:ext uri="{FF2B5EF4-FFF2-40B4-BE49-F238E27FC236}">
                    <a16:creationId xmlns="" xmlns:a16="http://schemas.microsoft.com/office/drawing/2014/main" id="{073E4589-9504-CC4D-B9F4-BF049D1172C2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uppieren 100">
              <a:extLst>
                <a:ext uri="{FF2B5EF4-FFF2-40B4-BE49-F238E27FC236}">
                  <a16:creationId xmlns="" xmlns:a16="http://schemas.microsoft.com/office/drawing/2014/main" id="{D860BF30-505F-264A-BEDF-0EA02E12689C}"/>
                </a:ext>
              </a:extLst>
            </p:cNvPr>
            <p:cNvGrpSpPr/>
            <p:nvPr/>
          </p:nvGrpSpPr>
          <p:grpSpPr>
            <a:xfrm>
              <a:off x="1869517" y="3192497"/>
              <a:ext cx="521032" cy="72008"/>
              <a:chOff x="1876006" y="3004501"/>
              <a:chExt cx="521032" cy="72008"/>
            </a:xfrm>
          </p:grpSpPr>
          <p:sp>
            <p:nvSpPr>
              <p:cNvPr id="123" name="Rechteck 122">
                <a:extLst>
                  <a:ext uri="{FF2B5EF4-FFF2-40B4-BE49-F238E27FC236}">
                    <a16:creationId xmlns="" xmlns:a16="http://schemas.microsoft.com/office/drawing/2014/main" id="{958B9701-2F30-7E4B-A38F-3C4339CE97D0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hteck 123">
                <a:extLst>
                  <a:ext uri="{FF2B5EF4-FFF2-40B4-BE49-F238E27FC236}">
                    <a16:creationId xmlns="" xmlns:a16="http://schemas.microsoft.com/office/drawing/2014/main" id="{5A9EFB76-6C62-7348-81EE-3AF138162076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hteck 124">
                <a:extLst>
                  <a:ext uri="{FF2B5EF4-FFF2-40B4-BE49-F238E27FC236}">
                    <a16:creationId xmlns="" xmlns:a16="http://schemas.microsoft.com/office/drawing/2014/main" id="{666349EC-9EDB-C043-B804-B57A7FFF2D04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hteck 125">
                <a:extLst>
                  <a:ext uri="{FF2B5EF4-FFF2-40B4-BE49-F238E27FC236}">
                    <a16:creationId xmlns="" xmlns:a16="http://schemas.microsoft.com/office/drawing/2014/main" id="{8FD98AEE-57A1-F24F-A5D7-CE328333AE0C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hteck 126">
                <a:extLst>
                  <a:ext uri="{FF2B5EF4-FFF2-40B4-BE49-F238E27FC236}">
                    <a16:creationId xmlns="" xmlns:a16="http://schemas.microsoft.com/office/drawing/2014/main" id="{73B1CBD7-7F22-0F46-93BD-3ECD0EA573FC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hteck 127">
                <a:extLst>
                  <a:ext uri="{FF2B5EF4-FFF2-40B4-BE49-F238E27FC236}">
                    <a16:creationId xmlns="" xmlns:a16="http://schemas.microsoft.com/office/drawing/2014/main" id="{AD8C5402-E689-0B42-921B-F742F1471B65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uppieren 101">
              <a:extLst>
                <a:ext uri="{FF2B5EF4-FFF2-40B4-BE49-F238E27FC236}">
                  <a16:creationId xmlns="" xmlns:a16="http://schemas.microsoft.com/office/drawing/2014/main" id="{781B71C5-D7A3-B14A-9D79-D1D607A0C22E}"/>
                </a:ext>
              </a:extLst>
            </p:cNvPr>
            <p:cNvGrpSpPr/>
            <p:nvPr/>
          </p:nvGrpSpPr>
          <p:grpSpPr>
            <a:xfrm>
              <a:off x="1869517" y="3286495"/>
              <a:ext cx="521032" cy="72008"/>
              <a:chOff x="1876006" y="3004501"/>
              <a:chExt cx="521032" cy="72008"/>
            </a:xfrm>
          </p:grpSpPr>
          <p:sp>
            <p:nvSpPr>
              <p:cNvPr id="117" name="Rechteck 116">
                <a:extLst>
                  <a:ext uri="{FF2B5EF4-FFF2-40B4-BE49-F238E27FC236}">
                    <a16:creationId xmlns="" xmlns:a16="http://schemas.microsoft.com/office/drawing/2014/main" id="{1AAB8C8F-D0B1-6D4B-95AA-50C0CEC5B1AD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hteck 117">
                <a:extLst>
                  <a:ext uri="{FF2B5EF4-FFF2-40B4-BE49-F238E27FC236}">
                    <a16:creationId xmlns="" xmlns:a16="http://schemas.microsoft.com/office/drawing/2014/main" id="{44ED7B82-22C5-BE48-AD9D-0D3478BA2F98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hteck 118">
                <a:extLst>
                  <a:ext uri="{FF2B5EF4-FFF2-40B4-BE49-F238E27FC236}">
                    <a16:creationId xmlns="" xmlns:a16="http://schemas.microsoft.com/office/drawing/2014/main" id="{FB166D8C-B425-4E44-8A31-4F6FFDF9B11A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hteck 119">
                <a:extLst>
                  <a:ext uri="{FF2B5EF4-FFF2-40B4-BE49-F238E27FC236}">
                    <a16:creationId xmlns="" xmlns:a16="http://schemas.microsoft.com/office/drawing/2014/main" id="{94570A53-6D39-D94A-A5CE-FD04FC0EA08D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hteck 120">
                <a:extLst>
                  <a:ext uri="{FF2B5EF4-FFF2-40B4-BE49-F238E27FC236}">
                    <a16:creationId xmlns="" xmlns:a16="http://schemas.microsoft.com/office/drawing/2014/main" id="{81102C28-5FD5-2A4A-98C7-0615665AA28A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hteck 121">
                <a:extLst>
                  <a:ext uri="{FF2B5EF4-FFF2-40B4-BE49-F238E27FC236}">
                    <a16:creationId xmlns="" xmlns:a16="http://schemas.microsoft.com/office/drawing/2014/main" id="{AA7DF23A-5C81-9741-BEF7-5B1391931F13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uppieren 102">
              <a:extLst>
                <a:ext uri="{FF2B5EF4-FFF2-40B4-BE49-F238E27FC236}">
                  <a16:creationId xmlns="" xmlns:a16="http://schemas.microsoft.com/office/drawing/2014/main" id="{00A8223E-B61F-F74D-A67B-0DA634F55E88}"/>
                </a:ext>
              </a:extLst>
            </p:cNvPr>
            <p:cNvGrpSpPr/>
            <p:nvPr/>
          </p:nvGrpSpPr>
          <p:grpSpPr>
            <a:xfrm>
              <a:off x="1869517" y="3380493"/>
              <a:ext cx="521032" cy="72008"/>
              <a:chOff x="1876006" y="3004501"/>
              <a:chExt cx="521032" cy="72008"/>
            </a:xfrm>
          </p:grpSpPr>
          <p:sp>
            <p:nvSpPr>
              <p:cNvPr id="111" name="Rechteck 110">
                <a:extLst>
                  <a:ext uri="{FF2B5EF4-FFF2-40B4-BE49-F238E27FC236}">
                    <a16:creationId xmlns="" xmlns:a16="http://schemas.microsoft.com/office/drawing/2014/main" id="{99DD16D9-2572-314E-A1DD-DF83E8F4EE2F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="" xmlns:a16="http://schemas.microsoft.com/office/drawing/2014/main" id="{878289F9-25EB-3540-AABD-4818A91EF6DE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hteck 112">
                <a:extLst>
                  <a:ext uri="{FF2B5EF4-FFF2-40B4-BE49-F238E27FC236}">
                    <a16:creationId xmlns="" xmlns:a16="http://schemas.microsoft.com/office/drawing/2014/main" id="{25A40268-070A-4E46-840D-668CBAC6C86F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hteck 113">
                <a:extLst>
                  <a:ext uri="{FF2B5EF4-FFF2-40B4-BE49-F238E27FC236}">
                    <a16:creationId xmlns="" xmlns:a16="http://schemas.microsoft.com/office/drawing/2014/main" id="{3E9C405C-270B-3845-B046-2C75D8BC2FA2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="" xmlns:a16="http://schemas.microsoft.com/office/drawing/2014/main" id="{5C21630B-53A9-244F-9810-5782EE07A910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="" xmlns:a16="http://schemas.microsoft.com/office/drawing/2014/main" id="{D281A393-1829-D943-AE63-3B8C10F13120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uppieren 103">
              <a:extLst>
                <a:ext uri="{FF2B5EF4-FFF2-40B4-BE49-F238E27FC236}">
                  <a16:creationId xmlns="" xmlns:a16="http://schemas.microsoft.com/office/drawing/2014/main" id="{B73E3683-9C3A-2546-A1DC-7F29F825045A}"/>
                </a:ext>
              </a:extLst>
            </p:cNvPr>
            <p:cNvGrpSpPr/>
            <p:nvPr/>
          </p:nvGrpSpPr>
          <p:grpSpPr>
            <a:xfrm>
              <a:off x="1869517" y="3474491"/>
              <a:ext cx="521032" cy="72008"/>
              <a:chOff x="1876006" y="3004501"/>
              <a:chExt cx="521032" cy="72008"/>
            </a:xfrm>
          </p:grpSpPr>
          <p:sp>
            <p:nvSpPr>
              <p:cNvPr id="105" name="Rechteck 104">
                <a:extLst>
                  <a:ext uri="{FF2B5EF4-FFF2-40B4-BE49-F238E27FC236}">
                    <a16:creationId xmlns="" xmlns:a16="http://schemas.microsoft.com/office/drawing/2014/main" id="{D3FBBC66-8008-E244-9BD5-C7AD80FF4133}"/>
                  </a:ext>
                </a:extLst>
              </p:cNvPr>
              <p:cNvSpPr/>
              <p:nvPr/>
            </p:nvSpPr>
            <p:spPr>
              <a:xfrm>
                <a:off x="187600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="" xmlns:a16="http://schemas.microsoft.com/office/drawing/2014/main" id="{2B418648-B689-6141-A961-43B3B44ED1F2}"/>
                  </a:ext>
                </a:extLst>
              </p:cNvPr>
              <p:cNvSpPr/>
              <p:nvPr/>
            </p:nvSpPr>
            <p:spPr>
              <a:xfrm>
                <a:off x="196581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="" xmlns:a16="http://schemas.microsoft.com/office/drawing/2014/main" id="{5D3BB92A-47D1-0340-8041-9399B495FFEE}"/>
                  </a:ext>
                </a:extLst>
              </p:cNvPr>
              <p:cNvSpPr/>
              <p:nvPr/>
            </p:nvSpPr>
            <p:spPr>
              <a:xfrm>
                <a:off x="205561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="" xmlns:a16="http://schemas.microsoft.com/office/drawing/2014/main" id="{1BE7E860-537C-C948-A672-71540130E8EB}"/>
                  </a:ext>
                </a:extLst>
              </p:cNvPr>
              <p:cNvSpPr/>
              <p:nvPr/>
            </p:nvSpPr>
            <p:spPr>
              <a:xfrm>
                <a:off x="2145421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="" xmlns:a16="http://schemas.microsoft.com/office/drawing/2014/main" id="{636EEDE2-2F6A-0846-92E1-48AA35256A4E}"/>
                  </a:ext>
                </a:extLst>
              </p:cNvPr>
              <p:cNvSpPr/>
              <p:nvPr/>
            </p:nvSpPr>
            <p:spPr>
              <a:xfrm>
                <a:off x="2235226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="" xmlns:a16="http://schemas.microsoft.com/office/drawing/2014/main" id="{15FC609A-C535-A84A-9FCD-CC6A0ABEFFEE}"/>
                  </a:ext>
                </a:extLst>
              </p:cNvPr>
              <p:cNvSpPr/>
              <p:nvPr/>
            </p:nvSpPr>
            <p:spPr>
              <a:xfrm>
                <a:off x="2325030" y="3004501"/>
                <a:ext cx="72008" cy="72008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1" name="Rechteck 140">
            <a:extLst>
              <a:ext uri="{FF2B5EF4-FFF2-40B4-BE49-F238E27FC236}">
                <a16:creationId xmlns="" xmlns:a16="http://schemas.microsoft.com/office/drawing/2014/main" id="{12F3A87C-C328-9A47-9804-8110F4721C16}"/>
              </a:ext>
            </a:extLst>
          </p:cNvPr>
          <p:cNvSpPr/>
          <p:nvPr/>
        </p:nvSpPr>
        <p:spPr>
          <a:xfrm>
            <a:off x="4723525" y="2916694"/>
            <a:ext cx="567738" cy="5941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2" name="Gerade Verbindung 332">
            <a:extLst>
              <a:ext uri="{FF2B5EF4-FFF2-40B4-BE49-F238E27FC236}">
                <a16:creationId xmlns="" xmlns:a16="http://schemas.microsoft.com/office/drawing/2014/main" id="{55A6C531-2365-E34F-91B2-E1F342BC5AEA}"/>
              </a:ext>
            </a:extLst>
          </p:cNvPr>
          <p:cNvCxnSpPr>
            <a:cxnSpLocks/>
            <a:stCxn id="107" idx="3"/>
            <a:endCxn id="108" idx="1"/>
          </p:cNvCxnSpPr>
          <p:nvPr/>
        </p:nvCxnSpPr>
        <p:spPr>
          <a:xfrm>
            <a:off x="5000969" y="3450623"/>
            <a:ext cx="177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336">
            <a:extLst>
              <a:ext uri="{FF2B5EF4-FFF2-40B4-BE49-F238E27FC236}">
                <a16:creationId xmlns="" xmlns:a16="http://schemas.microsoft.com/office/drawing/2014/main" id="{B91ECE01-38A2-944E-BB9C-34C02ECCC33C}"/>
              </a:ext>
            </a:extLst>
          </p:cNvPr>
          <p:cNvCxnSpPr>
            <a:cxnSpLocks/>
            <a:stCxn id="139" idx="1"/>
            <a:endCxn id="138" idx="3"/>
          </p:cNvCxnSpPr>
          <p:nvPr/>
        </p:nvCxnSpPr>
        <p:spPr>
          <a:xfrm flipH="1">
            <a:off x="5090774" y="2980633"/>
            <a:ext cx="177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339">
            <a:extLst>
              <a:ext uri="{FF2B5EF4-FFF2-40B4-BE49-F238E27FC236}">
                <a16:creationId xmlns="" xmlns:a16="http://schemas.microsoft.com/office/drawing/2014/main" id="{5E8AE40F-53EA-5E43-9D4C-4AFA32732E44}"/>
              </a:ext>
            </a:extLst>
          </p:cNvPr>
          <p:cNvCxnSpPr>
            <a:cxnSpLocks/>
            <a:stCxn id="109" idx="3"/>
            <a:endCxn id="110" idx="1"/>
          </p:cNvCxnSpPr>
          <p:nvPr/>
        </p:nvCxnSpPr>
        <p:spPr>
          <a:xfrm>
            <a:off x="5180579" y="3450623"/>
            <a:ext cx="177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="" xmlns:a16="http://schemas.microsoft.com/office/drawing/2014/main" id="{5CE19A91-EA29-CE46-9646-05E99B5F3182}"/>
              </a:ext>
            </a:extLst>
          </p:cNvPr>
          <p:cNvSpPr txBox="1"/>
          <p:nvPr/>
        </p:nvSpPr>
        <p:spPr>
          <a:xfrm>
            <a:off x="3700783" y="1275606"/>
            <a:ext cx="260039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 wires</a:t>
            </a:r>
            <a:br>
              <a:rPr lang="en-US" sz="1200" dirty="0"/>
            </a:br>
            <a:r>
              <a:rPr lang="en-US" sz="1200" dirty="0"/>
              <a:t>(4-8 GHz, 1 channel every 10 MHz)</a:t>
            </a:r>
          </a:p>
        </p:txBody>
      </p:sp>
      <p:pic>
        <p:nvPicPr>
          <p:cNvPr id="146" name="Grafik 145">
            <a:extLst>
              <a:ext uri="{FF2B5EF4-FFF2-40B4-BE49-F238E27FC236}">
                <a16:creationId xmlns="" xmlns:a16="http://schemas.microsoft.com/office/drawing/2014/main" id="{98D8BAE9-6598-044E-9961-E0CB3816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07" y="4123028"/>
            <a:ext cx="449699" cy="455776"/>
          </a:xfrm>
          <a:prstGeom prst="rect">
            <a:avLst/>
          </a:prstGeom>
        </p:spPr>
      </p:pic>
      <p:grpSp>
        <p:nvGrpSpPr>
          <p:cNvPr id="147" name="Gruppieren 146">
            <a:extLst>
              <a:ext uri="{FF2B5EF4-FFF2-40B4-BE49-F238E27FC236}">
                <a16:creationId xmlns="" xmlns:a16="http://schemas.microsoft.com/office/drawing/2014/main" id="{F9830588-30D6-FD40-B44E-521772B6E109}"/>
              </a:ext>
            </a:extLst>
          </p:cNvPr>
          <p:cNvGrpSpPr/>
          <p:nvPr/>
        </p:nvGrpSpPr>
        <p:grpSpPr>
          <a:xfrm>
            <a:off x="6839392" y="2937934"/>
            <a:ext cx="1494323" cy="921876"/>
            <a:chOff x="6839392" y="2937934"/>
            <a:chExt cx="1494323" cy="921876"/>
          </a:xfrm>
        </p:grpSpPr>
        <p:pic>
          <p:nvPicPr>
            <p:cNvPr id="148" name="Grafik 26">
              <a:extLst>
                <a:ext uri="{FF2B5EF4-FFF2-40B4-BE49-F238E27FC236}">
                  <a16:creationId xmlns="" xmlns:a16="http://schemas.microsoft.com/office/drawing/2014/main" id="{2715E4E7-4CA4-4047-B9B4-32148BFBC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08" r="9448" b="74593"/>
            <a:stretch/>
          </p:blipFill>
          <p:spPr>
            <a:xfrm>
              <a:off x="6839392" y="2937934"/>
              <a:ext cx="1494323" cy="921876"/>
            </a:xfrm>
            <a:prstGeom prst="rect">
              <a:avLst/>
            </a:prstGeom>
          </p:spPr>
        </p:pic>
        <p:sp>
          <p:nvSpPr>
            <p:cNvPr id="149" name="Rechteck 148">
              <a:extLst>
                <a:ext uri="{FF2B5EF4-FFF2-40B4-BE49-F238E27FC236}">
                  <a16:creationId xmlns="" xmlns:a16="http://schemas.microsoft.com/office/drawing/2014/main" id="{FA0336ED-3962-FD4D-AECF-8309540F6E9B}"/>
                </a:ext>
              </a:extLst>
            </p:cNvPr>
            <p:cNvSpPr/>
            <p:nvPr/>
          </p:nvSpPr>
          <p:spPr>
            <a:xfrm>
              <a:off x="8244408" y="3737426"/>
              <a:ext cx="89307" cy="122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0" name="Grafik 26">
            <a:extLst>
              <a:ext uri="{FF2B5EF4-FFF2-40B4-BE49-F238E27FC236}">
                <a16:creationId xmlns="" xmlns:a16="http://schemas.microsoft.com/office/drawing/2014/main" id="{087BBB23-136B-CE40-A758-6CC6B4B6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470" r="36651" b="74593"/>
          <a:stretch/>
        </p:blipFill>
        <p:spPr>
          <a:xfrm>
            <a:off x="6729718" y="2944629"/>
            <a:ext cx="206713" cy="92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de-DE" dirty="0" smtClean="0"/>
              <a:t>MMCs: </a:t>
            </a:r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1277317"/>
            <a:ext cx="8356600" cy="2950617"/>
          </a:xfrm>
        </p:spPr>
        <p:txBody>
          <a:bodyPr/>
          <a:lstStyle/>
          <a:p>
            <a:r>
              <a:rPr lang="en-US" sz="1600" dirty="0"/>
              <a:t>Superconducting sensors such as MMCs </a:t>
            </a:r>
            <a:r>
              <a:rPr lang="en-US" sz="1600" dirty="0">
                <a:solidFill>
                  <a:srgbClr val="000000"/>
                </a:solidFill>
              </a:rPr>
              <a:t>require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highly specialized readout electronics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Proof-of-concept after only </a:t>
            </a:r>
            <a:r>
              <a:rPr lang="de-DE" sz="1600" dirty="0">
                <a:solidFill>
                  <a:srgbClr val="000000"/>
                </a:solidFill>
              </a:rPr>
              <a:t>1.5 </a:t>
            </a:r>
            <a:r>
              <a:rPr lang="de-DE" sz="1600" dirty="0" err="1">
                <a:solidFill>
                  <a:srgbClr val="000000"/>
                </a:solidFill>
              </a:rPr>
              <a:t>years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RU5 will deliver readout electronics for </a:t>
            </a:r>
            <a:r>
              <a:rPr lang="en-US" sz="1600" dirty="0" err="1">
                <a:solidFill>
                  <a:srgbClr val="000000"/>
                </a:solidFill>
              </a:rPr>
              <a:t>ECHo</a:t>
            </a:r>
            <a:r>
              <a:rPr lang="en-US" sz="1600" dirty="0">
                <a:solidFill>
                  <a:srgbClr val="000000"/>
                </a:solidFill>
              </a:rPr>
              <a:t> until 2021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Vision: RU5 strives to provide world-leading MMC readout electronics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610AC279-6406-3744-B272-19AFAB6DC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001" r="11224" b="3800"/>
          <a:stretch/>
        </p:blipFill>
        <p:spPr>
          <a:xfrm rot="10800000">
            <a:off x="6804248" y="915566"/>
            <a:ext cx="2077644" cy="36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Scientific challenges at </a:t>
            </a:r>
            <a:r>
              <a:rPr lang="en-US" dirty="0" err="1" smtClean="0"/>
              <a:t>keV</a:t>
            </a:r>
            <a:r>
              <a:rPr lang="en-US" dirty="0" smtClean="0"/>
              <a:t> energies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grpSp>
        <p:nvGrpSpPr>
          <p:cNvPr id="5" name="Gruppieren 3"/>
          <p:cNvGrpSpPr>
            <a:grpSpLocks/>
          </p:cNvGrpSpPr>
          <p:nvPr/>
        </p:nvGrpSpPr>
        <p:grpSpPr bwMode="auto">
          <a:xfrm>
            <a:off x="1763688" y="1010281"/>
            <a:ext cx="5302556" cy="3343860"/>
            <a:chOff x="736600" y="1314407"/>
            <a:chExt cx="7723831" cy="4779962"/>
          </a:xfrm>
        </p:grpSpPr>
        <p:sp>
          <p:nvSpPr>
            <p:cNvPr id="6" name="Ellipse 5"/>
            <p:cNvSpPr/>
            <p:nvPr/>
          </p:nvSpPr>
          <p:spPr>
            <a:xfrm>
              <a:off x="736600" y="1314407"/>
              <a:ext cx="7723831" cy="477996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1840136" y="2039651"/>
              <a:ext cx="5436453" cy="3329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15"/>
          <p:cNvSpPr txBox="1"/>
          <p:nvPr/>
        </p:nvSpPr>
        <p:spPr>
          <a:xfrm rot="1340670">
            <a:off x="5576015" y="163755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rates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 rot="2458647">
            <a:off x="1691565" y="312751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energy</a:t>
            </a:r>
          </a:p>
          <a:p>
            <a:pPr algn="ctr"/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4032233" y="918998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 </a:t>
            </a:r>
          </a:p>
          <a:p>
            <a:r>
              <a:rPr lang="en-US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 rot="18603180">
            <a:off x="5995772" y="261813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noise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5"/>
          <p:cNvSpPr txBox="1"/>
          <p:nvPr/>
        </p:nvSpPr>
        <p:spPr>
          <a:xfrm rot="19308755">
            <a:off x="1841240" y="1481027"/>
            <a:ext cx="169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dynamic range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069995" y="2213201"/>
            <a:ext cx="260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</a:t>
            </a:r>
            <a:r>
              <a:rPr lang="de-DE" sz="24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400" b="1" i="1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de-DE" sz="24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 rot="20500401">
            <a:off x="5100224" y="360330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rates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37825" y="380097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time</a:t>
            </a:r>
          </a:p>
          <a:p>
            <a:pPr algn="ctr"/>
            <a:r>
              <a:rPr lang="en-US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da7686\AppData\Local\Microsoft\Windows\Temporary Internet Files\Content.Outlook\N7H292Z8\Picture_indolewate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81" y="1178876"/>
            <a:ext cx="1355504" cy="10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6781385" y="994832"/>
            <a:ext cx="1895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dynamics</a:t>
            </a:r>
            <a:endParaRPr lang="de-DE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189824" y="2119957"/>
            <a:ext cx="1423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14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US" sz="14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electrons</a:t>
            </a:r>
            <a:endParaRPr lang="de-DE" sz="14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790860" y="3344753"/>
            <a:ext cx="1996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searches</a:t>
            </a:r>
            <a:endParaRPr lang="de-DE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C:\Users\da7686\AppData\Local\Microsoft\Windows\Temporary Internet Files\Content.Outlook\N7H292Z8\al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59" y="3653168"/>
            <a:ext cx="2334566" cy="77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656559" y="4408280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 photons</a:t>
            </a:r>
            <a:endParaRPr lang="de-DE" sz="14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83568" y="4428545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 match to strategy of MATTER</a:t>
            </a:r>
          </a:p>
        </p:txBody>
      </p:sp>
      <p:sp>
        <p:nvSpPr>
          <p:cNvPr id="27" name="Right Arrow 8"/>
          <p:cNvSpPr/>
          <p:nvPr/>
        </p:nvSpPr>
        <p:spPr>
          <a:xfrm>
            <a:off x="291886" y="4484007"/>
            <a:ext cx="402839" cy="180941"/>
          </a:xfrm>
          <a:prstGeom prst="rightArrow">
            <a:avLst/>
          </a:prstGeom>
          <a:solidFill>
            <a:srgbClr val="D42D12"/>
          </a:solidFill>
          <a:ln w="25400" cap="flat" cmpd="sng" algn="ctr">
            <a:solidFill>
              <a:srgbClr val="D42D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6" y="2867329"/>
            <a:ext cx="1199634" cy="11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28"/>
          <p:cNvSpPr/>
          <p:nvPr/>
        </p:nvSpPr>
        <p:spPr>
          <a:xfrm>
            <a:off x="169712" y="2558213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mass</a:t>
            </a:r>
            <a:endParaRPr lang="de-DE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54538" y="3920157"/>
            <a:ext cx="2185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4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X-rays and electrons</a:t>
            </a:r>
            <a:endParaRPr lang="de-DE" sz="14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270" y="1143020"/>
            <a:ext cx="1595418" cy="8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hteck 31"/>
          <p:cNvSpPr/>
          <p:nvPr/>
        </p:nvSpPr>
        <p:spPr>
          <a:xfrm>
            <a:off x="157428" y="862075"/>
            <a:ext cx="2013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bio-systems </a:t>
            </a:r>
            <a:endParaRPr lang="de-DE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69148" y="1975941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X-rays</a:t>
            </a:r>
            <a:endParaRPr lang="de-DE" sz="14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/>
              <a:t>Distributed Detector Lab (DDL)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71379" y="952726"/>
            <a:ext cx="4107879" cy="3670697"/>
          </a:xfrm>
        </p:spPr>
        <p:txBody>
          <a:bodyPr/>
          <a:lstStyle/>
          <a:p>
            <a:pPr marL="180975" indent="-180975"/>
            <a:r>
              <a:rPr lang="en-US" sz="1600" dirty="0"/>
              <a:t> </a:t>
            </a:r>
            <a:r>
              <a:rPr lang="en-US" sz="1600" dirty="0" smtClean="0"/>
              <a:t>Distributed </a:t>
            </a:r>
            <a:r>
              <a:rPr lang="en-US" sz="1600" dirty="0"/>
              <a:t>infrastructure, competence center and hothouse of </a:t>
            </a:r>
            <a:r>
              <a:rPr lang="en-US" sz="1600" dirty="0" smtClean="0"/>
              <a:t>technology</a:t>
            </a:r>
          </a:p>
          <a:p>
            <a:pPr marL="0" indent="0">
              <a:buNone/>
            </a:pPr>
            <a:endParaRPr lang="en-US" sz="1600" dirty="0"/>
          </a:p>
          <a:p>
            <a:pPr marL="180975" indent="-180975"/>
            <a:r>
              <a:rPr lang="en-US" sz="1600" dirty="0" smtClean="0"/>
              <a:t>We will push for the installation of DDL in Helmholtz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180975" indent="-180975"/>
            <a:r>
              <a:rPr lang="en-US" sz="1600" dirty="0" smtClean="0"/>
              <a:t> Partners </a:t>
            </a:r>
            <a:r>
              <a:rPr lang="en-US" sz="1600" dirty="0"/>
              <a:t>from universities, Leibniz, MPG and PTB</a:t>
            </a:r>
          </a:p>
          <a:p>
            <a:pPr marL="0" indent="0">
              <a:buNone/>
            </a:pPr>
            <a:endParaRPr lang="en-US" sz="1600" dirty="0"/>
          </a:p>
          <a:p>
            <a:pPr marL="180975" indent="-180975"/>
            <a:r>
              <a:rPr lang="en-US" sz="1600" dirty="0" smtClean="0"/>
              <a:t> DDL </a:t>
            </a:r>
            <a:r>
              <a:rPr lang="en-US" sz="1600" dirty="0"/>
              <a:t>will provide key technologies to </a:t>
            </a:r>
            <a:r>
              <a:rPr lang="en-US" sz="1600" i="1" dirty="0"/>
              <a:t>MATTER</a:t>
            </a:r>
            <a:r>
              <a:rPr lang="en-US" sz="1600" dirty="0"/>
              <a:t> and university partners</a:t>
            </a:r>
          </a:p>
          <a:p>
            <a:pPr marL="180975" indent="-180975">
              <a:buNone/>
            </a:pPr>
            <a:endParaRPr lang="en-US" sz="1600" dirty="0"/>
          </a:p>
          <a:p>
            <a:pPr marL="180975" indent="-180975"/>
            <a:r>
              <a:rPr lang="en-US" sz="1600" dirty="0" smtClean="0"/>
              <a:t> HSS </a:t>
            </a:r>
            <a:r>
              <a:rPr lang="en-US" sz="1600" dirty="0"/>
              <a:t>is crucial first stepping stone to DDL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186" y="1059582"/>
            <a:ext cx="4219092" cy="30758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66939"/>
            <a:ext cx="648072" cy="3966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66939"/>
            <a:ext cx="539849" cy="4050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7554"/>
            <a:ext cx="1200158" cy="5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 err="1" smtClean="0"/>
              <a:t>Nächste</a:t>
            </a:r>
            <a:r>
              <a:rPr lang="en-US" dirty="0" smtClean="0"/>
              <a:t> </a:t>
            </a:r>
            <a:r>
              <a:rPr lang="en-US" dirty="0" err="1" smtClean="0"/>
              <a:t>Schritte</a:t>
            </a:r>
            <a:r>
              <a:rPr lang="en-US" dirty="0" smtClean="0"/>
              <a:t> DDL</a:t>
            </a:r>
            <a:endParaRPr lang="en-US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71379" y="1565349"/>
            <a:ext cx="4107879" cy="3670697"/>
          </a:xfrm>
        </p:spPr>
        <p:txBody>
          <a:bodyPr/>
          <a:lstStyle/>
          <a:p>
            <a:pPr marL="180975" indent="-180975"/>
            <a:r>
              <a:rPr lang="en-US" sz="1600" dirty="0"/>
              <a:t> </a:t>
            </a:r>
            <a:r>
              <a:rPr lang="en-US" sz="1600" dirty="0" err="1" smtClean="0"/>
              <a:t>Diskussion</a:t>
            </a:r>
            <a:r>
              <a:rPr lang="en-US" sz="1600" dirty="0" smtClean="0"/>
              <a:t> der </a:t>
            </a:r>
            <a:r>
              <a:rPr lang="en-US" sz="1600" dirty="0" err="1" smtClean="0"/>
              <a:t>großen</a:t>
            </a:r>
            <a:r>
              <a:rPr lang="en-US" sz="1600" dirty="0" smtClean="0"/>
              <a:t> </a:t>
            </a:r>
            <a:r>
              <a:rPr lang="en-US" sz="1600" dirty="0" err="1" smtClean="0"/>
              <a:t>Linie</a:t>
            </a:r>
            <a:r>
              <a:rPr lang="en-US" sz="1600" dirty="0" smtClean="0"/>
              <a:t> </a:t>
            </a:r>
            <a:r>
              <a:rPr lang="en-US" sz="1600" dirty="0" err="1" smtClean="0"/>
              <a:t>mit</a:t>
            </a:r>
            <a:r>
              <a:rPr lang="en-US" sz="1600" dirty="0" smtClean="0"/>
              <a:t> H. </a:t>
            </a:r>
            <a:r>
              <a:rPr lang="en-US" sz="1600" dirty="0" err="1" smtClean="0"/>
              <a:t>Dosch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180975" indent="-180975"/>
            <a:r>
              <a:rPr lang="en-US" sz="1600" dirty="0" err="1" smtClean="0"/>
              <a:t>Konkretisierung</a:t>
            </a:r>
            <a:r>
              <a:rPr lang="en-US" sz="1600" dirty="0" smtClean="0"/>
              <a:t> der </a:t>
            </a:r>
            <a:r>
              <a:rPr lang="en-US" sz="1600" dirty="0" err="1" smtClean="0"/>
              <a:t>Inhalte</a:t>
            </a:r>
            <a:r>
              <a:rPr lang="en-US" sz="1600" dirty="0" smtClean="0"/>
              <a:t> und </a:t>
            </a:r>
            <a:r>
              <a:rPr lang="en-US" sz="1600" dirty="0" err="1" smtClean="0"/>
              <a:t>Infrastrukturen</a:t>
            </a:r>
            <a:r>
              <a:rPr lang="en-US" sz="1600" dirty="0" smtClean="0"/>
              <a:t>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wesentliche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Aspekte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wie</a:t>
            </a:r>
            <a:r>
              <a:rPr lang="en-US" sz="1200" i="1" dirty="0" smtClean="0"/>
              <a:t> das Post-processing von </a:t>
            </a:r>
            <a:r>
              <a:rPr lang="en-US" sz="1200" i="1" dirty="0" err="1" smtClean="0"/>
              <a:t>Halbleitersensoren</a:t>
            </a:r>
            <a:r>
              <a:rPr lang="en-US" sz="1200" i="1" dirty="0" smtClean="0"/>
              <a:t> und die </a:t>
            </a:r>
            <a:r>
              <a:rPr lang="en-US" sz="1200" i="1" dirty="0" err="1" smtClean="0"/>
              <a:t>Supraleitenden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Detektoren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sind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schon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sehr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weit</a:t>
            </a:r>
            <a:r>
              <a:rPr lang="en-US" sz="1200" i="1" dirty="0" smtClean="0"/>
              <a:t>)</a:t>
            </a:r>
          </a:p>
          <a:p>
            <a:pPr marL="180975" indent="-180975"/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180975" indent="-180975"/>
            <a:r>
              <a:rPr lang="en-US" sz="1600" dirty="0" err="1" smtClean="0"/>
              <a:t>Ausarbeitung</a:t>
            </a:r>
            <a:r>
              <a:rPr lang="en-US" sz="1600" dirty="0" smtClean="0"/>
              <a:t> </a:t>
            </a:r>
            <a:r>
              <a:rPr lang="en-US" sz="1600" dirty="0" err="1" smtClean="0"/>
              <a:t>eines</a:t>
            </a:r>
            <a:r>
              <a:rPr lang="en-US" sz="1600" dirty="0" smtClean="0"/>
              <a:t> </a:t>
            </a:r>
            <a:r>
              <a:rPr lang="en-US" sz="1600" dirty="0" err="1" smtClean="0"/>
              <a:t>Antrags</a:t>
            </a:r>
            <a:endParaRPr lang="en-US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186" y="1059582"/>
            <a:ext cx="4219092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</a:rPr>
              <a:t>Auslieferung des ersten </a:t>
            </a:r>
            <a:r>
              <a:rPr lang="de-DE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1M-AGIPD</a:t>
            </a:r>
            <a:endParaRPr lang="en-US" dirty="0"/>
          </a:p>
        </p:txBody>
      </p:sp>
      <p:pic>
        <p:nvPicPr>
          <p:cNvPr id="1027" name="Picture 3" descr="PastedGraphic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9141"/>
            <a:ext cx="313873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51520" y="3406229"/>
            <a:ext cx="3138735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Der 1M-AGIPD-Detektors </a:t>
            </a:r>
            <a:r>
              <a:rPr lang="de-DE" sz="1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am European XFEL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707904" y="843558"/>
            <a:ext cx="5328592" cy="24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14325" indent="-314325">
              <a:spcBef>
                <a:spcPct val="20000"/>
              </a:spcBef>
              <a:buBlip>
                <a:blip r:embed="rId3"/>
              </a:buBlip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4325" indent="-314325">
              <a:lnSpc>
                <a:spcPct val="15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European XFEL ist seit Herbst 2017 in Nutzerbetrieb  </a:t>
            </a:r>
          </a:p>
          <a:p>
            <a:pPr marL="314325" indent="-314325">
              <a:lnSpc>
                <a:spcPct val="15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AGIPD ist vollständig funktionsfähig</a:t>
            </a:r>
          </a:p>
          <a:p>
            <a:pPr marL="314325" indent="-314325">
              <a:lnSpc>
                <a:spcPct val="15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 Million Pixeln </a:t>
            </a:r>
          </a:p>
          <a:p>
            <a:pPr marL="314325" indent="-314325">
              <a:lnSpc>
                <a:spcPct val="15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Einzelphotonenempfindlichkeit </a:t>
            </a:r>
          </a:p>
          <a:p>
            <a:pPr marL="314325" indent="-314325">
              <a:lnSpc>
                <a:spcPct val="15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Dynamischer Bereich von 104 Photonen pro Pixel</a:t>
            </a:r>
          </a:p>
          <a:p>
            <a:pPr marL="314325" indent="-314325">
              <a:lnSpc>
                <a:spcPct val="15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Bildfrequenz von 4,5 MHz </a:t>
            </a:r>
          </a:p>
          <a:p>
            <a:pPr marL="314325" indent="-314325">
              <a:spcBef>
                <a:spcPct val="20000"/>
              </a:spcBef>
              <a:buBlip>
                <a:blip r:embed="rId3"/>
              </a:buBlip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schnellster großflächige Röntgendetektor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683568" y="4839254"/>
            <a:ext cx="8359825" cy="270272"/>
          </a:xfrm>
        </p:spPr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96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90527" y="911062"/>
            <a:ext cx="8285930" cy="3676912"/>
            <a:chOff x="1208088" y="636007"/>
            <a:chExt cx="7008813" cy="3916243"/>
          </a:xfrm>
        </p:grpSpPr>
        <p:sp>
          <p:nvSpPr>
            <p:cNvPr id="6" name="Abgerundetes Rechteck 5"/>
            <p:cNvSpPr>
              <a:spLocks noChangeArrowheads="1"/>
            </p:cNvSpPr>
            <p:nvPr/>
          </p:nvSpPr>
          <p:spPr bwMode="auto">
            <a:xfrm>
              <a:off x="1220788" y="636007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Sensors, ASICs and Interconnects</a:t>
              </a:r>
              <a:endParaRPr lang="en-US" sz="1400" b="1" dirty="0">
                <a:solidFill>
                  <a:srgbClr val="FFFFFF">
                    <a:lumMod val="85000"/>
                  </a:srgbClr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7" name="Abgerundetes Rechteck 6"/>
            <p:cNvSpPr>
              <a:spLocks noChangeArrowheads="1"/>
            </p:cNvSpPr>
            <p:nvPr/>
          </p:nvSpPr>
          <p:spPr bwMode="auto">
            <a:xfrm>
              <a:off x="3640138" y="636007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Data Transmission and Processing</a:t>
              </a:r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Abgerundetes Rechteck 7"/>
            <p:cNvSpPr>
              <a:spLocks noChangeArrowheads="1"/>
            </p:cNvSpPr>
            <p:nvPr/>
          </p:nvSpPr>
          <p:spPr bwMode="auto">
            <a:xfrm>
              <a:off x="6032500" y="636007"/>
              <a:ext cx="2184400" cy="863600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Detector Systems</a:t>
              </a:r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Abgerundetes Rechteck 8"/>
            <p:cNvSpPr>
              <a:spLocks noChangeArrowheads="1"/>
            </p:cNvSpPr>
            <p:nvPr/>
          </p:nvSpPr>
          <p:spPr bwMode="auto">
            <a:xfrm>
              <a:off x="1208088" y="1700213"/>
              <a:ext cx="2182812" cy="865187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Sensors</a:t>
              </a:r>
              <a:endParaRPr lang="en-US" sz="1100" b="1" dirty="0">
                <a:solidFill>
                  <a:srgbClr val="FFFFFF">
                    <a:lumMod val="85000"/>
                  </a:srgbClr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Abgerundetes Rechteck 9"/>
            <p:cNvSpPr>
              <a:spLocks noChangeArrowheads="1"/>
            </p:cNvSpPr>
            <p:nvPr/>
          </p:nvSpPr>
          <p:spPr bwMode="auto">
            <a:xfrm>
              <a:off x="1208088" y="2636838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r">
                <a:defRPr/>
              </a:pPr>
              <a:endPara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Readout </a:t>
              </a:r>
              <a:r>
                <a:rPr lang="en-US" sz="9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Electronics</a:t>
              </a:r>
            </a:p>
          </p:txBody>
        </p:sp>
        <p:sp>
          <p:nvSpPr>
            <p:cNvPr id="11" name="Abgerundetes Rechteck 10"/>
            <p:cNvSpPr>
              <a:spLocks noChangeArrowheads="1"/>
            </p:cNvSpPr>
            <p:nvPr/>
          </p:nvSpPr>
          <p:spPr bwMode="auto">
            <a:xfrm>
              <a:off x="3640138" y="1700213"/>
              <a:ext cx="2182812" cy="865187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Terabit/s Optical Data Transmission </a:t>
              </a: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" name="Abgerundetes Rechteck 11"/>
            <p:cNvSpPr>
              <a:spLocks noChangeArrowheads="1"/>
            </p:cNvSpPr>
            <p:nvPr/>
          </p:nvSpPr>
          <p:spPr bwMode="auto">
            <a:xfrm>
              <a:off x="6032500" y="1700213"/>
              <a:ext cx="2184401" cy="503237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       HGF-Cube</a:t>
              </a: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" name="Abgerundetes Rechteck 12"/>
            <p:cNvSpPr>
              <a:spLocks noChangeArrowheads="1"/>
            </p:cNvSpPr>
            <p:nvPr/>
          </p:nvSpPr>
          <p:spPr bwMode="auto">
            <a:xfrm>
              <a:off x="1208088" y="3573462"/>
              <a:ext cx="2182812" cy="978788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7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latin typeface="Arial"/>
                  <a:ea typeface="Arial"/>
                  <a:cs typeface="Arial"/>
                </a:rPr>
                <a:t>Interconnect</a:t>
              </a:r>
              <a:r>
                <a:rPr lang="en-US" sz="900" dirty="0">
                  <a:latin typeface="Arial"/>
                  <a:ea typeface="Arial"/>
                  <a:cs typeface="Arial"/>
                </a:rPr>
                <a:t>, Packaging and Innovative Materials</a:t>
              </a:r>
            </a:p>
          </p:txBody>
        </p:sp>
        <p:sp>
          <p:nvSpPr>
            <p:cNvPr id="14" name="Abgerundetes Rechteck 13"/>
            <p:cNvSpPr>
              <a:spLocks noChangeArrowheads="1"/>
            </p:cNvSpPr>
            <p:nvPr/>
          </p:nvSpPr>
          <p:spPr bwMode="auto">
            <a:xfrm>
              <a:off x="3633788" y="2636838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Intelligent Programmable Electronics</a:t>
              </a:r>
              <a:endParaRPr lang="en-US" sz="9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Abgerundetes Rechteck 14"/>
            <p:cNvSpPr>
              <a:spLocks noChangeArrowheads="1"/>
            </p:cNvSpPr>
            <p:nvPr/>
          </p:nvSpPr>
          <p:spPr bwMode="auto">
            <a:xfrm>
              <a:off x="3633788" y="3573463"/>
              <a:ext cx="2182812" cy="935037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Parallel Processing</a:t>
              </a:r>
              <a:endParaRPr lang="en-US" sz="9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Abgerundetes Rechteck 15"/>
            <p:cNvSpPr>
              <a:spLocks noChangeArrowheads="1"/>
            </p:cNvSpPr>
            <p:nvPr/>
          </p:nvSpPr>
          <p:spPr bwMode="auto">
            <a:xfrm>
              <a:off x="6032500" y="2276475"/>
              <a:ext cx="2184400" cy="5048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7" name="Abgerundetes Rechteck 16"/>
            <p:cNvSpPr>
              <a:spLocks noChangeArrowheads="1"/>
            </p:cNvSpPr>
            <p:nvPr/>
          </p:nvSpPr>
          <p:spPr bwMode="auto">
            <a:xfrm>
              <a:off x="6032500" y="2852738"/>
              <a:ext cx="2184400" cy="504825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Fast </a:t>
              </a:r>
              <a:r>
                <a:rPr lang="en-US" sz="9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Photon and </a:t>
              </a: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X-ray </a:t>
              </a:r>
              <a:r>
                <a:rPr lang="en-US" sz="9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Detectors</a:t>
              </a:r>
              <a:endParaRPr lang="en-US" sz="900" dirty="0">
                <a:latin typeface="Arial"/>
              </a:endParaRPr>
            </a:p>
          </p:txBody>
        </p:sp>
        <p:sp>
          <p:nvSpPr>
            <p:cNvPr id="18" name="Abgerundetes Rechteck 17"/>
            <p:cNvSpPr>
              <a:spLocks noChangeArrowheads="1"/>
            </p:cNvSpPr>
            <p:nvPr/>
          </p:nvSpPr>
          <p:spPr bwMode="auto">
            <a:xfrm>
              <a:off x="6032500" y="3429000"/>
              <a:ext cx="2184400" cy="506413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900" dirty="0" smtClean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Fast Timing Detector </a:t>
              </a:r>
              <a:r>
                <a:rPr lang="en-US" sz="9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Systems</a:t>
              </a:r>
            </a:p>
          </p:txBody>
        </p:sp>
        <p:sp>
          <p:nvSpPr>
            <p:cNvPr id="19" name="Abgerundetes Rechteck 18"/>
            <p:cNvSpPr>
              <a:spLocks noChangeArrowheads="1"/>
            </p:cNvSpPr>
            <p:nvPr/>
          </p:nvSpPr>
          <p:spPr bwMode="auto">
            <a:xfrm>
              <a:off x="6032500" y="4005263"/>
              <a:ext cx="2184400" cy="503237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sym typeface="Wingdings" charset="0"/>
                </a:rPr>
                <a:t>                 CMOS </a:t>
              </a:r>
              <a:r>
                <a:rPr lang="en-US" sz="900" dirty="0">
                  <a:solidFill>
                    <a:srgbClr val="000000"/>
                  </a:solidFill>
                  <a:latin typeface="Arial"/>
                  <a:sym typeface="Wingdings" charset="0"/>
                </a:rPr>
                <a:t>Sensor </a:t>
              </a:r>
              <a:r>
                <a:rPr lang="en-US" sz="900" dirty="0" smtClean="0">
                  <a:solidFill>
                    <a:srgbClr val="000000"/>
                  </a:solidFill>
                  <a:latin typeface="Arial"/>
                  <a:sym typeface="Wingdings" charset="0"/>
                </a:rPr>
                <a:t/>
              </a:r>
              <a:br>
                <a:rPr lang="en-US" sz="900" dirty="0" smtClean="0">
                  <a:solidFill>
                    <a:srgbClr val="000000"/>
                  </a:solidFill>
                  <a:latin typeface="Arial"/>
                  <a:sym typeface="Wingdings" charset="0"/>
                </a:rPr>
              </a:br>
              <a:r>
                <a:rPr lang="en-US" sz="900" dirty="0" smtClean="0">
                  <a:solidFill>
                    <a:srgbClr val="000000"/>
                  </a:solidFill>
                  <a:latin typeface="Arial"/>
                  <a:sym typeface="Wingdings" charset="0"/>
                </a:rPr>
                <a:t>                 Systems</a:t>
              </a:r>
              <a:endParaRPr lang="en-US" sz="9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0" name="Bild 2" descr="D7_fertig_1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77"/>
          <a:stretch/>
        </p:blipFill>
        <p:spPr>
          <a:xfrm>
            <a:off x="1329772" y="1990855"/>
            <a:ext cx="734161" cy="497335"/>
          </a:xfrm>
          <a:prstGeom prst="rect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</p:pic>
      <p:pic>
        <p:nvPicPr>
          <p:cNvPr id="21" name="Picture 2" descr="C:\Users\ivan\Desktop\CRW_04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973" y="2849387"/>
            <a:ext cx="753651" cy="56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58" y="3723878"/>
            <a:ext cx="1345994" cy="50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017" y="2005182"/>
            <a:ext cx="666451" cy="492395"/>
          </a:xfrm>
          <a:prstGeom prst="rect">
            <a:avLst/>
          </a:prstGeom>
        </p:spPr>
      </p:pic>
      <p:pic>
        <p:nvPicPr>
          <p:cNvPr id="24" name="Bild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91" y="2791108"/>
            <a:ext cx="817442" cy="651810"/>
          </a:xfrm>
          <a:prstGeom prst="rect">
            <a:avLst/>
          </a:prstGeom>
        </p:spPr>
      </p:pic>
      <p:pic>
        <p:nvPicPr>
          <p:cNvPr id="25" name="Bild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517" y="3730284"/>
            <a:ext cx="770999" cy="770999"/>
          </a:xfrm>
          <a:prstGeom prst="rect">
            <a:avLst/>
          </a:prstGeom>
        </p:spPr>
      </p:pic>
      <p:pic>
        <p:nvPicPr>
          <p:cNvPr id="26" name="Picture 2" descr="K:\Beam test may 2014\IMG1412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5" t="20425" r="4658" b="26471"/>
          <a:stretch/>
        </p:blipFill>
        <p:spPr bwMode="auto">
          <a:xfrm>
            <a:off x="6774388" y="3017939"/>
            <a:ext cx="923983" cy="41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VM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283815" y="4088558"/>
            <a:ext cx="387614" cy="4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ild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524" y="1893999"/>
            <a:ext cx="688797" cy="525781"/>
          </a:xfrm>
          <a:prstGeom prst="rect">
            <a:avLst/>
          </a:prstGeom>
        </p:spPr>
      </p:pic>
      <p:sp>
        <p:nvSpPr>
          <p:cNvPr id="29" name="Abgerundetes Rechteck 28"/>
          <p:cNvSpPr>
            <a:spLocks noChangeArrowheads="1"/>
          </p:cNvSpPr>
          <p:nvPr/>
        </p:nvSpPr>
        <p:spPr bwMode="auto">
          <a:xfrm>
            <a:off x="6698064" y="2467208"/>
            <a:ext cx="1411527" cy="424558"/>
          </a:xfrm>
          <a:prstGeom prst="roundRect">
            <a:avLst>
              <a:gd name="adj" fmla="val 16667"/>
            </a:avLst>
          </a:prstGeom>
          <a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0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endParaRPr lang="en-US" sz="10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endParaRPr lang="en-US" sz="12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endParaRPr lang="en-US" sz="12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40943" y="2688264"/>
            <a:ext cx="2602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Compact </a:t>
            </a:r>
            <a:r>
              <a:rPr lang="en-US" sz="9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Gaseous 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Detectors</a:t>
            </a:r>
            <a:endParaRPr lang="en-US" sz="900" dirty="0"/>
          </a:p>
        </p:txBody>
      </p:sp>
      <p:sp>
        <p:nvSpPr>
          <p:cNvPr id="31" name="Abgerundetes Rechteck 30"/>
          <p:cNvSpPr>
            <a:spLocks noChangeArrowheads="1"/>
          </p:cNvSpPr>
          <p:nvPr/>
        </p:nvSpPr>
        <p:spPr bwMode="auto">
          <a:xfrm>
            <a:off x="6083362" y="3522873"/>
            <a:ext cx="2593094" cy="485962"/>
          </a:xfrm>
          <a:prstGeom prst="roundRect">
            <a:avLst>
              <a:gd name="adj" fmla="val 16667"/>
            </a:avLst>
          </a:prstGeom>
          <a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rgbClr val="333399"/>
            </a:solidFill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b="1" dirty="0" smtClean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algn="ctr">
              <a:defRPr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Fast Timing Detector Systems</a:t>
            </a:r>
            <a:endParaRPr lang="en-US" sz="9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091123" y="4464735"/>
            <a:ext cx="2001157" cy="24622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Pioneering HVCMOS Sensors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574827" y="1633056"/>
            <a:ext cx="1933277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Optical data transmission beyond LHC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506198" y="1639008"/>
            <a:ext cx="2001157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Readout and production of superconducting sensors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0526" y="134045"/>
            <a:ext cx="6911975" cy="421481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 smtClean="0"/>
              <a:t>POF </a:t>
            </a:r>
            <a:r>
              <a:rPr lang="en-US" dirty="0" smtClean="0"/>
              <a:t>IV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54620"/>
              </p:ext>
            </p:extLst>
          </p:nvPr>
        </p:nvGraphicFramePr>
        <p:xfrm>
          <a:off x="179512" y="555526"/>
          <a:ext cx="8784976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4742"/>
                <a:gridCol w="4465696"/>
                <a:gridCol w="1244538"/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ST1 Sensors and ASICs</a:t>
                      </a:r>
                      <a:r>
                        <a:rPr lang="en-US" sz="1000" dirty="0" smtClean="0"/>
                        <a:t>    (H. Graafsma)</a:t>
                      </a:r>
                      <a:endParaRPr lang="de-DE" sz="1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Semiconductors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(high-Z, radiation-hardness of Si, avalanche diodes, diamond)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GSI,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Cryogenic sensors</a:t>
                      </a:r>
                      <a:endParaRPr lang="en-US" sz="1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(bolometric and thin-film high-temperature superconductors)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Integrated electrical and optical circuits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(and monolithic sensors)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GSI,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24877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Interconnects, Packaging and Innovative Materials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GSI,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ST2 From sensors to systems 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A. Kopmann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Tbit</a:t>
                      </a:r>
                      <a:r>
                        <a:rPr lang="en-US" sz="1000" dirty="0" smtClean="0"/>
                        <a:t>/s Optical Data Transmission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Advanced multiplexing techniques</a:t>
                      </a:r>
                      <a:endParaRPr lang="en-US" sz="1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(for fast, energy-resolving detectors, examples are GHz MMC readout, </a:t>
                      </a:r>
                      <a:r>
                        <a:rPr lang="en-US" sz="900" i="1" dirty="0" smtClean="0"/>
                        <a:t/>
                      </a:r>
                      <a:br>
                        <a:rPr lang="en-US" sz="900" i="1" dirty="0" smtClean="0"/>
                      </a:br>
                      <a:r>
                        <a:rPr lang="en-US" sz="900" i="1" dirty="0" smtClean="0"/>
                        <a:t>multi-channel </a:t>
                      </a:r>
                      <a:r>
                        <a:rPr lang="en-US" sz="900" i="1" dirty="0" smtClean="0"/>
                        <a:t>THz cameras, Tristan readout)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Massively parallel </a:t>
                      </a: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heterogeneous digital systems</a:t>
                      </a:r>
                      <a:r>
                        <a:rPr lang="en-US" sz="1000" dirty="0" smtClean="0"/>
                        <a:t>	</a:t>
                      </a:r>
                    </a:p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GSI,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smtClean="0"/>
                        <a:t>ST3 Demonstrator </a:t>
                      </a:r>
                      <a:r>
                        <a:rPr lang="de-DE" sz="1200" b="1" dirty="0" err="1" smtClean="0"/>
                        <a:t>systems</a:t>
                      </a:r>
                      <a:r>
                        <a:rPr lang="de-DE" sz="1200" b="1" dirty="0" smtClean="0"/>
                        <a:t>  </a:t>
                      </a:r>
                      <a:r>
                        <a:rPr lang="de-DE" sz="1000" dirty="0" smtClean="0"/>
                        <a:t>(C. Schmidt)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The systems included should evolve with time and be updated at least twice during </a:t>
                      </a:r>
                      <a:r>
                        <a:rPr lang="en-US" sz="800" dirty="0" err="1" smtClean="0"/>
                        <a:t>PoF</a:t>
                      </a:r>
                      <a:r>
                        <a:rPr lang="en-US" sz="800" dirty="0" smtClean="0"/>
                        <a:t> IV. </a:t>
                      </a:r>
                      <a:r>
                        <a:rPr lang="en-US" sz="800" dirty="0" smtClean="0"/>
                        <a:t/>
                      </a:r>
                      <a:br>
                        <a:rPr lang="en-US" sz="800" dirty="0" smtClean="0"/>
                      </a:br>
                      <a:r>
                        <a:rPr lang="en-US" sz="800" dirty="0" smtClean="0"/>
                        <a:t>We </a:t>
                      </a:r>
                      <a:r>
                        <a:rPr lang="en-US" sz="800" dirty="0" smtClean="0"/>
                        <a:t>will establish several systems with joint contributions by several centers.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Photon Science </a:t>
                      </a:r>
                      <a:endParaRPr lang="en-US" sz="1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(optical data transmission, XFEL-upgrades)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KIT?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B050"/>
                          </a:solidFill>
                        </a:rPr>
                        <a:t>Astroparticle</a:t>
                      </a: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 physics </a:t>
                      </a:r>
                      <a:endParaRPr lang="en-US" sz="1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(Neutrino masses, Dark Matter)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Beam diagnostics</a:t>
                      </a:r>
                      <a:endParaRPr lang="en-US" sz="1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(Kalypso, diamond detectors)	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DESY?, GSI?,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Particle physics, hadrons and nuclei </a:t>
                      </a:r>
                      <a:endParaRPr lang="en-US" sz="1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i="1" dirty="0" smtClean="0"/>
                        <a:t>(Track triggering, pixel sensors for </a:t>
                      </a:r>
                      <a:r>
                        <a:rPr lang="en-US" sz="900" i="1" dirty="0" err="1" smtClean="0"/>
                        <a:t>vertexing</a:t>
                      </a:r>
                      <a:r>
                        <a:rPr lang="en-US" sz="900" i="1" dirty="0" smtClean="0"/>
                        <a:t> and calorimetry, gaseous detectors)</a:t>
                      </a:r>
                      <a:endParaRPr lang="en-US" sz="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accent2"/>
                          </a:solidFill>
                        </a:rPr>
                        <a:t>DESY, GSI, KIT</a:t>
                      </a:r>
                      <a:endParaRPr lang="en-US" sz="1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r>
              <a:rPr lang="en-US" dirty="0" err="1" smtClean="0"/>
              <a:t>Nächste</a:t>
            </a:r>
            <a:r>
              <a:rPr lang="en-US" dirty="0" smtClean="0"/>
              <a:t> </a:t>
            </a:r>
            <a:r>
              <a:rPr lang="en-US" dirty="0" err="1" smtClean="0"/>
              <a:t>Schritte</a:t>
            </a:r>
            <a:r>
              <a:rPr lang="en-US" dirty="0" smtClean="0"/>
              <a:t>: DTS </a:t>
            </a:r>
            <a:r>
              <a:rPr lang="en-US" dirty="0" err="1" smtClean="0"/>
              <a:t>Struktur</a:t>
            </a:r>
            <a:endParaRPr lang="en-US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99371" y="1299125"/>
            <a:ext cx="8521101" cy="2712785"/>
          </a:xfrm>
        </p:spPr>
        <p:txBody>
          <a:bodyPr/>
          <a:lstStyle/>
          <a:p>
            <a:pPr marL="180975" indent="-180975"/>
            <a:r>
              <a:rPr lang="en-US" sz="1600" dirty="0"/>
              <a:t> </a:t>
            </a:r>
            <a:r>
              <a:rPr lang="en-US" sz="1600" dirty="0" err="1" smtClean="0"/>
              <a:t>Abfrage</a:t>
            </a:r>
            <a:r>
              <a:rPr lang="en-US" sz="1600" dirty="0" smtClean="0"/>
              <a:t> </a:t>
            </a:r>
            <a:r>
              <a:rPr lang="en-US" sz="1600" dirty="0" err="1" smtClean="0"/>
              <a:t>bei</a:t>
            </a:r>
            <a:r>
              <a:rPr lang="en-US" sz="1600" dirty="0" smtClean="0"/>
              <a:t> den </a:t>
            </a:r>
            <a:r>
              <a:rPr lang="en-US" sz="1600" dirty="0" err="1" smtClean="0"/>
              <a:t>Zentren</a:t>
            </a:r>
            <a:r>
              <a:rPr lang="en-US" sz="1600" dirty="0" smtClean="0"/>
              <a:t>, </a:t>
            </a:r>
            <a:r>
              <a:rPr lang="en-US" sz="1600" dirty="0" err="1" smtClean="0"/>
              <a:t>wer</a:t>
            </a:r>
            <a:r>
              <a:rPr lang="en-US" sz="1600" dirty="0" smtClean="0"/>
              <a:t> </a:t>
            </a:r>
            <a:r>
              <a:rPr lang="en-US" sz="1600" dirty="0" err="1" smtClean="0"/>
              <a:t>sich</a:t>
            </a:r>
            <a:r>
              <a:rPr lang="en-US" sz="1600" dirty="0" smtClean="0"/>
              <a:t> in </a:t>
            </a:r>
            <a:r>
              <a:rPr lang="en-US" sz="1600" dirty="0" err="1" smtClean="0"/>
              <a:t>welchem</a:t>
            </a:r>
            <a:r>
              <a:rPr lang="en-US" sz="1600" dirty="0" smtClean="0"/>
              <a:t> </a:t>
            </a:r>
            <a:r>
              <a:rPr lang="en-US" sz="1600" dirty="0" err="1" smtClean="0"/>
              <a:t>Subthema</a:t>
            </a:r>
            <a:r>
              <a:rPr lang="en-US" sz="1600" dirty="0" smtClean="0"/>
              <a:t> und </a:t>
            </a:r>
            <a:r>
              <a:rPr lang="en-US" sz="1600" dirty="0" err="1" smtClean="0"/>
              <a:t>Arbeitspaket</a:t>
            </a:r>
            <a:r>
              <a:rPr lang="en-US" sz="1600" dirty="0" smtClean="0"/>
              <a:t> </a:t>
            </a:r>
            <a:r>
              <a:rPr lang="en-US" sz="1600" dirty="0" err="1" smtClean="0"/>
              <a:t>engagiert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180975" indent="-180975"/>
            <a:r>
              <a:rPr lang="en-US" sz="1600" dirty="0" err="1" smtClean="0"/>
              <a:t>Welche</a:t>
            </a:r>
            <a:r>
              <a:rPr lang="en-US" sz="1600" dirty="0" smtClean="0"/>
              <a:t> </a:t>
            </a:r>
            <a:r>
              <a:rPr lang="en-US" sz="1600" dirty="0" err="1" smtClean="0"/>
              <a:t>Proekte</a:t>
            </a:r>
            <a:r>
              <a:rPr lang="en-US" sz="1600" dirty="0" smtClean="0"/>
              <a:t> </a:t>
            </a:r>
            <a:r>
              <a:rPr lang="en-US" sz="1600" dirty="0" err="1" smtClean="0"/>
              <a:t>werden</a:t>
            </a:r>
            <a:r>
              <a:rPr lang="en-US" sz="1600" dirty="0" smtClean="0"/>
              <a:t> </a:t>
            </a:r>
            <a:r>
              <a:rPr lang="en-US" sz="1600" dirty="0" err="1" smtClean="0"/>
              <a:t>für</a:t>
            </a:r>
            <a:r>
              <a:rPr lang="en-US" sz="1600" dirty="0" smtClean="0"/>
              <a:t> die </a:t>
            </a:r>
            <a:r>
              <a:rPr lang="en-US" sz="1600" dirty="0" err="1" smtClean="0"/>
              <a:t>Demonstratorsysteme</a:t>
            </a:r>
            <a:r>
              <a:rPr lang="en-US" sz="1600" dirty="0" smtClean="0"/>
              <a:t> </a:t>
            </a:r>
            <a:r>
              <a:rPr lang="en-US" sz="1600" dirty="0" err="1" smtClean="0"/>
              <a:t>vorgeschlagen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180975" indent="-180975"/>
            <a:r>
              <a:rPr lang="en-US" sz="1600" dirty="0" err="1" smtClean="0"/>
              <a:t>Welche</a:t>
            </a:r>
            <a:r>
              <a:rPr lang="en-US" sz="1600" dirty="0" smtClean="0"/>
              <a:t> </a:t>
            </a:r>
            <a:r>
              <a:rPr lang="en-US" sz="1600" dirty="0" err="1" smtClean="0"/>
              <a:t>Personen</a:t>
            </a:r>
            <a:r>
              <a:rPr lang="en-US" sz="1600" dirty="0" smtClean="0"/>
              <a:t> </a:t>
            </a:r>
            <a:r>
              <a:rPr lang="en-US" sz="1600" dirty="0" err="1" smtClean="0"/>
              <a:t>stehen</a:t>
            </a:r>
            <a:r>
              <a:rPr lang="en-US" sz="1600" dirty="0" smtClean="0"/>
              <a:t> </a:t>
            </a:r>
            <a:r>
              <a:rPr lang="en-US" sz="1600" dirty="0" err="1" smtClean="0"/>
              <a:t>als</a:t>
            </a:r>
            <a:r>
              <a:rPr lang="en-US" sz="1600" dirty="0" smtClean="0"/>
              <a:t> </a:t>
            </a:r>
            <a:r>
              <a:rPr lang="en-US" sz="1600" dirty="0" err="1" smtClean="0"/>
              <a:t>Koordinatoren</a:t>
            </a:r>
            <a:r>
              <a:rPr lang="en-US" sz="1600" dirty="0" smtClean="0"/>
              <a:t> </a:t>
            </a:r>
            <a:r>
              <a:rPr lang="en-US" sz="1600" dirty="0" err="1" smtClean="0"/>
              <a:t>zur</a:t>
            </a:r>
            <a:r>
              <a:rPr lang="en-US" sz="1600" dirty="0" smtClean="0"/>
              <a:t> </a:t>
            </a:r>
            <a:r>
              <a:rPr lang="en-US" sz="1600" dirty="0" err="1" smtClean="0"/>
              <a:t>Verfügung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180975" indent="-180975"/>
            <a:endParaRPr lang="en-US" sz="1600" dirty="0"/>
          </a:p>
          <a:p>
            <a:pPr marL="180975" indent="-180975"/>
            <a:r>
              <a:rPr lang="en-US" sz="1600" dirty="0" err="1" smtClean="0"/>
              <a:t>Optimierung</a:t>
            </a:r>
            <a:r>
              <a:rPr lang="en-US" sz="1600" dirty="0" smtClean="0"/>
              <a:t> der </a:t>
            </a:r>
            <a:r>
              <a:rPr lang="en-US" sz="1600" dirty="0" err="1" smtClean="0"/>
              <a:t>Namen</a:t>
            </a:r>
            <a:r>
              <a:rPr lang="en-US" sz="1600" dirty="0" smtClean="0"/>
              <a:t> der STs und </a:t>
            </a:r>
            <a:r>
              <a:rPr lang="en-US" sz="1600" dirty="0" err="1" smtClean="0"/>
              <a:t>Workpackages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42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Percival – Nachweis weicher Röntgenstrahlung</a:t>
            </a:r>
            <a:endParaRPr lang="en-US" dirty="0"/>
          </a:p>
        </p:txBody>
      </p:sp>
      <p:pic>
        <p:nvPicPr>
          <p:cNvPr id="2050" name="85D8E83F-507C-4646-925C-8C345D12B912" descr="cid:63D287FE-7C53-4CC7-8DF9-D2968AAC79A5@desy.de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7120" r="8322"/>
          <a:stretch/>
        </p:blipFill>
        <p:spPr bwMode="auto">
          <a:xfrm>
            <a:off x="395536" y="940635"/>
            <a:ext cx="3816424" cy="310444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427984" y="1108165"/>
            <a:ext cx="4572000" cy="27884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Einsatz für FLASH, PETRA und andere Röntgenlichtquellen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 Millionen Pixel</a:t>
            </a: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eweils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27 x 27 µm</a:t>
            </a:r>
            <a:r>
              <a:rPr lang="de-DE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bildgebende Sensorfläche 4 x 4 cm</a:t>
            </a:r>
            <a:r>
              <a:rPr lang="de-DE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Erste Messungen mit weicher Röntgenstrahlung für ca. Mitte 2018 geplant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81001" y="4054301"/>
            <a:ext cx="3844635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Ein mit der Röntgenkamera Percival P2M aufgenommenes </a:t>
            </a:r>
            <a:r>
              <a:rPr lang="de-DE" sz="1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Kalibrationsbild</a:t>
            </a:r>
            <a:endParaRPr lang="de-DE" sz="12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683568" y="4839254"/>
            <a:ext cx="8359825" cy="270272"/>
          </a:xfrm>
        </p:spPr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76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Digitaler</a:t>
            </a:r>
            <a:r>
              <a:rPr lang="en-US" dirty="0" smtClean="0"/>
              <a:t> </a:t>
            </a:r>
            <a:r>
              <a:rPr lang="en-US" dirty="0" err="1" smtClean="0"/>
              <a:t>Siliziumphotomultiplier</a:t>
            </a:r>
            <a:endParaRPr lang="en-US" dirty="0"/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0" t="17903" r="-20473" b="29951"/>
          <a:stretch/>
        </p:blipFill>
        <p:spPr bwMode="auto">
          <a:xfrm>
            <a:off x="248595" y="843558"/>
            <a:ext cx="2865242" cy="126821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3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2" r="-9728" b="5824"/>
          <a:stretch/>
        </p:blipFill>
        <p:spPr bwMode="auto">
          <a:xfrm>
            <a:off x="248595" y="2826660"/>
            <a:ext cx="2865242" cy="157059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/>
          <p:cNvSpPr/>
          <p:nvPr/>
        </p:nvSpPr>
        <p:spPr>
          <a:xfrm>
            <a:off x="235988" y="2118413"/>
            <a:ext cx="2893538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Erster Prototyp eines digitalen </a:t>
            </a:r>
            <a:r>
              <a:rPr lang="de-DE" sz="12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SiPM</a:t>
            </a:r>
            <a:r>
              <a:rPr lang="de-DE" sz="1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Moduls mit </a:t>
            </a:r>
            <a:r>
              <a:rPr lang="de-DE" sz="1200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16 </a:t>
            </a:r>
            <a:r>
              <a:rPr lang="de-DE" sz="1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 16 Pixeln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75856" y="1349428"/>
            <a:ext cx="5616624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Zusammenarbeit mit Halbleiterlabor München</a:t>
            </a: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Erster vollständiger Prototyp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Jede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-Diode digital auslesbar.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Dadurch hohe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Ortsauflösung und vereinfachte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Signalverarbeitung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4325" indent="-314325">
              <a:lnSpc>
                <a:spcPct val="115000"/>
              </a:lnSpc>
              <a:spcBef>
                <a:spcPct val="20000"/>
              </a:spcBef>
              <a:buBlip>
                <a:blip r:embed="rId4"/>
              </a:buBlip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Zeitinformation mit Auflösung von 77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683568" y="4839254"/>
            <a:ext cx="8359825" cy="270272"/>
          </a:xfrm>
        </p:spPr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35988" y="4391667"/>
            <a:ext cx="2895852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Dunkelrate </a:t>
            </a:r>
            <a:r>
              <a:rPr lang="de-DE" sz="1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bei </a:t>
            </a:r>
            <a:r>
              <a:rPr lang="de-DE" sz="1200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Raumtemperatur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sensor technology and front-end ASICs</a:t>
            </a:r>
            <a:endParaRPr lang="en-US" dirty="0"/>
          </a:p>
        </p:txBody>
      </p:sp>
      <p:grpSp>
        <p:nvGrpSpPr>
          <p:cNvPr id="32" name="Group 4"/>
          <p:cNvGrpSpPr/>
          <p:nvPr/>
        </p:nvGrpSpPr>
        <p:grpSpPr>
          <a:xfrm>
            <a:off x="218195" y="3674306"/>
            <a:ext cx="3555998" cy="1002541"/>
            <a:chOff x="-100578" y="693556"/>
            <a:chExt cx="4344670" cy="1307693"/>
          </a:xfrm>
        </p:grpSpPr>
        <p:grpSp>
          <p:nvGrpSpPr>
            <p:cNvPr id="33" name="Group 5"/>
            <p:cNvGrpSpPr/>
            <p:nvPr/>
          </p:nvGrpSpPr>
          <p:grpSpPr>
            <a:xfrm>
              <a:off x="-100578" y="693556"/>
              <a:ext cx="4344670" cy="1307693"/>
              <a:chOff x="5089415" y="1628800"/>
              <a:chExt cx="4022495" cy="1070486"/>
            </a:xfrm>
          </p:grpSpPr>
          <p:pic>
            <p:nvPicPr>
              <p:cNvPr id="38" name="Picture 2" descr="Z:\home\lorenzo\Documents\KALYPSO\v30_proto_HSGOTT\GOTTHARD_KIT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" t="4380" r="9675" b="5859"/>
              <a:stretch/>
            </p:blipFill>
            <p:spPr bwMode="auto">
              <a:xfrm rot="10800000">
                <a:off x="5311611" y="1628800"/>
                <a:ext cx="3463180" cy="7920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11"/>
              <p:cNvSpPr txBox="1"/>
              <p:nvPr/>
            </p:nvSpPr>
            <p:spPr>
              <a:xfrm>
                <a:off x="5089415" y="2419946"/>
                <a:ext cx="4022495" cy="279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l"/>
                <a:r>
                  <a:rPr lang="en-US" sz="1100" dirty="0" smtClean="0"/>
                  <a:t>Gotthard-HR-10MHz ASIC - </a:t>
                </a:r>
                <a:r>
                  <a:rPr lang="en-US" sz="1100" dirty="0"/>
                  <a:t>UMC </a:t>
                </a:r>
                <a:r>
                  <a:rPr lang="en-US" sz="1100" dirty="0" smtClean="0"/>
                  <a:t>110 nm technology</a:t>
                </a:r>
                <a:endParaRPr lang="en-US" sz="1100" dirty="0"/>
              </a:p>
            </p:txBody>
          </p:sp>
        </p:grpSp>
        <p:pic>
          <p:nvPicPr>
            <p:cNvPr id="34" name="Picture 2" descr="https://encrypted-tbn2.gstatic.com/images?q=tbn:ANd9GcRmcvx7zGrUN0eplXv65MiYV4qh8qO4aQHkf-RbH3QBSpZFHrST4Uwec8I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225" y="977887"/>
              <a:ext cx="763373" cy="3204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35" name="Group 7"/>
            <p:cNvGrpSpPr/>
            <p:nvPr/>
          </p:nvGrpSpPr>
          <p:grpSpPr>
            <a:xfrm>
              <a:off x="1239881" y="990599"/>
              <a:ext cx="705840" cy="304916"/>
              <a:chOff x="665957" y="1035844"/>
              <a:chExt cx="705840" cy="304916"/>
            </a:xfrm>
          </p:grpSpPr>
          <p:sp>
            <p:nvSpPr>
              <p:cNvPr id="36" name="Rectangle 8"/>
              <p:cNvSpPr/>
              <p:nvPr/>
            </p:nvSpPr>
            <p:spPr bwMode="auto">
              <a:xfrm>
                <a:off x="665957" y="1035844"/>
                <a:ext cx="600075" cy="295275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pic>
            <p:nvPicPr>
              <p:cNvPr id="37" name="Picture 4" descr="Risultati immagini per kit logo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754" y="1036239"/>
                <a:ext cx="609043" cy="30452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</p:grpSp>
      <p:grpSp>
        <p:nvGrpSpPr>
          <p:cNvPr id="40" name="Group 35"/>
          <p:cNvGrpSpPr>
            <a:grpSpLocks noChangeAspect="1"/>
          </p:cNvGrpSpPr>
          <p:nvPr/>
        </p:nvGrpSpPr>
        <p:grpSpPr>
          <a:xfrm>
            <a:off x="388757" y="1093472"/>
            <a:ext cx="3165165" cy="2126350"/>
            <a:chOff x="4915870" y="1029096"/>
            <a:chExt cx="4592618" cy="3085307"/>
          </a:xfrm>
        </p:grpSpPr>
        <p:pic>
          <p:nvPicPr>
            <p:cNvPr id="41" name="Picture 2" descr="D:\KALIPSO\Sensor_design\FBK\Delivery_first Wafer\20171013_13521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" t="5440" r="2941"/>
            <a:stretch/>
          </p:blipFill>
          <p:spPr bwMode="auto">
            <a:xfrm>
              <a:off x="4915870" y="1029096"/>
              <a:ext cx="3880308" cy="3085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38"/>
            <p:cNvSpPr txBox="1"/>
            <p:nvPr/>
          </p:nvSpPr>
          <p:spPr>
            <a:xfrm>
              <a:off x="7046851" y="1128805"/>
              <a:ext cx="2361294" cy="357264"/>
            </a:xfrm>
            <a:prstGeom prst="rect">
              <a:avLst/>
            </a:prstGeom>
            <a:solidFill>
              <a:srgbClr val="0070C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1024 pixel @ pitch 45 µm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39"/>
            <p:cNvSpPr txBox="1"/>
            <p:nvPr/>
          </p:nvSpPr>
          <p:spPr>
            <a:xfrm>
              <a:off x="6949062" y="1648287"/>
              <a:ext cx="2361294" cy="357264"/>
            </a:xfrm>
            <a:prstGeom prst="rect">
              <a:avLst/>
            </a:prstGeom>
            <a:solidFill>
              <a:srgbClr val="0070C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1024 pixel @ pitch 25 µm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0"/>
            <p:cNvSpPr txBox="1"/>
            <p:nvPr/>
          </p:nvSpPr>
          <p:spPr>
            <a:xfrm>
              <a:off x="7147194" y="2007061"/>
              <a:ext cx="2258951" cy="357264"/>
            </a:xfrm>
            <a:prstGeom prst="rect">
              <a:avLst/>
            </a:prstGeom>
            <a:solidFill>
              <a:srgbClr val="0070C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512 pixel @ pitch 25 µm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1"/>
            <p:cNvSpPr txBox="1"/>
            <p:nvPr/>
          </p:nvSpPr>
          <p:spPr>
            <a:xfrm>
              <a:off x="8280379" y="2993840"/>
              <a:ext cx="1191347" cy="357264"/>
            </a:xfrm>
            <a:prstGeom prst="rect">
              <a:avLst/>
            </a:prstGeom>
            <a:solidFill>
              <a:srgbClr val="0070C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IEKP diode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4"/>
            <p:cNvSpPr txBox="1"/>
            <p:nvPr/>
          </p:nvSpPr>
          <p:spPr>
            <a:xfrm>
              <a:off x="7147193" y="3558991"/>
              <a:ext cx="2258951" cy="357264"/>
            </a:xfrm>
            <a:prstGeom prst="rect">
              <a:avLst/>
            </a:prstGeom>
            <a:solidFill>
              <a:srgbClr val="0070C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512 pixel @ pitch 45 µm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45"/>
            <p:cNvSpPr/>
            <p:nvPr/>
          </p:nvSpPr>
          <p:spPr>
            <a:xfrm>
              <a:off x="5851128" y="1468019"/>
              <a:ext cx="1041400" cy="149225"/>
            </a:xfrm>
            <a:custGeom>
              <a:avLst/>
              <a:gdLst>
                <a:gd name="connsiteX0" fmla="*/ 12700 w 1063625"/>
                <a:gd name="connsiteY0" fmla="*/ 0 h 149225"/>
                <a:gd name="connsiteX1" fmla="*/ 1041400 w 1063625"/>
                <a:gd name="connsiteY1" fmla="*/ 0 h 149225"/>
                <a:gd name="connsiteX2" fmla="*/ 1063625 w 1063625"/>
                <a:gd name="connsiteY2" fmla="*/ 149225 h 149225"/>
                <a:gd name="connsiteX3" fmla="*/ 0 w 1063625"/>
                <a:gd name="connsiteY3" fmla="*/ 149225 h 149225"/>
                <a:gd name="connsiteX4" fmla="*/ 12700 w 1063625"/>
                <a:gd name="connsiteY4" fmla="*/ 0 h 149225"/>
                <a:gd name="connsiteX0" fmla="*/ 12700 w 1041400"/>
                <a:gd name="connsiteY0" fmla="*/ 0 h 149225"/>
                <a:gd name="connsiteX1" fmla="*/ 1041400 w 1041400"/>
                <a:gd name="connsiteY1" fmla="*/ 0 h 149225"/>
                <a:gd name="connsiteX2" fmla="*/ 1014378 w 1041400"/>
                <a:gd name="connsiteY2" fmla="*/ 149225 h 149225"/>
                <a:gd name="connsiteX3" fmla="*/ 0 w 1041400"/>
                <a:gd name="connsiteY3" fmla="*/ 149225 h 149225"/>
                <a:gd name="connsiteX4" fmla="*/ 12700 w 1041400"/>
                <a:gd name="connsiteY4" fmla="*/ 0 h 149225"/>
                <a:gd name="connsiteX0" fmla="*/ 39219 w 1041400"/>
                <a:gd name="connsiteY0" fmla="*/ 3789 h 149225"/>
                <a:gd name="connsiteX1" fmla="*/ 1041400 w 1041400"/>
                <a:gd name="connsiteY1" fmla="*/ 0 h 149225"/>
                <a:gd name="connsiteX2" fmla="*/ 1014378 w 1041400"/>
                <a:gd name="connsiteY2" fmla="*/ 149225 h 149225"/>
                <a:gd name="connsiteX3" fmla="*/ 0 w 1041400"/>
                <a:gd name="connsiteY3" fmla="*/ 149225 h 149225"/>
                <a:gd name="connsiteX4" fmla="*/ 39219 w 1041400"/>
                <a:gd name="connsiteY4" fmla="*/ 3789 h 1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400" h="149225">
                  <a:moveTo>
                    <a:pt x="39219" y="3789"/>
                  </a:moveTo>
                  <a:lnTo>
                    <a:pt x="1041400" y="0"/>
                  </a:lnTo>
                  <a:lnTo>
                    <a:pt x="1014378" y="149225"/>
                  </a:lnTo>
                  <a:lnTo>
                    <a:pt x="0" y="149225"/>
                  </a:lnTo>
                  <a:lnTo>
                    <a:pt x="39219" y="3789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8" name="Freeform 46"/>
            <p:cNvSpPr/>
            <p:nvPr/>
          </p:nvSpPr>
          <p:spPr>
            <a:xfrm>
              <a:off x="6060944" y="1771650"/>
              <a:ext cx="644654" cy="138597"/>
            </a:xfrm>
            <a:custGeom>
              <a:avLst/>
              <a:gdLst>
                <a:gd name="connsiteX0" fmla="*/ 28575 w 645319"/>
                <a:gd name="connsiteY0" fmla="*/ 4763 h 95250"/>
                <a:gd name="connsiteX1" fmla="*/ 645319 w 645319"/>
                <a:gd name="connsiteY1" fmla="*/ 0 h 95250"/>
                <a:gd name="connsiteX2" fmla="*/ 619125 w 645319"/>
                <a:gd name="connsiteY2" fmla="*/ 95250 h 95250"/>
                <a:gd name="connsiteX3" fmla="*/ 0 w 645319"/>
                <a:gd name="connsiteY3" fmla="*/ 83344 h 95250"/>
                <a:gd name="connsiteX4" fmla="*/ 28575 w 645319"/>
                <a:gd name="connsiteY4" fmla="*/ 476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319" h="95250">
                  <a:moveTo>
                    <a:pt x="28575" y="4763"/>
                  </a:moveTo>
                  <a:lnTo>
                    <a:pt x="645319" y="0"/>
                  </a:lnTo>
                  <a:lnTo>
                    <a:pt x="619125" y="95250"/>
                  </a:lnTo>
                  <a:lnTo>
                    <a:pt x="0" y="83344"/>
                  </a:lnTo>
                  <a:lnTo>
                    <a:pt x="28575" y="4763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5959475" y="2063750"/>
              <a:ext cx="371475" cy="114300"/>
            </a:xfrm>
            <a:custGeom>
              <a:avLst/>
              <a:gdLst>
                <a:gd name="connsiteX0" fmla="*/ 25400 w 371475"/>
                <a:gd name="connsiteY0" fmla="*/ 0 h 114300"/>
                <a:gd name="connsiteX1" fmla="*/ 371475 w 371475"/>
                <a:gd name="connsiteY1" fmla="*/ 3175 h 114300"/>
                <a:gd name="connsiteX2" fmla="*/ 333375 w 371475"/>
                <a:gd name="connsiteY2" fmla="*/ 114300 h 114300"/>
                <a:gd name="connsiteX3" fmla="*/ 0 w 371475"/>
                <a:gd name="connsiteY3" fmla="*/ 104775 h 114300"/>
                <a:gd name="connsiteX4" fmla="*/ 25400 w 371475"/>
                <a:gd name="connsiteY4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5" h="114300">
                  <a:moveTo>
                    <a:pt x="25400" y="0"/>
                  </a:moveTo>
                  <a:lnTo>
                    <a:pt x="371475" y="3175"/>
                  </a:lnTo>
                  <a:lnTo>
                    <a:pt x="333375" y="114300"/>
                  </a:lnTo>
                  <a:lnTo>
                    <a:pt x="0" y="104775"/>
                  </a:lnTo>
                  <a:lnTo>
                    <a:pt x="25400" y="0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473700" y="2390775"/>
              <a:ext cx="1352550" cy="136525"/>
            </a:xfrm>
            <a:custGeom>
              <a:avLst/>
              <a:gdLst>
                <a:gd name="connsiteX0" fmla="*/ 28575 w 1352550"/>
                <a:gd name="connsiteY0" fmla="*/ 0 h 136525"/>
                <a:gd name="connsiteX1" fmla="*/ 1352550 w 1352550"/>
                <a:gd name="connsiteY1" fmla="*/ 25400 h 136525"/>
                <a:gd name="connsiteX2" fmla="*/ 1330325 w 1352550"/>
                <a:gd name="connsiteY2" fmla="*/ 136525 h 136525"/>
                <a:gd name="connsiteX3" fmla="*/ 0 w 1352550"/>
                <a:gd name="connsiteY3" fmla="*/ 104775 h 136525"/>
                <a:gd name="connsiteX4" fmla="*/ 28575 w 1352550"/>
                <a:gd name="connsiteY4" fmla="*/ 0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0" h="136525">
                  <a:moveTo>
                    <a:pt x="28575" y="0"/>
                  </a:moveTo>
                  <a:lnTo>
                    <a:pt x="1352550" y="25400"/>
                  </a:lnTo>
                  <a:lnTo>
                    <a:pt x="1330325" y="136525"/>
                  </a:lnTo>
                  <a:lnTo>
                    <a:pt x="0" y="104775"/>
                  </a:lnTo>
                  <a:lnTo>
                    <a:pt x="28575" y="0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6360319" y="3326606"/>
              <a:ext cx="778669" cy="314325"/>
            </a:xfrm>
            <a:custGeom>
              <a:avLst/>
              <a:gdLst>
                <a:gd name="connsiteX0" fmla="*/ 33337 w 778669"/>
                <a:gd name="connsiteY0" fmla="*/ 0 h 314325"/>
                <a:gd name="connsiteX1" fmla="*/ 778669 w 778669"/>
                <a:gd name="connsiteY1" fmla="*/ 21432 h 314325"/>
                <a:gd name="connsiteX2" fmla="*/ 762000 w 778669"/>
                <a:gd name="connsiteY2" fmla="*/ 314325 h 314325"/>
                <a:gd name="connsiteX3" fmla="*/ 0 w 778669"/>
                <a:gd name="connsiteY3" fmla="*/ 292894 h 314325"/>
                <a:gd name="connsiteX4" fmla="*/ 33337 w 778669"/>
                <a:gd name="connsiteY4" fmla="*/ 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9" h="314325">
                  <a:moveTo>
                    <a:pt x="33337" y="0"/>
                  </a:moveTo>
                  <a:lnTo>
                    <a:pt x="778669" y="21432"/>
                  </a:lnTo>
                  <a:lnTo>
                    <a:pt x="762000" y="314325"/>
                  </a:lnTo>
                  <a:lnTo>
                    <a:pt x="0" y="292894"/>
                  </a:lnTo>
                  <a:lnTo>
                    <a:pt x="33337" y="0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2" name="TextBox 37"/>
            <p:cNvSpPr txBox="1"/>
            <p:nvPr/>
          </p:nvSpPr>
          <p:spPr>
            <a:xfrm>
              <a:off x="7147194" y="2387988"/>
              <a:ext cx="2361294" cy="357264"/>
            </a:xfrm>
            <a:prstGeom prst="rect">
              <a:avLst/>
            </a:prstGeom>
            <a:solidFill>
              <a:srgbClr val="0070C0"/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2048 pixel @ pitch 25 µm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TextBox 54"/>
          <p:cNvSpPr txBox="1"/>
          <p:nvPr/>
        </p:nvSpPr>
        <p:spPr>
          <a:xfrm>
            <a:off x="3987776" y="3579862"/>
            <a:ext cx="4613764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325" lvl="0" indent="-314325">
              <a:lnSpc>
                <a:spcPct val="150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 charset="0"/>
              </a:rPr>
              <a:t>Adaptive frame rate over 10 </a:t>
            </a:r>
            <a:r>
              <a:rPr lang="en-GB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 charset="0"/>
              </a:rPr>
              <a:t>Mfps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@ full occupancy </a:t>
            </a:r>
          </a:p>
          <a:p>
            <a:pPr marL="314325" lvl="0" indent="-314325">
              <a:lnSpc>
                <a:spcPct val="150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 charset="0"/>
              </a:rPr>
              <a:t>Noise of ~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 charset="0"/>
              </a:rPr>
              <a:t>300 e</a:t>
            </a:r>
            <a:r>
              <a:rPr lang="en-GB" sz="1400" baseline="300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 charset="0"/>
              </a:rPr>
              <a:t>-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 charset="0"/>
              </a:rPr>
              <a:t>(ENC)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@ maximum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frame rate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7"/>
          <p:cNvSpPr txBox="1"/>
          <p:nvPr/>
        </p:nvSpPr>
        <p:spPr>
          <a:xfrm>
            <a:off x="179512" y="823813"/>
            <a:ext cx="282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b="1" dirty="0" smtClean="0"/>
              <a:t>KALYPSO sensor wafer</a:t>
            </a:r>
            <a:endParaRPr lang="en-US" sz="1400" b="1" dirty="0"/>
          </a:p>
        </p:txBody>
      </p:sp>
      <p:sp>
        <p:nvSpPr>
          <p:cNvPr id="55" name="Rectangle 12"/>
          <p:cNvSpPr/>
          <p:nvPr/>
        </p:nvSpPr>
        <p:spPr>
          <a:xfrm>
            <a:off x="3823195" y="849227"/>
            <a:ext cx="489168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lvl="0" indent="-314325">
              <a:lnSpc>
                <a:spcPct val="150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Array size: 512, 1024 and 2048 channels</a:t>
            </a:r>
          </a:p>
          <a:p>
            <a:pPr marL="314325" lvl="0" indent="-314325">
              <a:lnSpc>
                <a:spcPct val="150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Channel pitch: 25 and 45 µm</a:t>
            </a:r>
          </a:p>
          <a:p>
            <a:pPr marL="314325" lvl="0" indent="-314325">
              <a:lnSpc>
                <a:spcPct val="150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Anti-reflecting coating layers, optimized:</a:t>
            </a:r>
          </a:p>
          <a:p>
            <a:pPr marL="771525" lvl="1" indent="-314325">
              <a:lnSpc>
                <a:spcPts val="2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Near –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1050 nm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lvl="1" indent="-314325">
              <a:lnSpc>
                <a:spcPts val="2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Near –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UltraViolet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dirty="0" smtClean="0">
                <a:solidFill>
                  <a:srgbClr val="5A6E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nm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lvl="1" indent="-314325">
              <a:lnSpc>
                <a:spcPts val="2000"/>
              </a:lnSpc>
              <a:spcBef>
                <a:spcPct val="20000"/>
              </a:spcBef>
              <a:buBlip>
                <a:blip r:embed="rId8"/>
              </a:buBlip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Visible-light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400-850 nm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92806" y="3219822"/>
            <a:ext cx="341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b="1" dirty="0"/>
              <a:t>KALYPSO front-end ASICs</a:t>
            </a:r>
          </a:p>
        </p:txBody>
      </p:sp>
      <p:sp>
        <p:nvSpPr>
          <p:cNvPr id="6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683568" y="4839254"/>
            <a:ext cx="8359825" cy="270272"/>
          </a:xfrm>
        </p:spPr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0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8235" y="1672593"/>
            <a:ext cx="5995356" cy="480888"/>
          </a:xfrm>
        </p:spPr>
        <p:txBody>
          <a:bodyPr/>
          <a:lstStyle/>
          <a:p>
            <a:pPr lvl="0"/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between ARD and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DTS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centered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at KIT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2"/>
          <p:cNvGrpSpPr>
            <a:grpSpLocks noChangeAspect="1"/>
          </p:cNvGrpSpPr>
          <p:nvPr/>
        </p:nvGrpSpPr>
        <p:grpSpPr>
          <a:xfrm>
            <a:off x="5828402" y="1983240"/>
            <a:ext cx="3305104" cy="2892766"/>
            <a:chOff x="412768" y="2784305"/>
            <a:chExt cx="4106934" cy="359456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2" t="19341" r="33887" b="12014"/>
            <a:stretch/>
          </p:blipFill>
          <p:spPr bwMode="auto">
            <a:xfrm>
              <a:off x="503238" y="2827866"/>
              <a:ext cx="4016464" cy="35510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15"/>
            <p:cNvCxnSpPr>
              <a:stCxn id="28" idx="0"/>
            </p:cNvCxnSpPr>
            <p:nvPr/>
          </p:nvCxnSpPr>
          <p:spPr bwMode="auto">
            <a:xfrm flipV="1">
              <a:off x="2593150" y="3287288"/>
              <a:ext cx="201809" cy="1823115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16"/>
            <p:cNvCxnSpPr>
              <a:stCxn id="28" idx="6"/>
            </p:cNvCxnSpPr>
            <p:nvPr/>
          </p:nvCxnSpPr>
          <p:spPr bwMode="auto">
            <a:xfrm flipV="1">
              <a:off x="2633096" y="4270050"/>
              <a:ext cx="1390263" cy="880299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17"/>
            <p:cNvCxnSpPr>
              <a:stCxn id="28" idx="1"/>
            </p:cNvCxnSpPr>
            <p:nvPr/>
          </p:nvCxnSpPr>
          <p:spPr bwMode="auto">
            <a:xfrm flipH="1" flipV="1">
              <a:off x="2308861" y="4094788"/>
              <a:ext cx="256043" cy="1027315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8"/>
            <p:cNvCxnSpPr>
              <a:stCxn id="28" idx="0"/>
            </p:cNvCxnSpPr>
            <p:nvPr/>
          </p:nvCxnSpPr>
          <p:spPr bwMode="auto">
            <a:xfrm flipV="1">
              <a:off x="2593150" y="3249221"/>
              <a:ext cx="361485" cy="1861182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9"/>
            <p:cNvCxnSpPr>
              <a:stCxn id="28" idx="4"/>
            </p:cNvCxnSpPr>
            <p:nvPr/>
          </p:nvCxnSpPr>
          <p:spPr bwMode="auto">
            <a:xfrm flipH="1">
              <a:off x="2530596" y="5190295"/>
              <a:ext cx="62554" cy="689139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20"/>
            <p:cNvCxnSpPr>
              <a:stCxn id="28" idx="3"/>
            </p:cNvCxnSpPr>
            <p:nvPr/>
          </p:nvCxnSpPr>
          <p:spPr bwMode="auto">
            <a:xfrm flipH="1">
              <a:off x="1037236" y="5178595"/>
              <a:ext cx="1527669" cy="122168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pic>
          <p:nvPicPr>
            <p:cNvPr id="14" name="Picture 21" descr="E:\2015_01_PSI_WORKSHOP\elb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67"/>
            <a:stretch>
              <a:fillRect/>
            </a:stretch>
          </p:blipFill>
          <p:spPr bwMode="auto">
            <a:xfrm>
              <a:off x="3333426" y="3894072"/>
              <a:ext cx="1112519" cy="1855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http://www.xfel.eu/sites/site_xfel-gmbh/content/e63415/e63438/e162890/e162904/european-xfel-logo_rgb_d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84305"/>
              <a:ext cx="387769" cy="3877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68" y="3579813"/>
              <a:ext cx="483316" cy="3580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" descr="FLAS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09"/>
            <a:stretch>
              <a:fillRect/>
            </a:stretch>
          </p:blipFill>
          <p:spPr bwMode="auto">
            <a:xfrm>
              <a:off x="2928289" y="2787942"/>
              <a:ext cx="717542" cy="2780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25"/>
            <p:cNvGrpSpPr>
              <a:grpSpLocks noChangeAspect="1"/>
            </p:cNvGrpSpPr>
            <p:nvPr/>
          </p:nvGrpSpPr>
          <p:grpSpPr>
            <a:xfrm>
              <a:off x="2720974" y="5765931"/>
              <a:ext cx="1178205" cy="415958"/>
              <a:chOff x="5689123" y="4126678"/>
              <a:chExt cx="2578138" cy="910197"/>
            </a:xfrm>
            <a:effectLst>
              <a:glow rad="127000"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Picture 27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9123" y="4126678"/>
                <a:ext cx="2171922" cy="910197"/>
              </a:xfrm>
              <a:prstGeom prst="rect">
                <a:avLst/>
              </a:prstGeom>
            </p:spPr>
          </p:pic>
          <p:sp>
            <p:nvSpPr>
              <p:cNvPr id="21" name="TextBox 28"/>
              <p:cNvSpPr txBox="1"/>
              <p:nvPr/>
            </p:nvSpPr>
            <p:spPr>
              <a:xfrm>
                <a:off x="7270378" y="4446494"/>
                <a:ext cx="996883" cy="5724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smtClean="0">
                    <a:solidFill>
                      <a:srgbClr val="00589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SLS</a:t>
                </a:r>
                <a:endParaRPr lang="en-GB" sz="4000" dirty="0" smtClean="0">
                  <a:solidFill>
                    <a:srgbClr val="00589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19" name="Picture 14" descr="Accuei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68" y="5214937"/>
              <a:ext cx="886564" cy="40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2" name="Straight Arrow Connector 29"/>
          <p:cNvCxnSpPr>
            <a:stCxn id="28" idx="7"/>
          </p:cNvCxnSpPr>
          <p:nvPr/>
        </p:nvCxnSpPr>
        <p:spPr bwMode="auto">
          <a:xfrm flipV="1">
            <a:off x="7605822" y="2690788"/>
            <a:ext cx="833328" cy="1128602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3" name="Picture 15" descr="Z:\home\lorenzo\Desktop\10bessy_3508x2479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52802" r="30417" b="20078"/>
          <a:stretch>
            <a:fillRect/>
          </a:stretch>
        </p:blipFill>
        <p:spPr bwMode="auto">
          <a:xfrm>
            <a:off x="8225312" y="2372949"/>
            <a:ext cx="796491" cy="342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88235" y="2963542"/>
            <a:ext cx="5686785" cy="5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World-leading tool for beam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diagnostics, both</a:t>
            </a:r>
            <a:r>
              <a:rPr lang="en-GB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detectors systems have been exported successfully to other accelerator facilities: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54" y="3565659"/>
            <a:ext cx="757863" cy="378932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88235" y="2243933"/>
            <a:ext cx="5442098" cy="5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400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KAPTURE </a:t>
            </a:r>
            <a:r>
              <a:rPr lang="en-GB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KALYPSO</a:t>
            </a:r>
            <a:r>
              <a:rPr lang="en-GB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 </a:t>
            </a:r>
            <a:r>
              <a:rPr lang="en-GB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fundamental for understanding the beam dynamics of ultra-short bunches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88235" y="799971"/>
            <a:ext cx="8422211" cy="70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Modern beam diagnostics relies on: custom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ASIC design,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high-frequency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custom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superconducting or semiconductor design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fabrication, high-density interconnect technologies, high-throughput DAQ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3"/>
          <p:cNvSpPr/>
          <p:nvPr/>
        </p:nvSpPr>
        <p:spPr>
          <a:xfrm>
            <a:off x="7550944" y="3809974"/>
            <a:ext cx="64294" cy="642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395288" y="3626618"/>
            <a:ext cx="2852145" cy="10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DESY Hamburg / </a:t>
            </a:r>
            <a:r>
              <a:rPr lang="en-GB" altLang="en-US" sz="1400" i="1" kern="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</a:t>
            </a:r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-XFEL</a:t>
            </a:r>
          </a:p>
          <a:p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 Dortmund / DELTA</a:t>
            </a:r>
          </a:p>
          <a:p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HZDR Dresden / ELBE</a:t>
            </a:r>
          </a:p>
          <a:p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HZB Berlin / BESSY II - </a:t>
            </a:r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VSR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290707" y="3626618"/>
            <a:ext cx="2439533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DESY </a:t>
            </a:r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Hamburg / FLASH</a:t>
            </a:r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</a:p>
          <a:p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SOLEIL-Sync</a:t>
            </a:r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(Paris)</a:t>
            </a:r>
            <a:endParaRPr lang="en-GB" altLang="en-US" sz="1400" i="1" kern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PSI / Swiss </a:t>
            </a:r>
            <a:r>
              <a:rPr lang="en-GB" altLang="en-US" sz="1400" i="1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Light </a:t>
            </a:r>
            <a:r>
              <a:rPr lang="en-GB" altLang="en-US" sz="1400" i="1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Source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4"/>
          <p:cNvGrpSpPr/>
          <p:nvPr/>
        </p:nvGrpSpPr>
        <p:grpSpPr>
          <a:xfrm>
            <a:off x="5396886" y="1529290"/>
            <a:ext cx="1272540" cy="318982"/>
            <a:chOff x="9119191" y="330016"/>
            <a:chExt cx="1915862" cy="488488"/>
          </a:xfrm>
        </p:grpSpPr>
        <p:pic>
          <p:nvPicPr>
            <p:cNvPr id="32" name="Picture 6" descr="C:\Users\caselle\Desktop\MT Advisor\MT_Logos\Matter and Technologies Logos\MT_ARD_SL_RGB_300dpi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191" y="336366"/>
              <a:ext cx="907750" cy="468838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C:\Users\caselle\Desktop\MT Advisor\MT_Logos\Matter and Technologies Logos\MT_DTS_SL_300dpi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3978" y="336366"/>
              <a:ext cx="911075" cy="482138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Curved Connector 10"/>
            <p:cNvCxnSpPr>
              <a:stCxn id="33" idx="0"/>
              <a:endCxn id="32" idx="0"/>
            </p:cNvCxnSpPr>
            <p:nvPr/>
          </p:nvCxnSpPr>
          <p:spPr>
            <a:xfrm rot="16200000" flipV="1">
              <a:off x="10076291" y="-166859"/>
              <a:ext cx="12700" cy="1006450"/>
            </a:xfrm>
            <a:prstGeom prst="curvedConnector3">
              <a:avLst>
                <a:gd name="adj1" fmla="val 1800000"/>
              </a:avLst>
            </a:prstGeom>
            <a:ln w="38100">
              <a:gradFill>
                <a:gsLst>
                  <a:gs pos="0">
                    <a:srgbClr val="0070C0"/>
                  </a:gs>
                  <a:gs pos="100000">
                    <a:srgbClr val="FFC000"/>
                  </a:gs>
                </a:gsLst>
                <a:lin ang="5400000" scaled="0"/>
              </a:gradFill>
              <a:headEnd type="none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11"/>
            <p:cNvCxnSpPr>
              <a:stCxn id="32" idx="2"/>
              <a:endCxn id="33" idx="2"/>
            </p:cNvCxnSpPr>
            <p:nvPr/>
          </p:nvCxnSpPr>
          <p:spPr>
            <a:xfrm rot="16200000" flipH="1">
              <a:off x="10069641" y="308629"/>
              <a:ext cx="13300" cy="1006450"/>
            </a:xfrm>
            <a:prstGeom prst="curvedConnector3">
              <a:avLst>
                <a:gd name="adj1" fmla="val 1818797"/>
              </a:avLst>
            </a:prstGeom>
            <a:ln w="38100">
              <a:gradFill>
                <a:gsLst>
                  <a:gs pos="0">
                    <a:srgbClr val="FFC000"/>
                  </a:gs>
                  <a:gs pos="100000">
                    <a:srgbClr val="0070C0"/>
                  </a:gs>
                </a:gsLst>
                <a:lin ang="5400000" scaled="0"/>
              </a:gradFill>
              <a:headEnd type="none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683568" y="4839254"/>
            <a:ext cx="8359825" cy="270272"/>
          </a:xfrm>
        </p:spPr>
        <p:txBody>
          <a:bodyPr/>
          <a:lstStyle/>
          <a:p>
            <a:r>
              <a:rPr lang="de-DE" dirty="0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11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11910"/>
            <a:ext cx="909692" cy="708178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Time line of chip</a:t>
            </a:r>
            <a:r>
              <a:rPr lang="en-US" dirty="0"/>
              <a:t> </a:t>
            </a:r>
            <a:r>
              <a:rPr lang="en-US" dirty="0" smtClean="0"/>
              <a:t>submissions (KIT-ADL)</a:t>
            </a:r>
            <a:endParaRPr lang="en-US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1" y="1419622"/>
            <a:ext cx="8912385" cy="280831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831108"/>
            <a:ext cx="1073890" cy="804538"/>
          </a:xfrm>
          <a:prstGeom prst="rect">
            <a:avLst/>
          </a:prstGeom>
        </p:spPr>
      </p:pic>
      <p:pic>
        <p:nvPicPr>
          <p:cNvPr id="23" name="Picture 4" descr="C:\Users\ivan\Desktop\P14_dcd_7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80" y="3940850"/>
            <a:ext cx="1148048" cy="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W18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03598"/>
            <a:ext cx="864096" cy="3603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 prstMaterial="dk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403648" y="987574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Switcher</a:t>
            </a:r>
            <a:endParaRPr lang="de-DE" sz="800" dirty="0"/>
          </a:p>
        </p:txBody>
      </p:sp>
      <p:sp>
        <p:nvSpPr>
          <p:cNvPr id="26" name="Textfeld 25"/>
          <p:cNvSpPr txBox="1"/>
          <p:nvPr/>
        </p:nvSpPr>
        <p:spPr>
          <a:xfrm>
            <a:off x="2987824" y="1636226"/>
            <a:ext cx="513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Photon</a:t>
            </a:r>
            <a:endParaRPr lang="de-DE" sz="800" dirty="0"/>
          </a:p>
        </p:txBody>
      </p:sp>
      <p:sp>
        <p:nvSpPr>
          <p:cNvPr id="27" name="Textfeld 26"/>
          <p:cNvSpPr txBox="1"/>
          <p:nvPr/>
        </p:nvSpPr>
        <p:spPr>
          <a:xfrm>
            <a:off x="3501106" y="3940849"/>
            <a:ext cx="405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/>
              <a:t>DCD</a:t>
            </a:r>
            <a:endParaRPr lang="de-DE" sz="800" b="1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34" y="3944687"/>
            <a:ext cx="1072297" cy="77155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37" y="3944687"/>
            <a:ext cx="1641764" cy="771132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553853" y="3940849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/>
              <a:t>MuPix8</a:t>
            </a:r>
            <a:endParaRPr lang="de-DE" sz="800" b="1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28" y="707078"/>
            <a:ext cx="1056361" cy="91036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77" y="1005460"/>
            <a:ext cx="993079" cy="9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6" y="288132"/>
            <a:ext cx="6911975" cy="4214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ASICs for Belle II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1864" y="898525"/>
            <a:ext cx="8356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baseline="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smtClean="0"/>
              <a:t>Belle II – a large particle physics experiment in Tsukuba/Japan</a:t>
            </a:r>
          </a:p>
          <a:p>
            <a:r>
              <a:rPr lang="en-US" sz="1800" kern="0" smtClean="0"/>
              <a:t>Readout ICs for Belle II pixel detector module are developed by KIT-ADL</a:t>
            </a:r>
          </a:p>
          <a:p>
            <a:r>
              <a:rPr lang="en-US" sz="1800" kern="0" smtClean="0"/>
              <a:t>Novel circuits, ~500 ASICs produced, tested and delivered</a:t>
            </a:r>
          </a:p>
          <a:p>
            <a:r>
              <a:rPr lang="en-US" sz="1800" kern="0" smtClean="0"/>
              <a:t>Detector assembly ongoing</a:t>
            </a:r>
            <a:endParaRPr lang="en-US" sz="1800" kern="0" dirty="0"/>
          </a:p>
        </p:txBody>
      </p:sp>
      <p:pic>
        <p:nvPicPr>
          <p:cNvPr id="7" name="Picture 3" descr="C:\Users\ivan\Desktop\IMG_29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69855"/>
            <a:ext cx="1944216" cy="14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710641" y="338203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Control ASIC: </a:t>
            </a:r>
            <a:br>
              <a:rPr lang="en-US" sz="1200" dirty="0" smtClean="0"/>
            </a:br>
            <a:r>
              <a:rPr lang="en-US" sz="1200" dirty="0" smtClean="0"/>
              <a:t>fast high-voltage drivers</a:t>
            </a:r>
            <a:endParaRPr lang="en-US" sz="1200" dirty="0"/>
          </a:p>
        </p:txBody>
      </p:sp>
      <p:pic>
        <p:nvPicPr>
          <p:cNvPr id="9" name="Picture 5" descr="C:\Users\ivan\Desktop\BelleIIsmall_mit_Paar_eingefueg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9782"/>
            <a:ext cx="2160410" cy="14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295733" y="2806237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5 mm</a:t>
            </a:r>
            <a:endParaRPr lang="de-DE" sz="1600" dirty="0"/>
          </a:p>
        </p:txBody>
      </p:sp>
      <p:pic>
        <p:nvPicPr>
          <p:cNvPr id="11" name="Picture 4" descr="C:\Users\ivan\Desktop\P14_dcd_7sma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5566" y="2351780"/>
            <a:ext cx="224013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W18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3" y="3723878"/>
            <a:ext cx="1944216" cy="810780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6263726" y="2038317"/>
            <a:ext cx="0" cy="223224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503924" y="4301241"/>
            <a:ext cx="18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Readout ASIC:</a:t>
            </a:r>
          </a:p>
          <a:p>
            <a:r>
              <a:rPr lang="en-US" sz="1200" dirty="0" smtClean="0"/>
              <a:t>256 radiation-hard ADCs</a:t>
            </a:r>
            <a:endParaRPr lang="en-US" sz="1200" dirty="0"/>
          </a:p>
        </p:txBody>
      </p:sp>
      <p:sp>
        <p:nvSpPr>
          <p:cNvPr id="15" name="Freihandform 14"/>
          <p:cNvSpPr/>
          <p:nvPr/>
        </p:nvSpPr>
        <p:spPr>
          <a:xfrm>
            <a:off x="1221331" y="2421432"/>
            <a:ext cx="1822406" cy="1025153"/>
          </a:xfrm>
          <a:custGeom>
            <a:avLst/>
            <a:gdLst>
              <a:gd name="connsiteX0" fmla="*/ 1822406 w 1822406"/>
              <a:gd name="connsiteY0" fmla="*/ 814137 h 1025153"/>
              <a:gd name="connsiteX1" fmla="*/ 805696 w 1822406"/>
              <a:gd name="connsiteY1" fmla="*/ 2048 h 1025153"/>
              <a:gd name="connsiteX2" fmla="*/ 0 w 1822406"/>
              <a:gd name="connsiteY2" fmla="*/ 1025153 h 102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6" h="1025153">
                <a:moveTo>
                  <a:pt x="1822406" y="814137"/>
                </a:moveTo>
                <a:cubicBezTo>
                  <a:pt x="1465918" y="390508"/>
                  <a:pt x="1109430" y="-33121"/>
                  <a:pt x="805696" y="2048"/>
                </a:cubicBezTo>
                <a:cubicBezTo>
                  <a:pt x="501962" y="37217"/>
                  <a:pt x="250981" y="531185"/>
                  <a:pt x="0" y="1025153"/>
                </a:cubicBezTo>
              </a:path>
            </a:pathLst>
          </a:custGeom>
          <a:noFill/>
          <a:ln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4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Marc Weber                                                                                                                                                                                                                     DTS Statusbericht			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0526" y="288132"/>
            <a:ext cx="7205810" cy="421481"/>
          </a:xfrm>
        </p:spPr>
        <p:txBody>
          <a:bodyPr/>
          <a:lstStyle/>
          <a:p>
            <a:r>
              <a:rPr lang="en-US" dirty="0" smtClean="0"/>
              <a:t>Terabits/seconds…    We build the entire system</a:t>
            </a:r>
            <a:endParaRPr lang="en-US" dirty="0"/>
          </a:p>
        </p:txBody>
      </p:sp>
      <p:sp>
        <p:nvSpPr>
          <p:cNvPr id="6" name="Abgerundetes Rechteck 5"/>
          <p:cNvSpPr/>
          <p:nvPr/>
        </p:nvSpPr>
        <p:spPr>
          <a:xfrm>
            <a:off x="5440990" y="843557"/>
            <a:ext cx="1657350" cy="3848693"/>
          </a:xfrm>
          <a:prstGeom prst="roundRect">
            <a:avLst>
              <a:gd name="adj" fmla="val 2994"/>
            </a:avLst>
          </a:prstGeom>
          <a:gradFill flip="none" rotWithShape="1">
            <a:gsLst>
              <a:gs pos="0">
                <a:schemeClr val="bg1"/>
              </a:gs>
              <a:gs pos="4000">
                <a:srgbClr val="FFFF99"/>
              </a:gs>
              <a:gs pos="9000">
                <a:schemeClr val="bg1"/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D9D9D9">
                <a:lumMod val="90000"/>
              </a:srgbClr>
            </a:solidFill>
            <a:prstDash val="solid"/>
          </a:ln>
          <a:effectLst>
            <a:outerShdw blurRad="40000" dist="20000" dir="3600000" rotWithShape="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Modulator driver</a:t>
            </a:r>
          </a:p>
        </p:txBody>
      </p:sp>
      <p:pic>
        <p:nvPicPr>
          <p:cNvPr id="7" name="Picture 4" descr="D:\Dokumente\Vorträge\20170602_MT-AdvisoryBoard-Meeting\HMC1068Board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19008"/>
            <a:ext cx="1113118" cy="6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283722" y="843892"/>
            <a:ext cx="1657350" cy="3848693"/>
          </a:xfrm>
          <a:prstGeom prst="roundRect">
            <a:avLst>
              <a:gd name="adj" fmla="val 2994"/>
            </a:avLst>
          </a:prstGeom>
          <a:gradFill flip="none" rotWithShape="1">
            <a:gsLst>
              <a:gs pos="0">
                <a:schemeClr val="bg1"/>
              </a:gs>
              <a:gs pos="4000">
                <a:srgbClr val="FFFF99"/>
              </a:gs>
              <a:gs pos="9000">
                <a:schemeClr val="bg1"/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D9D9D9">
                <a:lumMod val="90000"/>
              </a:srgbClr>
            </a:solidFill>
            <a:prstDash val="solid"/>
          </a:ln>
          <a:effectLst>
            <a:outerShdw blurRad="40000" dist="20000" dir="3600000" rotWithShape="0">
              <a:srgbClr val="000000">
                <a:alpha val="55000"/>
              </a:srgbClr>
            </a:outerShdw>
          </a:effec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Laser source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3" descr="D:\Download\DFB-Laser_emcore.com__1615A-1310-nm-DFB-Laser-Module-Wireless-Applic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3" r="6581" b="24725"/>
          <a:stretch/>
        </p:blipFill>
        <p:spPr bwMode="auto">
          <a:xfrm>
            <a:off x="939744" y="2140636"/>
            <a:ext cx="930697" cy="51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wnload\DWDM-Splitter_www.gigalight.com__c90d334d-9e04-4cab-860a-39237dd7fd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3" y="2684064"/>
            <a:ext cx="1287811" cy="98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Download\Laserdriver_OptoSci__ldrs_oem_ds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34" y="1250474"/>
            <a:ext cx="849307" cy="65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83722" y="1630660"/>
            <a:ext cx="780835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Laser drivers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3124" y="2499595"/>
            <a:ext cx="694272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DFB lasers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83722" y="3507707"/>
            <a:ext cx="893045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WDM combiner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5" name="Picture 2" descr="D:\Download\Electronics_and_electrical_industr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1" y="3867894"/>
            <a:ext cx="908450" cy="6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83124" y="4255985"/>
            <a:ext cx="823586" cy="3392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squar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Control electronics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7158855" y="843892"/>
            <a:ext cx="1657350" cy="3848693"/>
          </a:xfrm>
          <a:prstGeom prst="roundRect">
            <a:avLst>
              <a:gd name="adj" fmla="val 2994"/>
            </a:avLst>
          </a:prstGeom>
          <a:gradFill flip="none" rotWithShape="1">
            <a:gsLst>
              <a:gs pos="0">
                <a:schemeClr val="bg1"/>
              </a:gs>
              <a:gs pos="4000">
                <a:srgbClr val="FFFF99"/>
              </a:gs>
              <a:gs pos="9000">
                <a:schemeClr val="bg1"/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D9D9D9">
                <a:lumMod val="90000"/>
              </a:srgbClr>
            </a:solidFill>
            <a:prstDash val="solid"/>
          </a:ln>
          <a:effectLst>
            <a:outerShdw blurRad="40000" dist="20000" dir="3600000" rotWithShape="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Optical receiver</a:t>
            </a:r>
          </a:p>
        </p:txBody>
      </p:sp>
      <p:pic>
        <p:nvPicPr>
          <p:cNvPr id="18" name="Picture 2" descr="D:\Download\DWDM-Splitter_www.gigalight.com__c90d334d-9e04-4cab-860a-39237dd7fd7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3" y="1131590"/>
            <a:ext cx="1156800" cy="8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Download\sfp-10g-transceive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17840"/>
            <a:ext cx="1345738" cy="9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164288" y="2643611"/>
            <a:ext cx="1010064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Receiver modules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2000064" y="843892"/>
            <a:ext cx="1657350" cy="3848693"/>
          </a:xfrm>
          <a:prstGeom prst="roundRect">
            <a:avLst>
              <a:gd name="adj" fmla="val 2994"/>
            </a:avLst>
          </a:prstGeom>
          <a:gradFill flip="none" rotWithShape="1">
            <a:gsLst>
              <a:gs pos="0">
                <a:schemeClr val="bg1"/>
              </a:gs>
              <a:gs pos="4000">
                <a:srgbClr val="FFFF99"/>
              </a:gs>
              <a:gs pos="9000">
                <a:schemeClr val="bg1"/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D9D9D9">
                <a:lumMod val="90000"/>
              </a:srgbClr>
            </a:solidFill>
            <a:prstDash val="solid"/>
          </a:ln>
          <a:effectLst>
            <a:outerShdw blurRad="40000" dist="20000" dir="3600000" rotWithShape="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Photonic chip</a:t>
            </a:r>
          </a:p>
        </p:txBody>
      </p:sp>
      <p:pic>
        <p:nvPicPr>
          <p:cNvPr id="22" name="Picture 5" descr="W:\Projekte\DTS_OpDaTrans\Austausch\Für_Marc\Marc_Echelle_cropped_smal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89" y="1215145"/>
            <a:ext cx="940072" cy="6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014039" y="1563638"/>
            <a:ext cx="998843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Optical</a:t>
            </a:r>
            <a:r>
              <a:rPr kumimoji="0" lang="en-US" altLang="de-DE" sz="80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simulation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" name="Picture 6" descr="D:\Dokumente\Vorträge\20160926_TWEPP2016_Karlsruhe\ProcessflowDevelopm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56" y="2375026"/>
            <a:ext cx="1212967" cy="34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014039" y="2571603"/>
            <a:ext cx="1178379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Process development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247529" y="3341492"/>
            <a:ext cx="1301951" cy="490325"/>
            <a:chOff x="2104701" y="4643727"/>
            <a:chExt cx="1433855" cy="540001"/>
          </a:xfrm>
        </p:grpSpPr>
        <p:pic>
          <p:nvPicPr>
            <p:cNvPr id="27" name="Picture 2" descr="D:\Daten\Fotos\20150506_IMS-Chip_SOH_REM-Bilder_Übersichtsbilder\ims1_RotCrop_small_mod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9" r="15316" b="60306"/>
            <a:stretch/>
          </p:blipFill>
          <p:spPr bwMode="auto">
            <a:xfrm>
              <a:off x="2636965" y="4643727"/>
              <a:ext cx="90159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D:\Daten\Fotos\20150506_IMS-Chip_SOH_REM-Bilder_Übersichtsbilder\ims2_RotCrop_small_mod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9" t="7302" r="-345" b="60306"/>
            <a:stretch/>
          </p:blipFill>
          <p:spPr bwMode="auto">
            <a:xfrm>
              <a:off x="2104701" y="4643728"/>
              <a:ext cx="532264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2014039" y="3651724"/>
            <a:ext cx="902663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 fabrication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3723780" y="843558"/>
            <a:ext cx="1657350" cy="3848693"/>
          </a:xfrm>
          <a:prstGeom prst="roundRect">
            <a:avLst>
              <a:gd name="adj" fmla="val 2994"/>
            </a:avLst>
          </a:prstGeom>
          <a:gradFill flip="none" rotWithShape="1">
            <a:gsLst>
              <a:gs pos="0">
                <a:schemeClr val="bg1"/>
              </a:gs>
              <a:gs pos="4000">
                <a:srgbClr val="FFFF99"/>
              </a:gs>
              <a:gs pos="9000">
                <a:schemeClr val="bg1"/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D9D9D9">
                <a:lumMod val="90000"/>
              </a:srgbClr>
            </a:solidFill>
            <a:prstDash val="solid"/>
          </a:ln>
          <a:effectLst>
            <a:outerShdw blurRad="40000" dist="20000" dir="3600000" rotWithShape="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Packaging</a:t>
            </a:r>
          </a:p>
        </p:txBody>
      </p:sp>
      <p:pic>
        <p:nvPicPr>
          <p:cNvPr id="31" name="Picture 11" descr="D:\Download\ButterflyPackage__optical structure_mod_cropp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46" y="3706099"/>
            <a:ext cx="1043703" cy="8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3739768" y="4400253"/>
            <a:ext cx="1098229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Mechanical housing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t="2961" r="4531" b="3966"/>
          <a:stretch/>
        </p:blipFill>
        <p:spPr bwMode="auto">
          <a:xfrm>
            <a:off x="6078173" y="1281971"/>
            <a:ext cx="939464" cy="6345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446508" y="1851523"/>
            <a:ext cx="1095023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Electrical</a:t>
            </a:r>
            <a:r>
              <a:rPr kumimoji="0" lang="en-US" altLang="de-DE" sz="80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simulation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5450947" y="2787774"/>
            <a:ext cx="952355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RF circuit design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13563" r="9282" b="12286"/>
          <a:stretch/>
        </p:blipFill>
        <p:spPr bwMode="auto">
          <a:xfrm>
            <a:off x="5575334" y="1414440"/>
            <a:ext cx="580842" cy="4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Dokumente\Vorträge\20160926_TWEPP2016_Karlsruhe\P9205874_smal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42" y="3976339"/>
            <a:ext cx="885526" cy="6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446508" y="4320701"/>
            <a:ext cx="766056" cy="3392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squar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Control electronics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9" name="Grafik 1" descr="image00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46" y="2859782"/>
            <a:ext cx="1043704" cy="7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D:\Download\HGF-AMC-Card_DAMC02-Top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6556" r="6730" b="4384"/>
          <a:stretch/>
        </p:blipFill>
        <p:spPr bwMode="auto">
          <a:xfrm>
            <a:off x="7839433" y="2968429"/>
            <a:ext cx="945519" cy="7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7164288" y="3352488"/>
            <a:ext cx="1010064" cy="3392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squar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Firmware development</a:t>
            </a:r>
            <a:endParaRPr lang="en-US" altLang="de-DE" sz="800" i="1" kern="0" dirty="0">
              <a:solidFill>
                <a:srgbClr val="000000"/>
              </a:solidFill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7164288" y="4257234"/>
            <a:ext cx="799551" cy="3392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squar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System development</a:t>
            </a:r>
            <a:endParaRPr lang="en-US" altLang="de-DE" sz="800" i="1" kern="0" dirty="0">
              <a:solidFill>
                <a:srgbClr val="000000"/>
              </a:solidFill>
            </a:endParaRPr>
          </a:p>
        </p:txBody>
      </p:sp>
      <p:pic>
        <p:nvPicPr>
          <p:cNvPr id="43" name="Picture 3" descr="D:\Download\MTCA-Crate_1414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27" y="3847273"/>
            <a:ext cx="745132" cy="8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:\Dokumente\Projekte\DTS\Optische Übertragungsstrecke\IMS-Run_2017\IMS-Chip_2017_Layout_large_KIT-IPE_IMS_1704-1_KleinerAusschnitt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82" y="2799846"/>
            <a:ext cx="1222778" cy="4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2014039" y="3003651"/>
            <a:ext cx="702287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 layout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8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5"/>
          <a:stretch/>
        </p:blipFill>
        <p:spPr bwMode="auto">
          <a:xfrm rot="16200000">
            <a:off x="3114767" y="3177302"/>
            <a:ext cx="358000" cy="5870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uppieren 46"/>
          <p:cNvGrpSpPr/>
          <p:nvPr/>
        </p:nvGrpSpPr>
        <p:grpSpPr>
          <a:xfrm>
            <a:off x="2195736" y="3867894"/>
            <a:ext cx="722489" cy="561173"/>
            <a:chOff x="145430" y="2669948"/>
            <a:chExt cx="1906648" cy="1480937"/>
          </a:xfrm>
        </p:grpSpPr>
        <p:sp>
          <p:nvSpPr>
            <p:cNvPr id="48" name="Rechteck 47"/>
            <p:cNvSpPr/>
            <p:nvPr/>
          </p:nvSpPr>
          <p:spPr bwMode="auto">
            <a:xfrm>
              <a:off x="145430" y="2669948"/>
              <a:ext cx="1906648" cy="148093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EBFFFF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49" name="Picture 2" descr="D:\Dokumente\Vorträge\20171017_DTSWorkshop\fccHorizontal_normEfficiency_maxPower_v01_Halo_small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30" y="2669948"/>
              <a:ext cx="1906648" cy="148093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pieren 49"/>
          <p:cNvGrpSpPr/>
          <p:nvPr/>
        </p:nvGrpSpPr>
        <p:grpSpPr>
          <a:xfrm>
            <a:off x="2916702" y="3901627"/>
            <a:ext cx="632778" cy="450979"/>
            <a:chOff x="5603013" y="4395970"/>
            <a:chExt cx="1857037" cy="1323504"/>
          </a:xfrm>
        </p:grpSpPr>
        <p:sp>
          <p:nvSpPr>
            <p:cNvPr id="51" name="Rechteck 50"/>
            <p:cNvSpPr/>
            <p:nvPr/>
          </p:nvSpPr>
          <p:spPr bwMode="auto">
            <a:xfrm>
              <a:off x="5603014" y="4395971"/>
              <a:ext cx="1857036" cy="132350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EBFFFF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52" name="Picture 5" descr="D:\Dokumente\Vorträge\20170201_MT-Jahrestreffen_GSI_Darmstadt\SOH_DC_Halo_small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013" y="4395970"/>
              <a:ext cx="1857037" cy="132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8" descr="D:\Dokumente\Vorträge\20170531_ATTRACT-Workshop_Tripolis_Griechenland\Echelle-Graph_Halo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70" y="4038605"/>
            <a:ext cx="1156746" cy="6933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2014039" y="4443958"/>
            <a:ext cx="936325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Characterization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28278" r="41617" b="41392"/>
          <a:stretch/>
        </p:blipFill>
        <p:spPr>
          <a:xfrm>
            <a:off x="3996227" y="1276514"/>
            <a:ext cx="1325122" cy="656243"/>
          </a:xfrm>
          <a:prstGeom prst="rect">
            <a:avLst/>
          </a:prstGeom>
        </p:spPr>
      </p:pic>
      <p:pic>
        <p:nvPicPr>
          <p:cNvPr id="56" name="Inhaltsplatzhalter 6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4" t="3528" r="6565" b="18992"/>
          <a:stretch/>
        </p:blipFill>
        <p:spPr>
          <a:xfrm>
            <a:off x="3995936" y="1779662"/>
            <a:ext cx="1325413" cy="876643"/>
          </a:xfrm>
          <a:prstGeom prst="rect">
            <a:avLst/>
          </a:prstGeom>
        </p:spPr>
      </p:pic>
      <p:pic>
        <p:nvPicPr>
          <p:cNvPr id="57" name="Picture 3" descr="D:\Daten\Fotos\20171030_Modulatortreiber_Mark1\PA306623_mod_small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9527" r="7168" b="3855"/>
          <a:stretch/>
        </p:blipFill>
        <p:spPr bwMode="auto">
          <a:xfrm>
            <a:off x="6108420" y="3128233"/>
            <a:ext cx="878969" cy="6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12"/>
          <p:cNvSpPr txBox="1">
            <a:spLocks noChangeArrowheads="1"/>
          </p:cNvSpPr>
          <p:nvPr/>
        </p:nvSpPr>
        <p:spPr bwMode="auto">
          <a:xfrm>
            <a:off x="5446508" y="3651723"/>
            <a:ext cx="631755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Assembly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9" name="Picture 7" descr="D:\Dokumente\Projekte\DTS\Optische Übertragungsstrecke\IMS-Run_2017\Voruntersuchungen\tcad\PlotsModDepletion\Qox=1e10\Itraps=1_Qox=1e10_n=p=7e17_nnn=ppp=5e20_0-2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5" b="3866"/>
          <a:stretch/>
        </p:blipFill>
        <p:spPr bwMode="auto">
          <a:xfrm>
            <a:off x="2483768" y="1838448"/>
            <a:ext cx="1138678" cy="5124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2014039" y="2139555"/>
            <a:ext cx="1095023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Electrical</a:t>
            </a:r>
            <a:r>
              <a:rPr kumimoji="0" lang="en-US" altLang="de-DE" sz="80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simulation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" name="Picture 4" descr="D:\Daten\Fotos\20170815_PolarisationserhaltendeGlasfasern\PM-Faser2_cropped_mod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96" y="1275606"/>
            <a:ext cx="471272" cy="41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D:\documents\talks\160929.twepp2016\material\pics\schemeAnglePolishedFiber\schemeAnglePolishedFiber_0600dpi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41" y="1707654"/>
            <a:ext cx="928149" cy="409950"/>
          </a:xfrm>
          <a:prstGeom prst="rect">
            <a:avLst/>
          </a:prstGeom>
          <a:noFill/>
          <a:effectLst>
            <a:glow rad="76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7158855" y="1688182"/>
            <a:ext cx="772819" cy="216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800" i="1" kern="0" dirty="0" smtClean="0">
                <a:solidFill>
                  <a:srgbClr val="000000"/>
                </a:solidFill>
              </a:rPr>
              <a:t>WDM splitter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3739768" y="3375376"/>
            <a:ext cx="1141098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squar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Electrical packaging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Text Box 12"/>
          <p:cNvSpPr txBox="1">
            <a:spLocks noChangeArrowheads="1"/>
          </p:cNvSpPr>
          <p:nvPr/>
        </p:nvSpPr>
        <p:spPr bwMode="auto">
          <a:xfrm>
            <a:off x="3728969" y="2499595"/>
            <a:ext cx="1088611" cy="2161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lIns="92160" tIns="46080" rIns="92160" bIns="46080" anchor="ctr" anchorCtr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Photonic packaging</a:t>
            </a:r>
            <a:endParaRPr kumimoji="0" lang="en-US" altLang="de-DE" sz="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-Master_16zu9Forma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KIT-PPT_Master_16zu9_2016</Template>
  <TotalTime>0</TotalTime>
  <Words>1209</Words>
  <Application>Microsoft Office PowerPoint</Application>
  <PresentationFormat>Bildschirmpräsentation (16:9)</PresentationFormat>
  <Paragraphs>341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KIT-Master_16zu9Format</vt:lpstr>
      <vt:lpstr>PowerPoint-Präsentation</vt:lpstr>
      <vt:lpstr>Auslieferung des ersten 1M-AGIPD</vt:lpstr>
      <vt:lpstr>Percival – Nachweis weicher Röntgenstrahlung</vt:lpstr>
      <vt:lpstr>Digitaler Siliziumphotomultiplier</vt:lpstr>
      <vt:lpstr>New sensor technology and front-end ASICs</vt:lpstr>
      <vt:lpstr>Impact</vt:lpstr>
      <vt:lpstr>Time line of chip submissions (KIT-ADL)</vt:lpstr>
      <vt:lpstr>ASICs for Belle II</vt:lpstr>
      <vt:lpstr>Terabits/seconds…    We build the entire system</vt:lpstr>
      <vt:lpstr>Silicon Photonic Chips</vt:lpstr>
      <vt:lpstr>Silicon Photonic Chips</vt:lpstr>
      <vt:lpstr>Status…</vt:lpstr>
      <vt:lpstr>… and Vision</vt:lpstr>
      <vt:lpstr>Superconducting sensors</vt:lpstr>
      <vt:lpstr>Parallel vs. frequency-multiplexed readout</vt:lpstr>
      <vt:lpstr>MMCs: Conclusion</vt:lpstr>
      <vt:lpstr>Scientific challenges at keV energies</vt:lpstr>
      <vt:lpstr>Distributed Detector Lab (DDL)</vt:lpstr>
      <vt:lpstr>Nächste Schritte DDL</vt:lpstr>
      <vt:lpstr>PowerPoint-Präsentation</vt:lpstr>
      <vt:lpstr>    POF IV</vt:lpstr>
      <vt:lpstr>Nächste Schritte: DTS Struktur</vt:lpstr>
    </vt:vector>
  </TitlesOfParts>
  <Company>VIT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Kopf, Eva Juliane (SEK)</dc:creator>
  <cp:lastModifiedBy>Weber, Marc (IPE)</cp:lastModifiedBy>
  <cp:revision>262</cp:revision>
  <cp:lastPrinted>2018-02-02T18:00:27Z</cp:lastPrinted>
  <dcterms:created xsi:type="dcterms:W3CDTF">2017-08-22T14:11:13Z</dcterms:created>
  <dcterms:modified xsi:type="dcterms:W3CDTF">2018-03-09T13:10:14Z</dcterms:modified>
</cp:coreProperties>
</file>