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78" r:id="rId2"/>
    <p:sldId id="379" r:id="rId3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51515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51515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51515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51515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51515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51515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51515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51515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51515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589C"/>
    <a:srgbClr val="E6AF11"/>
    <a:srgbClr val="9BC1E1"/>
    <a:srgbClr val="FF9966"/>
    <a:srgbClr val="003E6E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9" autoAdjust="0"/>
    <p:restoredTop sz="88154" autoAdjust="0"/>
  </p:normalViewPr>
  <p:slideViewPr>
    <p:cSldViewPr snapToGrid="0">
      <p:cViewPr>
        <p:scale>
          <a:sx n="60" d="100"/>
          <a:sy n="60" d="100"/>
        </p:scale>
        <p:origin x="-926" y="-67"/>
      </p:cViewPr>
      <p:guideLst>
        <p:guide orient="horz" pos="409"/>
        <p:guide orient="horz" pos="761"/>
        <p:guide orient="horz" pos="1069"/>
        <p:guide orient="horz" pos="1287"/>
        <p:guide pos="5528"/>
        <p:guide pos="200"/>
        <p:guide pos="1810"/>
        <p:guide pos="1624"/>
        <p:guide pos="1462"/>
        <p:guide pos="2105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796" y="-90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68550C1-3217-464E-B3ED-57DA62D9551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227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6" rIns="91416" bIns="45706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6" rIns="91416" bIns="4570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7888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6" rIns="91416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6" rIns="91416" bIns="45706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6" rIns="91416" bIns="4570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C3E366-776E-43E1-8377-94C04314E4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765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200025"/>
            <a:ext cx="8557895" cy="968375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PAGE </a:t>
            </a:r>
            <a:fld id="{F35164B6-5B5C-4D57-91C6-379885D5A5F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06800" y="6502718"/>
            <a:ext cx="2479040" cy="284162"/>
          </a:xfrm>
        </p:spPr>
        <p:txBody>
          <a:bodyPr/>
          <a:lstStyle>
            <a:lvl1pPr algn="r">
              <a:defRPr sz="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dirty="0" err="1" smtClean="0"/>
              <a:t>Zeitplan</a:t>
            </a:r>
            <a:r>
              <a:rPr lang="en-US" sz="800" dirty="0" smtClean="0"/>
              <a:t>: Auf </a:t>
            </a:r>
            <a:r>
              <a:rPr lang="en-US" sz="800" dirty="0" err="1" smtClean="0"/>
              <a:t>dem</a:t>
            </a:r>
            <a:r>
              <a:rPr lang="en-US" sz="800" dirty="0" smtClean="0"/>
              <a:t> </a:t>
            </a:r>
            <a:r>
              <a:rPr lang="en-US" sz="800" dirty="0" err="1" smtClean="0"/>
              <a:t>Weg</a:t>
            </a:r>
            <a:r>
              <a:rPr lang="en-US" sz="800" dirty="0" smtClean="0"/>
              <a:t> </a:t>
            </a:r>
            <a:r>
              <a:rPr lang="en-US" sz="800" dirty="0" err="1" smtClean="0"/>
              <a:t>zu</a:t>
            </a:r>
            <a:r>
              <a:rPr lang="en-US" sz="800" dirty="0" smtClean="0"/>
              <a:t> POF IV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7698" y="6502718"/>
            <a:ext cx="2479040" cy="284162"/>
          </a:xfrm>
        </p:spPr>
        <p:txBody>
          <a:bodyPr/>
          <a:lstStyle>
            <a:lvl1pPr algn="r">
              <a:defRPr sz="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dirty="0" smtClean="0"/>
              <a:t>Friederike Januschek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5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200025"/>
            <a:ext cx="8557895" cy="968375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PAGE </a:t>
            </a:r>
            <a:fld id="{F35164B6-5B5C-4D57-91C6-379885D5A5F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606800" y="6502718"/>
            <a:ext cx="2479040" cy="284162"/>
          </a:xfrm>
        </p:spPr>
        <p:txBody>
          <a:bodyPr/>
          <a:lstStyle>
            <a:lvl1pPr algn="r">
              <a:defRPr sz="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dirty="0" smtClean="0"/>
              <a:t>Click to enter title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7698" y="6502718"/>
            <a:ext cx="2479040" cy="284162"/>
          </a:xfrm>
        </p:spPr>
        <p:txBody>
          <a:bodyPr/>
          <a:lstStyle>
            <a:lvl1pPr algn="r">
              <a:defRPr sz="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dirty="0" smtClean="0"/>
              <a:t>Click to enter author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folien_footer_strukm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6225"/>
            <a:ext cx="9144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000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</a:t>
            </a:r>
            <a:br>
              <a:rPr lang="de-DE" smtClean="0"/>
            </a:br>
            <a:r>
              <a:rPr lang="de-DE" smtClean="0"/>
              <a:t>Unterzeile manuell einfärben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Die farbigen Sekundärfarben fungieren sowohl als Codierung (Navigation) innerhalb der Kommunikation als auch zur Auflockerung des gesamten visuellen Auftritts. </a:t>
            </a:r>
          </a:p>
          <a:p>
            <a:pPr lvl="1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Als weitere Sekundärfarben ergänzen drei Grautöne Seriosität und Neutralität.</a:t>
            </a:r>
          </a:p>
          <a:p>
            <a:pPr lvl="1"/>
            <a:r>
              <a:rPr lang="de-DE" dirty="0" smtClean="0"/>
              <a:t>Die farbigen Sekundärfarben fungieren sowohl als Codierung (Navigation) innerhalb der Kommunikation als auch zur Auflockerung des gesamten visuellen Auftritts.</a:t>
            </a:r>
          </a:p>
          <a:p>
            <a:pPr lvl="2"/>
            <a:r>
              <a:rPr lang="de-DE" dirty="0" smtClean="0"/>
              <a:t>Punkt x</a:t>
            </a:r>
          </a:p>
          <a:p>
            <a:pPr lvl="2"/>
            <a:r>
              <a:rPr lang="de-DE" dirty="0" smtClean="0"/>
              <a:t>Punkt y</a:t>
            </a:r>
          </a:p>
          <a:p>
            <a:pPr lvl="0"/>
            <a:endParaRPr lang="de-DE" dirty="0" smtClean="0"/>
          </a:p>
        </p:txBody>
      </p:sp>
      <p:sp>
        <p:nvSpPr>
          <p:cNvPr id="481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250" y="6578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8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PAGE </a:t>
            </a:r>
            <a:fld id="{0F503262-1E4F-464B-B8B6-0E5D639F4F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2054" name="Picture 10" descr="HG_LOGO_S_ENG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000750"/>
            <a:ext cx="1433513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877" r:id="rId1"/>
    <p:sldLayoutId id="2147493878" r:id="rId2"/>
  </p:sldLayoutIdLst>
  <p:hf hdr="0" ftr="0" dt="0"/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589C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ts val="3000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20738" indent="-285750" algn="l" rtl="0" eaLnBrk="0" fontAlgn="base" hangingPunct="0">
        <a:lnSpc>
          <a:spcPts val="3000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228725" indent="-228600" algn="l" rtl="0" eaLnBrk="0" fontAlgn="base" hangingPunct="0">
        <a:lnSpc>
          <a:spcPts val="3000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367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POF IV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err="1" smtClean="0"/>
              <a:t>Zeitplan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00" y="1435100"/>
            <a:ext cx="9080499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9900"/>
                </a:solidFill>
              </a:rPr>
              <a:t>16.2.2018</a:t>
            </a:r>
            <a:r>
              <a:rPr lang="en-US" sz="1800" b="1" dirty="0" smtClean="0"/>
              <a:t> 	</a:t>
            </a:r>
            <a:r>
              <a:rPr lang="en-US" sz="1800" b="1" dirty="0" err="1" smtClean="0">
                <a:solidFill>
                  <a:srgbClr val="00B050"/>
                </a:solidFill>
              </a:rPr>
              <a:t>Abschluss</a:t>
            </a:r>
            <a:r>
              <a:rPr lang="en-US" sz="1800" b="1" dirty="0" smtClean="0">
                <a:solidFill>
                  <a:srgbClr val="00B050"/>
                </a:solidFill>
              </a:rPr>
              <a:t> der </a:t>
            </a:r>
            <a:r>
              <a:rPr lang="en-US" sz="1800" b="1" dirty="0" err="1" smtClean="0">
                <a:solidFill>
                  <a:srgbClr val="00B050"/>
                </a:solidFill>
              </a:rPr>
              <a:t>Begutachtung</a:t>
            </a:r>
            <a:r>
              <a:rPr lang="en-US" sz="1800" b="1" dirty="0" smtClean="0">
                <a:solidFill>
                  <a:srgbClr val="00B050"/>
                </a:solidFill>
              </a:rPr>
              <a:t> in </a:t>
            </a:r>
            <a:r>
              <a:rPr lang="en-US" sz="1800" b="1" dirty="0" err="1" smtClean="0">
                <a:solidFill>
                  <a:srgbClr val="00B050"/>
                </a:solidFill>
              </a:rPr>
              <a:t>Materie</a:t>
            </a:r>
            <a:endParaRPr lang="en-US" sz="1800" b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FF9900"/>
                </a:solidFill>
              </a:rPr>
              <a:t>17.4.2018</a:t>
            </a:r>
            <a:r>
              <a:rPr lang="en-US" sz="1800" b="1" dirty="0" smtClean="0"/>
              <a:t> 	</a:t>
            </a:r>
            <a:r>
              <a:rPr lang="en-US" sz="1800" b="1" dirty="0" err="1" smtClean="0"/>
              <a:t>Festlegung</a:t>
            </a:r>
            <a:r>
              <a:rPr lang="en-US" sz="1800" b="1" dirty="0" smtClean="0"/>
              <a:t> des Formats der </a:t>
            </a:r>
            <a:r>
              <a:rPr lang="en-US" sz="1800" b="1" dirty="0" err="1" smtClean="0"/>
              <a:t>Programmantr</a:t>
            </a:r>
            <a:r>
              <a:rPr lang="de-DE" sz="1800" b="1" dirty="0" err="1" smtClean="0"/>
              <a:t>äge</a:t>
            </a:r>
            <a:endParaRPr lang="de-DE" sz="1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FF9900"/>
                </a:solidFill>
              </a:rPr>
              <a:t>29.8.2018</a:t>
            </a:r>
            <a:r>
              <a:rPr lang="de-DE" sz="1800" b="1" dirty="0" smtClean="0"/>
              <a:t> 	Erweiterte Senatskommission Materie </a:t>
            </a:r>
            <a:r>
              <a:rPr lang="de-DE" sz="1200" i="1" dirty="0" smtClean="0">
                <a:sym typeface="Wingdings" panose="05000000000000000000" pitchFamily="2" charset="2"/>
              </a:rPr>
              <a:t></a:t>
            </a:r>
            <a:r>
              <a:rPr lang="de-DE" sz="1200" i="1" dirty="0" smtClean="0"/>
              <a:t>Programmstruktur </a:t>
            </a:r>
            <a:r>
              <a:rPr lang="de-DE" sz="1200" i="1" smtClean="0"/>
              <a:t>vorher </a:t>
            </a:r>
            <a:r>
              <a:rPr lang="de-DE" sz="1200" i="1" smtClean="0"/>
              <a:t>festlegen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smtClean="0">
                <a:solidFill>
                  <a:srgbClr val="FF9900"/>
                </a:solidFill>
              </a:rPr>
              <a:t>20.11.2018	</a:t>
            </a:r>
            <a:r>
              <a:rPr lang="en-US" sz="1800" b="1"/>
              <a:t>Startwerte von Senat verabschiedet</a:t>
            </a:r>
            <a:endParaRPr lang="de-DE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 smtClean="0">
                <a:solidFill>
                  <a:srgbClr val="FF9900"/>
                </a:solidFill>
              </a:rPr>
              <a:t>3/2019 	</a:t>
            </a:r>
            <a:r>
              <a:rPr lang="de-DE" sz="1800" b="1" dirty="0" smtClean="0">
                <a:solidFill>
                  <a:srgbClr val="FF0000"/>
                </a:solidFill>
              </a:rPr>
              <a:t>Einreichen der Programmanträge für Materie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 smtClean="0">
                <a:solidFill>
                  <a:srgbClr val="FF9900"/>
                </a:solidFill>
              </a:rPr>
              <a:t>5/2019</a:t>
            </a:r>
            <a:r>
              <a:rPr lang="de-DE" sz="1800" b="1" dirty="0" smtClean="0"/>
              <a:t> 	Strategische Bewertung Materie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 smtClean="0">
                <a:solidFill>
                  <a:srgbClr val="FF9900"/>
                </a:solidFill>
              </a:rPr>
              <a:t>6/2019</a:t>
            </a:r>
            <a:r>
              <a:rPr lang="de-DE" sz="1800" b="1" dirty="0" smtClean="0"/>
              <a:t> 	Stellungnahme Programmsprecher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9900"/>
                </a:solidFill>
              </a:rPr>
              <a:t>8-9/2019</a:t>
            </a:r>
            <a:r>
              <a:rPr lang="en-US" sz="1800" b="1" dirty="0" smtClean="0"/>
              <a:t> 	</a:t>
            </a:r>
            <a:r>
              <a:rPr lang="en-US" sz="1800" b="1" dirty="0" err="1" smtClean="0"/>
              <a:t>Senatsempfehlungen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durch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Präsident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Diskussion</a:t>
            </a:r>
            <a:r>
              <a:rPr lang="en-US" sz="1800" b="1" dirty="0" smtClean="0"/>
              <a:t> MB&amp;FBP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9900"/>
                </a:solidFill>
              </a:rPr>
              <a:t>11/2019 	</a:t>
            </a:r>
            <a:r>
              <a:rPr lang="en-US" sz="1800" b="1" dirty="0" err="1" smtClean="0"/>
              <a:t>Senat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verabschiedet</a:t>
            </a:r>
            <a:r>
              <a:rPr lang="en-US" sz="1800" b="1" dirty="0" smtClean="0"/>
              <a:t> POF IV </a:t>
            </a:r>
            <a:r>
              <a:rPr lang="en-US" sz="1800" b="1" dirty="0" err="1" smtClean="0"/>
              <a:t>Empfehlungen</a:t>
            </a:r>
            <a:endParaRPr lang="de-DE" sz="1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PAGE </a:t>
            </a:r>
            <a:fld id="{F35164B6-5B5C-4D57-91C6-379885D5A5FE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AutoShape 4" descr="http://pr.desy.de/sites2009/site_pr/content/e223/e228/infoboxContent283/DESY-Logo-cyan-RGB_ger.jpg"/>
          <p:cNvSpPr>
            <a:spLocks noChangeAspect="1" noChangeArrowheads="1"/>
          </p:cNvSpPr>
          <p:nvPr/>
        </p:nvSpPr>
        <p:spPr bwMode="auto">
          <a:xfrm>
            <a:off x="63500" y="-136525"/>
            <a:ext cx="6962775" cy="696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324" y="5935689"/>
            <a:ext cx="3642676" cy="64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P:\MT\Templates\Matter and Technologies Logos\MT_SL_RGB_300dp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974" y="171449"/>
            <a:ext cx="1821339" cy="129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Grafik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15" b="20515"/>
          <a:stretch>
            <a:fillRect/>
          </a:stretch>
        </p:blipFill>
        <p:spPr bwMode="auto">
          <a:xfrm>
            <a:off x="192088" y="5937277"/>
            <a:ext cx="558006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94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Antrag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PAGE </a:t>
            </a:r>
            <a:fld id="{F35164B6-5B5C-4D57-91C6-379885D5A5FE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396607" y="1652530"/>
            <a:ext cx="347402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/>
              <a:t>Forschungsbereich 300 Seiten</a:t>
            </a:r>
          </a:p>
          <a:p>
            <a:endParaRPr lang="en-US" sz="1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Forschungsbereich 10 Seiten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Pro Zentrum 1 Seite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/>
          </a:p>
          <a:p>
            <a:r>
              <a:rPr lang="en-US" sz="1800" smtClean="0"/>
              <a:t>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Ueberblick 8 Seiten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Topics 10-15 Seiten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List of publications (&lt; 100)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CV of PI’s (max 25)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/>
          </a:p>
          <a:p>
            <a:r>
              <a:rPr lang="en-US" sz="1800" smtClean="0"/>
              <a:t>LKII Geraete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smtClean="0"/>
              <a:t>Pro Geraet 5-10 Seiten</a:t>
            </a:r>
            <a:endParaRPr lang="de-DE" sz="1800"/>
          </a:p>
        </p:txBody>
      </p:sp>
      <p:sp>
        <p:nvSpPr>
          <p:cNvPr id="7" name="TextBox 6"/>
          <p:cNvSpPr txBox="1"/>
          <p:nvPr/>
        </p:nvSpPr>
        <p:spPr>
          <a:xfrm>
            <a:off x="6114361" y="2624635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c</a:t>
            </a:r>
            <a:r>
              <a:rPr lang="en-US" sz="1800" smtClean="0"/>
              <a:t>a 25 Seiten</a:t>
            </a:r>
            <a:endParaRPr lang="de-DE" sz="1800"/>
          </a:p>
        </p:txBody>
      </p:sp>
      <p:sp>
        <p:nvSpPr>
          <p:cNvPr id="8" name="TextBox 7"/>
          <p:cNvSpPr txBox="1"/>
          <p:nvPr/>
        </p:nvSpPr>
        <p:spPr>
          <a:xfrm>
            <a:off x="6114361" y="4738038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c</a:t>
            </a:r>
            <a:r>
              <a:rPr lang="en-US" sz="1800" smtClean="0"/>
              <a:t>a 180 Seiten</a:t>
            </a:r>
            <a:endParaRPr lang="de-DE" sz="1800"/>
          </a:p>
        </p:txBody>
      </p:sp>
      <p:sp>
        <p:nvSpPr>
          <p:cNvPr id="9" name="TextBox 8"/>
          <p:cNvSpPr txBox="1"/>
          <p:nvPr/>
        </p:nvSpPr>
        <p:spPr>
          <a:xfrm>
            <a:off x="6114361" y="5530515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c</a:t>
            </a:r>
            <a:r>
              <a:rPr lang="en-US" sz="1800" smtClean="0"/>
              <a:t>a 100 Seiten</a:t>
            </a:r>
            <a:endParaRPr lang="de-DE" sz="180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324" y="5935689"/>
            <a:ext cx="3642676" cy="64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82080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FB Matter and Technologies">
  <a:themeElements>
    <a:clrScheme name="1_Folie FB Schlüsseltechnologi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olie FB Schlüsseltechnolog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12700" algn="l" defTabSz="914400" rtl="0" eaLnBrk="1" fontAlgn="base" latinLnBrk="0" hangingPunct="1">
          <a:lnSpc>
            <a:spcPts val="2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12700" algn="l" defTabSz="914400" rtl="0" eaLnBrk="1" fontAlgn="base" latinLnBrk="0" hangingPunct="1">
          <a:lnSpc>
            <a:spcPts val="2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Folie FB Schlüsseltechnologi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lie FB Schlüsseltechnologi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lie FB Schlüsseltechnologi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lie FB Schlüsseltechnologi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lie FB Schlüsseltechnologi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olie FB Schlüsseltechnologi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olie FB Schlüsseltechnologi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MT-Talk-Template-FJ</Template>
  <TotalTime>0</TotalTime>
  <Words>61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Slide FB Matter and Technologies</vt:lpstr>
      <vt:lpstr>Auf dem Weg zu POF IV  Zeitplan</vt:lpstr>
      <vt:lpstr>Antrag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Friederike Januschek</dc:creator>
  <cp:lastModifiedBy>Ties Behnke</cp:lastModifiedBy>
  <cp:revision>11</cp:revision>
  <dcterms:created xsi:type="dcterms:W3CDTF">2018-03-12T07:49:06Z</dcterms:created>
  <dcterms:modified xsi:type="dcterms:W3CDTF">2018-03-13T09:04:21Z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rache">
    <vt:bool>true</vt:bool>
  </property>
</Properties>
</file>