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98" r:id="rId2"/>
    <p:sldId id="645" r:id="rId3"/>
    <p:sldId id="643" r:id="rId4"/>
    <p:sldId id="638" r:id="rId5"/>
    <p:sldId id="641" r:id="rId6"/>
    <p:sldId id="642" r:id="rId7"/>
    <p:sldId id="618" r:id="rId8"/>
    <p:sldId id="619" r:id="rId9"/>
    <p:sldId id="636" r:id="rId10"/>
    <p:sldId id="621" r:id="rId11"/>
    <p:sldId id="644" r:id="rId12"/>
    <p:sldId id="634" r:id="rId13"/>
    <p:sldId id="631" r:id="rId14"/>
    <p:sldId id="625" r:id="rId15"/>
    <p:sldId id="635" r:id="rId16"/>
    <p:sldId id="633" r:id="rId17"/>
    <p:sldId id="632" r:id="rId18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56">
          <p15:clr>
            <a:srgbClr val="A4A3A4"/>
          </p15:clr>
        </p15:guide>
        <p15:guide id="2" orient="horz" pos="900">
          <p15:clr>
            <a:srgbClr val="A4A3A4"/>
          </p15:clr>
        </p15:guide>
        <p15:guide id="3" orient="horz" pos="2446">
          <p15:clr>
            <a:srgbClr val="A4A3A4"/>
          </p15:clr>
        </p15:guide>
        <p15:guide id="4" orient="horz" pos="4038">
          <p15:clr>
            <a:srgbClr val="A4A3A4"/>
          </p15:clr>
        </p15:guide>
        <p15:guide id="5" pos="5277">
          <p15:clr>
            <a:srgbClr val="A4A3A4"/>
          </p15:clr>
        </p15:guide>
        <p15:guide id="6" pos="1750">
          <p15:clr>
            <a:srgbClr val="A4A3A4"/>
          </p15:clr>
        </p15:guide>
        <p15:guide id="7" pos="4023">
          <p15:clr>
            <a:srgbClr val="A4A3A4"/>
          </p15:clr>
        </p15:guide>
        <p15:guide id="8" pos="5685">
          <p15:clr>
            <a:srgbClr val="A4A3A4"/>
          </p15:clr>
        </p15:guide>
        <p15:guide id="9" pos="255">
          <p15:clr>
            <a:srgbClr val="A4A3A4"/>
          </p15:clr>
        </p15:guide>
        <p15:guide id="10" pos="5318">
          <p15:clr>
            <a:srgbClr val="A4A3A4"/>
          </p15:clr>
        </p15:guide>
        <p15:guide id="11" pos="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5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B5705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82" autoAdjust="0"/>
    <p:restoredTop sz="83939" autoAdjust="0"/>
  </p:normalViewPr>
  <p:slideViewPr>
    <p:cSldViewPr snapToGrid="0" showGuides="1">
      <p:cViewPr>
        <p:scale>
          <a:sx n="82" d="100"/>
          <a:sy n="82" d="100"/>
        </p:scale>
        <p:origin x="-664" y="-148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3128"/>
        <p:guide pos="2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text format – don’t edit!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‹Nr.›</a:t>
            </a:fld>
            <a:endParaRPr lang="en-GB" sz="1000" b="1" noProof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 sz="quarter"/>
          </p:nvPr>
        </p:nvSpPr>
        <p:spPr>
          <a:xfrm>
            <a:off x="401050" y="2765779"/>
            <a:ext cx="8331200" cy="1860080"/>
          </a:xfrm>
        </p:spPr>
        <p:txBody>
          <a:bodyPr/>
          <a:lstStyle/>
          <a:p>
            <a:r>
              <a:rPr lang="de-DE" dirty="0"/>
              <a:t>Schedule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Priorities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2018 / 2019</a:t>
            </a:r>
          </a:p>
        </p:txBody>
      </p:sp>
    </p:spTree>
    <p:extLst>
      <p:ext uri="{BB962C8B-B14F-4D97-AF65-F5344CB8AC3E}">
        <p14:creationId xmlns:p14="http://schemas.microsoft.com/office/powerpoint/2010/main" val="35176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SASE3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5751" y="1138765"/>
            <a:ext cx="8676370" cy="5166783"/>
          </a:xfrm>
        </p:spPr>
        <p:txBody>
          <a:bodyPr/>
          <a:lstStyle/>
          <a:p>
            <a:r>
              <a:rPr lang="de-DE" b="1" dirty="0" err="1">
                <a:solidFill>
                  <a:srgbClr val="000000"/>
                </a:solidFill>
              </a:rPr>
              <a:t>Achieve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first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lasing</a:t>
            </a:r>
            <a:r>
              <a:rPr lang="de-DE" b="1" dirty="0">
                <a:solidFill>
                  <a:srgbClr val="000000"/>
                </a:solidFill>
              </a:rPr>
              <a:t>: 1st </a:t>
            </a:r>
            <a:r>
              <a:rPr lang="de-DE" b="1" dirty="0" err="1">
                <a:solidFill>
                  <a:srgbClr val="000000"/>
                </a:solidFill>
              </a:rPr>
              <a:t>attempt</a:t>
            </a:r>
            <a:r>
              <a:rPr lang="de-DE" b="1" dirty="0">
                <a:solidFill>
                  <a:srgbClr val="000000"/>
                </a:solidFill>
              </a:rPr>
              <a:t> in Nov. 17 </a:t>
            </a:r>
            <a:r>
              <a:rPr lang="de-DE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de-DE" b="1" dirty="0">
                <a:solidFill>
                  <a:srgbClr val="00B050"/>
                </a:solidFill>
                <a:sym typeface="Wingdings" panose="05000000000000000000" pitchFamily="2" charset="2"/>
              </a:rPr>
              <a:t>8.2.2018</a:t>
            </a:r>
            <a:endParaRPr lang="de-DE" b="1" dirty="0">
              <a:solidFill>
                <a:srgbClr val="00B050"/>
              </a:solidFill>
            </a:endParaRPr>
          </a:p>
          <a:p>
            <a:pPr lvl="1"/>
            <a:r>
              <a:rPr lang="de-DE" sz="2000" dirty="0" err="1">
                <a:solidFill>
                  <a:srgbClr val="000000"/>
                </a:solidFill>
              </a:rPr>
              <a:t>Diagnostics</a:t>
            </a:r>
            <a:r>
              <a:rPr lang="de-DE" sz="2000" dirty="0">
                <a:solidFill>
                  <a:srgbClr val="000000"/>
                </a:solidFill>
              </a:rPr>
              <a:t>: FEL- &amp; SR-</a:t>
            </a:r>
            <a:r>
              <a:rPr lang="de-DE" sz="2000" dirty="0" err="1">
                <a:solidFill>
                  <a:srgbClr val="000000"/>
                </a:solidFill>
              </a:rPr>
              <a:t>Imager</a:t>
            </a:r>
            <a:r>
              <a:rPr lang="de-DE" sz="2000" dirty="0">
                <a:solidFill>
                  <a:srgbClr val="000000"/>
                </a:solidFill>
              </a:rPr>
              <a:t>: </a:t>
            </a:r>
            <a:r>
              <a:rPr lang="de-DE" sz="2000" b="1" dirty="0" err="1">
                <a:solidFill>
                  <a:srgbClr val="00B050"/>
                </a:solidFill>
              </a:rPr>
              <a:t>com</a:t>
            </a:r>
            <a:r>
              <a:rPr lang="de-DE" sz="2000" b="1" dirty="0">
                <a:solidFill>
                  <a:srgbClr val="00B050"/>
                </a:solidFill>
              </a:rPr>
              <a:t>. w. beam </a:t>
            </a:r>
            <a:r>
              <a:rPr lang="de-DE" sz="2000" b="1" dirty="0" err="1">
                <a:solidFill>
                  <a:srgbClr val="00B050"/>
                </a:solidFill>
              </a:rPr>
              <a:t>done</a:t>
            </a:r>
            <a:endParaRPr lang="de-DE" sz="2000" b="1" dirty="0">
              <a:solidFill>
                <a:srgbClr val="00B050"/>
              </a:solidFill>
            </a:endParaRPr>
          </a:p>
          <a:p>
            <a:pPr lvl="1"/>
            <a:r>
              <a:rPr lang="de-DE" sz="2000" dirty="0">
                <a:solidFill>
                  <a:srgbClr val="000000"/>
                </a:solidFill>
              </a:rPr>
              <a:t>XGM </a:t>
            </a:r>
            <a:r>
              <a:rPr lang="de-DE" sz="2000" b="1" dirty="0" err="1">
                <a:solidFill>
                  <a:srgbClr val="00B050"/>
                </a:solidFill>
              </a:rPr>
              <a:t>being</a:t>
            </a:r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de-DE" sz="2000" b="1" dirty="0" err="1">
                <a:solidFill>
                  <a:srgbClr val="00B050"/>
                </a:solidFill>
              </a:rPr>
              <a:t>commissioned</a:t>
            </a:r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de-DE" sz="2000" b="1" dirty="0" err="1">
                <a:solidFill>
                  <a:srgbClr val="00B050"/>
                </a:solidFill>
              </a:rPr>
              <a:t>with</a:t>
            </a:r>
            <a:r>
              <a:rPr lang="de-DE" sz="2000" b="1" dirty="0">
                <a:solidFill>
                  <a:srgbClr val="00B050"/>
                </a:solidFill>
              </a:rPr>
              <a:t> beam</a:t>
            </a:r>
          </a:p>
          <a:p>
            <a:pPr lvl="1"/>
            <a:r>
              <a:rPr lang="de-DE" sz="2000" dirty="0" err="1" smtClean="0">
                <a:solidFill>
                  <a:srgbClr val="000000"/>
                </a:solidFill>
              </a:rPr>
              <a:t>Vacuum</a:t>
            </a:r>
            <a:r>
              <a:rPr lang="de-DE" sz="2000" dirty="0">
                <a:solidFill>
                  <a:srgbClr val="000000"/>
                </a:solidFill>
              </a:rPr>
              <a:t>: </a:t>
            </a:r>
            <a:r>
              <a:rPr lang="en-US" sz="2000" b="1" dirty="0" smtClean="0">
                <a:solidFill>
                  <a:srgbClr val="00B050"/>
                </a:solidFill>
              </a:rPr>
              <a:t>General </a:t>
            </a:r>
            <a:r>
              <a:rPr lang="en-US" sz="2000" b="1" dirty="0">
                <a:solidFill>
                  <a:srgbClr val="00B050"/>
                </a:solidFill>
              </a:rPr>
              <a:t>vacuum sector interlock test </a:t>
            </a:r>
            <a:r>
              <a:rPr lang="en-US" sz="2000" b="1" dirty="0" smtClean="0">
                <a:solidFill>
                  <a:srgbClr val="00B050"/>
                </a:solidFill>
              </a:rPr>
              <a:t>done</a:t>
            </a:r>
          </a:p>
          <a:p>
            <a:pPr lvl="1"/>
            <a:endParaRPr lang="de-DE" b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000000"/>
                </a:solidFill>
              </a:rPr>
              <a:t>Major </a:t>
            </a:r>
            <a:r>
              <a:rPr lang="de-DE" b="1" dirty="0" err="1">
                <a:solidFill>
                  <a:srgbClr val="000000"/>
                </a:solidFill>
              </a:rPr>
              <a:t>works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finished</a:t>
            </a:r>
            <a:r>
              <a:rPr lang="de-DE" b="1" dirty="0">
                <a:solidFill>
                  <a:srgbClr val="000000"/>
                </a:solidFill>
              </a:rPr>
              <a:t> XTD4+10 : End </a:t>
            </a:r>
            <a:r>
              <a:rPr lang="de-DE" b="1" dirty="0" err="1">
                <a:solidFill>
                  <a:srgbClr val="000000"/>
                </a:solidFill>
              </a:rPr>
              <a:t>of</a:t>
            </a:r>
            <a:r>
              <a:rPr lang="de-DE" b="1" dirty="0">
                <a:solidFill>
                  <a:srgbClr val="000000"/>
                </a:solidFill>
              </a:rPr>
              <a:t> Jan. 18</a:t>
            </a:r>
          </a:p>
          <a:p>
            <a:pPr lvl="1"/>
            <a:r>
              <a:rPr lang="de-DE" sz="2000" b="1" dirty="0" err="1">
                <a:solidFill>
                  <a:srgbClr val="000000"/>
                </a:solidFill>
              </a:rPr>
              <a:t>Vacuum</a:t>
            </a:r>
            <a:r>
              <a:rPr lang="de-DE" sz="2000" b="1" dirty="0">
                <a:solidFill>
                  <a:srgbClr val="000000"/>
                </a:solidFill>
              </a:rPr>
              <a:t> &amp; </a:t>
            </a:r>
            <a:r>
              <a:rPr lang="de-DE" sz="2000" b="1" dirty="0" err="1">
                <a:solidFill>
                  <a:srgbClr val="000000"/>
                </a:solidFill>
              </a:rPr>
              <a:t>Optics</a:t>
            </a:r>
            <a:r>
              <a:rPr lang="de-DE" sz="2000" b="1" dirty="0">
                <a:solidFill>
                  <a:srgbClr val="000000"/>
                </a:solidFill>
              </a:rPr>
              <a:t>: </a:t>
            </a:r>
            <a:r>
              <a:rPr lang="de-DE" sz="2000" b="1" dirty="0">
                <a:solidFill>
                  <a:srgbClr val="FF0000"/>
                </a:solidFill>
              </a:rPr>
              <a:t>Beam </a:t>
            </a:r>
            <a:r>
              <a:rPr lang="de-DE" sz="2000" b="1" dirty="0" err="1">
                <a:solidFill>
                  <a:srgbClr val="FF0000"/>
                </a:solidFill>
              </a:rPr>
              <a:t>shutters</a:t>
            </a:r>
            <a:r>
              <a:rPr lang="de-DE" sz="2000" b="1" dirty="0">
                <a:solidFill>
                  <a:srgbClr val="FF0000"/>
                </a:solidFill>
              </a:rPr>
              <a:t> final </a:t>
            </a:r>
            <a:r>
              <a:rPr lang="de-DE" sz="2000" b="1" dirty="0" err="1">
                <a:solidFill>
                  <a:srgbClr val="FF0000"/>
                </a:solidFill>
              </a:rPr>
              <a:t>connection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to</a:t>
            </a:r>
            <a:r>
              <a:rPr lang="de-DE" sz="2000" b="1" dirty="0">
                <a:solidFill>
                  <a:srgbClr val="FF0000"/>
                </a:solidFill>
              </a:rPr>
              <a:t> XFEL </a:t>
            </a:r>
            <a:r>
              <a:rPr lang="de-DE" sz="2000" b="1" dirty="0" err="1">
                <a:solidFill>
                  <a:srgbClr val="FF0000"/>
                </a:solidFill>
              </a:rPr>
              <a:t>missing</a:t>
            </a:r>
            <a:r>
              <a:rPr lang="de-DE" sz="2000" dirty="0">
                <a:solidFill>
                  <a:srgbClr val="000000"/>
                </a:solidFill>
              </a:rPr>
              <a:t/>
            </a:r>
            <a:br>
              <a:rPr lang="de-DE" sz="2000" dirty="0">
                <a:solidFill>
                  <a:srgbClr val="000000"/>
                </a:solidFill>
              </a:rPr>
            </a:br>
            <a:r>
              <a:rPr lang="de-DE" sz="2000" b="1" dirty="0">
                <a:solidFill>
                  <a:srgbClr val="00B050"/>
                </a:solidFill>
              </a:rPr>
              <a:t>			 </a:t>
            </a:r>
            <a:r>
              <a:rPr lang="de-DE" sz="2000" b="1" dirty="0" err="1">
                <a:solidFill>
                  <a:srgbClr val="00B050"/>
                </a:solidFill>
              </a:rPr>
              <a:t>Mirrors</a:t>
            </a:r>
            <a:r>
              <a:rPr lang="de-DE" sz="2000" b="1" dirty="0">
                <a:solidFill>
                  <a:srgbClr val="00B050"/>
                </a:solidFill>
              </a:rPr>
              <a:t>, soft X-</a:t>
            </a:r>
            <a:r>
              <a:rPr lang="de-DE" sz="2000" b="1" dirty="0" err="1">
                <a:solidFill>
                  <a:srgbClr val="00B050"/>
                </a:solidFill>
              </a:rPr>
              <a:t>ray</a:t>
            </a:r>
            <a:r>
              <a:rPr lang="de-DE" sz="2000" b="1" dirty="0">
                <a:solidFill>
                  <a:srgbClr val="00B050"/>
                </a:solidFill>
              </a:rPr>
              <a:t> Monochromators </a:t>
            </a:r>
            <a:r>
              <a:rPr lang="de-DE" sz="2000" b="1" dirty="0" err="1">
                <a:solidFill>
                  <a:srgbClr val="00B050"/>
                </a:solidFill>
              </a:rPr>
              <a:t>installed</a:t>
            </a:r>
            <a:endParaRPr lang="de-DE" sz="2000" b="1" dirty="0">
              <a:solidFill>
                <a:srgbClr val="00B050"/>
              </a:solidFill>
            </a:endParaRPr>
          </a:p>
          <a:p>
            <a:pPr lvl="1"/>
            <a:r>
              <a:rPr lang="de-DE" sz="2000" b="1" dirty="0" err="1">
                <a:solidFill>
                  <a:srgbClr val="000000"/>
                </a:solidFill>
              </a:rPr>
              <a:t>Diagnostics</a:t>
            </a:r>
            <a:r>
              <a:rPr lang="de-DE" sz="2000" b="1" dirty="0">
                <a:solidFill>
                  <a:srgbClr val="000000"/>
                </a:solidFill>
              </a:rPr>
              <a:t>: </a:t>
            </a:r>
            <a:r>
              <a:rPr lang="de-DE" sz="2000" dirty="0">
                <a:solidFill>
                  <a:srgbClr val="000000"/>
                </a:solidFill>
              </a:rPr>
              <a:t>MCP + K-Mono (</a:t>
            </a:r>
            <a:r>
              <a:rPr lang="de-DE" sz="2000" b="1" dirty="0" err="1">
                <a:solidFill>
                  <a:srgbClr val="00B050"/>
                </a:solidFill>
              </a:rPr>
              <a:t>installed</a:t>
            </a:r>
            <a:r>
              <a:rPr lang="de-DE" sz="2000" b="1" dirty="0">
                <a:solidFill>
                  <a:srgbClr val="00B050"/>
                </a:solidFill>
              </a:rPr>
              <a:t>, </a:t>
            </a:r>
            <a:r>
              <a:rPr lang="de-DE" sz="2000" b="1" dirty="0" err="1">
                <a:solidFill>
                  <a:srgbClr val="00B050"/>
                </a:solidFill>
              </a:rPr>
              <a:t>now</a:t>
            </a:r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de-DE" sz="2000" b="1" dirty="0" err="1">
                <a:solidFill>
                  <a:srgbClr val="00B050"/>
                </a:solidFill>
              </a:rPr>
              <a:t>com</a:t>
            </a:r>
            <a:r>
              <a:rPr lang="de-DE" sz="2000" b="1" dirty="0">
                <a:solidFill>
                  <a:srgbClr val="00B050"/>
                </a:solidFill>
              </a:rPr>
              <a:t>. w. beam</a:t>
            </a:r>
            <a:r>
              <a:rPr lang="de-DE" sz="2000" dirty="0">
                <a:solidFill>
                  <a:srgbClr val="000000"/>
                </a:solidFill>
              </a:rPr>
              <a:t>), </a:t>
            </a:r>
            <a:br>
              <a:rPr lang="de-DE" sz="2000" dirty="0">
                <a:solidFill>
                  <a:srgbClr val="000000"/>
                </a:solidFill>
              </a:rPr>
            </a:br>
            <a:r>
              <a:rPr lang="de-DE" sz="2000" dirty="0">
                <a:solidFill>
                  <a:srgbClr val="000000"/>
                </a:solidFill>
              </a:rPr>
              <a:t>		     Pop-Ins (</a:t>
            </a:r>
            <a:r>
              <a:rPr lang="de-DE" sz="2000" b="1" dirty="0" err="1">
                <a:solidFill>
                  <a:srgbClr val="00B050"/>
                </a:solidFill>
              </a:rPr>
              <a:t>installed</a:t>
            </a:r>
            <a:r>
              <a:rPr lang="de-DE" sz="2000" b="1" dirty="0">
                <a:solidFill>
                  <a:srgbClr val="00B050"/>
                </a:solidFill>
              </a:rPr>
              <a:t>, </a:t>
            </a:r>
            <a:r>
              <a:rPr lang="de-DE" sz="2000" b="1" dirty="0" err="1">
                <a:solidFill>
                  <a:srgbClr val="00B050"/>
                </a:solidFill>
              </a:rPr>
              <a:t>being</a:t>
            </a:r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de-DE" sz="2000" b="1" dirty="0" err="1">
                <a:solidFill>
                  <a:srgbClr val="00B050"/>
                </a:solidFill>
              </a:rPr>
              <a:t>commissioned</a:t>
            </a:r>
            <a:r>
              <a:rPr lang="de-DE" sz="2000" b="1" dirty="0">
                <a:solidFill>
                  <a:srgbClr val="00B050"/>
                </a:solidFill>
              </a:rPr>
              <a:t> w. beam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</a:p>
          <a:p>
            <a:pPr lvl="1"/>
            <a:endParaRPr lang="de-DE" b="1" dirty="0">
              <a:solidFill>
                <a:srgbClr val="000000"/>
              </a:solidFill>
            </a:endParaRPr>
          </a:p>
          <a:p>
            <a:r>
              <a:rPr lang="de-DE" b="1" dirty="0" err="1">
                <a:solidFill>
                  <a:srgbClr val="000000"/>
                </a:solidFill>
              </a:rPr>
              <a:t>Simultaneous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operation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of</a:t>
            </a:r>
            <a:r>
              <a:rPr lang="de-DE" b="1" dirty="0">
                <a:solidFill>
                  <a:srgbClr val="000000"/>
                </a:solidFill>
              </a:rPr>
              <a:t> SASE1+3: </a:t>
            </a:r>
            <a:r>
              <a:rPr lang="de-DE" b="1" dirty="0">
                <a:solidFill>
                  <a:srgbClr val="00B050"/>
                </a:solidFill>
              </a:rPr>
              <a:t>8.2.2018</a:t>
            </a:r>
          </a:p>
          <a:p>
            <a:pPr lvl="1"/>
            <a:r>
              <a:rPr lang="de-DE" sz="2000" dirty="0" err="1">
                <a:solidFill>
                  <a:srgbClr val="000000"/>
                </a:solidFill>
              </a:rPr>
              <a:t>To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be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discussed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with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Acc</a:t>
            </a:r>
            <a:r>
              <a:rPr lang="de-DE" sz="2000" dirty="0">
                <a:solidFill>
                  <a:srgbClr val="000000"/>
                </a:solidFill>
              </a:rPr>
              <a:t>. </a:t>
            </a:r>
            <a:r>
              <a:rPr lang="de-DE" sz="2000" dirty="0" err="1">
                <a:solidFill>
                  <a:srgbClr val="000000"/>
                </a:solidFill>
              </a:rPr>
              <a:t>and</a:t>
            </a:r>
            <a:r>
              <a:rPr lang="de-DE" sz="2000" dirty="0">
                <a:solidFill>
                  <a:srgbClr val="000000"/>
                </a:solidFill>
              </a:rPr>
              <a:t> incorporated </a:t>
            </a:r>
            <a:r>
              <a:rPr lang="de-DE" sz="2000" dirty="0" err="1">
                <a:solidFill>
                  <a:srgbClr val="000000"/>
                </a:solidFill>
              </a:rPr>
              <a:t>into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>
                <a:solidFill>
                  <a:srgbClr val="000000"/>
                </a:solidFill>
              </a:rPr>
              <a:t>schedule</a:t>
            </a:r>
            <a:endParaRPr lang="de-D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SASE3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5751" y="1138765"/>
            <a:ext cx="8676370" cy="5166783"/>
          </a:xfrm>
        </p:spPr>
        <p:txBody>
          <a:bodyPr/>
          <a:lstStyle/>
          <a:p>
            <a:r>
              <a:rPr lang="de-DE" b="1" dirty="0">
                <a:solidFill>
                  <a:srgbClr val="000000"/>
                </a:solidFill>
              </a:rPr>
              <a:t>Tasks &amp; </a:t>
            </a:r>
            <a:r>
              <a:rPr lang="de-DE" b="1" dirty="0" err="1">
                <a:solidFill>
                  <a:srgbClr val="000000"/>
                </a:solidFill>
              </a:rPr>
              <a:t>effort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required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to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operate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the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>
                <a:solidFill>
                  <a:srgbClr val="000000"/>
                </a:solidFill>
              </a:rPr>
              <a:t>tunnel</a:t>
            </a:r>
            <a:r>
              <a:rPr lang="de-DE" b="1" dirty="0">
                <a:solidFill>
                  <a:srgbClr val="000000"/>
                </a:solidFill>
              </a:rPr>
              <a:t>:</a:t>
            </a:r>
            <a:br>
              <a:rPr lang="de-DE" b="1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(</a:t>
            </a:r>
            <a:r>
              <a:rPr lang="de-DE" sz="1600" b="1" dirty="0" err="1">
                <a:solidFill>
                  <a:srgbClr val="000000"/>
                </a:solidFill>
              </a:rPr>
              <a:t>including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items</a:t>
            </a:r>
            <a:r>
              <a:rPr lang="de-DE" sz="1600" b="1" dirty="0">
                <a:solidFill>
                  <a:srgbClr val="000000"/>
                </a:solidFill>
              </a:rPr>
              <a:t> for Day-1 </a:t>
            </a:r>
            <a:r>
              <a:rPr lang="de-DE" sz="1600" b="1" dirty="0" err="1">
                <a:solidFill>
                  <a:srgbClr val="000000"/>
                </a:solidFill>
              </a:rPr>
              <a:t>or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required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to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meet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promises</a:t>
            </a:r>
            <a:r>
              <a:rPr lang="de-DE" sz="1600" b="1" dirty="0">
                <a:solidFill>
                  <a:srgbClr val="000000"/>
                </a:solidFill>
              </a:rPr>
              <a:t> in Call for </a:t>
            </a:r>
            <a:r>
              <a:rPr lang="de-DE" sz="1600" b="1" dirty="0" err="1">
                <a:solidFill>
                  <a:srgbClr val="000000"/>
                </a:solidFill>
              </a:rPr>
              <a:t>Proposals</a:t>
            </a:r>
            <a:r>
              <a:rPr lang="de-DE" sz="1600" b="1" dirty="0">
                <a:solidFill>
                  <a:srgbClr val="000000"/>
                </a:solidFill>
              </a:rPr>
              <a:t>)</a:t>
            </a:r>
          </a:p>
          <a:p>
            <a:r>
              <a:rPr lang="de-DE" sz="1600" b="1" dirty="0" err="1">
                <a:solidFill>
                  <a:srgbClr val="000000"/>
                </a:solidFill>
              </a:rPr>
              <a:t>Vacuum</a:t>
            </a:r>
            <a:r>
              <a:rPr lang="de-DE" sz="1600" b="1" dirty="0">
                <a:solidFill>
                  <a:srgbClr val="000000"/>
                </a:solidFill>
              </a:rPr>
              <a:t> &amp; </a:t>
            </a:r>
            <a:r>
              <a:rPr lang="de-DE" sz="1600" b="1" dirty="0" err="1">
                <a:solidFill>
                  <a:srgbClr val="000000"/>
                </a:solidFill>
              </a:rPr>
              <a:t>Optics</a:t>
            </a:r>
            <a:r>
              <a:rPr lang="de-DE" sz="1600" b="1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Gas </a:t>
            </a:r>
            <a:r>
              <a:rPr lang="de-DE" sz="1600" b="1" dirty="0" err="1">
                <a:solidFill>
                  <a:srgbClr val="FF0000"/>
                </a:solidFill>
              </a:rPr>
              <a:t>attenuator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commissioning</a:t>
            </a:r>
            <a:r>
              <a:rPr lang="de-DE" sz="1600" b="1" dirty="0">
                <a:solidFill>
                  <a:srgbClr val="FF0000"/>
                </a:solidFill>
              </a:rPr>
              <a:t> (-April)</a:t>
            </a:r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Beam </a:t>
            </a:r>
            <a:r>
              <a:rPr lang="de-DE" sz="1600" b="1" dirty="0" err="1">
                <a:solidFill>
                  <a:srgbClr val="FF0000"/>
                </a:solidFill>
              </a:rPr>
              <a:t>shutter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cabling</a:t>
            </a:r>
            <a:r>
              <a:rPr lang="de-DE" sz="1600" b="1" dirty="0">
                <a:solidFill>
                  <a:srgbClr val="FF0000"/>
                </a:solidFill>
              </a:rPr>
              <a:t> MPS </a:t>
            </a:r>
            <a:r>
              <a:rPr lang="de-DE" sz="1600" b="1" dirty="0" err="1">
                <a:solidFill>
                  <a:srgbClr val="FF0000"/>
                </a:solidFill>
              </a:rPr>
              <a:t>to</a:t>
            </a:r>
            <a:r>
              <a:rPr lang="de-DE" sz="1600" b="1" dirty="0">
                <a:solidFill>
                  <a:srgbClr val="FF0000"/>
                </a:solidFill>
              </a:rPr>
              <a:t> XFEL (April)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Installation of mirror M5 (April)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Installation, test and commissioning of mirror cooling (after SASE1 cooling)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Soft </a:t>
            </a:r>
            <a:r>
              <a:rPr lang="en-US" sz="1600" b="1" dirty="0" err="1">
                <a:solidFill>
                  <a:srgbClr val="FF0000"/>
                </a:solidFill>
              </a:rPr>
              <a:t>monochromator</a:t>
            </a:r>
            <a:r>
              <a:rPr lang="en-US" sz="1600" b="1" dirty="0">
                <a:solidFill>
                  <a:srgbClr val="FF0000"/>
                </a:solidFill>
              </a:rPr>
              <a:t> (synchronous movement required, lacks </a:t>
            </a:r>
            <a:r>
              <a:rPr lang="en-US" sz="1600" b="1" dirty="0" err="1">
                <a:solidFill>
                  <a:srgbClr val="FF0000"/>
                </a:solidFill>
              </a:rPr>
              <a:t>Karabo</a:t>
            </a:r>
            <a:r>
              <a:rPr lang="en-US" sz="1600" b="1" dirty="0">
                <a:solidFill>
                  <a:srgbClr val="FF0000"/>
                </a:solidFill>
              </a:rPr>
              <a:t>-Interface, required for instrument commissioning &amp; user experiments </a:t>
            </a:r>
            <a:br>
              <a:rPr lang="en-US" sz="1600" b="1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 needs to run in July, to allow proper commissioning with beam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Diffraction order dump slits (required in July)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Photon beam loss monitors (required for long pulse trains </a:t>
            </a:r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 Sep. 2018)</a:t>
            </a:r>
          </a:p>
          <a:p>
            <a:r>
              <a:rPr lang="en-US" sz="1600" b="1" dirty="0">
                <a:solidFill>
                  <a:srgbClr val="000000"/>
                </a:solidFill>
                <a:sym typeface="Wingdings" panose="05000000000000000000" pitchFamily="2" charset="2"/>
              </a:rPr>
              <a:t>Diagnostics: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Exit Slit imagers and Exit Slits: tech. commissioning (-April)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PES: commissioning (Rem. tech. com., e.g. </a:t>
            </a:r>
            <a:r>
              <a:rPr lang="en-US" sz="1600" b="1" dirty="0" err="1">
                <a:solidFill>
                  <a:srgbClr val="FF0000"/>
                </a:solidFill>
              </a:rPr>
              <a:t>Beckhoff</a:t>
            </a:r>
            <a:r>
              <a:rPr lang="en-US" sz="1600" b="1" dirty="0">
                <a:solidFill>
                  <a:srgbClr val="FF0000"/>
                </a:solidFill>
              </a:rPr>
              <a:t>-loops VAC and MOV in April shutdown. Commissioning with beam in May)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K-mono: resolve in-vacuum issues (in April shutdown</a:t>
            </a:r>
            <a:r>
              <a:rPr lang="en-US" sz="1600" b="1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93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SASE2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1"/>
            <a:ext cx="8438245" cy="5130800"/>
          </a:xfrm>
        </p:spPr>
        <p:txBody>
          <a:bodyPr/>
          <a:lstStyle/>
          <a:p>
            <a:r>
              <a:rPr lang="de-DE" sz="2000" b="1" dirty="0" err="1"/>
              <a:t>Achieve</a:t>
            </a:r>
            <a:r>
              <a:rPr lang="de-DE" sz="2000" b="1" dirty="0"/>
              <a:t> </a:t>
            </a:r>
            <a:r>
              <a:rPr lang="de-DE" sz="2000" b="1" dirty="0" err="1"/>
              <a:t>first</a:t>
            </a:r>
            <a:r>
              <a:rPr lang="de-DE" sz="2000" b="1" dirty="0"/>
              <a:t> </a:t>
            </a:r>
            <a:r>
              <a:rPr lang="de-DE" sz="2000" b="1" dirty="0" err="1"/>
              <a:t>lasing</a:t>
            </a:r>
            <a:r>
              <a:rPr lang="de-DE" sz="2000" b="1" dirty="0"/>
              <a:t>: 1st </a:t>
            </a:r>
            <a:r>
              <a:rPr lang="de-DE" sz="2000" b="1" dirty="0" err="1"/>
              <a:t>attempt</a:t>
            </a:r>
            <a:r>
              <a:rPr lang="de-DE" sz="2000" b="1" dirty="0"/>
              <a:t> in Mar. 18 </a:t>
            </a:r>
            <a:r>
              <a:rPr lang="de-DE" sz="2000" b="1" dirty="0">
                <a:sym typeface="Wingdings" panose="05000000000000000000" pitchFamily="2" charset="2"/>
              </a:rPr>
              <a:t> Apr.-May</a:t>
            </a:r>
            <a:endParaRPr lang="de-DE" sz="2000" b="1" dirty="0"/>
          </a:p>
          <a:p>
            <a:pPr lvl="1"/>
            <a:r>
              <a:rPr lang="de-DE" sz="1800" dirty="0"/>
              <a:t>Beam </a:t>
            </a:r>
            <a:r>
              <a:rPr lang="de-DE" sz="1800" dirty="0" err="1"/>
              <a:t>shutter</a:t>
            </a:r>
            <a:r>
              <a:rPr lang="de-DE" sz="1800" dirty="0"/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only</a:t>
            </a:r>
            <a:r>
              <a:rPr lang="de-DE" sz="1800" b="1" dirty="0">
                <a:solidFill>
                  <a:srgbClr val="FF0000"/>
                </a:solidFill>
              </a:rPr>
              <a:t> XS2</a:t>
            </a:r>
            <a:r>
              <a:rPr lang="de-DE" sz="1800" dirty="0"/>
              <a:t>, XGM in XTD1, FEL-&amp;SR-</a:t>
            </a:r>
            <a:r>
              <a:rPr lang="de-DE" sz="1800" dirty="0" err="1"/>
              <a:t>Imager</a:t>
            </a:r>
            <a:r>
              <a:rPr lang="de-DE" sz="1800" dirty="0" smtClean="0"/>
              <a:t>, </a:t>
            </a:r>
            <a:r>
              <a:rPr lang="de-DE" sz="1800" dirty="0" err="1"/>
              <a:t>Vacuum</a:t>
            </a:r>
            <a:r>
              <a:rPr lang="de-DE" sz="1800" dirty="0"/>
              <a:t> </a:t>
            </a:r>
            <a:r>
              <a:rPr lang="de-DE" sz="1800" dirty="0" smtClean="0"/>
              <a:t>in </a:t>
            </a:r>
            <a:r>
              <a:rPr lang="de-DE" sz="1800" dirty="0"/>
              <a:t>XTD1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controls</a:t>
            </a:r>
            <a:r>
              <a:rPr lang="de-DE" sz="1800" dirty="0"/>
              <a:t>, interlock, </a:t>
            </a:r>
            <a:r>
              <a:rPr lang="de-DE" sz="1800" b="1" dirty="0">
                <a:solidFill>
                  <a:srgbClr val="FF0000"/>
                </a:solidFill>
              </a:rPr>
              <a:t>DAQ</a:t>
            </a:r>
            <a:r>
              <a:rPr lang="de-DE" sz="1800" dirty="0"/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until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start</a:t>
            </a:r>
            <a:r>
              <a:rPr lang="de-DE" sz="1800" b="1" dirty="0" smtClean="0">
                <a:solidFill>
                  <a:srgbClr val="FF0000"/>
                </a:solidFill>
              </a:rPr>
              <a:t>, </a:t>
            </a:r>
            <a:r>
              <a:rPr lang="de-DE" sz="1800" b="1" dirty="0" err="1" smtClean="0">
                <a:solidFill>
                  <a:srgbClr val="FF0000"/>
                </a:solidFill>
              </a:rPr>
              <a:t>latest</a:t>
            </a:r>
            <a:r>
              <a:rPr lang="de-DE" sz="1800" b="1" dirty="0" smtClean="0">
                <a:solidFill>
                  <a:srgbClr val="FF0000"/>
                </a:solidFill>
              </a:rPr>
              <a:t> end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April </a:t>
            </a:r>
            <a:r>
              <a:rPr lang="de-DE" sz="1800" b="1" dirty="0" err="1">
                <a:solidFill>
                  <a:srgbClr val="FF0000"/>
                </a:solidFill>
              </a:rPr>
              <a:t>shutdown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smtClean="0">
                <a:solidFill>
                  <a:srgbClr val="FF0000"/>
                </a:solidFill>
              </a:rPr>
              <a:t/>
            </a:r>
            <a:br>
              <a:rPr lang="de-DE" sz="1800" b="1" dirty="0" smtClean="0">
                <a:solidFill>
                  <a:srgbClr val="FF0000"/>
                </a:solidFill>
              </a:rPr>
            </a:br>
            <a:r>
              <a:rPr lang="de-DE" sz="1800" b="1" dirty="0" smtClean="0">
                <a:solidFill>
                  <a:srgbClr val="FF0000"/>
                </a:solidFill>
              </a:rPr>
              <a:t>(</a:t>
            </a:r>
            <a:r>
              <a:rPr lang="de-DE" sz="1800" b="1" dirty="0" err="1" smtClean="0">
                <a:solidFill>
                  <a:srgbClr val="FF0000"/>
                </a:solidFill>
              </a:rPr>
              <a:t>consider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workload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during</a:t>
            </a:r>
            <a:r>
              <a:rPr lang="de-DE" sz="1800" b="1" dirty="0" smtClean="0">
                <a:solidFill>
                  <a:srgbClr val="FF0000"/>
                </a:solidFill>
              </a:rPr>
              <a:t> April </a:t>
            </a:r>
            <a:r>
              <a:rPr lang="de-DE" sz="1800" b="1" dirty="0" err="1" smtClean="0">
                <a:solidFill>
                  <a:srgbClr val="FF0000"/>
                </a:solidFill>
              </a:rPr>
              <a:t>shutdown</a:t>
            </a:r>
            <a:r>
              <a:rPr lang="de-DE" sz="1800" b="1" dirty="0" smtClean="0">
                <a:solidFill>
                  <a:srgbClr val="FF0000"/>
                </a:solidFill>
              </a:rPr>
              <a:t>!)</a:t>
            </a:r>
            <a:endParaRPr lang="de-DE" sz="1800" b="1" dirty="0">
              <a:solidFill>
                <a:srgbClr val="FF0000"/>
              </a:solidFill>
            </a:endParaRPr>
          </a:p>
          <a:p>
            <a:pPr lvl="1"/>
            <a:r>
              <a:rPr lang="de-DE" sz="1800" b="1" strike="sngStrike" dirty="0" err="1" smtClean="0">
                <a:solidFill>
                  <a:srgbClr val="FF0000"/>
                </a:solidFill>
              </a:rPr>
              <a:t>Vacuum</a:t>
            </a:r>
            <a:r>
              <a:rPr lang="de-DE" sz="1800" b="1" strike="sngStrike" dirty="0" smtClean="0">
                <a:solidFill>
                  <a:srgbClr val="FF0000"/>
                </a:solidFill>
              </a:rPr>
              <a:t> </a:t>
            </a:r>
            <a:r>
              <a:rPr lang="de-DE" sz="1800" b="1" strike="sngStrike" dirty="0">
                <a:solidFill>
                  <a:srgbClr val="FF0000"/>
                </a:solidFill>
              </a:rPr>
              <a:t>XTD6 + </a:t>
            </a:r>
            <a:r>
              <a:rPr lang="de-DE" sz="1800" b="1" strike="sngStrike" dirty="0" smtClean="0">
                <a:solidFill>
                  <a:srgbClr val="FF0000"/>
                </a:solidFill>
              </a:rPr>
              <a:t>MCP</a:t>
            </a:r>
            <a:endParaRPr lang="de-DE" sz="1100" b="1" dirty="0"/>
          </a:p>
          <a:p>
            <a:r>
              <a:rPr lang="de-DE" sz="2000" b="1" dirty="0"/>
              <a:t>Major </a:t>
            </a:r>
            <a:r>
              <a:rPr lang="de-DE" sz="2000" b="1" dirty="0" err="1"/>
              <a:t>works</a:t>
            </a:r>
            <a:r>
              <a:rPr lang="de-DE" sz="2000" b="1" dirty="0"/>
              <a:t> </a:t>
            </a:r>
            <a:r>
              <a:rPr lang="de-DE" sz="2000" b="1" dirty="0" err="1"/>
              <a:t>finished</a:t>
            </a:r>
            <a:r>
              <a:rPr lang="de-DE" sz="2000" b="1" dirty="0"/>
              <a:t> XTD1+6: Apr. 18 </a:t>
            </a:r>
            <a:r>
              <a:rPr lang="de-DE" sz="2000" b="1" dirty="0">
                <a:sym typeface="Wingdings" panose="05000000000000000000" pitchFamily="2" charset="2"/>
              </a:rPr>
              <a:t> End </a:t>
            </a:r>
            <a:r>
              <a:rPr lang="de-DE" sz="2000" b="1" dirty="0" err="1">
                <a:sym typeface="Wingdings" panose="05000000000000000000" pitchFamily="2" charset="2"/>
              </a:rPr>
              <a:t>of</a:t>
            </a:r>
            <a:r>
              <a:rPr lang="de-DE" sz="2000" b="1" dirty="0">
                <a:sym typeface="Wingdings" panose="05000000000000000000" pitchFamily="2" charset="2"/>
              </a:rPr>
              <a:t> Q2 2018</a:t>
            </a:r>
            <a:endParaRPr lang="de-DE" sz="2000" b="1" dirty="0"/>
          </a:p>
          <a:p>
            <a:pPr lvl="1"/>
            <a:r>
              <a:rPr lang="de-DE" sz="1800" b="1" dirty="0" err="1"/>
              <a:t>Vacuum</a:t>
            </a:r>
            <a:r>
              <a:rPr lang="de-DE" sz="1800" b="1" dirty="0"/>
              <a:t> &amp; </a:t>
            </a:r>
            <a:r>
              <a:rPr lang="de-DE" sz="1800" b="1" dirty="0" err="1"/>
              <a:t>Optics</a:t>
            </a:r>
            <a:r>
              <a:rPr lang="de-DE" sz="1800" b="1" dirty="0"/>
              <a:t>: </a:t>
            </a:r>
            <a:r>
              <a:rPr lang="de-DE" sz="1800" dirty="0" err="1" smtClean="0"/>
              <a:t>Mirrors</a:t>
            </a:r>
            <a:r>
              <a:rPr lang="de-DE" sz="1800" dirty="0" smtClean="0"/>
              <a:t>, </a:t>
            </a:r>
            <a:r>
              <a:rPr lang="de-DE" sz="1800" b="1" dirty="0" smtClean="0">
                <a:solidFill>
                  <a:srgbClr val="FF0000"/>
                </a:solidFill>
              </a:rPr>
              <a:t>CRL-1</a:t>
            </a:r>
            <a:r>
              <a:rPr lang="de-DE" sz="1800" dirty="0" smtClean="0"/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Vacuum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smtClean="0">
                <a:solidFill>
                  <a:srgbClr val="FF0000"/>
                </a:solidFill>
              </a:rPr>
              <a:t>+ </a:t>
            </a:r>
            <a:r>
              <a:rPr lang="de-DE" sz="1800" b="1" dirty="0" err="1">
                <a:solidFill>
                  <a:srgbClr val="FF0000"/>
                </a:solidFill>
              </a:rPr>
              <a:t>beamshutter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smtClean="0">
                <a:solidFill>
                  <a:srgbClr val="FF0000"/>
                </a:solidFill>
              </a:rPr>
              <a:t>+ DAQ in XTD6</a:t>
            </a:r>
          </a:p>
          <a:p>
            <a:pPr lvl="1"/>
            <a:r>
              <a:rPr lang="de-DE" sz="1800" b="1" dirty="0" err="1"/>
              <a:t>Diagnostics</a:t>
            </a:r>
            <a:r>
              <a:rPr lang="de-DE" sz="1800" b="1" dirty="0"/>
              <a:t>: </a:t>
            </a:r>
            <a:r>
              <a:rPr lang="de-DE" sz="1800" b="1" dirty="0">
                <a:solidFill>
                  <a:srgbClr val="FF0000"/>
                </a:solidFill>
              </a:rPr>
              <a:t>K-Mono, </a:t>
            </a:r>
            <a:r>
              <a:rPr lang="de-DE" sz="1800" dirty="0"/>
              <a:t>XGM in XTD6, MCP, Pop-Ins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other</a:t>
            </a:r>
            <a:r>
              <a:rPr lang="de-DE" sz="1800" dirty="0"/>
              <a:t> </a:t>
            </a:r>
            <a:r>
              <a:rPr lang="de-DE" sz="1800" dirty="0" err="1"/>
              <a:t>Imagers</a:t>
            </a:r>
            <a:endParaRPr lang="de-DE" sz="1800" dirty="0"/>
          </a:p>
          <a:p>
            <a:pPr lvl="1"/>
            <a:r>
              <a:rPr lang="de-DE" sz="1800" b="1" dirty="0" err="1" smtClean="0">
                <a:solidFill>
                  <a:srgbClr val="FF0000"/>
                </a:solidFill>
              </a:rPr>
              <a:t>Split&amp;Delay</a:t>
            </a:r>
            <a:r>
              <a:rPr lang="de-DE" sz="1800" b="1" dirty="0" smtClean="0">
                <a:solidFill>
                  <a:srgbClr val="FF0000"/>
                </a:solidFill>
              </a:rPr>
              <a:t> Unit </a:t>
            </a:r>
            <a:r>
              <a:rPr lang="de-DE" sz="1800" b="1" dirty="0">
                <a:solidFill>
                  <a:srgbClr val="FF0000"/>
                </a:solidFill>
              </a:rPr>
              <a:t>(</a:t>
            </a:r>
            <a:r>
              <a:rPr lang="de-DE" sz="1800" b="1" dirty="0" err="1">
                <a:solidFill>
                  <a:srgbClr val="FF0000"/>
                </a:solidFill>
              </a:rPr>
              <a:t>to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be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closed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by</a:t>
            </a:r>
            <a:r>
              <a:rPr lang="de-DE" sz="1800" b="1" dirty="0">
                <a:solidFill>
                  <a:srgbClr val="FF0000"/>
                </a:solidFill>
              </a:rPr>
              <a:t> June/</a:t>
            </a:r>
            <a:r>
              <a:rPr lang="de-DE" sz="1800" b="1" dirty="0" err="1">
                <a:solidFill>
                  <a:srgbClr val="FF0000"/>
                </a:solidFill>
              </a:rPr>
              <a:t>July</a:t>
            </a:r>
            <a:r>
              <a:rPr lang="de-DE" sz="1800" b="1" dirty="0" smtClean="0">
                <a:solidFill>
                  <a:srgbClr val="FF0000"/>
                </a:solidFill>
              </a:rPr>
              <a:t>?)</a:t>
            </a:r>
          </a:p>
          <a:p>
            <a:pPr lvl="1"/>
            <a:r>
              <a:rPr lang="de-DE" sz="1800" dirty="0"/>
              <a:t>High </a:t>
            </a:r>
            <a:r>
              <a:rPr lang="de-DE" sz="1800" dirty="0" err="1"/>
              <a:t>resolution</a:t>
            </a:r>
            <a:r>
              <a:rPr lang="de-DE" sz="1800" dirty="0"/>
              <a:t> </a:t>
            </a:r>
            <a:r>
              <a:rPr lang="de-DE" sz="1800" dirty="0" err="1"/>
              <a:t>monochromator</a:t>
            </a:r>
            <a:r>
              <a:rPr lang="de-DE" sz="1800" dirty="0"/>
              <a:t> </a:t>
            </a:r>
            <a:r>
              <a:rPr lang="de-DE" sz="1800" b="1" dirty="0">
                <a:solidFill>
                  <a:srgbClr val="FF0000"/>
                </a:solidFill>
              </a:rPr>
              <a:t>(</a:t>
            </a:r>
            <a:r>
              <a:rPr lang="de-DE" sz="1800" b="1" dirty="0" err="1">
                <a:solidFill>
                  <a:srgbClr val="FF0000"/>
                </a:solidFill>
              </a:rPr>
              <a:t>only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arrives</a:t>
            </a:r>
            <a:r>
              <a:rPr lang="de-DE" sz="1800" b="1" dirty="0">
                <a:solidFill>
                  <a:srgbClr val="FF0000"/>
                </a:solidFill>
              </a:rPr>
              <a:t> in </a:t>
            </a:r>
            <a:r>
              <a:rPr lang="de-DE" sz="1800" b="1" dirty="0" err="1" smtClean="0">
                <a:solidFill>
                  <a:srgbClr val="FF0000"/>
                </a:solidFill>
              </a:rPr>
              <a:t>October</a:t>
            </a:r>
            <a:r>
              <a:rPr lang="de-DE" sz="1800" b="1" dirty="0" smtClean="0">
                <a:solidFill>
                  <a:srgbClr val="FF0000"/>
                </a:solidFill>
              </a:rPr>
              <a:t>!)</a:t>
            </a:r>
            <a:endParaRPr lang="de-DE" sz="1800" b="1" dirty="0">
              <a:solidFill>
                <a:srgbClr val="FF0000"/>
              </a:solidFill>
            </a:endParaRPr>
          </a:p>
          <a:p>
            <a:pPr lvl="1"/>
            <a:r>
              <a:rPr lang="de-DE" sz="1800" b="1" dirty="0" smtClean="0">
                <a:solidFill>
                  <a:srgbClr val="FF0000"/>
                </a:solidFill>
              </a:rPr>
              <a:t>MID: </a:t>
            </a:r>
            <a:r>
              <a:rPr lang="de-DE" sz="1800" b="1" dirty="0">
                <a:solidFill>
                  <a:srgbClr val="FF0000"/>
                </a:solidFill>
              </a:rPr>
              <a:t>CRL-2, Solid </a:t>
            </a:r>
            <a:r>
              <a:rPr lang="de-DE" sz="1800" b="1" dirty="0" err="1">
                <a:solidFill>
                  <a:srgbClr val="FF0000"/>
                </a:solidFill>
              </a:rPr>
              <a:t>Att</a:t>
            </a:r>
            <a:r>
              <a:rPr lang="de-DE" sz="1800" b="1" dirty="0">
                <a:solidFill>
                  <a:srgbClr val="FF0000"/>
                </a:solidFill>
              </a:rPr>
              <a:t>., </a:t>
            </a:r>
            <a:r>
              <a:rPr lang="de-DE" sz="1800" b="1" dirty="0" err="1">
                <a:solidFill>
                  <a:srgbClr val="FF0000"/>
                </a:solidFill>
              </a:rPr>
              <a:t>Slits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further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Imagers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smtClean="0">
                <a:solidFill>
                  <a:srgbClr val="FF0000"/>
                </a:solidFill>
              </a:rPr>
              <a:t>Si-mono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HED: CRL-2, </a:t>
            </a:r>
            <a:r>
              <a:rPr lang="de-DE" sz="1800" b="1" dirty="0" err="1">
                <a:solidFill>
                  <a:srgbClr val="FF0000"/>
                </a:solidFill>
              </a:rPr>
              <a:t>further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Imagers</a:t>
            </a:r>
            <a:r>
              <a:rPr lang="de-DE" sz="1800" b="1" dirty="0">
                <a:solidFill>
                  <a:srgbClr val="FF0000"/>
                </a:solidFill>
              </a:rPr>
              <a:t>, 4-bounce </a:t>
            </a:r>
            <a:r>
              <a:rPr lang="de-DE" sz="1800" b="1" dirty="0" err="1">
                <a:solidFill>
                  <a:srgbClr val="FF0000"/>
                </a:solidFill>
              </a:rPr>
              <a:t>standard</a:t>
            </a:r>
            <a:r>
              <a:rPr lang="de-DE" sz="1800" b="1" dirty="0">
                <a:solidFill>
                  <a:srgbClr val="FF0000"/>
                </a:solidFill>
              </a:rPr>
              <a:t> Si-mono</a:t>
            </a:r>
            <a:endParaRPr lang="de-DE" sz="1800" dirty="0">
              <a:solidFill>
                <a:srgbClr val="FF0000"/>
              </a:solidFill>
            </a:endParaRPr>
          </a:p>
          <a:p>
            <a:r>
              <a:rPr lang="de-DE" sz="2000" b="1" dirty="0" err="1"/>
              <a:t>Simultaneous</a:t>
            </a:r>
            <a:r>
              <a:rPr lang="de-DE" sz="2000" b="1" dirty="0"/>
              <a:t> </a:t>
            </a:r>
            <a:r>
              <a:rPr lang="de-DE" sz="2000" b="1" dirty="0" err="1"/>
              <a:t>operation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SASE1+3+2: End </a:t>
            </a:r>
            <a:r>
              <a:rPr lang="de-DE" sz="2000" b="1" dirty="0" err="1"/>
              <a:t>of</a:t>
            </a:r>
            <a:r>
              <a:rPr lang="de-DE" sz="2000" b="1" dirty="0"/>
              <a:t> Q</a:t>
            </a:r>
            <a:r>
              <a:rPr lang="de-DE" sz="2000" b="1" dirty="0">
                <a:solidFill>
                  <a:schemeClr val="tx1"/>
                </a:solidFill>
              </a:rPr>
              <a:t>2 2018</a:t>
            </a:r>
          </a:p>
          <a:p>
            <a:pPr lvl="1"/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be</a:t>
            </a:r>
            <a:r>
              <a:rPr lang="de-DE" sz="1800" dirty="0"/>
              <a:t> </a:t>
            </a:r>
            <a:r>
              <a:rPr lang="de-DE" sz="1800" dirty="0" err="1"/>
              <a:t>discussed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Acc</a:t>
            </a:r>
            <a:r>
              <a:rPr lang="de-DE" sz="1800" dirty="0"/>
              <a:t>. </a:t>
            </a:r>
            <a:r>
              <a:rPr lang="de-DE" sz="1800" dirty="0" err="1"/>
              <a:t>and</a:t>
            </a:r>
            <a:r>
              <a:rPr lang="de-DE" sz="1800" dirty="0"/>
              <a:t> incorporated </a:t>
            </a:r>
            <a:r>
              <a:rPr lang="de-DE" sz="1800" dirty="0" err="1"/>
              <a:t>into</a:t>
            </a:r>
            <a:r>
              <a:rPr lang="de-DE" sz="1800" dirty="0"/>
              <a:t> </a:t>
            </a:r>
            <a:r>
              <a:rPr lang="de-DE" sz="1800" dirty="0" err="1"/>
              <a:t>schedule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3479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SASE3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58240"/>
            <a:ext cx="8438245" cy="5121910"/>
          </a:xfrm>
        </p:spPr>
        <p:txBody>
          <a:bodyPr/>
          <a:lstStyle/>
          <a:p>
            <a:r>
              <a:rPr lang="de-DE" sz="1800" b="1" dirty="0"/>
              <a:t>TGA</a:t>
            </a:r>
          </a:p>
          <a:p>
            <a:pPr lvl="1"/>
            <a:r>
              <a:rPr lang="de-DE" sz="1600" dirty="0"/>
              <a:t>AC </a:t>
            </a:r>
            <a:r>
              <a:rPr lang="de-DE" sz="1600" dirty="0" err="1"/>
              <a:t>ready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Feb. / Apr. 18, </a:t>
            </a:r>
            <a:r>
              <a:rPr lang="de-DE" sz="1600" dirty="0" err="1"/>
              <a:t>Elec</a:t>
            </a:r>
            <a:r>
              <a:rPr lang="de-DE" sz="1600" dirty="0"/>
              <a:t>. </a:t>
            </a:r>
            <a:r>
              <a:rPr lang="de-DE" sz="1600" dirty="0" err="1"/>
              <a:t>ready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Mar. </a:t>
            </a:r>
            <a:r>
              <a:rPr lang="de-DE" sz="1600" dirty="0" smtClean="0"/>
              <a:t>18</a:t>
            </a:r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IT </a:t>
            </a:r>
            <a:r>
              <a:rPr lang="de-DE" sz="1600" b="1" dirty="0" err="1">
                <a:solidFill>
                  <a:srgbClr val="FF0000"/>
                </a:solidFill>
              </a:rPr>
              <a:t>ready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</a:rPr>
              <a:t>until</a:t>
            </a:r>
            <a:r>
              <a:rPr lang="de-DE" sz="1600" b="1" dirty="0" smtClean="0">
                <a:solidFill>
                  <a:srgbClr val="FF0000"/>
                </a:solidFill>
              </a:rPr>
              <a:t> end </a:t>
            </a:r>
            <a:r>
              <a:rPr lang="de-DE" sz="1600" b="1" dirty="0" err="1" smtClean="0">
                <a:solidFill>
                  <a:srgbClr val="FF0000"/>
                </a:solidFill>
              </a:rPr>
              <a:t>of</a:t>
            </a:r>
            <a:r>
              <a:rPr lang="de-DE" sz="1600" b="1" dirty="0" smtClean="0">
                <a:solidFill>
                  <a:srgbClr val="FF0000"/>
                </a:solidFill>
              </a:rPr>
              <a:t> March 18</a:t>
            </a:r>
            <a:endParaRPr lang="de-DE" sz="1600" dirty="0"/>
          </a:p>
          <a:p>
            <a:r>
              <a:rPr lang="de-DE" sz="1800" b="1" dirty="0" err="1"/>
              <a:t>Beckhoff</a:t>
            </a:r>
            <a:r>
              <a:rPr lang="de-DE" sz="1800" b="1" dirty="0"/>
              <a:t> </a:t>
            </a:r>
            <a:r>
              <a:rPr lang="de-DE" sz="1800" b="1" dirty="0" err="1"/>
              <a:t>electronics</a:t>
            </a:r>
            <a:endParaRPr lang="de-DE" sz="1800" b="1" dirty="0"/>
          </a:p>
          <a:p>
            <a:pPr lvl="1"/>
            <a:r>
              <a:rPr lang="de-DE" sz="1600" b="1" dirty="0" err="1"/>
              <a:t>Cabling</a:t>
            </a:r>
            <a:r>
              <a:rPr lang="de-DE" sz="1600" b="1" dirty="0"/>
              <a:t> Phase II </a:t>
            </a:r>
            <a:r>
              <a:rPr lang="de-DE" sz="1600" dirty="0" err="1"/>
              <a:t>done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Jan.18 </a:t>
            </a:r>
            <a:r>
              <a:rPr lang="de-DE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 so </a:t>
            </a:r>
            <a:r>
              <a:rPr lang="de-DE" sz="16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far</a:t>
            </a:r>
            <a:r>
              <a:rPr lang="de-DE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 50% SCS, SQS 70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% 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de-DE" sz="1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eg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of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May 18</a:t>
            </a:r>
            <a:endParaRPr lang="de-DE" sz="1600" b="1" dirty="0">
              <a:solidFill>
                <a:srgbClr val="FF0000"/>
              </a:solidFill>
            </a:endParaRPr>
          </a:p>
          <a:p>
            <a:pPr lvl="1"/>
            <a:r>
              <a:rPr lang="de-DE" sz="1600" dirty="0"/>
              <a:t>Day 1 </a:t>
            </a:r>
            <a:r>
              <a:rPr lang="de-DE" sz="1600" b="1" dirty="0" err="1"/>
              <a:t>hardware</a:t>
            </a:r>
            <a:r>
              <a:rPr lang="de-DE" sz="1600" b="1" dirty="0"/>
              <a:t> BH </a:t>
            </a:r>
            <a:r>
              <a:rPr lang="de-DE" sz="1600" dirty="0" err="1"/>
              <a:t>done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Feb. </a:t>
            </a:r>
            <a:r>
              <a:rPr lang="de-DE" sz="1600" dirty="0" smtClean="0"/>
              <a:t>18 </a:t>
            </a:r>
            <a:r>
              <a:rPr lang="de-DE" sz="1600" b="1" dirty="0" smtClean="0">
                <a:solidFill>
                  <a:srgbClr val="00B050"/>
                </a:solidFill>
              </a:rPr>
              <a:t>(90%)</a:t>
            </a:r>
            <a:endParaRPr lang="de-DE" sz="1600" b="1" dirty="0">
              <a:solidFill>
                <a:srgbClr val="00B050"/>
              </a:solidFill>
            </a:endParaRPr>
          </a:p>
          <a:p>
            <a:pPr lvl="1"/>
            <a:r>
              <a:rPr lang="de-DE" sz="1600" b="1" dirty="0" err="1"/>
              <a:t>Beckhoff</a:t>
            </a:r>
            <a:r>
              <a:rPr lang="de-DE" sz="1600" b="1" dirty="0"/>
              <a:t> </a:t>
            </a:r>
            <a:r>
              <a:rPr lang="de-DE" sz="1600" b="1" dirty="0" err="1"/>
              <a:t>electronics</a:t>
            </a:r>
            <a:r>
              <a:rPr lang="de-DE" sz="1600" b="1" dirty="0"/>
              <a:t> E2E </a:t>
            </a:r>
            <a:r>
              <a:rPr lang="de-DE" sz="1600" dirty="0" err="1"/>
              <a:t>done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Jul. 18</a:t>
            </a:r>
          </a:p>
          <a:p>
            <a:r>
              <a:rPr lang="de-DE" sz="1800" b="1" dirty="0" smtClean="0"/>
              <a:t>Instrument </a:t>
            </a:r>
            <a:r>
              <a:rPr lang="de-DE" sz="1800" b="1" dirty="0" err="1"/>
              <a:t>installation</a:t>
            </a:r>
            <a:endParaRPr lang="de-DE" sz="1800" b="1" dirty="0"/>
          </a:p>
          <a:p>
            <a:pPr lvl="1"/>
            <a:r>
              <a:rPr lang="de-DE" sz="1600" b="1" dirty="0"/>
              <a:t>Major time </a:t>
            </a:r>
            <a:r>
              <a:rPr lang="de-DE" sz="1600" b="1" dirty="0" err="1"/>
              <a:t>of</a:t>
            </a:r>
            <a:r>
              <a:rPr lang="de-DE" sz="1600" b="1" dirty="0"/>
              <a:t> </a:t>
            </a:r>
            <a:r>
              <a:rPr lang="de-DE" sz="1600" b="1" dirty="0" err="1"/>
              <a:t>installation</a:t>
            </a:r>
            <a:r>
              <a:rPr lang="de-DE" sz="1600" b="1" dirty="0"/>
              <a:t>: </a:t>
            </a:r>
            <a:r>
              <a:rPr lang="de-DE" sz="1600" dirty="0"/>
              <a:t>Feb. – Apr. 18</a:t>
            </a:r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Installation </a:t>
            </a:r>
            <a:r>
              <a:rPr lang="de-DE" sz="1600" b="1" dirty="0" err="1">
                <a:solidFill>
                  <a:srgbClr val="FF0000"/>
                </a:solidFill>
              </a:rPr>
              <a:t>of</a:t>
            </a:r>
            <a:r>
              <a:rPr lang="de-DE" sz="1600" b="1" dirty="0">
                <a:solidFill>
                  <a:srgbClr val="FF0000"/>
                </a:solidFill>
              </a:rPr>
              <a:t> KB-systems SCS + SQS: April </a:t>
            </a:r>
            <a:r>
              <a:rPr lang="de-DE" sz="1600" b="1" dirty="0" smtClean="0">
                <a:solidFill>
                  <a:srgbClr val="FF0000"/>
                </a:solidFill>
              </a:rPr>
              <a:t>2018</a:t>
            </a:r>
          </a:p>
          <a:p>
            <a:pPr lvl="1"/>
            <a:r>
              <a:rPr lang="de-DE" sz="1600" b="1" dirty="0" smtClean="0">
                <a:solidFill>
                  <a:srgbClr val="FF0000"/>
                </a:solidFill>
              </a:rPr>
              <a:t>SQS: AQS-</a:t>
            </a:r>
            <a:r>
              <a:rPr lang="de-DE" sz="1600" b="1" dirty="0" err="1" smtClean="0">
                <a:solidFill>
                  <a:srgbClr val="FF0000"/>
                </a:solidFill>
              </a:rPr>
              <a:t>chamber</a:t>
            </a:r>
            <a:endParaRPr lang="de-DE" sz="1600" b="1" dirty="0">
              <a:solidFill>
                <a:srgbClr val="FF0000"/>
              </a:solidFill>
            </a:endParaRPr>
          </a:p>
          <a:p>
            <a:pPr lvl="1"/>
            <a:r>
              <a:rPr lang="de-DE" sz="1600" b="1" dirty="0" smtClean="0">
                <a:solidFill>
                  <a:srgbClr val="FF0000"/>
                </a:solidFill>
              </a:rPr>
              <a:t>SQS: </a:t>
            </a:r>
            <a:r>
              <a:rPr lang="de-DE" sz="1600" b="1" dirty="0" err="1" smtClean="0">
                <a:solidFill>
                  <a:srgbClr val="FF0000"/>
                </a:solidFill>
              </a:rPr>
              <a:t>Commissioning</a:t>
            </a:r>
            <a:r>
              <a:rPr lang="de-DE" sz="1600" b="1" dirty="0" smtClean="0">
                <a:solidFill>
                  <a:srgbClr val="FF0000"/>
                </a:solidFill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</a:rPr>
              <a:t>of</a:t>
            </a:r>
            <a:r>
              <a:rPr lang="de-DE" sz="1600" b="1" dirty="0" smtClean="0">
                <a:solidFill>
                  <a:srgbClr val="FF0000"/>
                </a:solidFill>
              </a:rPr>
              <a:t> SQS </a:t>
            </a:r>
            <a:r>
              <a:rPr lang="de-DE" sz="1600" b="1" dirty="0" err="1" smtClean="0">
                <a:solidFill>
                  <a:srgbClr val="FF0000"/>
                </a:solidFill>
              </a:rPr>
              <a:t>fiber</a:t>
            </a:r>
            <a:r>
              <a:rPr lang="de-DE" sz="1600" b="1" dirty="0" smtClean="0">
                <a:solidFill>
                  <a:srgbClr val="FF0000"/>
                </a:solidFill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</a:rPr>
              <a:t>laser</a:t>
            </a:r>
            <a:r>
              <a:rPr lang="de-DE" sz="1600" b="1" dirty="0" smtClean="0">
                <a:solidFill>
                  <a:srgbClr val="FF0000"/>
                </a:solidFill>
              </a:rPr>
              <a:t> (Sep.-</a:t>
            </a:r>
            <a:r>
              <a:rPr lang="de-DE" sz="1600" b="1" dirty="0" err="1" smtClean="0">
                <a:solidFill>
                  <a:srgbClr val="FF0000"/>
                </a:solidFill>
              </a:rPr>
              <a:t>Oct</a:t>
            </a:r>
            <a:r>
              <a:rPr lang="de-DE" sz="1600" b="1" dirty="0" smtClean="0">
                <a:solidFill>
                  <a:srgbClr val="FF0000"/>
                </a:solidFill>
              </a:rPr>
              <a:t>. 2018)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ITDM: Installation / Configuration / Commissioning of </a:t>
            </a:r>
            <a:r>
              <a:rPr lang="en-US" sz="1600" b="1" dirty="0" smtClean="0">
                <a:solidFill>
                  <a:srgbClr val="FF0000"/>
                </a:solidFill>
              </a:rPr>
              <a:t>DAQ</a:t>
            </a:r>
            <a:endParaRPr lang="de-DE" sz="1600" b="1" dirty="0">
              <a:solidFill>
                <a:srgbClr val="FF0000"/>
              </a:solidFill>
            </a:endParaRPr>
          </a:p>
          <a:p>
            <a:r>
              <a:rPr lang="de-DE" sz="1800" b="1" dirty="0" smtClean="0"/>
              <a:t>Instrument </a:t>
            </a:r>
            <a:r>
              <a:rPr lang="de-DE" sz="1800" b="1" dirty="0" err="1"/>
              <a:t>commissioning</a:t>
            </a:r>
            <a:r>
              <a:rPr lang="de-DE" sz="1800" b="1" dirty="0"/>
              <a:t> </a:t>
            </a:r>
            <a:r>
              <a:rPr lang="de-DE" sz="1800" b="1" dirty="0" err="1"/>
              <a:t>without</a:t>
            </a:r>
            <a:r>
              <a:rPr lang="de-DE" sz="1800" b="1" dirty="0"/>
              <a:t> beam</a:t>
            </a:r>
          </a:p>
          <a:p>
            <a:pPr lvl="1"/>
            <a:r>
              <a:rPr lang="de-DE" sz="1600" dirty="0"/>
              <a:t>Installation </a:t>
            </a:r>
            <a:r>
              <a:rPr lang="de-DE" sz="1600" dirty="0" err="1"/>
              <a:t>of</a:t>
            </a:r>
            <a:r>
              <a:rPr lang="de-DE" sz="1600" dirty="0"/>
              <a:t> Rad. </a:t>
            </a:r>
            <a:r>
              <a:rPr lang="de-DE" sz="1600" dirty="0" err="1"/>
              <a:t>Saf</a:t>
            </a:r>
            <a:r>
              <a:rPr lang="de-DE" sz="1600" dirty="0"/>
              <a:t>. </a:t>
            </a:r>
            <a:r>
              <a:rPr lang="de-DE" sz="1600" dirty="0" err="1"/>
              <a:t>Interlocks</a:t>
            </a:r>
            <a:r>
              <a:rPr lang="de-DE" sz="1600" dirty="0"/>
              <a:t> in Apr. 18</a:t>
            </a:r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Installation </a:t>
            </a:r>
            <a:r>
              <a:rPr lang="de-DE" sz="1600" b="1" dirty="0" err="1">
                <a:solidFill>
                  <a:srgbClr val="FF0000"/>
                </a:solidFill>
              </a:rPr>
              <a:t>of</a:t>
            </a:r>
            <a:r>
              <a:rPr lang="de-DE" sz="1600" b="1" dirty="0">
                <a:solidFill>
                  <a:srgbClr val="FF0000"/>
                </a:solidFill>
              </a:rPr>
              <a:t> Laser Interlock </a:t>
            </a:r>
            <a:r>
              <a:rPr lang="de-DE" sz="1600" b="1" dirty="0" err="1">
                <a:solidFill>
                  <a:srgbClr val="FF0000"/>
                </a:solidFill>
              </a:rPr>
              <a:t>until</a:t>
            </a:r>
            <a:r>
              <a:rPr lang="de-DE" sz="1600" b="1" dirty="0">
                <a:solidFill>
                  <a:srgbClr val="FF0000"/>
                </a:solidFill>
              </a:rPr>
              <a:t> April, </a:t>
            </a:r>
            <a:r>
              <a:rPr lang="de-DE" sz="1600" b="1" dirty="0" err="1">
                <a:solidFill>
                  <a:srgbClr val="FF0000"/>
                </a:solidFill>
              </a:rPr>
              <a:t>commissioning</a:t>
            </a:r>
            <a:r>
              <a:rPr lang="de-DE" sz="1600" b="1" dirty="0">
                <a:solidFill>
                  <a:srgbClr val="FF0000"/>
                </a:solidFill>
              </a:rPr>
              <a:t> in </a:t>
            </a:r>
            <a:r>
              <a:rPr lang="de-DE" sz="1600" b="1" dirty="0" smtClean="0">
                <a:solidFill>
                  <a:srgbClr val="FF0000"/>
                </a:solidFill>
              </a:rPr>
              <a:t>May</a:t>
            </a:r>
            <a:endParaRPr lang="de-DE" sz="1600" b="1" dirty="0">
              <a:solidFill>
                <a:srgbClr val="FF0000"/>
              </a:solidFill>
            </a:endParaRPr>
          </a:p>
          <a:p>
            <a:pPr lvl="1"/>
            <a:endParaRPr lang="de-DE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6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SASE2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readiness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08129"/>
            <a:ext cx="8438245" cy="5172021"/>
          </a:xfrm>
        </p:spPr>
        <p:txBody>
          <a:bodyPr/>
          <a:lstStyle/>
          <a:p>
            <a:r>
              <a:rPr lang="de-DE" sz="1800" b="1" dirty="0"/>
              <a:t>TGA</a:t>
            </a:r>
          </a:p>
          <a:p>
            <a:pPr lvl="1"/>
            <a:r>
              <a:rPr lang="de-DE" sz="1600" dirty="0"/>
              <a:t>AC </a:t>
            </a:r>
            <a:r>
              <a:rPr lang="de-DE" sz="1600" dirty="0" err="1"/>
              <a:t>ready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Mar. / Apr. 18, </a:t>
            </a:r>
            <a:r>
              <a:rPr lang="de-DE" sz="1600" dirty="0" err="1"/>
              <a:t>Electricity</a:t>
            </a:r>
            <a:r>
              <a:rPr lang="de-DE" sz="1600" dirty="0"/>
              <a:t> </a:t>
            </a:r>
            <a:r>
              <a:rPr lang="de-DE" sz="1600" dirty="0" err="1"/>
              <a:t>ready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Apr. </a:t>
            </a:r>
            <a:r>
              <a:rPr lang="de-DE" sz="1600" dirty="0" smtClean="0"/>
              <a:t>18</a:t>
            </a:r>
          </a:p>
          <a:p>
            <a:pPr lvl="1"/>
            <a:r>
              <a:rPr lang="de-DE" sz="1600" b="1" dirty="0" smtClean="0">
                <a:solidFill>
                  <a:srgbClr val="FF0000"/>
                </a:solidFill>
              </a:rPr>
              <a:t>IT </a:t>
            </a:r>
            <a:r>
              <a:rPr lang="de-DE" sz="1600" b="1" dirty="0" err="1" smtClean="0">
                <a:solidFill>
                  <a:srgbClr val="FF0000"/>
                </a:solidFill>
              </a:rPr>
              <a:t>ready</a:t>
            </a:r>
            <a:r>
              <a:rPr lang="de-DE" sz="1600" b="1" dirty="0" smtClean="0">
                <a:solidFill>
                  <a:srgbClr val="FF0000"/>
                </a:solidFill>
              </a:rPr>
              <a:t> end </a:t>
            </a:r>
            <a:r>
              <a:rPr lang="de-DE" sz="1600" b="1" dirty="0" err="1" smtClean="0">
                <a:solidFill>
                  <a:srgbClr val="FF0000"/>
                </a:solidFill>
              </a:rPr>
              <a:t>of</a:t>
            </a:r>
            <a:r>
              <a:rPr lang="de-DE" sz="1600" b="1" dirty="0" smtClean="0">
                <a:solidFill>
                  <a:srgbClr val="FF0000"/>
                </a:solidFill>
              </a:rPr>
              <a:t> April 2018</a:t>
            </a:r>
            <a:endParaRPr lang="de-DE" sz="1600" b="1" dirty="0">
              <a:solidFill>
                <a:srgbClr val="FF0000"/>
              </a:solidFill>
            </a:endParaRPr>
          </a:p>
          <a:p>
            <a:r>
              <a:rPr lang="de-DE" sz="1800" b="1" dirty="0" err="1"/>
              <a:t>Beckhoff</a:t>
            </a:r>
            <a:r>
              <a:rPr lang="de-DE" sz="1800" b="1" dirty="0"/>
              <a:t> </a:t>
            </a:r>
            <a:r>
              <a:rPr lang="de-DE" sz="1800" b="1" dirty="0" err="1"/>
              <a:t>electronics</a:t>
            </a:r>
            <a:r>
              <a:rPr lang="de-DE" sz="1800" b="1" dirty="0"/>
              <a:t> </a:t>
            </a:r>
            <a:r>
              <a:rPr lang="de-DE" sz="1800" dirty="0"/>
              <a:t>(</a:t>
            </a:r>
            <a:r>
              <a:rPr lang="de-DE" sz="1800" b="1" dirty="0" smtClean="0">
                <a:solidFill>
                  <a:srgbClr val="FF0000"/>
                </a:solidFill>
              </a:rPr>
              <a:t>MID </a:t>
            </a:r>
            <a:r>
              <a:rPr lang="de-DE" sz="1800" b="1" dirty="0" err="1" smtClean="0">
                <a:solidFill>
                  <a:srgbClr val="FF0000"/>
                </a:solidFill>
              </a:rPr>
              <a:t>Opt</a:t>
            </a:r>
            <a:r>
              <a:rPr lang="de-DE" sz="1800" b="1" dirty="0" smtClean="0">
                <a:solidFill>
                  <a:srgbClr val="FF0000"/>
                </a:solidFill>
              </a:rPr>
              <a:t>. </a:t>
            </a:r>
            <a:r>
              <a:rPr lang="de-DE" sz="1800" b="1" dirty="0">
                <a:solidFill>
                  <a:srgbClr val="FF0000"/>
                </a:solidFill>
              </a:rPr>
              <a:t>/ </a:t>
            </a:r>
            <a:r>
              <a:rPr lang="de-DE" sz="1800" dirty="0" smtClean="0"/>
              <a:t>MID / HED </a:t>
            </a:r>
            <a:r>
              <a:rPr lang="de-DE" sz="1800" dirty="0" err="1"/>
              <a:t>Opt</a:t>
            </a:r>
            <a:r>
              <a:rPr lang="de-DE" sz="1800" dirty="0"/>
              <a:t>. / HED</a:t>
            </a:r>
            <a:r>
              <a:rPr lang="de-DE" sz="1800" dirty="0" smtClean="0"/>
              <a:t>)</a:t>
            </a:r>
            <a:endParaRPr lang="de-DE" sz="1800" b="1" dirty="0"/>
          </a:p>
          <a:p>
            <a:pPr lvl="1"/>
            <a:r>
              <a:rPr lang="de-DE" sz="1600" b="1" dirty="0" err="1"/>
              <a:t>Cabling</a:t>
            </a:r>
            <a:r>
              <a:rPr lang="de-DE" sz="1600" b="1" dirty="0"/>
              <a:t> Phase II </a:t>
            </a:r>
            <a:r>
              <a:rPr lang="de-DE" sz="1600" dirty="0" err="1"/>
              <a:t>done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May/</a:t>
            </a:r>
            <a:r>
              <a:rPr lang="de-DE" sz="1600" dirty="0" err="1"/>
              <a:t>July</a:t>
            </a:r>
            <a:r>
              <a:rPr lang="de-DE" sz="1600" dirty="0"/>
              <a:t>/Sep.18 </a:t>
            </a:r>
            <a:r>
              <a:rPr lang="de-DE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(20% 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MID + </a:t>
            </a:r>
            <a:r>
              <a:rPr lang="de-DE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10% HED </a:t>
            </a:r>
            <a:r>
              <a:rPr lang="de-DE" sz="16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)</a:t>
            </a:r>
            <a:b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</a:b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					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de-DE" sz="1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July</a:t>
            </a:r>
            <a:r>
              <a:rPr lang="de-DE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 /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mid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 Aug </a:t>
            </a:r>
            <a:r>
              <a:rPr lang="de-DE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/ 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Sep / Q1 19</a:t>
            </a:r>
            <a:endParaRPr lang="de-DE" sz="1600" b="1" dirty="0">
              <a:solidFill>
                <a:srgbClr val="FF0000"/>
              </a:solidFill>
            </a:endParaRPr>
          </a:p>
          <a:p>
            <a:pPr lvl="1"/>
            <a:r>
              <a:rPr lang="de-DE" sz="1600" dirty="0"/>
              <a:t>Day 1 </a:t>
            </a:r>
            <a:r>
              <a:rPr lang="de-DE" sz="1600" b="1" dirty="0" err="1"/>
              <a:t>hardware</a:t>
            </a:r>
            <a:r>
              <a:rPr lang="de-DE" sz="1600" b="1" dirty="0"/>
              <a:t> BH </a:t>
            </a:r>
            <a:r>
              <a:rPr lang="de-DE" sz="1600" dirty="0" err="1"/>
              <a:t>done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Feb./Mar./June 18 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June /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July</a:t>
            </a:r>
            <a:r>
              <a:rPr lang="de-DE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/ Aug. / Q4 18</a:t>
            </a:r>
            <a:endParaRPr lang="de-DE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de-DE" sz="1600" b="1" dirty="0" err="1" smtClean="0"/>
              <a:t>Beckhoff</a:t>
            </a:r>
            <a:r>
              <a:rPr lang="de-DE" sz="1600" b="1" dirty="0" smtClean="0"/>
              <a:t> </a:t>
            </a:r>
            <a:r>
              <a:rPr lang="de-DE" sz="1600" b="1" dirty="0" err="1"/>
              <a:t>electronics</a:t>
            </a:r>
            <a:r>
              <a:rPr lang="de-DE" sz="1600" b="1" dirty="0"/>
              <a:t> E2E </a:t>
            </a:r>
            <a:r>
              <a:rPr lang="de-DE" sz="1600" dirty="0" err="1"/>
              <a:t>done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Sep. 18 / </a:t>
            </a:r>
            <a:r>
              <a:rPr lang="de-DE" sz="1600" dirty="0" err="1"/>
              <a:t>Oct</a:t>
            </a:r>
            <a:r>
              <a:rPr lang="de-DE" sz="1600" dirty="0"/>
              <a:t>. 18 / Jan. </a:t>
            </a:r>
            <a:r>
              <a:rPr lang="de-DE" sz="1600" dirty="0" smtClean="0"/>
              <a:t>19 </a:t>
            </a:r>
            <a:br>
              <a:rPr lang="de-DE" sz="1600" dirty="0" smtClean="0"/>
            </a:br>
            <a:r>
              <a:rPr lang="de-DE" sz="1600" dirty="0" smtClean="0"/>
              <a:t>					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Sep. /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Oct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r>
              <a:rPr lang="de-DE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/ Q4 18 /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first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half 2019</a:t>
            </a:r>
            <a:endParaRPr lang="de-DE" sz="1600" b="1" dirty="0">
              <a:solidFill>
                <a:srgbClr val="FF0000"/>
              </a:solidFill>
            </a:endParaRPr>
          </a:p>
          <a:p>
            <a:r>
              <a:rPr lang="de-DE" sz="1800" b="1" dirty="0" smtClean="0"/>
              <a:t>Instrument </a:t>
            </a:r>
            <a:r>
              <a:rPr lang="de-DE" sz="1800" b="1" dirty="0" err="1"/>
              <a:t>installation</a:t>
            </a:r>
            <a:endParaRPr lang="de-DE" sz="1800" b="1" dirty="0"/>
          </a:p>
          <a:p>
            <a:pPr lvl="1"/>
            <a:r>
              <a:rPr lang="de-DE" sz="1600" b="1" dirty="0"/>
              <a:t>Major time </a:t>
            </a:r>
            <a:r>
              <a:rPr lang="de-DE" sz="1600" b="1" dirty="0" err="1"/>
              <a:t>of</a:t>
            </a:r>
            <a:r>
              <a:rPr lang="de-DE" sz="1600" b="1" dirty="0"/>
              <a:t> </a:t>
            </a:r>
            <a:r>
              <a:rPr lang="de-DE" sz="1600" b="1" dirty="0" err="1"/>
              <a:t>installation</a:t>
            </a:r>
            <a:r>
              <a:rPr lang="de-DE" sz="1600" b="1" dirty="0"/>
              <a:t>: </a:t>
            </a:r>
            <a:r>
              <a:rPr lang="de-DE" sz="1600" dirty="0"/>
              <a:t>Q4 2017 - Q1 2018 </a:t>
            </a:r>
          </a:p>
          <a:p>
            <a:pPr lvl="1"/>
            <a:r>
              <a:rPr lang="de-DE" sz="1600" b="1" dirty="0" smtClean="0"/>
              <a:t>MID: AGIPD</a:t>
            </a:r>
            <a:r>
              <a:rPr lang="de-DE" sz="1600" dirty="0" smtClean="0"/>
              <a:t> </a:t>
            </a:r>
            <a:r>
              <a:rPr lang="de-DE" sz="1600" dirty="0" err="1"/>
              <a:t>ready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installation</a:t>
            </a:r>
            <a:r>
              <a:rPr lang="de-DE" sz="1600" dirty="0"/>
              <a:t> in Feb. 18 </a:t>
            </a:r>
            <a:endParaRPr lang="de-DE" sz="1600" dirty="0" smtClean="0"/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HED: Integration </a:t>
            </a:r>
            <a:r>
              <a:rPr lang="de-DE" sz="1600" b="1" dirty="0" err="1">
                <a:solidFill>
                  <a:srgbClr val="FF0000"/>
                </a:solidFill>
              </a:rPr>
              <a:t>of</a:t>
            </a:r>
            <a:r>
              <a:rPr lang="de-DE" sz="1600" b="1" dirty="0">
                <a:solidFill>
                  <a:srgbClr val="FF0000"/>
                </a:solidFill>
              </a:rPr>
              <a:t> Jungfrau-, </a:t>
            </a:r>
            <a:r>
              <a:rPr lang="de-DE" sz="1600" b="1" dirty="0" err="1" smtClean="0">
                <a:solidFill>
                  <a:srgbClr val="FF0000"/>
                </a:solidFill>
              </a:rPr>
              <a:t>ePIX-detectors</a:t>
            </a:r>
            <a:endParaRPr lang="de-DE" sz="1600" b="1" dirty="0" smtClean="0">
              <a:solidFill>
                <a:srgbClr val="FF0000"/>
              </a:solidFill>
            </a:endParaRP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ITDM: Installation / Configuration / Commissioning of DAQ </a:t>
            </a:r>
            <a:endParaRPr lang="de-DE" sz="1600" dirty="0"/>
          </a:p>
          <a:p>
            <a:r>
              <a:rPr lang="de-DE" sz="1800" b="1" dirty="0" smtClean="0"/>
              <a:t>Instrument </a:t>
            </a:r>
            <a:r>
              <a:rPr lang="de-DE" sz="1800" b="1" dirty="0" err="1"/>
              <a:t>commissioning</a:t>
            </a:r>
            <a:r>
              <a:rPr lang="de-DE" sz="1800" b="1" dirty="0"/>
              <a:t> </a:t>
            </a:r>
            <a:r>
              <a:rPr lang="de-DE" sz="1800" b="1" dirty="0" err="1"/>
              <a:t>without</a:t>
            </a:r>
            <a:r>
              <a:rPr lang="de-DE" sz="1800" b="1" dirty="0"/>
              <a:t> beam</a:t>
            </a:r>
          </a:p>
          <a:p>
            <a:pPr lvl="1"/>
            <a:r>
              <a:rPr lang="de-DE" sz="1600" dirty="0"/>
              <a:t>Installation </a:t>
            </a:r>
            <a:r>
              <a:rPr lang="de-DE" sz="1600" dirty="0" err="1"/>
              <a:t>of</a:t>
            </a:r>
            <a:r>
              <a:rPr lang="de-DE" sz="1600" dirty="0"/>
              <a:t> Rad. </a:t>
            </a:r>
            <a:r>
              <a:rPr lang="de-DE" sz="1600" dirty="0" err="1"/>
              <a:t>Saf</a:t>
            </a:r>
            <a:r>
              <a:rPr lang="de-DE" sz="1600" dirty="0"/>
              <a:t>. </a:t>
            </a:r>
            <a:r>
              <a:rPr lang="de-DE" sz="1600" dirty="0" err="1"/>
              <a:t>Interlocks</a:t>
            </a:r>
            <a:r>
              <a:rPr lang="de-DE" sz="1600" dirty="0"/>
              <a:t> in </a:t>
            </a:r>
            <a:r>
              <a:rPr lang="de-DE" sz="1600" dirty="0" err="1"/>
              <a:t>July</a:t>
            </a:r>
            <a:r>
              <a:rPr lang="de-DE" sz="1600" dirty="0"/>
              <a:t> 18</a:t>
            </a:r>
          </a:p>
          <a:p>
            <a:pPr lvl="1"/>
            <a:r>
              <a:rPr lang="de-DE" sz="1600" b="1" dirty="0">
                <a:solidFill>
                  <a:srgbClr val="FF0000"/>
                </a:solidFill>
              </a:rPr>
              <a:t>Installation </a:t>
            </a:r>
            <a:r>
              <a:rPr lang="de-DE" sz="1600" b="1" dirty="0" err="1">
                <a:solidFill>
                  <a:srgbClr val="FF0000"/>
                </a:solidFill>
              </a:rPr>
              <a:t>of</a:t>
            </a:r>
            <a:r>
              <a:rPr lang="de-DE" sz="1600" b="1" dirty="0">
                <a:solidFill>
                  <a:srgbClr val="FF0000"/>
                </a:solidFill>
              </a:rPr>
              <a:t> Laser </a:t>
            </a:r>
            <a:r>
              <a:rPr lang="de-DE" sz="1600" b="1" dirty="0" err="1" smtClean="0">
                <a:solidFill>
                  <a:srgbClr val="FF0000"/>
                </a:solidFill>
              </a:rPr>
              <a:t>Interl</a:t>
            </a:r>
            <a:r>
              <a:rPr lang="de-DE" sz="1600" b="1" dirty="0" smtClean="0">
                <a:solidFill>
                  <a:srgbClr val="FF0000"/>
                </a:solidFill>
              </a:rPr>
              <a:t>. in </a:t>
            </a:r>
            <a:r>
              <a:rPr lang="de-DE" sz="1600" b="1" dirty="0">
                <a:solidFill>
                  <a:srgbClr val="FF0000"/>
                </a:solidFill>
              </a:rPr>
              <a:t>Mar.-Apr., </a:t>
            </a:r>
            <a:r>
              <a:rPr lang="de-DE" sz="1600" b="1" dirty="0" err="1" smtClean="0">
                <a:solidFill>
                  <a:srgbClr val="FF0000"/>
                </a:solidFill>
              </a:rPr>
              <a:t>commissioning</a:t>
            </a:r>
            <a:r>
              <a:rPr lang="de-DE" sz="1600" b="1" dirty="0" smtClean="0">
                <a:solidFill>
                  <a:srgbClr val="FF0000"/>
                </a:solidFill>
              </a:rPr>
              <a:t> </a:t>
            </a:r>
            <a:r>
              <a:rPr lang="de-DE" sz="1600" b="1" dirty="0">
                <a:solidFill>
                  <a:srgbClr val="FF0000"/>
                </a:solidFill>
              </a:rPr>
              <a:t>in </a:t>
            </a:r>
            <a:r>
              <a:rPr lang="de-DE" sz="1600" b="1" dirty="0" smtClean="0">
                <a:solidFill>
                  <a:srgbClr val="FF0000"/>
                </a:solidFill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223388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SASE1 </a:t>
            </a:r>
            <a:r>
              <a:rPr lang="de-DE" dirty="0" err="1"/>
              <a:t>tunnel</a:t>
            </a:r>
            <a:r>
              <a:rPr lang="de-DE" dirty="0"/>
              <a:t> &amp;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415572" cy="4932362"/>
          </a:xfrm>
        </p:spPr>
        <p:txBody>
          <a:bodyPr/>
          <a:lstStyle/>
          <a:p>
            <a:r>
              <a:rPr lang="de-DE" b="1" dirty="0"/>
              <a:t>Tunnel:</a:t>
            </a:r>
          </a:p>
          <a:p>
            <a:pPr lvl="1"/>
            <a:r>
              <a:rPr lang="de-DE" sz="2000" b="1" dirty="0" err="1">
                <a:solidFill>
                  <a:srgbClr val="FF0000"/>
                </a:solidFill>
              </a:rPr>
              <a:t>HiRex</a:t>
            </a:r>
            <a:r>
              <a:rPr lang="de-DE" sz="2000" b="1" dirty="0">
                <a:solidFill>
                  <a:srgbClr val="FF0000"/>
                </a:solidFill>
              </a:rPr>
              <a:t>: Gotthard II – 25 </a:t>
            </a:r>
            <a:r>
              <a:rPr lang="de-DE" sz="2000" b="1" dirty="0" err="1">
                <a:solidFill>
                  <a:srgbClr val="FF0000"/>
                </a:solidFill>
              </a:rPr>
              <a:t>required</a:t>
            </a:r>
            <a:r>
              <a:rPr lang="de-DE" sz="2000" b="1" dirty="0">
                <a:solidFill>
                  <a:srgbClr val="FF0000"/>
                </a:solidFill>
              </a:rPr>
              <a:t> for </a:t>
            </a:r>
            <a:r>
              <a:rPr lang="de-DE" sz="2000" b="1" dirty="0" err="1">
                <a:solidFill>
                  <a:srgbClr val="FF0000"/>
                </a:solidFill>
              </a:rPr>
              <a:t>resolution</a:t>
            </a:r>
            <a:r>
              <a:rPr lang="de-DE" sz="2000" b="1" dirty="0">
                <a:solidFill>
                  <a:srgbClr val="FF0000"/>
                </a:solidFill>
              </a:rPr>
              <a:t> / MHz rate DAQ (shot2shot </a:t>
            </a:r>
            <a:r>
              <a:rPr lang="de-DE" sz="2000" b="1" dirty="0" err="1">
                <a:solidFill>
                  <a:srgbClr val="FF0000"/>
                </a:solidFill>
              </a:rPr>
              <a:t>spectra</a:t>
            </a:r>
            <a:r>
              <a:rPr lang="de-DE" sz="2000" b="1" dirty="0">
                <a:solidFill>
                  <a:srgbClr val="FF0000"/>
                </a:solidFill>
              </a:rPr>
              <a:t>!)…</a:t>
            </a:r>
          </a:p>
          <a:p>
            <a:pPr lvl="1"/>
            <a:r>
              <a:rPr lang="de-DE" sz="2000" b="1" dirty="0">
                <a:solidFill>
                  <a:srgbClr val="FF0000"/>
                </a:solidFill>
              </a:rPr>
              <a:t>Upgrade </a:t>
            </a:r>
            <a:r>
              <a:rPr lang="de-DE" sz="2000" b="1" dirty="0" err="1">
                <a:solidFill>
                  <a:srgbClr val="FF0000"/>
                </a:solidFill>
              </a:rPr>
              <a:t>to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gated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imager</a:t>
            </a:r>
            <a:r>
              <a:rPr lang="de-DE" sz="2000" b="1" dirty="0">
                <a:solidFill>
                  <a:srgbClr val="FF0000"/>
                </a:solidFill>
              </a:rPr>
              <a:t> (for </a:t>
            </a:r>
            <a:r>
              <a:rPr lang="de-DE" sz="2000" b="1" dirty="0" err="1">
                <a:solidFill>
                  <a:srgbClr val="FF0000"/>
                </a:solidFill>
              </a:rPr>
              <a:t>picking</a:t>
            </a:r>
            <a:r>
              <a:rPr lang="de-DE" sz="2000" b="1" dirty="0">
                <a:solidFill>
                  <a:srgbClr val="FF0000"/>
                </a:solidFill>
              </a:rPr>
              <a:t> a pulse </a:t>
            </a:r>
            <a:r>
              <a:rPr lang="de-DE" sz="2000" b="1" dirty="0" err="1">
                <a:solidFill>
                  <a:srgbClr val="FF0000"/>
                </a:solidFill>
              </a:rPr>
              <a:t>image</a:t>
            </a:r>
            <a:r>
              <a:rPr lang="de-DE" sz="2000" b="1" dirty="0">
                <a:solidFill>
                  <a:srgbClr val="FF0000"/>
                </a:solidFill>
              </a:rPr>
              <a:t> in </a:t>
            </a:r>
            <a:r>
              <a:rPr lang="de-DE" sz="2000" b="1" dirty="0" err="1">
                <a:solidFill>
                  <a:srgbClr val="FF0000"/>
                </a:solidFill>
              </a:rPr>
              <a:t>the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train</a:t>
            </a:r>
            <a:r>
              <a:rPr lang="de-DE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de-DE" b="1" dirty="0"/>
              <a:t>FXE:</a:t>
            </a:r>
          </a:p>
          <a:p>
            <a:pPr lvl="1"/>
            <a:r>
              <a:rPr lang="de-DE" sz="2000" b="1" dirty="0" smtClean="0"/>
              <a:t>Jungfrau + </a:t>
            </a:r>
            <a:r>
              <a:rPr lang="de-DE" sz="2000" b="1" dirty="0" smtClean="0">
                <a:solidFill>
                  <a:srgbClr val="FF0000"/>
                </a:solidFill>
              </a:rPr>
              <a:t>Gotthard</a:t>
            </a:r>
            <a:r>
              <a:rPr lang="de-DE" sz="2000" b="1" dirty="0" smtClean="0"/>
              <a:t> </a:t>
            </a:r>
            <a:r>
              <a:rPr lang="de-DE" sz="2000" b="1" dirty="0" err="1"/>
              <a:t>detector</a:t>
            </a:r>
            <a:r>
              <a:rPr lang="de-DE" sz="2000" b="1" dirty="0"/>
              <a:t> </a:t>
            </a:r>
            <a:r>
              <a:rPr lang="de-DE" sz="2000" dirty="0" err="1"/>
              <a:t>planning</a:t>
            </a:r>
            <a:r>
              <a:rPr lang="de-DE" sz="2000" dirty="0"/>
              <a:t>, </a:t>
            </a:r>
            <a:r>
              <a:rPr lang="de-DE" sz="2000" dirty="0" err="1"/>
              <a:t>cabling</a:t>
            </a:r>
            <a:r>
              <a:rPr lang="de-DE" sz="2000" dirty="0"/>
              <a:t>, </a:t>
            </a:r>
            <a:r>
              <a:rPr lang="de-DE" sz="2000" dirty="0" err="1"/>
              <a:t>integration</a:t>
            </a:r>
            <a:r>
              <a:rPr lang="de-DE" sz="2000" dirty="0"/>
              <a:t> &amp; </a:t>
            </a:r>
            <a:r>
              <a:rPr lang="de-DE" sz="2000" dirty="0" err="1" smtClean="0"/>
              <a:t>commissioning</a:t>
            </a:r>
            <a:endParaRPr lang="de-DE" sz="2000" dirty="0"/>
          </a:p>
          <a:p>
            <a:pPr lvl="1"/>
            <a:r>
              <a:rPr lang="de-DE" sz="2000" b="1" dirty="0" smtClean="0">
                <a:solidFill>
                  <a:srgbClr val="FF0000"/>
                </a:solidFill>
              </a:rPr>
              <a:t>Additional </a:t>
            </a:r>
            <a:r>
              <a:rPr lang="de-DE" sz="2000" b="1" dirty="0" err="1" smtClean="0">
                <a:solidFill>
                  <a:srgbClr val="FF0000"/>
                </a:solidFill>
              </a:rPr>
              <a:t>cabling</a:t>
            </a:r>
            <a:r>
              <a:rPr lang="de-DE" sz="2000" b="1" dirty="0" smtClean="0">
                <a:solidFill>
                  <a:srgbClr val="FF0000"/>
                </a:solidFill>
              </a:rPr>
              <a:t> (I/O, </a:t>
            </a:r>
            <a:r>
              <a:rPr lang="de-DE" sz="2000" b="1" dirty="0" err="1" smtClean="0">
                <a:solidFill>
                  <a:srgbClr val="FF0000"/>
                </a:solidFill>
              </a:rPr>
              <a:t>more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r>
              <a:rPr lang="de-DE" sz="2000" b="1" dirty="0" err="1" smtClean="0">
                <a:solidFill>
                  <a:srgbClr val="FF0000"/>
                </a:solidFill>
              </a:rPr>
              <a:t>motors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r>
              <a:rPr lang="de-DE" sz="2000" b="1" dirty="0" err="1" smtClean="0">
                <a:solidFill>
                  <a:srgbClr val="FF0000"/>
                </a:solidFill>
              </a:rPr>
              <a:t>from</a:t>
            </a:r>
            <a:r>
              <a:rPr lang="de-DE" sz="2000" b="1" dirty="0" smtClean="0">
                <a:solidFill>
                  <a:srgbClr val="FF0000"/>
                </a:solidFill>
              </a:rPr>
              <a:t> JJ…)</a:t>
            </a:r>
            <a:endParaRPr lang="de-DE" sz="2000" b="1" dirty="0">
              <a:solidFill>
                <a:srgbClr val="FF0000"/>
              </a:solidFill>
            </a:endParaRPr>
          </a:p>
          <a:p>
            <a:r>
              <a:rPr lang="de-DE" b="1" dirty="0"/>
              <a:t>SPB/SFX:</a:t>
            </a:r>
          </a:p>
          <a:p>
            <a:pPr lvl="1"/>
            <a:r>
              <a:rPr lang="de-DE" sz="2000" b="1" dirty="0"/>
              <a:t>Jungfrau + </a:t>
            </a:r>
            <a:r>
              <a:rPr lang="de-DE" sz="2000" b="1" dirty="0" smtClean="0">
                <a:solidFill>
                  <a:srgbClr val="FF0000"/>
                </a:solidFill>
              </a:rPr>
              <a:t>Gotthard</a:t>
            </a:r>
            <a:r>
              <a:rPr lang="de-DE" sz="2000" b="1" dirty="0" smtClean="0"/>
              <a:t> + AGIPD4M </a:t>
            </a:r>
            <a:r>
              <a:rPr lang="de-DE" sz="2000" b="1" dirty="0" err="1" smtClean="0"/>
              <a:t>detector</a:t>
            </a:r>
            <a:r>
              <a:rPr lang="de-DE" sz="2000" b="1" dirty="0" smtClean="0"/>
              <a:t> </a:t>
            </a:r>
            <a:r>
              <a:rPr lang="de-DE" sz="2000" dirty="0" err="1"/>
              <a:t>planning</a:t>
            </a:r>
            <a:r>
              <a:rPr lang="de-DE" sz="2000" dirty="0"/>
              <a:t>, </a:t>
            </a:r>
            <a:r>
              <a:rPr lang="de-DE" sz="2000" dirty="0" err="1"/>
              <a:t>cabling</a:t>
            </a:r>
            <a:r>
              <a:rPr lang="de-DE" sz="2000" dirty="0"/>
              <a:t>, </a:t>
            </a:r>
            <a:r>
              <a:rPr lang="de-DE" sz="2000" dirty="0" err="1"/>
              <a:t>integration</a:t>
            </a:r>
            <a:r>
              <a:rPr lang="de-DE" sz="2000" dirty="0"/>
              <a:t> &amp; </a:t>
            </a:r>
            <a:r>
              <a:rPr lang="de-DE" sz="2000" dirty="0" err="1"/>
              <a:t>commissioning</a:t>
            </a:r>
            <a:endParaRPr lang="de-DE" sz="2000" dirty="0"/>
          </a:p>
          <a:p>
            <a:pPr lvl="1"/>
            <a:r>
              <a:rPr lang="de-DE" sz="2000" dirty="0" smtClean="0"/>
              <a:t>Additional </a:t>
            </a:r>
            <a:r>
              <a:rPr lang="de-DE" sz="2000" dirty="0" err="1"/>
              <a:t>work</a:t>
            </a:r>
            <a:r>
              <a:rPr lang="de-DE" sz="2000" dirty="0"/>
              <a:t> </a:t>
            </a:r>
            <a:r>
              <a:rPr lang="de-DE" sz="2000" dirty="0" smtClean="0"/>
              <a:t>for </a:t>
            </a:r>
            <a:r>
              <a:rPr lang="de-DE" sz="2000" b="1" dirty="0" err="1" smtClean="0"/>
              <a:t>downstream</a:t>
            </a:r>
            <a:r>
              <a:rPr lang="de-DE" sz="2000" b="1" dirty="0" smtClean="0"/>
              <a:t> </a:t>
            </a:r>
            <a:r>
              <a:rPr lang="de-DE" sz="2000" b="1" dirty="0" err="1"/>
              <a:t>region</a:t>
            </a:r>
            <a:r>
              <a:rPr lang="de-DE" sz="2000" b="1" dirty="0"/>
              <a:t> (</a:t>
            </a:r>
            <a:r>
              <a:rPr lang="de-DE" sz="2000" b="1" dirty="0" err="1"/>
              <a:t>day</a:t>
            </a:r>
            <a:r>
              <a:rPr lang="de-DE" sz="2000" b="1" dirty="0"/>
              <a:t> 2 / SFX)</a:t>
            </a:r>
          </a:p>
          <a:p>
            <a:pPr lvl="1"/>
            <a:r>
              <a:rPr lang="de-DE" sz="2000" b="1" dirty="0">
                <a:solidFill>
                  <a:srgbClr val="FF0000"/>
                </a:solidFill>
              </a:rPr>
              <a:t>Additional </a:t>
            </a:r>
            <a:r>
              <a:rPr lang="de-DE" sz="2000" b="1" dirty="0" err="1">
                <a:solidFill>
                  <a:srgbClr val="FF0000"/>
                </a:solidFill>
              </a:rPr>
              <a:t>rackroom</a:t>
            </a:r>
            <a:r>
              <a:rPr lang="de-DE" sz="2000" b="1" dirty="0">
                <a:solidFill>
                  <a:srgbClr val="FF0000"/>
                </a:solidFill>
              </a:rPr>
              <a:t> D.23 </a:t>
            </a:r>
            <a:r>
              <a:rPr lang="de-DE" sz="2000" b="1" dirty="0" err="1">
                <a:solidFill>
                  <a:srgbClr val="FF0000"/>
                </a:solidFill>
              </a:rPr>
              <a:t>until</a:t>
            </a:r>
            <a:r>
              <a:rPr lang="de-DE" sz="2000" b="1" dirty="0">
                <a:solidFill>
                  <a:srgbClr val="FF0000"/>
                </a:solidFill>
              </a:rPr>
              <a:t> Q1 2019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2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8. SASE3 </a:t>
            </a:r>
            <a:r>
              <a:rPr lang="de-DE" dirty="0" err="1"/>
              <a:t>tunnel</a:t>
            </a:r>
            <a:r>
              <a:rPr lang="de-DE" dirty="0"/>
              <a:t> &amp;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87245"/>
            <a:ext cx="8503213" cy="5092905"/>
          </a:xfrm>
        </p:spPr>
        <p:txBody>
          <a:bodyPr/>
          <a:lstStyle/>
          <a:p>
            <a:r>
              <a:rPr lang="de-DE" sz="2000" b="1" dirty="0"/>
              <a:t>Tunnel:</a:t>
            </a:r>
          </a:p>
          <a:p>
            <a:pPr lvl="1"/>
            <a:r>
              <a:rPr lang="de-DE" sz="1800" b="1" dirty="0" err="1"/>
              <a:t>Undulators</a:t>
            </a:r>
            <a:r>
              <a:rPr lang="de-DE" sz="1800" b="1" dirty="0"/>
              <a:t>:</a:t>
            </a:r>
            <a:r>
              <a:rPr lang="de-DE" sz="1800" dirty="0"/>
              <a:t> </a:t>
            </a:r>
            <a:r>
              <a:rPr lang="de-DE" sz="1800" dirty="0" err="1"/>
              <a:t>Self-seeding</a:t>
            </a:r>
            <a:r>
              <a:rPr lang="de-DE" sz="1800" dirty="0"/>
              <a:t>, </a:t>
            </a:r>
            <a:r>
              <a:rPr lang="de-DE" sz="1800" dirty="0" err="1"/>
              <a:t>Circular</a:t>
            </a:r>
            <a:r>
              <a:rPr lang="de-DE" sz="1800" dirty="0"/>
              <a:t> </a:t>
            </a:r>
            <a:r>
              <a:rPr lang="de-DE" sz="1800" dirty="0" err="1"/>
              <a:t>polarization</a:t>
            </a:r>
            <a:r>
              <a:rPr lang="de-DE" sz="1800" dirty="0"/>
              <a:t> undulator, </a:t>
            </a:r>
            <a:r>
              <a:rPr lang="de-DE" sz="1800" dirty="0" err="1"/>
              <a:t>Helical</a:t>
            </a:r>
            <a:r>
              <a:rPr lang="de-DE" sz="1800" dirty="0"/>
              <a:t> </a:t>
            </a:r>
            <a:r>
              <a:rPr lang="de-DE" sz="1800" dirty="0" err="1"/>
              <a:t>afterburner</a:t>
            </a:r>
            <a:endParaRPr lang="de-DE" sz="1800" dirty="0"/>
          </a:p>
          <a:p>
            <a:pPr lvl="1"/>
            <a:r>
              <a:rPr lang="de-DE" sz="1800" b="1" dirty="0" err="1"/>
              <a:t>Diagnostics</a:t>
            </a:r>
            <a:r>
              <a:rPr lang="de-DE" sz="1800" b="1" dirty="0"/>
              <a:t>: </a:t>
            </a:r>
            <a:r>
              <a:rPr lang="de-DE" sz="1800" dirty="0" err="1"/>
              <a:t>Full</a:t>
            </a:r>
            <a:r>
              <a:rPr lang="de-DE" sz="1800" dirty="0"/>
              <a:t> PES </a:t>
            </a:r>
            <a:r>
              <a:rPr lang="de-DE" sz="1800" dirty="0" err="1"/>
              <a:t>operation</a:t>
            </a:r>
            <a:r>
              <a:rPr lang="de-DE" sz="1800" dirty="0"/>
              <a:t>, Exit-</a:t>
            </a:r>
            <a:r>
              <a:rPr lang="de-DE" sz="1800" dirty="0" err="1"/>
              <a:t>Slit</a:t>
            </a:r>
            <a:r>
              <a:rPr lang="de-DE" sz="1800" dirty="0"/>
              <a:t> </a:t>
            </a:r>
            <a:r>
              <a:rPr lang="de-DE" sz="1800" dirty="0" err="1"/>
              <a:t>Imagers</a:t>
            </a:r>
            <a:endParaRPr lang="de-DE" sz="1800" dirty="0"/>
          </a:p>
          <a:p>
            <a:r>
              <a:rPr lang="de-DE" sz="2000" b="1" dirty="0"/>
              <a:t>SCS: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Additional </a:t>
            </a:r>
            <a:r>
              <a:rPr lang="de-DE" sz="1800" b="1" dirty="0" err="1">
                <a:solidFill>
                  <a:srgbClr val="FF0000"/>
                </a:solidFill>
              </a:rPr>
              <a:t>rackspace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beyond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day</a:t>
            </a:r>
            <a:r>
              <a:rPr lang="de-DE" sz="1800" b="1" dirty="0">
                <a:solidFill>
                  <a:srgbClr val="FF0000"/>
                </a:solidFill>
              </a:rPr>
              <a:t> 2 </a:t>
            </a:r>
            <a:r>
              <a:rPr lang="de-DE" sz="1800" b="1" dirty="0" err="1">
                <a:solidFill>
                  <a:srgbClr val="FF0000"/>
                </a:solidFill>
              </a:rPr>
              <a:t>required</a:t>
            </a:r>
            <a:r>
              <a:rPr lang="de-DE" sz="1800" b="1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Setup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PP-Laser </a:t>
            </a:r>
            <a:r>
              <a:rPr lang="de-DE" sz="1800" b="1" dirty="0" err="1">
                <a:solidFill>
                  <a:srgbClr val="FF0000"/>
                </a:solidFill>
              </a:rPr>
              <a:t>system</a:t>
            </a:r>
            <a:r>
              <a:rPr lang="de-DE" sz="1800" b="1" dirty="0">
                <a:solidFill>
                  <a:srgbClr val="FF0000"/>
                </a:solidFill>
              </a:rPr>
              <a:t> incl. </a:t>
            </a:r>
            <a:r>
              <a:rPr lang="de-DE" sz="1800" b="1" dirty="0" err="1">
                <a:solidFill>
                  <a:srgbClr val="FF0000"/>
                </a:solidFill>
              </a:rPr>
              <a:t>the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instrument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laser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hutch</a:t>
            </a:r>
            <a:r>
              <a:rPr lang="de-DE" sz="1800" b="1" dirty="0">
                <a:solidFill>
                  <a:srgbClr val="FF0000"/>
                </a:solidFill>
              </a:rPr>
              <a:t> (</a:t>
            </a:r>
            <a:r>
              <a:rPr lang="de-DE" sz="1800" b="1" dirty="0" err="1">
                <a:solidFill>
                  <a:srgbClr val="FF0000"/>
                </a:solidFill>
              </a:rPr>
              <a:t>early</a:t>
            </a:r>
            <a:r>
              <a:rPr lang="de-DE" sz="1800" b="1" dirty="0">
                <a:solidFill>
                  <a:srgbClr val="FF0000"/>
                </a:solidFill>
              </a:rPr>
              <a:t> 2019)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2nd </a:t>
            </a:r>
            <a:r>
              <a:rPr lang="de-DE" sz="1800" b="1" dirty="0" err="1">
                <a:solidFill>
                  <a:srgbClr val="FF0000"/>
                </a:solidFill>
              </a:rPr>
              <a:t>user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endstation</a:t>
            </a:r>
            <a:r>
              <a:rPr lang="de-DE" sz="1800" b="1" dirty="0">
                <a:solidFill>
                  <a:srgbClr val="FF0000"/>
                </a:solidFill>
              </a:rPr>
              <a:t> XRD (Q2 2019)</a:t>
            </a:r>
          </a:p>
          <a:p>
            <a:pPr lvl="1"/>
            <a:r>
              <a:rPr lang="de-DE" sz="1800" b="1" dirty="0" err="1">
                <a:solidFill>
                  <a:srgbClr val="FF0000"/>
                </a:solidFill>
              </a:rPr>
              <a:t>hRIXS</a:t>
            </a:r>
            <a:r>
              <a:rPr lang="de-DE" sz="1800" b="1" dirty="0">
                <a:solidFill>
                  <a:srgbClr val="FF0000"/>
                </a:solidFill>
              </a:rPr>
              <a:t> + </a:t>
            </a:r>
            <a:r>
              <a:rPr lang="de-DE" sz="1800" b="1" dirty="0" err="1">
                <a:solidFill>
                  <a:srgbClr val="FF0000"/>
                </a:solidFill>
              </a:rPr>
              <a:t>chemistry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station</a:t>
            </a:r>
            <a:r>
              <a:rPr lang="de-DE" sz="1800" b="1" dirty="0">
                <a:solidFill>
                  <a:srgbClr val="FF0000"/>
                </a:solidFill>
              </a:rPr>
              <a:t> (2nd half 2019)</a:t>
            </a:r>
          </a:p>
          <a:p>
            <a:r>
              <a:rPr lang="de-DE" sz="2000" b="1" dirty="0"/>
              <a:t>SQS: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Additional </a:t>
            </a:r>
            <a:r>
              <a:rPr lang="de-DE" sz="1800" b="1" dirty="0" err="1">
                <a:solidFill>
                  <a:srgbClr val="FF0000"/>
                </a:solidFill>
              </a:rPr>
              <a:t>rackspace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beyond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day</a:t>
            </a:r>
            <a:r>
              <a:rPr lang="de-DE" sz="1800" b="1" dirty="0">
                <a:solidFill>
                  <a:srgbClr val="FF0000"/>
                </a:solidFill>
              </a:rPr>
              <a:t> 2 </a:t>
            </a:r>
            <a:r>
              <a:rPr lang="de-DE" sz="1800" b="1" dirty="0" err="1" smtClean="0">
                <a:solidFill>
                  <a:srgbClr val="FF0000"/>
                </a:solidFill>
              </a:rPr>
              <a:t>required</a:t>
            </a:r>
            <a:r>
              <a:rPr lang="de-DE" sz="1800" b="1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de-DE" sz="1800" b="1" dirty="0" smtClean="0">
                <a:solidFill>
                  <a:srgbClr val="FF0000"/>
                </a:solidFill>
              </a:rPr>
              <a:t>NQS + REMI-</a:t>
            </a:r>
            <a:r>
              <a:rPr lang="de-DE" sz="1800" b="1" dirty="0" err="1" smtClean="0">
                <a:solidFill>
                  <a:srgbClr val="FF0000"/>
                </a:solidFill>
              </a:rPr>
              <a:t>chambers</a:t>
            </a:r>
            <a:r>
              <a:rPr lang="de-DE" sz="1800" b="1" dirty="0" smtClean="0">
                <a:solidFill>
                  <a:srgbClr val="FF0000"/>
                </a:solidFill>
              </a:rPr>
              <a:t> (</a:t>
            </a:r>
            <a:r>
              <a:rPr lang="de-DE" sz="1800" b="1" dirty="0" err="1" smtClean="0">
                <a:solidFill>
                  <a:srgbClr val="FF0000"/>
                </a:solidFill>
              </a:rPr>
              <a:t>for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later</a:t>
            </a:r>
            <a:r>
              <a:rPr lang="de-DE" sz="1800" b="1" dirty="0" smtClean="0">
                <a:solidFill>
                  <a:srgbClr val="FF0000"/>
                </a:solidFill>
              </a:rPr>
              <a:t> 3rd EUE </a:t>
            </a:r>
            <a:r>
              <a:rPr lang="de-DE" sz="1800" b="1" dirty="0" err="1" smtClean="0">
                <a:solidFill>
                  <a:srgbClr val="FF0000"/>
                </a:solidFill>
              </a:rPr>
              <a:t>user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proposals</a:t>
            </a:r>
            <a:r>
              <a:rPr lang="de-DE" sz="1800" b="1" dirty="0" smtClean="0">
                <a:solidFill>
                  <a:srgbClr val="FF0000"/>
                </a:solidFill>
              </a:rPr>
              <a:t> in </a:t>
            </a:r>
            <a:r>
              <a:rPr lang="de-DE" sz="1800" b="1" dirty="0" err="1" smtClean="0">
                <a:solidFill>
                  <a:srgbClr val="FF0000"/>
                </a:solidFill>
              </a:rPr>
              <a:t>early</a:t>
            </a:r>
            <a:r>
              <a:rPr lang="de-DE" sz="1800" b="1" dirty="0" smtClean="0">
                <a:solidFill>
                  <a:srgbClr val="FF0000"/>
                </a:solidFill>
              </a:rPr>
              <a:t> 2019)</a:t>
            </a:r>
          </a:p>
          <a:p>
            <a:pPr lvl="1"/>
            <a:r>
              <a:rPr lang="de-DE" sz="1800" b="1" dirty="0" err="1" smtClean="0">
                <a:solidFill>
                  <a:srgbClr val="FF0000"/>
                </a:solidFill>
              </a:rPr>
              <a:t>Refocussing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optics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for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spectral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and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timing</a:t>
            </a:r>
            <a:r>
              <a:rPr lang="de-DE" sz="1800" b="1" dirty="0" smtClean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diagnostics</a:t>
            </a:r>
            <a:r>
              <a:rPr lang="de-DE" sz="1800" b="1" dirty="0" smtClean="0">
                <a:solidFill>
                  <a:srgbClr val="FF0000"/>
                </a:solidFill>
              </a:rPr>
              <a:t> (2nd half 2019)</a:t>
            </a:r>
            <a:endParaRPr lang="de-DE" sz="1800" b="1" dirty="0">
              <a:solidFill>
                <a:srgbClr val="FF0000"/>
              </a:solidFill>
            </a:endParaRPr>
          </a:p>
          <a:p>
            <a:r>
              <a:rPr lang="de-DE" sz="2000" b="1" dirty="0"/>
              <a:t>Third </a:t>
            </a:r>
            <a:r>
              <a:rPr lang="de-DE" sz="2000" b="1" dirty="0" err="1"/>
              <a:t>experiment</a:t>
            </a:r>
            <a:r>
              <a:rPr lang="de-DE" sz="2000" b="1" dirty="0"/>
              <a:t> (TR-XPES):</a:t>
            </a:r>
          </a:p>
          <a:p>
            <a:pPr lvl="1"/>
            <a:r>
              <a:rPr lang="de-DE" sz="1800" b="1" dirty="0" err="1">
                <a:solidFill>
                  <a:srgbClr val="FF0000"/>
                </a:solidFill>
              </a:rPr>
              <a:t>No</a:t>
            </a:r>
            <a:r>
              <a:rPr lang="de-DE" sz="1800" b="1" dirty="0">
                <a:solidFill>
                  <a:srgbClr val="FF0000"/>
                </a:solidFill>
              </a:rPr>
              <a:t> power + </a:t>
            </a:r>
            <a:r>
              <a:rPr lang="de-DE" sz="1800" b="1" dirty="0" err="1">
                <a:solidFill>
                  <a:srgbClr val="FF0000"/>
                </a:solidFill>
              </a:rPr>
              <a:t>cable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trays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lighting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rad</a:t>
            </a:r>
            <a:r>
              <a:rPr lang="de-DE" sz="1800" b="1" dirty="0">
                <a:solidFill>
                  <a:srgbClr val="FF0000"/>
                </a:solidFill>
              </a:rPr>
              <a:t>. </a:t>
            </a:r>
            <a:r>
              <a:rPr lang="de-DE" sz="1800" b="1" dirty="0" err="1">
                <a:solidFill>
                  <a:srgbClr val="FF0000"/>
                </a:solidFill>
              </a:rPr>
              <a:t>shielding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chicanes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air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conditioning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rackroom</a:t>
            </a:r>
            <a:r>
              <a:rPr lang="de-DE" sz="1800" b="1" dirty="0">
                <a:solidFill>
                  <a:srgbClr val="FF0000"/>
                </a:solidFill>
              </a:rPr>
              <a:t>, </a:t>
            </a:r>
            <a:r>
              <a:rPr lang="de-DE" sz="1800" b="1" dirty="0" err="1">
                <a:solidFill>
                  <a:srgbClr val="FF0000"/>
                </a:solidFill>
              </a:rPr>
              <a:t>rad</a:t>
            </a:r>
            <a:r>
              <a:rPr lang="de-DE" sz="1800" b="1" dirty="0">
                <a:solidFill>
                  <a:srgbClr val="FF0000"/>
                </a:solidFill>
              </a:rPr>
              <a:t>. </a:t>
            </a:r>
            <a:r>
              <a:rPr lang="de-DE" sz="1800" b="1" dirty="0" err="1">
                <a:solidFill>
                  <a:srgbClr val="FF0000"/>
                </a:solidFill>
              </a:rPr>
              <a:t>safety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interlocks</a:t>
            </a:r>
            <a:r>
              <a:rPr lang="de-DE" sz="1800" b="1" dirty="0">
                <a:solidFill>
                  <a:srgbClr val="FF0000"/>
                </a:solidFill>
              </a:rPr>
              <a:t>…  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9. SASE2 </a:t>
            </a:r>
            <a:r>
              <a:rPr lang="de-DE" dirty="0" err="1"/>
              <a:t>tunnel</a:t>
            </a:r>
            <a:r>
              <a:rPr lang="de-DE" dirty="0"/>
              <a:t> &amp;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0" y="1156855"/>
            <a:ext cx="8672945" cy="5123295"/>
          </a:xfrm>
        </p:spPr>
        <p:txBody>
          <a:bodyPr/>
          <a:lstStyle/>
          <a:p>
            <a:r>
              <a:rPr lang="de-DE" sz="2000" b="1" dirty="0"/>
              <a:t>Tunnel:</a:t>
            </a:r>
          </a:p>
          <a:p>
            <a:pPr lvl="1"/>
            <a:r>
              <a:rPr lang="de-DE" sz="1800" b="1" dirty="0" err="1"/>
              <a:t>Undulators</a:t>
            </a:r>
            <a:r>
              <a:rPr lang="de-DE" sz="1800" b="1" dirty="0"/>
              <a:t>: </a:t>
            </a:r>
            <a:r>
              <a:rPr lang="de-DE" sz="1800" dirty="0" err="1"/>
              <a:t>Self-seeding</a:t>
            </a:r>
            <a:r>
              <a:rPr lang="de-DE" sz="1800" dirty="0"/>
              <a:t>, </a:t>
            </a:r>
            <a:r>
              <a:rPr lang="de-DE" sz="1800" b="1" dirty="0" smtClean="0">
                <a:solidFill>
                  <a:srgbClr val="FF0000"/>
                </a:solidFill>
              </a:rPr>
              <a:t>HED: </a:t>
            </a:r>
            <a:r>
              <a:rPr lang="de-DE" sz="1800" b="1" dirty="0">
                <a:solidFill>
                  <a:srgbClr val="FF0000"/>
                </a:solidFill>
              </a:rPr>
              <a:t>400 </a:t>
            </a:r>
            <a:r>
              <a:rPr lang="de-DE" sz="1800" b="1" dirty="0" err="1">
                <a:solidFill>
                  <a:srgbClr val="FF0000"/>
                </a:solidFill>
              </a:rPr>
              <a:t>fs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delay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 smtClean="0">
                <a:solidFill>
                  <a:srgbClr val="FF0000"/>
                </a:solidFill>
              </a:rPr>
              <a:t>chicane</a:t>
            </a:r>
            <a:r>
              <a:rPr lang="de-DE" sz="1800" b="1" dirty="0" smtClean="0">
                <a:solidFill>
                  <a:srgbClr val="FF0000"/>
                </a:solidFill>
              </a:rPr>
              <a:t>…?</a:t>
            </a:r>
            <a:endParaRPr lang="de-DE" sz="1800" b="1" dirty="0">
              <a:solidFill>
                <a:srgbClr val="FF0000"/>
              </a:solidFill>
            </a:endParaRPr>
          </a:p>
          <a:p>
            <a:pPr lvl="1"/>
            <a:r>
              <a:rPr lang="de-DE" sz="1800" b="1" dirty="0" err="1"/>
              <a:t>Diagnostics</a:t>
            </a:r>
            <a:r>
              <a:rPr lang="de-DE" sz="1800" b="1" dirty="0"/>
              <a:t>: </a:t>
            </a:r>
            <a:r>
              <a:rPr lang="de-DE" sz="1800" dirty="0" err="1"/>
              <a:t>Hirex</a:t>
            </a:r>
            <a:r>
              <a:rPr lang="de-DE" sz="1800" dirty="0"/>
              <a:t> 2</a:t>
            </a:r>
          </a:p>
          <a:p>
            <a:r>
              <a:rPr lang="de-DE" sz="2000" b="1" dirty="0" smtClean="0"/>
              <a:t>MID</a:t>
            </a:r>
            <a:r>
              <a:rPr lang="de-DE" sz="2000" b="1" dirty="0"/>
              <a:t>: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Integration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Jungfrau-, </a:t>
            </a:r>
            <a:r>
              <a:rPr lang="de-DE" sz="1800" b="1" dirty="0" err="1">
                <a:solidFill>
                  <a:srgbClr val="FF0000"/>
                </a:solidFill>
              </a:rPr>
              <a:t>ePIX</a:t>
            </a:r>
            <a:r>
              <a:rPr lang="de-DE" sz="1800" b="1" dirty="0">
                <a:solidFill>
                  <a:srgbClr val="FF0000"/>
                </a:solidFill>
              </a:rPr>
              <a:t>-, Gotthard-</a:t>
            </a:r>
            <a:r>
              <a:rPr lang="de-DE" sz="1800" b="1" dirty="0" err="1">
                <a:solidFill>
                  <a:srgbClr val="FF0000"/>
                </a:solidFill>
              </a:rPr>
              <a:t>detectors</a:t>
            </a:r>
            <a:r>
              <a:rPr lang="de-DE" sz="1800" b="1" dirty="0">
                <a:solidFill>
                  <a:srgbClr val="FF0000"/>
                </a:solidFill>
              </a:rPr>
              <a:t>…</a:t>
            </a:r>
          </a:p>
          <a:p>
            <a:pPr lvl="1"/>
            <a:r>
              <a:rPr lang="de-DE" sz="1800" b="1" dirty="0" err="1">
                <a:solidFill>
                  <a:srgbClr val="FF0000"/>
                </a:solidFill>
              </a:rPr>
              <a:t>Split&amp;Delay</a:t>
            </a:r>
            <a:r>
              <a:rPr lang="de-DE" sz="1800" b="1" dirty="0">
                <a:solidFill>
                  <a:srgbClr val="FF0000"/>
                </a:solidFill>
              </a:rPr>
              <a:t> Unit in MID-</a:t>
            </a:r>
            <a:r>
              <a:rPr lang="de-DE" sz="1800" b="1" dirty="0" err="1">
                <a:solidFill>
                  <a:srgbClr val="FF0000"/>
                </a:solidFill>
              </a:rPr>
              <a:t>Opticshutch</a:t>
            </a:r>
            <a:endParaRPr lang="de-DE" sz="1800" b="1" dirty="0">
              <a:solidFill>
                <a:srgbClr val="FF0000"/>
              </a:solidFill>
            </a:endParaRP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Setup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PP-Laser </a:t>
            </a:r>
            <a:r>
              <a:rPr lang="de-DE" sz="1800" b="1" dirty="0" err="1">
                <a:solidFill>
                  <a:srgbClr val="FF0000"/>
                </a:solidFill>
              </a:rPr>
              <a:t>system</a:t>
            </a:r>
            <a:r>
              <a:rPr lang="de-DE" sz="1800" b="1" dirty="0">
                <a:solidFill>
                  <a:srgbClr val="FF0000"/>
                </a:solidFill>
              </a:rPr>
              <a:t> incl. </a:t>
            </a:r>
            <a:r>
              <a:rPr lang="de-DE" sz="1800" b="1" dirty="0" err="1">
                <a:solidFill>
                  <a:srgbClr val="FF0000"/>
                </a:solidFill>
              </a:rPr>
              <a:t>the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instrument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laser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hutch</a:t>
            </a:r>
            <a:endParaRPr lang="de-DE" sz="1800" b="1" dirty="0">
              <a:solidFill>
                <a:srgbClr val="FF0000"/>
              </a:solidFill>
            </a:endParaRPr>
          </a:p>
          <a:p>
            <a:r>
              <a:rPr lang="de-DE" sz="2000" b="1" dirty="0"/>
              <a:t>HED / HIBEF-UC: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Setup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HIBEF AGIPD, Gotthard </a:t>
            </a:r>
            <a:r>
              <a:rPr lang="de-DE" sz="1800" b="1" dirty="0" err="1">
                <a:solidFill>
                  <a:srgbClr val="FF0000"/>
                </a:solidFill>
              </a:rPr>
              <a:t>and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smaller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detectors</a:t>
            </a:r>
            <a:endParaRPr lang="de-DE" sz="1800" b="1" dirty="0">
              <a:solidFill>
                <a:srgbClr val="FF0000"/>
              </a:solidFill>
            </a:endParaRP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Installation &amp; </a:t>
            </a:r>
            <a:r>
              <a:rPr lang="de-DE" sz="1800" b="1" dirty="0" err="1">
                <a:solidFill>
                  <a:srgbClr val="FF0000"/>
                </a:solidFill>
              </a:rPr>
              <a:t>commissioning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Amplitude (April-Nov.) </a:t>
            </a:r>
            <a:r>
              <a:rPr lang="de-DE" sz="1800" b="1" dirty="0" err="1">
                <a:solidFill>
                  <a:srgbClr val="FF0000"/>
                </a:solidFill>
              </a:rPr>
              <a:t>and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DiPOLE</a:t>
            </a:r>
            <a:r>
              <a:rPr lang="de-DE" sz="1800" b="1" dirty="0">
                <a:solidFill>
                  <a:srgbClr val="FF0000"/>
                </a:solidFill>
              </a:rPr>
              <a:t> (Nov. 2018 -)</a:t>
            </a: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Setup </a:t>
            </a:r>
            <a:r>
              <a:rPr lang="de-DE" sz="1800" b="1" dirty="0" err="1">
                <a:solidFill>
                  <a:srgbClr val="FF0000"/>
                </a:solidFill>
              </a:rPr>
              <a:t>of</a:t>
            </a:r>
            <a:r>
              <a:rPr lang="de-DE" sz="1800" b="1" dirty="0">
                <a:solidFill>
                  <a:srgbClr val="FF0000"/>
                </a:solidFill>
              </a:rPr>
              <a:t> PP-Laser </a:t>
            </a:r>
            <a:r>
              <a:rPr lang="de-DE" sz="1800" b="1" dirty="0" err="1">
                <a:solidFill>
                  <a:srgbClr val="FF0000"/>
                </a:solidFill>
              </a:rPr>
              <a:t>system</a:t>
            </a:r>
            <a:r>
              <a:rPr lang="de-DE" sz="1800" b="1" dirty="0">
                <a:solidFill>
                  <a:srgbClr val="FF0000"/>
                </a:solidFill>
              </a:rPr>
              <a:t> incl. </a:t>
            </a:r>
            <a:r>
              <a:rPr lang="de-DE" sz="1800" b="1" dirty="0" err="1">
                <a:solidFill>
                  <a:srgbClr val="FF0000"/>
                </a:solidFill>
              </a:rPr>
              <a:t>the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instrument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laser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hutch</a:t>
            </a:r>
            <a:endParaRPr lang="de-DE" sz="1800" b="1" dirty="0">
              <a:solidFill>
                <a:srgbClr val="FF0000"/>
              </a:solidFill>
            </a:endParaRPr>
          </a:p>
          <a:p>
            <a:pPr lvl="1"/>
            <a:r>
              <a:rPr lang="de-DE" sz="1800" b="1" dirty="0">
                <a:solidFill>
                  <a:srgbClr val="FF0000"/>
                </a:solidFill>
              </a:rPr>
              <a:t>Interaction </a:t>
            </a:r>
            <a:r>
              <a:rPr lang="de-DE" sz="1800" b="1" dirty="0" err="1">
                <a:solidFill>
                  <a:srgbClr val="FF0000"/>
                </a:solidFill>
              </a:rPr>
              <a:t>area</a:t>
            </a:r>
            <a:r>
              <a:rPr lang="de-DE" sz="1800" b="1" dirty="0">
                <a:solidFill>
                  <a:srgbClr val="FF0000"/>
                </a:solidFill>
              </a:rPr>
              <a:t> 2: </a:t>
            </a:r>
            <a:r>
              <a:rPr lang="de-DE" sz="1800" b="1" dirty="0" err="1">
                <a:solidFill>
                  <a:srgbClr val="FF0000"/>
                </a:solidFill>
              </a:rPr>
              <a:t>Rails</a:t>
            </a:r>
            <a:r>
              <a:rPr lang="de-DE" sz="1800" b="1" dirty="0">
                <a:solidFill>
                  <a:srgbClr val="FF0000"/>
                </a:solidFill>
              </a:rPr>
              <a:t> (MEA), </a:t>
            </a:r>
            <a:r>
              <a:rPr lang="de-DE" sz="1800" b="1" dirty="0" err="1">
                <a:solidFill>
                  <a:srgbClr val="FF0000"/>
                </a:solidFill>
              </a:rPr>
              <a:t>cabling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phase</a:t>
            </a:r>
            <a:r>
              <a:rPr lang="de-DE" sz="1800" b="1" dirty="0">
                <a:solidFill>
                  <a:srgbClr val="FF0000"/>
                </a:solidFill>
              </a:rPr>
              <a:t> 2b (IA2 HIBEF </a:t>
            </a:r>
            <a:r>
              <a:rPr lang="de-DE" sz="1800" b="1" dirty="0" err="1">
                <a:solidFill>
                  <a:srgbClr val="FF0000"/>
                </a:solidFill>
              </a:rPr>
              <a:t>components</a:t>
            </a:r>
            <a:r>
              <a:rPr lang="de-DE" sz="1800" b="1" dirty="0">
                <a:solidFill>
                  <a:srgbClr val="FF0000"/>
                </a:solidFill>
              </a:rPr>
              <a:t>)</a:t>
            </a:r>
          </a:p>
          <a:p>
            <a:r>
              <a:rPr lang="de-DE" sz="2000" b="1" dirty="0" smtClean="0"/>
              <a:t>Third </a:t>
            </a:r>
            <a:r>
              <a:rPr lang="de-DE" sz="2000" b="1" dirty="0" err="1"/>
              <a:t>experiment</a:t>
            </a:r>
            <a:r>
              <a:rPr lang="de-DE" sz="2000" b="1" dirty="0"/>
              <a:t>:</a:t>
            </a:r>
          </a:p>
          <a:p>
            <a:pPr lvl="1"/>
            <a:r>
              <a:rPr lang="de-DE" sz="1800" b="1" dirty="0" err="1">
                <a:solidFill>
                  <a:srgbClr val="FF0000"/>
                </a:solidFill>
              </a:rPr>
              <a:t>No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hutch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and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no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infrastructure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dirty="0" err="1">
                <a:solidFill>
                  <a:srgbClr val="FF0000"/>
                </a:solidFill>
              </a:rPr>
              <a:t>planned</a:t>
            </a:r>
            <a:r>
              <a:rPr lang="de-DE" sz="1800" b="1" dirty="0">
                <a:solidFill>
                  <a:srgbClr val="FF0000"/>
                </a:solidFill>
              </a:rPr>
              <a:t>…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5152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0" y="1087200"/>
            <a:ext cx="7880777" cy="53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70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0" y="1087200"/>
            <a:ext cx="7880777" cy="53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overlay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an </a:t>
            </a:r>
            <a:r>
              <a:rPr lang="de-DE" dirty="0" err="1"/>
              <a:t>overall</a:t>
            </a:r>
            <a:r>
              <a:rPr lang="de-DE" dirty="0"/>
              <a:t>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638800" y="195580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SASE3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Acc. And XTD installation &amp; commissioning; 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68750" y="2355910"/>
            <a:ext cx="1917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spc="-150" dirty="0">
                <a:solidFill>
                  <a:schemeClr val="accent3"/>
                </a:solidFill>
              </a:rPr>
              <a:t>Beam </a:t>
            </a:r>
            <a:r>
              <a:rPr lang="de-DE" sz="2000" spc="-150" dirty="0" err="1">
                <a:solidFill>
                  <a:schemeClr val="accent3"/>
                </a:solidFill>
              </a:rPr>
              <a:t>thr</a:t>
            </a:r>
            <a:r>
              <a:rPr lang="de-DE" sz="2000" spc="-150" dirty="0">
                <a:solidFill>
                  <a:schemeClr val="accent3"/>
                </a:solidFill>
              </a:rPr>
              <a:t>. SASE2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568450" y="2762310"/>
            <a:ext cx="47879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for</a:t>
            </a:r>
            <a:r>
              <a:rPr lang="de-DE" sz="2000" dirty="0">
                <a:solidFill>
                  <a:schemeClr val="accent3"/>
                </a:solidFill>
              </a:rPr>
              <a:t> CS9 + SASE2 </a:t>
            </a:r>
            <a:r>
              <a:rPr lang="de-DE" sz="2000" dirty="0" err="1">
                <a:solidFill>
                  <a:schemeClr val="accent3"/>
                </a:solidFill>
              </a:rPr>
              <a:t>completion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04000" y="275602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089025" y="3162420"/>
            <a:ext cx="19081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638800" y="3562530"/>
            <a:ext cx="28702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for</a:t>
            </a:r>
            <a:r>
              <a:rPr lang="de-DE" sz="2000" dirty="0">
                <a:solidFill>
                  <a:schemeClr val="accent3"/>
                </a:solidFill>
              </a:rPr>
              <a:t> Interlock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092200" y="3972375"/>
            <a:ext cx="19050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16250" y="3975340"/>
            <a:ext cx="38163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Und. </a:t>
            </a:r>
            <a:r>
              <a:rPr lang="de-DE" sz="2000" dirty="0" err="1">
                <a:solidFill>
                  <a:schemeClr val="accent3"/>
                </a:solidFill>
              </a:rPr>
              <a:t>gap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tuning</a:t>
            </a:r>
            <a:r>
              <a:rPr lang="de-DE" sz="2000" dirty="0">
                <a:solidFill>
                  <a:schemeClr val="accent3"/>
                </a:solidFill>
              </a:rPr>
              <a:t> + </a:t>
            </a:r>
            <a:r>
              <a:rPr lang="de-DE" sz="2000" dirty="0" err="1">
                <a:solidFill>
                  <a:schemeClr val="accent3"/>
                </a:solidFill>
              </a:rPr>
              <a:t>incr</a:t>
            </a:r>
            <a:r>
              <a:rPr lang="de-DE" sz="2000" dirty="0">
                <a:solidFill>
                  <a:schemeClr val="accent3"/>
                </a:solidFill>
              </a:rPr>
              <a:t>. </a:t>
            </a:r>
            <a:r>
              <a:rPr lang="de-DE" sz="2000" dirty="0" err="1">
                <a:solidFill>
                  <a:schemeClr val="accent3"/>
                </a:solidFill>
              </a:rPr>
              <a:t>bunches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835775" y="3969290"/>
            <a:ext cx="24606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SASE1+3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92200" y="4375450"/>
            <a:ext cx="3117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SASE1 + 3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092200" y="23559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921250" y="31687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092200" y="3568880"/>
            <a:ext cx="958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610350" y="316254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530475" y="357553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968750" y="356942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6604000" y="4782090"/>
            <a:ext cx="16700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Acc. buffer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4679950" y="43752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62700" y="437575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98700" y="478215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5641975" y="4775860"/>
            <a:ext cx="9620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spc="-300" dirty="0">
                <a:solidFill>
                  <a:schemeClr val="accent3"/>
                </a:solidFill>
              </a:rPr>
              <a:t>2</a:t>
            </a:r>
            <a:r>
              <a:rPr lang="en-US" sz="2000" spc="-300" baseline="30000" dirty="0">
                <a:solidFill>
                  <a:schemeClr val="accent3"/>
                </a:solidFill>
              </a:rPr>
              <a:t>nd</a:t>
            </a:r>
            <a:r>
              <a:rPr lang="en-US" sz="2000" spc="-300" dirty="0">
                <a:solidFill>
                  <a:schemeClr val="accent3"/>
                </a:solidFill>
              </a:rPr>
              <a:t> EUE</a:t>
            </a:r>
            <a:endParaRPr lang="de-DE" sz="2000" spc="-300" dirty="0">
              <a:solidFill>
                <a:schemeClr val="accent3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8031163" y="436910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03250" y="478215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968750" y="477556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095374" y="5182920"/>
            <a:ext cx="19335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AD + XD?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51201" y="5182260"/>
            <a:ext cx="143033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921251" y="5182260"/>
            <a:ext cx="1446212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604001" y="5182980"/>
            <a:ext cx="1427162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210051" y="5589440"/>
            <a:ext cx="1433512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886451" y="559094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550150" y="558237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74650" y="598248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051050" y="598620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095374" y="5583030"/>
            <a:ext cx="287337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AD + XD?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249612" y="5988830"/>
            <a:ext cx="525938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968750" y="1955800"/>
            <a:ext cx="18605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SASE1 </a:t>
            </a:r>
            <a:r>
              <a:rPr lang="de-DE" sz="2000" dirty="0" err="1">
                <a:solidFill>
                  <a:schemeClr val="accent3"/>
                </a:solidFill>
              </a:rPr>
              <a:t>tuning</a:t>
            </a:r>
            <a:endParaRPr lang="de-DE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1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0" y="1087200"/>
            <a:ext cx="7880777" cy="53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SASE1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68750" y="1955800"/>
            <a:ext cx="18605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SASE1 </a:t>
            </a:r>
            <a:r>
              <a:rPr lang="de-DE" sz="2000" dirty="0" err="1">
                <a:solidFill>
                  <a:schemeClr val="accent3"/>
                </a:solidFill>
              </a:rPr>
              <a:t>tuning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SASE1 main activities;     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886450" y="1955800"/>
            <a:ext cx="2209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w. beam?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92200" y="23559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108700" y="23559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921250" y="31687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679950" y="43752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92200" y="3568880"/>
            <a:ext cx="958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781300" y="235597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7804150" y="236885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4175" y="275608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610350" y="316254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530475" y="357553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968750" y="356942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35775" y="3969290"/>
            <a:ext cx="20859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092200" y="4375450"/>
            <a:ext cx="3117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362700" y="437575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298700" y="478215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641975" y="4775860"/>
            <a:ext cx="9620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spc="-300" dirty="0">
                <a:solidFill>
                  <a:schemeClr val="accent3"/>
                </a:solidFill>
              </a:rPr>
              <a:t>2</a:t>
            </a:r>
            <a:r>
              <a:rPr lang="en-US" sz="2000" spc="-300" baseline="30000" dirty="0">
                <a:solidFill>
                  <a:schemeClr val="accent3"/>
                </a:solidFill>
              </a:rPr>
              <a:t>nd</a:t>
            </a:r>
            <a:r>
              <a:rPr lang="en-US" sz="2000" spc="-300" dirty="0">
                <a:solidFill>
                  <a:schemeClr val="accent3"/>
                </a:solidFill>
              </a:rPr>
              <a:t> EUE</a:t>
            </a:r>
            <a:endParaRPr lang="de-DE" sz="2000" spc="-300" dirty="0">
              <a:solidFill>
                <a:schemeClr val="accent3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251201" y="5182260"/>
            <a:ext cx="143033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921251" y="5182260"/>
            <a:ext cx="1446212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604001" y="5182980"/>
            <a:ext cx="1427162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8031163" y="436910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3250" y="478215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968750" y="477556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8" name="Textfeld 23"/>
          <p:cNvSpPr txBox="1"/>
          <p:nvPr/>
        </p:nvSpPr>
        <p:spPr>
          <a:xfrm>
            <a:off x="1038225" y="5583090"/>
            <a:ext cx="73596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 smtClean="0">
                <a:solidFill>
                  <a:schemeClr val="accent3"/>
                </a:solidFill>
              </a:rPr>
              <a:t>Commissioning</a:t>
            </a:r>
            <a:r>
              <a:rPr lang="de-DE" sz="2000" dirty="0" smtClean="0">
                <a:solidFill>
                  <a:schemeClr val="accent3"/>
                </a:solidFill>
              </a:rPr>
              <a:t> – </a:t>
            </a:r>
            <a:r>
              <a:rPr lang="de-DE" sz="2000" dirty="0" err="1" smtClean="0">
                <a:solidFill>
                  <a:schemeClr val="accent3"/>
                </a:solidFill>
              </a:rPr>
              <a:t>no</a:t>
            </a:r>
            <a:r>
              <a:rPr lang="de-DE" sz="2000" dirty="0" smtClean="0">
                <a:solidFill>
                  <a:schemeClr val="accent3"/>
                </a:solidFill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</a:rPr>
              <a:t>user</a:t>
            </a:r>
            <a:r>
              <a:rPr lang="de-DE" sz="2000" dirty="0" smtClean="0">
                <a:solidFill>
                  <a:schemeClr val="accent3"/>
                </a:solidFill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</a:rPr>
              <a:t>experiments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5" name="Textfeld 23"/>
          <p:cNvSpPr txBox="1"/>
          <p:nvPr/>
        </p:nvSpPr>
        <p:spPr>
          <a:xfrm>
            <a:off x="1085273" y="5990127"/>
            <a:ext cx="236306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 smtClean="0">
                <a:solidFill>
                  <a:schemeClr val="accent3"/>
                </a:solidFill>
              </a:rPr>
              <a:t>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249612" y="5988830"/>
            <a:ext cx="525938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</a:t>
            </a:r>
            <a:endParaRPr lang="de-DE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0" y="1087200"/>
            <a:ext cx="7880777" cy="53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SASE3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638800" y="195580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SASE3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XTD4+10 installation &amp; 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775" y="3969290"/>
            <a:ext cx="24606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SASE 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92200" y="437545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of</a:t>
            </a:r>
            <a:r>
              <a:rPr lang="de-DE" sz="2000" dirty="0">
                <a:solidFill>
                  <a:schemeClr val="accent3"/>
                </a:solidFill>
              </a:rPr>
              <a:t> XTDs </a:t>
            </a:r>
            <a:r>
              <a:rPr lang="de-DE" sz="2000" dirty="0" err="1">
                <a:solidFill>
                  <a:schemeClr val="accent3"/>
                </a:solidFill>
              </a:rPr>
              <a:t>and</a:t>
            </a:r>
            <a:r>
              <a:rPr lang="de-DE" sz="2000" dirty="0">
                <a:solidFill>
                  <a:schemeClr val="accent3"/>
                </a:solidFill>
              </a:rPr>
              <a:t> Instruments </a:t>
            </a:r>
            <a:r>
              <a:rPr lang="de-DE" sz="2000" dirty="0" err="1">
                <a:solidFill>
                  <a:schemeClr val="accent3"/>
                </a:solidFill>
              </a:rPr>
              <a:t>with</a:t>
            </a:r>
            <a:r>
              <a:rPr lang="de-DE" sz="2000" dirty="0">
                <a:solidFill>
                  <a:schemeClr val="accent3"/>
                </a:solidFill>
              </a:rPr>
              <a:t> X-</a:t>
            </a:r>
            <a:r>
              <a:rPr lang="de-DE" sz="2000" dirty="0" err="1">
                <a:solidFill>
                  <a:schemeClr val="accent3"/>
                </a:solidFill>
              </a:rPr>
              <a:t>rays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92200" y="478227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of</a:t>
            </a:r>
            <a:r>
              <a:rPr lang="de-DE" sz="2000" dirty="0">
                <a:solidFill>
                  <a:schemeClr val="accent3"/>
                </a:solidFill>
              </a:rPr>
              <a:t> XTDs </a:t>
            </a:r>
            <a:r>
              <a:rPr lang="de-DE" sz="2000" dirty="0" err="1">
                <a:solidFill>
                  <a:schemeClr val="accent3"/>
                </a:solidFill>
              </a:rPr>
              <a:t>and</a:t>
            </a:r>
            <a:r>
              <a:rPr lang="de-DE" sz="2000" dirty="0">
                <a:solidFill>
                  <a:schemeClr val="accent3"/>
                </a:solidFill>
              </a:rPr>
              <a:t> Instruments </a:t>
            </a:r>
            <a:r>
              <a:rPr lang="de-DE" sz="2000" dirty="0" err="1">
                <a:solidFill>
                  <a:schemeClr val="accent3"/>
                </a:solidFill>
              </a:rPr>
              <a:t>with</a:t>
            </a:r>
            <a:r>
              <a:rPr lang="de-DE" sz="2000" dirty="0">
                <a:solidFill>
                  <a:schemeClr val="accent3"/>
                </a:solidFill>
              </a:rPr>
              <a:t> X-</a:t>
            </a:r>
            <a:r>
              <a:rPr lang="de-DE" sz="2000" dirty="0" err="1">
                <a:solidFill>
                  <a:schemeClr val="accent3"/>
                </a:solidFill>
              </a:rPr>
              <a:t>rays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292350" y="5183160"/>
            <a:ext cx="62166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Setup &amp; </a:t>
            </a:r>
            <a:r>
              <a:rPr lang="de-DE" sz="2000" dirty="0" err="1">
                <a:solidFill>
                  <a:schemeClr val="accent3"/>
                </a:solidFill>
              </a:rPr>
              <a:t>conduct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very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first</a:t>
            </a:r>
            <a:r>
              <a:rPr lang="de-DE" sz="2000" dirty="0">
                <a:solidFill>
                  <a:schemeClr val="accent3"/>
                </a:solidFill>
              </a:rPr>
              <a:t> experimental </a:t>
            </a:r>
            <a:r>
              <a:rPr lang="de-DE" sz="2000" dirty="0" err="1">
                <a:solidFill>
                  <a:schemeClr val="accent3"/>
                </a:solidFill>
              </a:rPr>
              <a:t>trials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210051" y="5589440"/>
            <a:ext cx="1433512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886451" y="559094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550150" y="558237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74650" y="598248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051050" y="5986200"/>
            <a:ext cx="14351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568450" y="2762250"/>
            <a:ext cx="40703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SASE3 </a:t>
            </a:r>
            <a:r>
              <a:rPr lang="de-DE" sz="2000" dirty="0" err="1">
                <a:solidFill>
                  <a:schemeClr val="accent3"/>
                </a:solidFill>
              </a:rPr>
              <a:t>instr</a:t>
            </a:r>
            <a:r>
              <a:rPr lang="de-DE" sz="2000" dirty="0">
                <a:solidFill>
                  <a:schemeClr val="accent3"/>
                </a:solidFill>
              </a:rPr>
              <a:t>. interlock </a:t>
            </a:r>
            <a:r>
              <a:rPr lang="de-DE" sz="2000" dirty="0" err="1">
                <a:solidFill>
                  <a:schemeClr val="accent3"/>
                </a:solidFill>
              </a:rPr>
              <a:t>tests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45150" y="2762250"/>
            <a:ext cx="2863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095374" y="316236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(BH Modules, Loops &amp; Firmware)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082675" y="356918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(</a:t>
            </a:r>
            <a:r>
              <a:rPr lang="de-DE" sz="2000" dirty="0" err="1">
                <a:solidFill>
                  <a:schemeClr val="accent3"/>
                </a:solidFill>
              </a:rPr>
              <a:t>Beckhoff</a:t>
            </a:r>
            <a:r>
              <a:rPr lang="de-DE" sz="2000" dirty="0">
                <a:solidFill>
                  <a:schemeClr val="accent3"/>
                </a:solidFill>
              </a:rPr>
              <a:t> Loops &amp; Firmware, E2E) 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095375" y="3969290"/>
            <a:ext cx="57404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(</a:t>
            </a:r>
            <a:r>
              <a:rPr lang="de-DE" sz="2000" dirty="0" err="1">
                <a:solidFill>
                  <a:schemeClr val="accent3"/>
                </a:solidFill>
              </a:rPr>
              <a:t>Karabo</a:t>
            </a:r>
            <a:r>
              <a:rPr lang="de-DE" sz="2000" dirty="0">
                <a:solidFill>
                  <a:schemeClr val="accent3"/>
                </a:solidFill>
              </a:rPr>
              <a:t> &amp; E2E) 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249612" y="5988830"/>
            <a:ext cx="525938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</a:t>
            </a:r>
            <a:endParaRPr lang="de-DE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0" y="1087200"/>
            <a:ext cx="7880777" cy="53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SASE2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Acc. And XTD installation &amp; commissioning; 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968750" y="2355910"/>
            <a:ext cx="1917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spc="-150" dirty="0">
                <a:solidFill>
                  <a:schemeClr val="accent3"/>
                </a:solidFill>
              </a:rPr>
              <a:t>Beam </a:t>
            </a:r>
            <a:r>
              <a:rPr lang="de-DE" sz="2000" spc="-150" dirty="0" err="1">
                <a:solidFill>
                  <a:schemeClr val="accent3"/>
                </a:solidFill>
              </a:rPr>
              <a:t>thr</a:t>
            </a:r>
            <a:r>
              <a:rPr lang="de-DE" sz="2000" spc="-150" dirty="0">
                <a:solidFill>
                  <a:schemeClr val="accent3"/>
                </a:solidFill>
              </a:rPr>
              <a:t>. SASE2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568450" y="2762310"/>
            <a:ext cx="47879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for</a:t>
            </a:r>
            <a:r>
              <a:rPr lang="de-DE" sz="2000" dirty="0">
                <a:solidFill>
                  <a:schemeClr val="accent3"/>
                </a:solidFill>
              </a:rPr>
              <a:t> CS9 + SASE2 </a:t>
            </a:r>
            <a:r>
              <a:rPr lang="de-DE" sz="2000" dirty="0" err="1">
                <a:solidFill>
                  <a:schemeClr val="accent3"/>
                </a:solidFill>
              </a:rPr>
              <a:t>completion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04000" y="275602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089025" y="3162420"/>
            <a:ext cx="19081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638800" y="3562530"/>
            <a:ext cx="32766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instr</a:t>
            </a:r>
            <a:r>
              <a:rPr lang="de-DE" sz="2000" dirty="0">
                <a:solidFill>
                  <a:schemeClr val="accent3"/>
                </a:solidFill>
              </a:rPr>
              <a:t>. interlock </a:t>
            </a:r>
            <a:r>
              <a:rPr lang="de-DE" sz="2000" dirty="0" err="1">
                <a:solidFill>
                  <a:schemeClr val="accent3"/>
                </a:solidFill>
              </a:rPr>
              <a:t>tests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66700" y="3975580"/>
            <a:ext cx="32639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instr</a:t>
            </a:r>
            <a:r>
              <a:rPr lang="de-DE" sz="2000" dirty="0">
                <a:solidFill>
                  <a:schemeClr val="accent3"/>
                </a:solidFill>
              </a:rPr>
              <a:t>. interlock </a:t>
            </a:r>
            <a:r>
              <a:rPr lang="de-DE" sz="2000" dirty="0" err="1">
                <a:solidFill>
                  <a:schemeClr val="accent3"/>
                </a:solidFill>
              </a:rPr>
              <a:t>tests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95374" y="4381560"/>
            <a:ext cx="741362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&amp; 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MID + HED </a:t>
            </a:r>
            <a:r>
              <a:rPr lang="de-DE" sz="2000" dirty="0" err="1">
                <a:solidFill>
                  <a:schemeClr val="accent3"/>
                </a:solidFill>
              </a:rPr>
              <a:t>Opt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082675" y="478838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&amp; 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MID + HED </a:t>
            </a:r>
            <a:r>
              <a:rPr lang="de-DE" sz="2000" dirty="0" err="1">
                <a:solidFill>
                  <a:schemeClr val="accent3"/>
                </a:solidFill>
              </a:rPr>
              <a:t>Opt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089025" y="518843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&amp; 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MID + all HED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95375" y="5588540"/>
            <a:ext cx="216217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Elec</a:t>
            </a:r>
            <a:r>
              <a:rPr lang="de-DE" sz="2000" dirty="0">
                <a:solidFill>
                  <a:schemeClr val="accent3"/>
                </a:solidFill>
              </a:rPr>
              <a:t>.+</a:t>
            </a:r>
            <a:r>
              <a:rPr lang="de-DE" sz="2000" dirty="0" err="1">
                <a:solidFill>
                  <a:schemeClr val="accent3"/>
                </a:solidFill>
              </a:rPr>
              <a:t>Contr.Sys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254375" y="5589140"/>
            <a:ext cx="525462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of</a:t>
            </a:r>
            <a:r>
              <a:rPr lang="de-DE" sz="2000" dirty="0">
                <a:solidFill>
                  <a:schemeClr val="accent3"/>
                </a:solidFill>
              </a:rPr>
              <a:t> MID </a:t>
            </a:r>
            <a:r>
              <a:rPr lang="de-DE" sz="2000" dirty="0" err="1">
                <a:solidFill>
                  <a:schemeClr val="accent3"/>
                </a:solidFill>
              </a:rPr>
              <a:t>with</a:t>
            </a:r>
            <a:r>
              <a:rPr lang="de-DE" sz="2000" dirty="0">
                <a:solidFill>
                  <a:schemeClr val="accent3"/>
                </a:solidFill>
              </a:rPr>
              <a:t> X-</a:t>
            </a:r>
            <a:r>
              <a:rPr lang="de-DE" sz="2000" dirty="0" err="1">
                <a:solidFill>
                  <a:schemeClr val="accent3"/>
                </a:solidFill>
              </a:rPr>
              <a:t>rays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089024" y="5989250"/>
            <a:ext cx="22828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MID X-</a:t>
            </a:r>
            <a:r>
              <a:rPr lang="de-DE" sz="2000" dirty="0" err="1">
                <a:solidFill>
                  <a:schemeClr val="accent3"/>
                </a:solidFill>
              </a:rPr>
              <a:t>ray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16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Scope</a:t>
            </a:r>
            <a:r>
              <a:rPr lang="de-DE" dirty="0"/>
              <a:t> 2018/19 / Order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priorities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80493"/>
            <a:ext cx="8426671" cy="5105320"/>
          </a:xfrm>
        </p:spPr>
        <p:txBody>
          <a:bodyPr/>
          <a:lstStyle/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SASE1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SASE1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SASE3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readiness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 SASE3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operation</a:t>
            </a: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SASE2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readiness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 SASE2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readiness</a:t>
            </a:r>
            <a:r>
              <a:rPr lang="de-DE" dirty="0">
                <a:sym typeface="Wingdings" panose="05000000000000000000" pitchFamily="2" charset="2"/>
              </a:rPr>
              <a:t>	 SASE3 </a:t>
            </a:r>
            <a:r>
              <a:rPr lang="de-DE" dirty="0" err="1">
                <a:sym typeface="Wingdings" panose="05000000000000000000" pitchFamily="2" charset="2"/>
              </a:rPr>
              <a:t>instr</a:t>
            </a:r>
            <a:r>
              <a:rPr lang="de-DE" dirty="0">
                <a:sym typeface="Wingdings" panose="05000000000000000000" pitchFamily="2" charset="2"/>
              </a:rPr>
              <a:t>. </a:t>
            </a:r>
            <a:r>
              <a:rPr lang="de-DE" dirty="0" err="1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SASE2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readiness</a:t>
            </a:r>
            <a:r>
              <a:rPr lang="de-DE" dirty="0">
                <a:sym typeface="Wingdings" panose="05000000000000000000" pitchFamily="2" charset="2"/>
              </a:rPr>
              <a:t>	 SASE2 </a:t>
            </a:r>
            <a:r>
              <a:rPr lang="de-DE" dirty="0" err="1">
                <a:sym typeface="Wingdings" panose="05000000000000000000" pitchFamily="2" charset="2"/>
              </a:rPr>
              <a:t>instr</a:t>
            </a:r>
            <a:r>
              <a:rPr lang="de-DE" dirty="0">
                <a:sym typeface="Wingdings" panose="05000000000000000000" pitchFamily="2" charset="2"/>
              </a:rPr>
              <a:t>. Operation</a:t>
            </a: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SASE1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&amp;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&amp;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SASE2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&amp;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completion</a:t>
            </a:r>
            <a:endParaRPr lang="de-DE" dirty="0"/>
          </a:p>
          <a:p>
            <a:pPr>
              <a:spcBef>
                <a:spcPts val="80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4323" y="997007"/>
            <a:ext cx="8640128" cy="5137150"/>
          </a:xfrm>
        </p:spPr>
        <p:txBody>
          <a:bodyPr/>
          <a:lstStyle/>
          <a:p>
            <a:r>
              <a:rPr lang="de-DE" sz="2000" b="1" dirty="0">
                <a:solidFill>
                  <a:srgbClr val="000000"/>
                </a:solidFill>
              </a:rPr>
              <a:t>Tasks &amp; </a:t>
            </a:r>
            <a:r>
              <a:rPr lang="de-DE" sz="2000" b="1" dirty="0" err="1">
                <a:solidFill>
                  <a:srgbClr val="000000"/>
                </a:solidFill>
              </a:rPr>
              <a:t>effort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required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operate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tunnel</a:t>
            </a:r>
            <a:r>
              <a:rPr lang="de-DE" sz="2000" b="1" dirty="0">
                <a:solidFill>
                  <a:srgbClr val="000000"/>
                </a:solidFill>
              </a:rPr>
              <a:t>:</a:t>
            </a:r>
            <a:br>
              <a:rPr lang="de-DE" sz="2000" b="1" dirty="0">
                <a:solidFill>
                  <a:srgbClr val="000000"/>
                </a:solidFill>
              </a:rPr>
            </a:br>
            <a:r>
              <a:rPr lang="de-DE" sz="1400" b="1" dirty="0">
                <a:solidFill>
                  <a:srgbClr val="000000"/>
                </a:solidFill>
              </a:rPr>
              <a:t>(</a:t>
            </a:r>
            <a:r>
              <a:rPr lang="de-DE" sz="1400" b="1" dirty="0" err="1">
                <a:solidFill>
                  <a:srgbClr val="000000"/>
                </a:solidFill>
              </a:rPr>
              <a:t>including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items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for</a:t>
            </a:r>
            <a:r>
              <a:rPr lang="de-DE" sz="1400" b="1" dirty="0">
                <a:solidFill>
                  <a:srgbClr val="000000"/>
                </a:solidFill>
              </a:rPr>
              <a:t> Day-1 </a:t>
            </a:r>
            <a:r>
              <a:rPr lang="de-DE" sz="1400" b="1" dirty="0" err="1">
                <a:solidFill>
                  <a:srgbClr val="000000"/>
                </a:solidFill>
              </a:rPr>
              <a:t>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required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to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meet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promises</a:t>
            </a:r>
            <a:r>
              <a:rPr lang="de-DE" sz="1400" b="1" dirty="0">
                <a:solidFill>
                  <a:srgbClr val="000000"/>
                </a:solidFill>
              </a:rPr>
              <a:t> in Call </a:t>
            </a:r>
            <a:r>
              <a:rPr lang="de-DE" sz="1400" b="1" dirty="0" err="1">
                <a:solidFill>
                  <a:srgbClr val="000000"/>
                </a:solidFill>
              </a:rPr>
              <a:t>for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Proposals</a:t>
            </a:r>
            <a:r>
              <a:rPr lang="de-DE" sz="1400" b="1" dirty="0">
                <a:solidFill>
                  <a:srgbClr val="000000"/>
                </a:solidFill>
              </a:rPr>
              <a:t>)</a:t>
            </a:r>
            <a:endParaRPr lang="en-US" sz="1400" b="1" dirty="0">
              <a:solidFill>
                <a:srgbClr val="000000"/>
              </a:solidFill>
            </a:endParaRP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Accelerator: Achieve </a:t>
            </a:r>
            <a:r>
              <a:rPr lang="en-US" sz="1400" b="1" dirty="0">
                <a:solidFill>
                  <a:srgbClr val="000000"/>
                </a:solidFill>
              </a:rPr>
              <a:t>&gt;0.5 </a:t>
            </a:r>
            <a:r>
              <a:rPr lang="en-US" sz="1400" b="1" dirty="0" err="1">
                <a:solidFill>
                  <a:srgbClr val="000000"/>
                </a:solidFill>
              </a:rPr>
              <a:t>mJ</a:t>
            </a:r>
            <a:r>
              <a:rPr lang="en-US" sz="1400" b="1" dirty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and </a:t>
            </a:r>
            <a:r>
              <a:rPr lang="en-US" sz="1400" b="1" dirty="0">
                <a:solidFill>
                  <a:srgbClr val="000000"/>
                </a:solidFill>
              </a:rPr>
              <a:t>good pointing stability </a:t>
            </a:r>
            <a:r>
              <a:rPr lang="en-US" sz="1400" dirty="0">
                <a:solidFill>
                  <a:srgbClr val="000000"/>
                </a:solidFill>
              </a:rPr>
              <a:t>(matching our optics)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Accelerator / XFEL: Improve </a:t>
            </a:r>
            <a:r>
              <a:rPr lang="en-US" sz="1400" b="1" dirty="0">
                <a:solidFill>
                  <a:srgbClr val="000000"/>
                </a:solidFill>
              </a:rPr>
              <a:t>undulator controls &amp; adjustments / reduce losses / </a:t>
            </a:r>
            <a:r>
              <a:rPr lang="en-US" sz="1400" b="1" dirty="0">
                <a:solidFill>
                  <a:srgbClr val="C00000"/>
                </a:solidFill>
              </a:rPr>
              <a:t>PBBA (</a:t>
            </a:r>
            <a:r>
              <a:rPr lang="en-US" sz="1400" b="1" dirty="0" smtClean="0">
                <a:solidFill>
                  <a:srgbClr val="C00000"/>
                </a:solidFill>
              </a:rPr>
              <a:t>K-mono-based </a:t>
            </a:r>
            <a:r>
              <a:rPr lang="en-US" sz="1400" b="1" dirty="0">
                <a:solidFill>
                  <a:srgbClr val="C00000"/>
                </a:solidFill>
              </a:rPr>
              <a:t>undulator segment tuning and analysis)?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en-US" sz="1400" dirty="0">
                <a:solidFill>
                  <a:srgbClr val="000000"/>
                </a:solidFill>
              </a:rPr>
              <a:t>Good understanding of the </a:t>
            </a:r>
            <a:r>
              <a:rPr lang="en-US" sz="1400" b="1" dirty="0">
                <a:solidFill>
                  <a:srgbClr val="000000"/>
                </a:solidFill>
              </a:rPr>
              <a:t>FEL gain curve (</a:t>
            </a:r>
            <a:r>
              <a:rPr lang="en-US" sz="1400" b="1" dirty="0">
                <a:solidFill>
                  <a:srgbClr val="00B050"/>
                </a:solidFill>
              </a:rPr>
              <a:t>only 1 attempt</a:t>
            </a:r>
            <a:r>
              <a:rPr lang="en-US" sz="1400" b="1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Accelerator: Working </a:t>
            </a:r>
            <a:r>
              <a:rPr lang="en-US" sz="1400" b="1" dirty="0">
                <a:solidFill>
                  <a:srgbClr val="000000"/>
                </a:solidFill>
              </a:rPr>
              <a:t>kicker </a:t>
            </a:r>
            <a:r>
              <a:rPr lang="en-US" sz="1400" b="1" dirty="0" smtClean="0">
                <a:solidFill>
                  <a:srgbClr val="000000"/>
                </a:solidFill>
              </a:rPr>
              <a:t>magnets </a:t>
            </a:r>
            <a:r>
              <a:rPr lang="en-US" sz="1400" b="1" dirty="0" smtClean="0">
                <a:solidFill>
                  <a:srgbClr val="FF0000"/>
                </a:solidFill>
              </a:rPr>
              <a:t>(picking of pulses)</a:t>
            </a:r>
            <a:endParaRPr lang="en-US" sz="1400" b="1" dirty="0">
              <a:solidFill>
                <a:srgbClr val="FF000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 / </a:t>
            </a:r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en-US" sz="1400" dirty="0">
                <a:solidFill>
                  <a:srgbClr val="000000"/>
                </a:solidFill>
              </a:rPr>
              <a:t>Measurement of the </a:t>
            </a:r>
            <a:r>
              <a:rPr lang="en-US" sz="1400" b="1" dirty="0">
                <a:solidFill>
                  <a:srgbClr val="000000"/>
                </a:solidFill>
              </a:rPr>
              <a:t>spectral jitter and bandwidth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Optics</a:t>
            </a:r>
            <a:r>
              <a:rPr lang="de-DE" sz="1400" dirty="0">
                <a:solidFill>
                  <a:srgbClr val="000000"/>
                </a:solidFill>
              </a:rPr>
              <a:t>: Installation &amp;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distribution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mirror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cooling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B050"/>
                </a:solidFill>
              </a:rPr>
              <a:t>(2nd half 2018)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MCP, </a:t>
            </a:r>
            <a:r>
              <a:rPr lang="de-DE" sz="1400" b="1" dirty="0" err="1">
                <a:solidFill>
                  <a:srgbClr val="000000"/>
                </a:solidFill>
              </a:rPr>
              <a:t>Hirex</a:t>
            </a:r>
            <a:r>
              <a:rPr lang="de-DE" sz="1400" b="1" dirty="0">
                <a:solidFill>
                  <a:srgbClr val="000000"/>
                </a:solidFill>
              </a:rPr>
              <a:t>, K-Mono (</a:t>
            </a:r>
            <a:r>
              <a:rPr lang="de-DE" sz="1400" b="1" dirty="0" err="1">
                <a:solidFill>
                  <a:srgbClr val="000000"/>
                </a:solidFill>
              </a:rPr>
              <a:t>now</a:t>
            </a:r>
            <a:r>
              <a:rPr lang="de-DE" sz="1400" b="1" dirty="0">
                <a:solidFill>
                  <a:srgbClr val="000000"/>
                </a:solidFill>
              </a:rPr>
              <a:t> 50%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 75%</a:t>
            </a:r>
            <a:r>
              <a:rPr lang="de-DE" sz="1400" b="1" dirty="0">
                <a:solidFill>
                  <a:srgbClr val="000000"/>
                </a:solidFill>
              </a:rPr>
              <a:t>) </a:t>
            </a:r>
            <a:br>
              <a:rPr lang="de-DE" sz="1400" b="1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 err="1">
                <a:solidFill>
                  <a:srgbClr val="000000"/>
                </a:solidFill>
              </a:rPr>
              <a:t>required</a:t>
            </a:r>
            <a:r>
              <a:rPr lang="de-DE" sz="1400" dirty="0">
                <a:solidFill>
                  <a:srgbClr val="000000"/>
                </a:solidFill>
              </a:rPr>
              <a:t> for </a:t>
            </a:r>
            <a:r>
              <a:rPr lang="de-DE" sz="1400" dirty="0" err="1">
                <a:solidFill>
                  <a:srgbClr val="000000"/>
                </a:solidFill>
              </a:rPr>
              <a:t>improvements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de-DE" sz="1400" b="1" dirty="0">
                <a:solidFill>
                  <a:srgbClr val="00B050"/>
                </a:solidFill>
              </a:rPr>
              <a:t>CAS &amp; ITDM: Tunnel DAQ </a:t>
            </a:r>
            <a:r>
              <a:rPr lang="de-DE" sz="1400" b="1" dirty="0" err="1">
                <a:solidFill>
                  <a:srgbClr val="00B050"/>
                </a:solidFill>
              </a:rPr>
              <a:t>reliability</a:t>
            </a:r>
            <a:r>
              <a:rPr lang="de-DE" sz="1400" b="1" dirty="0">
                <a:solidFill>
                  <a:srgbClr val="00B050"/>
                </a:solidFill>
              </a:rPr>
              <a:t> / </a:t>
            </a:r>
            <a:r>
              <a:rPr lang="de-DE" sz="1400" b="1" dirty="0" err="1" smtClean="0">
                <a:solidFill>
                  <a:srgbClr val="00B050"/>
                </a:solidFill>
              </a:rPr>
              <a:t>commissioning</a:t>
            </a:r>
            <a:r>
              <a:rPr lang="de-DE" sz="1400" b="1" dirty="0" smtClean="0">
                <a:solidFill>
                  <a:srgbClr val="00B050"/>
                </a:solidFill>
              </a:rPr>
              <a:t> (66% </a:t>
            </a:r>
            <a:r>
              <a:rPr lang="de-DE" sz="1400" b="1" dirty="0" err="1" smtClean="0">
                <a:solidFill>
                  <a:srgbClr val="00B050"/>
                </a:solidFill>
              </a:rPr>
              <a:t>done</a:t>
            </a:r>
            <a:r>
              <a:rPr lang="de-DE" sz="1400" b="1" dirty="0" smtClean="0">
                <a:solidFill>
                  <a:srgbClr val="00B050"/>
                </a:solidFill>
              </a:rPr>
              <a:t>) </a:t>
            </a:r>
          </a:p>
          <a:p>
            <a:pPr lvl="1"/>
            <a:r>
              <a:rPr lang="de-DE" sz="1400" b="1" dirty="0" err="1" smtClean="0">
                <a:solidFill>
                  <a:srgbClr val="FF0000"/>
                </a:solidFill>
              </a:rPr>
              <a:t>Related</a:t>
            </a:r>
            <a:r>
              <a:rPr lang="de-DE" sz="1400" b="1" dirty="0">
                <a:solidFill>
                  <a:srgbClr val="FF0000"/>
                </a:solidFill>
              </a:rPr>
              <a:t>:</a:t>
            </a:r>
            <a:r>
              <a:rPr lang="de-DE" sz="1400" b="1" dirty="0" smtClean="0">
                <a:solidFill>
                  <a:srgbClr val="FF0000"/>
                </a:solidFill>
              </a:rPr>
              <a:t> FXE: </a:t>
            </a:r>
            <a:r>
              <a:rPr lang="de-DE" sz="1400" b="1" dirty="0" err="1" smtClean="0">
                <a:solidFill>
                  <a:srgbClr val="FF0000"/>
                </a:solidFill>
              </a:rPr>
              <a:t>reliable</a:t>
            </a:r>
            <a:r>
              <a:rPr lang="de-DE" sz="1400" b="1" dirty="0" smtClean="0">
                <a:solidFill>
                  <a:srgbClr val="FF0000"/>
                </a:solidFill>
              </a:rPr>
              <a:t> XGM </a:t>
            </a:r>
            <a:r>
              <a:rPr lang="de-DE" sz="1400" b="1" dirty="0" err="1" smtClean="0">
                <a:solidFill>
                  <a:srgbClr val="FF0000"/>
                </a:solidFill>
              </a:rPr>
              <a:t>readout</a:t>
            </a:r>
            <a:endParaRPr lang="de-DE" sz="1400" b="1" dirty="0">
              <a:solidFill>
                <a:srgbClr val="FF0000"/>
              </a:solidFill>
            </a:endParaRPr>
          </a:p>
          <a:p>
            <a:pPr lvl="1"/>
            <a:r>
              <a:rPr lang="en-US" sz="1400" b="1" dirty="0">
                <a:solidFill>
                  <a:srgbClr val="00B050"/>
                </a:solidFill>
              </a:rPr>
              <a:t>Vacuum &amp; CAS: Final implementation of vacuum controls (80% done)</a:t>
            </a:r>
            <a:r>
              <a:rPr lang="en-US" sz="1400" dirty="0">
                <a:solidFill>
                  <a:srgbClr val="00B050"/>
                </a:solidFill>
              </a:rPr>
              <a:t>.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FXE: </a:t>
            </a:r>
            <a:r>
              <a:rPr lang="de-DE" sz="1400" b="1" dirty="0">
                <a:solidFill>
                  <a:srgbClr val="00B050"/>
                </a:solidFill>
              </a:rPr>
              <a:t>Installation</a:t>
            </a:r>
            <a:r>
              <a:rPr lang="de-DE" sz="1400" dirty="0">
                <a:solidFill>
                  <a:srgbClr val="000000"/>
                </a:solidFill>
              </a:rPr>
              <a:t> &amp;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diamond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grating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FXE: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4 </a:t>
            </a:r>
            <a:r>
              <a:rPr lang="de-DE" sz="1400" b="1" dirty="0" err="1">
                <a:solidFill>
                  <a:srgbClr val="000000"/>
                </a:solidFill>
              </a:rPr>
              <a:t>bounce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monochromator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0000"/>
                </a:solidFill>
              </a:rPr>
              <a:t/>
            </a:r>
            <a:br>
              <a:rPr lang="de-DE" sz="1400" b="1" dirty="0" smtClean="0">
                <a:solidFill>
                  <a:srgbClr val="000000"/>
                </a:solidFill>
              </a:rPr>
            </a:br>
            <a:r>
              <a:rPr lang="de-DE" sz="1400" b="1" dirty="0" smtClean="0">
                <a:solidFill>
                  <a:srgbClr val="FF0000"/>
                </a:solidFill>
              </a:rPr>
              <a:t>(AE+CAS-support </a:t>
            </a:r>
            <a:r>
              <a:rPr lang="de-DE" sz="1400" b="1" dirty="0" err="1" smtClean="0">
                <a:solidFill>
                  <a:srgbClr val="FF0000"/>
                </a:solidFill>
              </a:rPr>
              <a:t>required</a:t>
            </a:r>
            <a:r>
              <a:rPr lang="de-DE" sz="1400" b="1" dirty="0" smtClean="0">
                <a:solidFill>
                  <a:srgbClr val="FF0000"/>
                </a:solidFill>
              </a:rPr>
              <a:t>, </a:t>
            </a:r>
            <a:r>
              <a:rPr lang="de-DE" sz="1400" b="1" dirty="0" err="1">
                <a:solidFill>
                  <a:srgbClr val="FF0000"/>
                </a:solidFill>
              </a:rPr>
              <a:t>basic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functionality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has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to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be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achieved</a:t>
            </a:r>
            <a:r>
              <a:rPr lang="de-DE" sz="1400" b="1" dirty="0">
                <a:solidFill>
                  <a:srgbClr val="FF0000"/>
                </a:solidFill>
              </a:rPr>
              <a:t> in April </a:t>
            </a:r>
            <a:r>
              <a:rPr lang="de-DE" sz="1400" b="1" dirty="0" err="1">
                <a:solidFill>
                  <a:srgbClr val="FF0000"/>
                </a:solidFill>
              </a:rPr>
              <a:t>shutdown</a:t>
            </a:r>
            <a:r>
              <a:rPr lang="de-DE" sz="1400" b="1" dirty="0">
                <a:solidFill>
                  <a:srgbClr val="FF0000"/>
                </a:solidFill>
              </a:rPr>
              <a:t>!)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AE &amp; SPB: </a:t>
            </a:r>
            <a:r>
              <a:rPr lang="de-DE" sz="1400" b="1" dirty="0">
                <a:solidFill>
                  <a:srgbClr val="000000"/>
                </a:solidFill>
              </a:rPr>
              <a:t>Pulse </a:t>
            </a:r>
            <a:r>
              <a:rPr lang="de-DE" sz="1400" b="1" dirty="0" err="1">
                <a:solidFill>
                  <a:srgbClr val="000000"/>
                </a:solidFill>
              </a:rPr>
              <a:t>picker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has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to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comissioned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8000"/>
                </a:solidFill>
              </a:rPr>
              <a:t>(35%)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with</a:t>
            </a:r>
            <a:r>
              <a:rPr lang="de-DE" sz="1400" dirty="0" smtClean="0">
                <a:solidFill>
                  <a:srgbClr val="000000"/>
                </a:solidFill>
              </a:rPr>
              <a:t> beam </a:t>
            </a:r>
            <a:r>
              <a:rPr lang="de-DE" sz="1400" b="1" dirty="0" smtClean="0">
                <a:solidFill>
                  <a:srgbClr val="008000"/>
                </a:solidFill>
              </a:rPr>
              <a:t>(0%)</a:t>
            </a:r>
            <a:endParaRPr lang="de-DE" sz="1400" b="1" dirty="0">
              <a:solidFill>
                <a:srgbClr val="00800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SPB: Update </a:t>
            </a:r>
            <a:r>
              <a:rPr lang="de-DE" sz="1400" b="1" dirty="0" err="1">
                <a:solidFill>
                  <a:srgbClr val="000000"/>
                </a:solidFill>
              </a:rPr>
              <a:t>attenuator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foils</a:t>
            </a:r>
            <a:endParaRPr lang="de-DE" sz="1400" b="1" dirty="0" smtClean="0">
              <a:solidFill>
                <a:srgbClr val="000000"/>
              </a:solidFill>
            </a:endParaRPr>
          </a:p>
          <a:p>
            <a:pPr lvl="1"/>
            <a:r>
              <a:rPr lang="de-DE" sz="1400" b="1" dirty="0" smtClean="0">
                <a:solidFill>
                  <a:srgbClr val="FF0000"/>
                </a:solidFill>
              </a:rPr>
              <a:t>FXE: </a:t>
            </a:r>
            <a:r>
              <a:rPr lang="de-DE" sz="1400" b="1" dirty="0" err="1" smtClean="0">
                <a:solidFill>
                  <a:srgbClr val="FF0000"/>
                </a:solidFill>
              </a:rPr>
              <a:t>Improvement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of</a:t>
            </a:r>
            <a:r>
              <a:rPr lang="de-DE" sz="1400" b="1" dirty="0" smtClean="0">
                <a:solidFill>
                  <a:srgbClr val="FF0000"/>
                </a:solidFill>
              </a:rPr>
              <a:t> BKR-</a:t>
            </a:r>
            <a:r>
              <a:rPr lang="de-DE" sz="1400" b="1" dirty="0" err="1" smtClean="0">
                <a:solidFill>
                  <a:srgbClr val="FF0000"/>
                </a:solidFill>
              </a:rPr>
              <a:t>controls</a:t>
            </a:r>
            <a:r>
              <a:rPr lang="de-DE" sz="1400" b="1" dirty="0" smtClean="0">
                <a:solidFill>
                  <a:srgbClr val="FF0000"/>
                </a:solidFill>
              </a:rPr>
              <a:t>, </a:t>
            </a:r>
            <a:r>
              <a:rPr lang="de-DE" sz="1400" b="1" dirty="0" err="1" smtClean="0">
                <a:solidFill>
                  <a:srgbClr val="FF0000"/>
                </a:solidFill>
              </a:rPr>
              <a:t>Karabo</a:t>
            </a:r>
            <a:r>
              <a:rPr lang="de-DE" sz="1400" b="1" dirty="0" smtClean="0">
                <a:solidFill>
                  <a:srgbClr val="FF0000"/>
                </a:solidFill>
              </a:rPr>
              <a:t>-DOOCS </a:t>
            </a:r>
            <a:r>
              <a:rPr lang="de-DE" sz="1400" b="1" dirty="0" err="1" smtClean="0">
                <a:solidFill>
                  <a:srgbClr val="FF0000"/>
                </a:solidFill>
              </a:rPr>
              <a:t>bridge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to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access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camera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data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for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tuning</a:t>
            </a:r>
            <a:endParaRPr lang="de-DE" sz="1400" b="1" dirty="0">
              <a:solidFill>
                <a:srgbClr val="FF0000"/>
              </a:solidFill>
            </a:endParaRPr>
          </a:p>
          <a:p>
            <a:pPr lvl="1"/>
            <a:endParaRPr lang="en-US" sz="1800" b="1" dirty="0"/>
          </a:p>
          <a:p>
            <a:pPr lvl="1"/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SASE1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16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SASE1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601" y="1210640"/>
            <a:ext cx="8902698" cy="5381896"/>
          </a:xfrm>
        </p:spPr>
        <p:txBody>
          <a:bodyPr/>
          <a:lstStyle/>
          <a:p>
            <a:r>
              <a:rPr lang="de-DE" sz="2000" b="1" dirty="0"/>
              <a:t>Tasks &amp; </a:t>
            </a:r>
            <a:r>
              <a:rPr lang="de-DE" sz="2000" b="1" dirty="0" err="1"/>
              <a:t>efforts</a:t>
            </a:r>
            <a:r>
              <a:rPr lang="de-DE" sz="2000" b="1" dirty="0"/>
              <a:t> </a:t>
            </a:r>
            <a:r>
              <a:rPr lang="de-DE" sz="2000" b="1" dirty="0" err="1"/>
              <a:t>required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operate</a:t>
            </a:r>
            <a:r>
              <a:rPr lang="de-DE" sz="2000" b="1" dirty="0"/>
              <a:t> </a:t>
            </a:r>
            <a:r>
              <a:rPr lang="de-DE" sz="2000" b="1" dirty="0" err="1"/>
              <a:t>the</a:t>
            </a:r>
            <a:r>
              <a:rPr lang="de-DE" sz="2000" b="1" dirty="0"/>
              <a:t> </a:t>
            </a:r>
            <a:r>
              <a:rPr lang="de-DE" sz="2000" b="1" dirty="0" err="1"/>
              <a:t>instruments</a:t>
            </a:r>
            <a:r>
              <a:rPr lang="de-DE" sz="2000" b="1" dirty="0"/>
              <a:t>: </a:t>
            </a:r>
            <a:br>
              <a:rPr lang="de-DE" sz="2000" b="1" dirty="0"/>
            </a:br>
            <a:r>
              <a:rPr lang="de-DE" sz="1400" b="1" dirty="0"/>
              <a:t>(</a:t>
            </a:r>
            <a:r>
              <a:rPr lang="de-DE" sz="1400" b="1" dirty="0" err="1"/>
              <a:t>including</a:t>
            </a:r>
            <a:r>
              <a:rPr lang="de-DE" sz="1400" b="1" dirty="0"/>
              <a:t> </a:t>
            </a:r>
            <a:r>
              <a:rPr lang="de-DE" sz="1400" b="1" dirty="0" err="1"/>
              <a:t>items</a:t>
            </a:r>
            <a:r>
              <a:rPr lang="de-DE" sz="1400" b="1" dirty="0"/>
              <a:t> </a:t>
            </a:r>
            <a:r>
              <a:rPr lang="de-DE" sz="1400" b="1" dirty="0" err="1"/>
              <a:t>for</a:t>
            </a:r>
            <a:r>
              <a:rPr lang="de-DE" sz="1400" b="1" dirty="0"/>
              <a:t> Day-1 </a:t>
            </a:r>
            <a:r>
              <a:rPr lang="de-DE" sz="1400" b="1" dirty="0" err="1"/>
              <a:t>or</a:t>
            </a:r>
            <a:r>
              <a:rPr lang="de-DE" sz="1400" b="1" dirty="0"/>
              <a:t> </a:t>
            </a:r>
            <a:r>
              <a:rPr lang="de-DE" sz="1400" b="1" dirty="0" err="1"/>
              <a:t>required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meet</a:t>
            </a:r>
            <a:r>
              <a:rPr lang="de-DE" sz="1400" b="1" dirty="0"/>
              <a:t> </a:t>
            </a:r>
            <a:r>
              <a:rPr lang="de-DE" sz="1400" b="1" dirty="0" err="1"/>
              <a:t>promises</a:t>
            </a:r>
            <a:r>
              <a:rPr lang="de-DE" sz="1400" b="1" dirty="0"/>
              <a:t> in Call </a:t>
            </a:r>
            <a:r>
              <a:rPr lang="de-DE" sz="1400" b="1" dirty="0" err="1"/>
              <a:t>for</a:t>
            </a:r>
            <a:r>
              <a:rPr lang="de-DE" sz="1400" b="1" dirty="0"/>
              <a:t> </a:t>
            </a:r>
            <a:r>
              <a:rPr lang="de-DE" sz="1400" b="1" dirty="0" err="1"/>
              <a:t>Proposals</a:t>
            </a:r>
            <a:r>
              <a:rPr lang="de-DE" sz="1400" b="1" dirty="0"/>
              <a:t>)</a:t>
            </a:r>
            <a:endParaRPr lang="de-DE" sz="2000" b="1" dirty="0"/>
          </a:p>
          <a:p>
            <a:pPr lvl="1"/>
            <a:r>
              <a:rPr lang="de-DE" sz="1400" b="1" dirty="0" err="1">
                <a:solidFill>
                  <a:srgbClr val="000000"/>
                </a:solidFill>
              </a:rPr>
              <a:t>October</a:t>
            </a:r>
            <a:r>
              <a:rPr lang="de-DE" sz="1400" b="1" dirty="0">
                <a:solidFill>
                  <a:srgbClr val="000000"/>
                </a:solidFill>
              </a:rPr>
              <a:t>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rgbClr val="000000"/>
                </a:solidFill>
              </a:rPr>
              <a:t>SPB: </a:t>
            </a:r>
            <a:r>
              <a:rPr lang="de-DE" sz="1400" dirty="0" smtClean="0"/>
              <a:t>CSS</a:t>
            </a:r>
            <a:r>
              <a:rPr lang="de-DE" sz="1400" dirty="0"/>
              <a:t> </a:t>
            </a:r>
            <a:r>
              <a:rPr lang="de-DE" sz="1400" dirty="0" smtClean="0"/>
              <a:t>&amp; </a:t>
            </a:r>
            <a:r>
              <a:rPr lang="de-DE" sz="1400" dirty="0" err="1"/>
              <a:t>vacuum</a:t>
            </a:r>
            <a:r>
              <a:rPr lang="de-DE" sz="1400" dirty="0"/>
              <a:t> </a:t>
            </a:r>
            <a:r>
              <a:rPr lang="de-DE" sz="1400" dirty="0" err="1"/>
              <a:t>works</a:t>
            </a:r>
            <a:r>
              <a:rPr lang="de-DE" sz="1400" dirty="0"/>
              <a:t> </a:t>
            </a:r>
            <a:r>
              <a:rPr lang="de-DE" sz="1400" dirty="0" err="1"/>
              <a:t>partially</a:t>
            </a:r>
            <a:r>
              <a:rPr lang="de-DE" sz="1400" dirty="0"/>
              <a:t> </a:t>
            </a:r>
            <a:r>
              <a:rPr lang="de-DE" sz="1400" dirty="0" err="1"/>
              <a:t>done</a:t>
            </a:r>
            <a:r>
              <a:rPr lang="de-DE" sz="1400" dirty="0"/>
              <a:t>, </a:t>
            </a:r>
            <a:r>
              <a:rPr lang="de-DE" sz="1400" b="1" dirty="0" err="1">
                <a:solidFill>
                  <a:srgbClr val="00B050"/>
                </a:solidFill>
              </a:rPr>
              <a:t>laser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table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done</a:t>
            </a:r>
            <a:r>
              <a:rPr lang="de-DE" sz="1400" dirty="0" smtClean="0"/>
              <a:t>…</a:t>
            </a:r>
            <a:endParaRPr lang="de-DE" sz="1400" b="1" dirty="0" smtClean="0">
              <a:solidFill>
                <a:srgbClr val="00000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rgbClr val="00B050"/>
                </a:solidFill>
              </a:rPr>
              <a:t>CAS</a:t>
            </a:r>
            <a:r>
              <a:rPr lang="de-DE" sz="1400" b="1" dirty="0">
                <a:solidFill>
                  <a:srgbClr val="00B050"/>
                </a:solidFill>
              </a:rPr>
              <a:t>: Exchange </a:t>
            </a:r>
            <a:r>
              <a:rPr lang="de-DE" sz="1400" b="1" dirty="0" err="1">
                <a:solidFill>
                  <a:srgbClr val="00B050"/>
                </a:solidFill>
              </a:rPr>
              <a:t>of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data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between</a:t>
            </a:r>
            <a:r>
              <a:rPr lang="de-DE" sz="1400" b="1" dirty="0">
                <a:solidFill>
                  <a:srgbClr val="00B050"/>
                </a:solidFill>
              </a:rPr>
              <a:t> DOOCS </a:t>
            </a:r>
            <a:r>
              <a:rPr lang="de-DE" sz="1400" b="1" dirty="0" err="1">
                <a:solidFill>
                  <a:srgbClr val="00B050"/>
                </a:solidFill>
              </a:rPr>
              <a:t>and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Karabo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done</a:t>
            </a:r>
            <a:endParaRPr lang="de-DE" sz="1400" b="1" dirty="0">
              <a:solidFill>
                <a:srgbClr val="00B05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rgbClr val="000000"/>
                </a:solidFill>
              </a:rPr>
              <a:t>CAS: </a:t>
            </a:r>
            <a:r>
              <a:rPr lang="de-DE" sz="1400" b="1" dirty="0" err="1">
                <a:solidFill>
                  <a:srgbClr val="000000"/>
                </a:solidFill>
              </a:rPr>
              <a:t>Improve</a:t>
            </a:r>
            <a:r>
              <a:rPr lang="de-DE" sz="1400" b="1" dirty="0">
                <a:solidFill>
                  <a:srgbClr val="000000"/>
                </a:solidFill>
              </a:rPr>
              <a:t> Control Software: </a:t>
            </a:r>
            <a:r>
              <a:rPr lang="de-DE" sz="1400" dirty="0" smtClean="0">
                <a:solidFill>
                  <a:srgbClr val="000000"/>
                </a:solidFill>
              </a:rPr>
              <a:t>Scan </a:t>
            </a:r>
            <a:r>
              <a:rPr lang="de-DE" sz="1400" dirty="0" err="1">
                <a:solidFill>
                  <a:srgbClr val="000000"/>
                </a:solidFill>
              </a:rPr>
              <a:t>tool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tested</a:t>
            </a:r>
            <a:r>
              <a:rPr lang="de-DE" sz="1400" dirty="0">
                <a:solidFill>
                  <a:srgbClr val="000000"/>
                </a:solidFill>
              </a:rPr>
              <a:t> @ </a:t>
            </a:r>
            <a:r>
              <a:rPr lang="de-DE" sz="1400" dirty="0" smtClean="0">
                <a:solidFill>
                  <a:srgbClr val="000000"/>
                </a:solidFill>
              </a:rPr>
              <a:t>FXE 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smtClean="0">
                <a:solidFill>
                  <a:srgbClr val="FF0000"/>
                </a:solidFill>
              </a:rPr>
              <a:t>still not </a:t>
            </a:r>
            <a:r>
              <a:rPr lang="de-DE" sz="1400" b="1" dirty="0" err="1" smtClean="0">
                <a:solidFill>
                  <a:srgbClr val="FF0000"/>
                </a:solidFill>
              </a:rPr>
              <a:t>working</a:t>
            </a:r>
            <a:endParaRPr lang="de-DE" sz="1400" dirty="0">
              <a:solidFill>
                <a:srgbClr val="00000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rgbClr val="00B050"/>
                </a:solidFill>
              </a:rPr>
              <a:t>ITDM: </a:t>
            </a:r>
            <a:r>
              <a:rPr lang="de-DE" sz="1400" b="1" dirty="0" err="1">
                <a:solidFill>
                  <a:srgbClr val="00B050"/>
                </a:solidFill>
              </a:rPr>
              <a:t>Improve</a:t>
            </a:r>
            <a:r>
              <a:rPr lang="de-DE" sz="1400" b="1" dirty="0">
                <a:solidFill>
                  <a:srgbClr val="00B050"/>
                </a:solidFill>
              </a:rPr>
              <a:t> DAQ: Data </a:t>
            </a:r>
            <a:r>
              <a:rPr lang="de-DE" sz="1400" b="1" dirty="0" err="1">
                <a:solidFill>
                  <a:srgbClr val="00B050"/>
                </a:solidFill>
              </a:rPr>
              <a:t>storage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and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handling</a:t>
            </a:r>
            <a:r>
              <a:rPr lang="de-DE" sz="1400" b="1" dirty="0">
                <a:solidFill>
                  <a:srgbClr val="00B050"/>
                </a:solidFill>
              </a:rPr>
              <a:t>, </a:t>
            </a:r>
            <a:r>
              <a:rPr lang="de-DE" sz="1400" b="1" dirty="0" err="1">
                <a:solidFill>
                  <a:srgbClr val="00B050"/>
                </a:solidFill>
              </a:rPr>
              <a:t>detector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performance</a:t>
            </a:r>
            <a:r>
              <a:rPr lang="de-DE" sz="1400" b="1" dirty="0">
                <a:solidFill>
                  <a:srgbClr val="00B050"/>
                </a:solidFill>
              </a:rPr>
              <a:t/>
            </a:r>
            <a:br>
              <a:rPr lang="de-DE" sz="1400" b="1" dirty="0">
                <a:solidFill>
                  <a:srgbClr val="00B050"/>
                </a:solidFill>
              </a:rPr>
            </a:br>
            <a:r>
              <a:rPr lang="de-DE" sz="1400" b="1" dirty="0" err="1">
                <a:solidFill>
                  <a:srgbClr val="00B050"/>
                </a:solidFill>
              </a:rPr>
              <a:t>waiting</a:t>
            </a:r>
            <a:r>
              <a:rPr lang="de-DE" sz="1400" b="1" dirty="0">
                <a:solidFill>
                  <a:srgbClr val="00B050"/>
                </a:solidFill>
              </a:rPr>
              <a:t> for </a:t>
            </a:r>
            <a:r>
              <a:rPr lang="de-DE" sz="1400" b="1" dirty="0" err="1">
                <a:solidFill>
                  <a:srgbClr val="00B050"/>
                </a:solidFill>
              </a:rPr>
              <a:t>opportunity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to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conduct</a:t>
            </a:r>
            <a:r>
              <a:rPr lang="de-DE" sz="1400" b="1" dirty="0">
                <a:solidFill>
                  <a:srgbClr val="00B050"/>
                </a:solidFill>
              </a:rPr>
              <a:t> high </a:t>
            </a:r>
            <a:r>
              <a:rPr lang="de-DE" sz="1400" b="1" dirty="0" err="1">
                <a:solidFill>
                  <a:srgbClr val="00B050"/>
                </a:solidFill>
              </a:rPr>
              <a:t>speed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test</a:t>
            </a:r>
            <a:r>
              <a:rPr lang="de-DE" sz="1400" b="1" dirty="0">
                <a:solidFill>
                  <a:srgbClr val="00B050"/>
                </a:solidFill>
              </a:rPr>
              <a:t> (300/512 </a:t>
            </a:r>
            <a:r>
              <a:rPr lang="de-DE" sz="1400" b="1" dirty="0" err="1">
                <a:solidFill>
                  <a:srgbClr val="00B050"/>
                </a:solidFill>
              </a:rPr>
              <a:t>bunches</a:t>
            </a:r>
            <a:r>
              <a:rPr lang="de-DE" sz="1400" b="1" dirty="0" smtClean="0">
                <a:solidFill>
                  <a:srgbClr val="00B050"/>
                </a:solidFill>
              </a:rPr>
              <a:t>)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/>
            </a:r>
            <a:b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</a:b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(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slow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data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performance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was also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improved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)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b="1" dirty="0" err="1">
                <a:solidFill>
                  <a:srgbClr val="000000"/>
                </a:solidFill>
              </a:rPr>
              <a:t>December</a:t>
            </a:r>
            <a:r>
              <a:rPr lang="de-DE" sz="1400" b="1" dirty="0">
                <a:solidFill>
                  <a:srgbClr val="000000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rgbClr val="00B050"/>
                </a:solidFill>
              </a:rPr>
              <a:t>ITDM: Test </a:t>
            </a:r>
            <a:r>
              <a:rPr lang="de-DE" sz="1400" b="1" dirty="0" err="1">
                <a:solidFill>
                  <a:srgbClr val="00B050"/>
                </a:solidFill>
              </a:rPr>
              <a:t>of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new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storage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system</a:t>
            </a:r>
            <a:r>
              <a:rPr lang="de-DE" sz="1400" b="1" dirty="0">
                <a:solidFill>
                  <a:srgbClr val="00B050"/>
                </a:solidFill>
              </a:rPr>
              <a:t> + </a:t>
            </a:r>
            <a:r>
              <a:rPr lang="de-DE" sz="1400" b="1" dirty="0" err="1">
                <a:solidFill>
                  <a:srgbClr val="00B050"/>
                </a:solidFill>
              </a:rPr>
              <a:t>expansion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of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InfiniBand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network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endParaRPr lang="de-DE" sz="1400" b="1" dirty="0">
              <a:solidFill>
                <a:srgbClr val="00B05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rgbClr val="00B050"/>
                </a:solidFill>
              </a:rPr>
              <a:t>AE: Test </a:t>
            </a:r>
            <a:r>
              <a:rPr lang="de-DE" sz="1400" b="1" dirty="0" err="1">
                <a:solidFill>
                  <a:srgbClr val="00B050"/>
                </a:solidFill>
              </a:rPr>
              <a:t>of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train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builder</a:t>
            </a:r>
            <a:r>
              <a:rPr lang="de-DE" sz="1400" b="1" dirty="0">
                <a:solidFill>
                  <a:srgbClr val="00B050"/>
                </a:solidFill>
              </a:rPr>
              <a:t> (at least LPD</a:t>
            </a:r>
            <a:r>
              <a:rPr lang="de-DE" sz="1400" b="1" dirty="0" smtClean="0">
                <a:solidFill>
                  <a:srgbClr val="00B050"/>
                </a:solidFill>
              </a:rPr>
              <a:t>)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endParaRPr lang="de-DE" sz="1400" b="1" dirty="0">
              <a:solidFill>
                <a:srgbClr val="00B05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 &amp; SPB/SFX: </a:t>
            </a:r>
            <a:r>
              <a:rPr lang="en-US" sz="1400" dirty="0">
                <a:solidFill>
                  <a:srgbClr val="000000"/>
                </a:solidFill>
              </a:rPr>
              <a:t>Improvement of the </a:t>
            </a:r>
            <a:r>
              <a:rPr lang="en-US" sz="1400" b="1" dirty="0">
                <a:solidFill>
                  <a:srgbClr val="000000"/>
                </a:solidFill>
              </a:rPr>
              <a:t>focal properties</a:t>
            </a:r>
          </a:p>
          <a:p>
            <a:pPr lvl="1"/>
            <a:r>
              <a:rPr lang="de-DE" sz="1400" b="1" dirty="0" err="1">
                <a:solidFill>
                  <a:srgbClr val="000000"/>
                </a:solidFill>
              </a:rPr>
              <a:t>From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beginning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of</a:t>
            </a:r>
            <a:r>
              <a:rPr lang="de-DE" sz="1400" b="1" dirty="0">
                <a:solidFill>
                  <a:srgbClr val="000000"/>
                </a:solidFill>
              </a:rPr>
              <a:t> 2018: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rgbClr val="000000"/>
                </a:solidFill>
              </a:rPr>
              <a:t>SPB: KB-</a:t>
            </a:r>
            <a:r>
              <a:rPr lang="de-DE" sz="1400" b="1" dirty="0" err="1">
                <a:solidFill>
                  <a:srgbClr val="000000"/>
                </a:solidFill>
              </a:rPr>
              <a:t>mirror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installation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</a:rPr>
              <a:t>(25%)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integration</a:t>
            </a:r>
            <a:r>
              <a:rPr lang="de-DE" sz="1400" dirty="0">
                <a:solidFill>
                  <a:srgbClr val="000000"/>
                </a:solidFill>
              </a:rPr>
              <a:t> &amp; </a:t>
            </a:r>
            <a:r>
              <a:rPr lang="de-DE" sz="1400" dirty="0" err="1" smtClean="0">
                <a:solidFill>
                  <a:srgbClr val="000000"/>
                </a:solidFill>
              </a:rPr>
              <a:t>commissioning</a:t>
            </a:r>
            <a:endParaRPr lang="de-DE" sz="1400" dirty="0" smtClean="0">
              <a:solidFill>
                <a:srgbClr val="00000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rgbClr val="FF0000"/>
                </a:solidFill>
              </a:rPr>
              <a:t>FXE: </a:t>
            </a:r>
            <a:r>
              <a:rPr lang="de-DE" sz="1400" b="1" dirty="0" err="1" smtClean="0">
                <a:solidFill>
                  <a:srgbClr val="FF0000"/>
                </a:solidFill>
              </a:rPr>
              <a:t>Improvement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of</a:t>
            </a:r>
            <a:r>
              <a:rPr lang="de-DE" sz="1400" b="1" dirty="0" smtClean="0">
                <a:solidFill>
                  <a:srgbClr val="FF0000"/>
                </a:solidFill>
              </a:rPr>
              <a:t> Data Analysis, e.g. </a:t>
            </a:r>
            <a:r>
              <a:rPr lang="de-DE" sz="1400" b="1" dirty="0" err="1" smtClean="0">
                <a:solidFill>
                  <a:srgbClr val="FF0000"/>
                </a:solidFill>
              </a:rPr>
              <a:t>analysis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of</a:t>
            </a:r>
            <a:r>
              <a:rPr lang="de-DE" sz="1400" b="1" dirty="0" smtClean="0">
                <a:solidFill>
                  <a:srgbClr val="FF0000"/>
                </a:solidFill>
              </a:rPr>
              <a:t> LPD </a:t>
            </a:r>
            <a:r>
              <a:rPr lang="de-DE" sz="1400" b="1" dirty="0" err="1" smtClean="0">
                <a:solidFill>
                  <a:srgbClr val="FF0000"/>
                </a:solidFill>
              </a:rPr>
              <a:t>images</a:t>
            </a:r>
            <a:r>
              <a:rPr lang="de-DE" sz="1400" b="1" dirty="0" smtClean="0">
                <a:solidFill>
                  <a:srgbClr val="FF0000"/>
                </a:solidFill>
              </a:rPr>
              <a:t>, </a:t>
            </a:r>
            <a:r>
              <a:rPr lang="de-DE" sz="1400" b="1" dirty="0" err="1" smtClean="0">
                <a:solidFill>
                  <a:srgbClr val="FF0000"/>
                </a:solidFill>
              </a:rPr>
              <a:t>figure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of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merits</a:t>
            </a:r>
            <a:r>
              <a:rPr lang="de-DE" sz="1400" b="1" dirty="0" smtClean="0">
                <a:solidFill>
                  <a:srgbClr val="FF0000"/>
                </a:solidFill>
              </a:rPr>
              <a:t>…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rgbClr val="FF0000"/>
                </a:solidFill>
              </a:rPr>
              <a:t>FXE</a:t>
            </a:r>
            <a:r>
              <a:rPr lang="de-DE" sz="1400" b="1" dirty="0" smtClean="0">
                <a:solidFill>
                  <a:srgbClr val="FF0000"/>
                </a:solidFill>
              </a:rPr>
              <a:t>: Installation, </a:t>
            </a:r>
            <a:r>
              <a:rPr lang="de-DE" sz="1400" b="1" dirty="0" err="1" smtClean="0">
                <a:solidFill>
                  <a:srgbClr val="FF0000"/>
                </a:solidFill>
              </a:rPr>
              <a:t>commissioning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and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integration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of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two-tile</a:t>
            </a:r>
            <a:r>
              <a:rPr lang="de-DE" sz="1400" b="1" dirty="0" smtClean="0">
                <a:solidFill>
                  <a:srgbClr val="FF0000"/>
                </a:solidFill>
              </a:rPr>
              <a:t> LPD (</a:t>
            </a:r>
            <a:r>
              <a:rPr lang="de-DE" sz="1400" b="1" dirty="0" err="1" smtClean="0">
                <a:solidFill>
                  <a:srgbClr val="FF0000"/>
                </a:solidFill>
              </a:rPr>
              <a:t>req</a:t>
            </a:r>
            <a:r>
              <a:rPr lang="de-DE" sz="1400" b="1" dirty="0" smtClean="0">
                <a:solidFill>
                  <a:srgbClr val="FF0000"/>
                </a:solidFill>
              </a:rPr>
              <a:t>. in August) </a:t>
            </a:r>
            <a:br>
              <a:rPr lang="de-DE" sz="1400" b="1" dirty="0" smtClean="0">
                <a:solidFill>
                  <a:srgbClr val="FF0000"/>
                </a:solidFill>
              </a:rPr>
            </a:br>
            <a:r>
              <a:rPr lang="de-DE" sz="1400" b="1" dirty="0" smtClean="0">
                <a:solidFill>
                  <a:srgbClr val="FF0000"/>
                </a:solidFill>
              </a:rPr>
              <a:t>(SAXS/WAXS solid </a:t>
            </a:r>
            <a:r>
              <a:rPr lang="de-DE" sz="1400" b="1" dirty="0" err="1" smtClean="0">
                <a:solidFill>
                  <a:srgbClr val="FF0000"/>
                </a:solidFill>
              </a:rPr>
              <a:t>state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experiment</a:t>
            </a:r>
            <a:r>
              <a:rPr lang="de-DE" sz="1400" b="1" dirty="0" smtClean="0">
                <a:solidFill>
                  <a:srgbClr val="FF0000"/>
                </a:solidFill>
              </a:rPr>
              <a:t>, </a:t>
            </a:r>
            <a:r>
              <a:rPr lang="de-DE" sz="1400" b="1" dirty="0" err="1" smtClean="0">
                <a:solidFill>
                  <a:srgbClr val="FF0000"/>
                </a:solidFill>
              </a:rPr>
              <a:t>could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potentially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be</a:t>
            </a:r>
            <a:r>
              <a:rPr lang="de-DE" sz="1400" b="1" dirty="0" smtClean="0">
                <a:solidFill>
                  <a:srgbClr val="FF0000"/>
                </a:solidFill>
              </a:rPr>
              <a:t> a different 2d </a:t>
            </a:r>
            <a:r>
              <a:rPr lang="de-DE" sz="1400" b="1" dirty="0" err="1" smtClean="0">
                <a:solidFill>
                  <a:srgbClr val="FF0000"/>
                </a:solidFill>
              </a:rPr>
              <a:t>Detector</a:t>
            </a:r>
            <a:r>
              <a:rPr lang="de-DE" sz="1400" b="1" dirty="0" smtClean="0">
                <a:solidFill>
                  <a:srgbClr val="FF0000"/>
                </a:solidFill>
              </a:rPr>
              <a:t>)</a:t>
            </a:r>
            <a:endParaRPr lang="de-DE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2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1045</Words>
  <Application>Microsoft Office PowerPoint</Application>
  <PresentationFormat>Bildschirmpräsentation (4:3)</PresentationFormat>
  <Paragraphs>262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template-european-xfel-gmbh_presentation</vt:lpstr>
      <vt:lpstr>Schedule and Priorities 2018 / 2019</vt:lpstr>
      <vt:lpstr>Updated 2018 schedule</vt:lpstr>
      <vt:lpstr>Updated 2018 schedule with overlay from an overall perspective</vt:lpstr>
      <vt:lpstr>Updated 2018 schedule from the SASE1 perspective</vt:lpstr>
      <vt:lpstr>Updated 2018 schedule from the SASE3 perspective</vt:lpstr>
      <vt:lpstr>Updated 2018 schedule from the SASE2 perspective</vt:lpstr>
      <vt:lpstr>Scope 2018/19 / Order of priorities</vt:lpstr>
      <vt:lpstr>1. SASE1 tunnel operation</vt:lpstr>
      <vt:lpstr>2. SASE1 instrument operation</vt:lpstr>
      <vt:lpstr>3. SASE3 tunnel readiness</vt:lpstr>
      <vt:lpstr>3. SASE3 tunnel operation</vt:lpstr>
      <vt:lpstr>4. SASE2 tunnel readiness</vt:lpstr>
      <vt:lpstr>5. SASE3 instrument readiness</vt:lpstr>
      <vt:lpstr>6. SASE2 instrument readiness </vt:lpstr>
      <vt:lpstr>7. SASE1 tunnel &amp; instrument completion</vt:lpstr>
      <vt:lpstr>8. SASE3 tunnel &amp; instrument completion</vt:lpstr>
      <vt:lpstr>9. SASE2 tunnel &amp; instrument completion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841</cp:revision>
  <cp:lastPrinted>2018-02-27T15:58:16Z</cp:lastPrinted>
  <dcterms:created xsi:type="dcterms:W3CDTF">2012-08-22T09:26:39Z</dcterms:created>
  <dcterms:modified xsi:type="dcterms:W3CDTF">2018-03-01T15:47:08Z</dcterms:modified>
</cp:coreProperties>
</file>