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8" r:id="rId2"/>
    <p:sldId id="263" r:id="rId3"/>
    <p:sldId id="260" r:id="rId4"/>
    <p:sldId id="264" r:id="rId5"/>
    <p:sldId id="269" r:id="rId6"/>
    <p:sldId id="265" r:id="rId7"/>
    <p:sldId id="266" r:id="rId8"/>
    <p:sldId id="267" r:id="rId9"/>
    <p:sldId id="26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C252-76D2-461C-9A08-08C067BA8662}" type="datetimeFigureOut">
              <a:rPr lang="zh-CN" altLang="en-US" smtClean="0"/>
              <a:t>2018/3/1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92B3-4420-498C-A5EF-04AFDF795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6687-E95E-4B41-8504-4DC0B28621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5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 do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-4795"/>
            <a:ext cx="12190993" cy="6867593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13" y="6172201"/>
            <a:ext cx="3070359" cy="892049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601"/>
            <a:ext cx="2631445" cy="957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3" y="536577"/>
            <a:ext cx="10678583" cy="2246313"/>
          </a:xfrm>
        </p:spPr>
        <p:txBody>
          <a:bodyPr anchor="b" anchorCtr="0">
            <a:noAutofit/>
          </a:bodyPr>
          <a:lstStyle>
            <a:lvl1pPr>
              <a:defRPr sz="5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3" y="3646170"/>
            <a:ext cx="10653183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133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3" y="2755013"/>
            <a:ext cx="10678583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95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933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2400"/>
            </a:lvl4pPr>
            <a:lvl5pPr>
              <a:buClr>
                <a:srgbClr val="981E32"/>
              </a:buClr>
              <a:defRPr sz="2133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647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376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67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1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3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2" y="1243584"/>
            <a:ext cx="401743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917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3"/>
          </a:xfrm>
        </p:spPr>
        <p:txBody>
          <a:bodyPr/>
          <a:lstStyle/>
          <a:p>
            <a:r>
              <a:rPr lang="en-US" altLang="zh-CN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170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37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2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467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93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None/>
        <a:defRPr sz="32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09585" indent="-298443" algn="l" defTabSz="121917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9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0728" indent="-3111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9170" indent="-2984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5962" indent="-239994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ctrTitle"/>
          </p:nvPr>
        </p:nvSpPr>
        <p:spPr>
          <a:xfrm>
            <a:off x="489735" y="508701"/>
            <a:ext cx="10678583" cy="2246313"/>
          </a:xfrm>
        </p:spPr>
        <p:txBody>
          <a:bodyPr>
            <a:normAutofit/>
          </a:bodyPr>
          <a:lstStyle/>
          <a:p>
            <a:r>
              <a:rPr lang="en-US" sz="4800" dirty="0"/>
              <a:t>Tests on Chess 2 ASIC</a:t>
            </a:r>
            <a:r>
              <a:rPr lang="en-US" sz="6000" dirty="0"/>
              <a:t/>
            </a:r>
            <a:br>
              <a:rPr lang="en-US" sz="6000" dirty="0"/>
            </a:br>
            <a:endParaRPr lang="en-CA" sz="20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9734" y="2755014"/>
            <a:ext cx="10678583" cy="635889"/>
          </a:xfrm>
        </p:spPr>
        <p:txBody>
          <a:bodyPr/>
          <a:lstStyle/>
          <a:p>
            <a:pPr marL="0" indent="0">
              <a:buNone/>
            </a:pPr>
            <a:r>
              <a:rPr lang="en-CA" altLang="zh-CN" sz="1800" dirty="0" err="1"/>
              <a:t>Dionisio</a:t>
            </a:r>
            <a:r>
              <a:rPr lang="en-CA" altLang="zh-CN" sz="1800" dirty="0"/>
              <a:t> </a:t>
            </a:r>
            <a:r>
              <a:rPr lang="en-CA" altLang="zh-CN" sz="1800" dirty="0" err="1"/>
              <a:t>Doering</a:t>
            </a:r>
            <a:r>
              <a:rPr lang="en-CA" altLang="zh-CN" sz="1800" dirty="0"/>
              <a:t>, </a:t>
            </a:r>
            <a:r>
              <a:rPr lang="en-CA" altLang="zh-CN" sz="1800" dirty="0" err="1"/>
              <a:t>Yubo</a:t>
            </a:r>
            <a:r>
              <a:rPr lang="en-CA" altLang="zh-CN" sz="1800" dirty="0"/>
              <a:t> </a:t>
            </a:r>
            <a:r>
              <a:rPr lang="en-CA" altLang="zh-CN" sz="1800" dirty="0" err="1"/>
              <a:t>Han</a:t>
            </a:r>
            <a:r>
              <a:rPr lang="en-CA" altLang="zh-CN" sz="1400" baseline="-25000" dirty="0" err="1"/>
              <a:t>IHEP</a:t>
            </a:r>
            <a:r>
              <a:rPr lang="en-CA" altLang="zh-CN" sz="1400" dirty="0"/>
              <a:t> ,</a:t>
            </a:r>
            <a:r>
              <a:rPr lang="en-CA" altLang="zh-CN" sz="1800" dirty="0"/>
              <a:t> </a:t>
            </a:r>
            <a:r>
              <a:rPr lang="en-CA" altLang="zh-CN" sz="1800" dirty="0" err="1"/>
              <a:t>Pietro</a:t>
            </a:r>
            <a:r>
              <a:rPr lang="en-CA" altLang="zh-CN" sz="1800" dirty="0"/>
              <a:t> Caragiulo, Larry Ruckman, Camillo Tamma, </a:t>
            </a:r>
            <a:r>
              <a:rPr lang="en-CA" altLang="zh-CN" sz="1800" dirty="0" err="1"/>
              <a:t>Mazin</a:t>
            </a:r>
            <a:r>
              <a:rPr lang="en-CA" altLang="zh-CN" sz="1800" dirty="0"/>
              <a:t> </a:t>
            </a:r>
            <a:r>
              <a:rPr lang="en-CA" altLang="zh-CN" sz="1800" dirty="0" err="1"/>
              <a:t>Khader</a:t>
            </a:r>
            <a:r>
              <a:rPr lang="en-CA" altLang="zh-CN" sz="1800" baseline="-25000" dirty="0" err="1"/>
              <a:t>UIUC</a:t>
            </a:r>
            <a:r>
              <a:rPr lang="en-CA" altLang="zh-CN" sz="1800" dirty="0"/>
              <a:t>, </a:t>
            </a:r>
            <a:r>
              <a:rPr lang="en-CA" altLang="zh-CN" sz="1800" dirty="0" err="1"/>
              <a:t>Murtaza</a:t>
            </a:r>
            <a:r>
              <a:rPr lang="en-CA" altLang="zh-CN" sz="1800" dirty="0"/>
              <a:t> </a:t>
            </a:r>
            <a:r>
              <a:rPr lang="en-CA" altLang="zh-CN" sz="1800" dirty="0" err="1"/>
              <a:t>Safdari</a:t>
            </a:r>
            <a:r>
              <a:rPr lang="en-CA" altLang="zh-CN" sz="1800" dirty="0"/>
              <a:t>, Su Dong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872913" y="6318250"/>
            <a:ext cx="319087" cy="539750"/>
          </a:xfrm>
        </p:spPr>
        <p:txBody>
          <a:bodyPr/>
          <a:lstStyle/>
          <a:p>
            <a:fld id="{68C31502-1914-44CA-906F-C0FC311359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6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090150" y="6318250"/>
            <a:ext cx="319088" cy="539750"/>
          </a:xfrm>
          <a:prstGeom prst="rect">
            <a:avLst/>
          </a:prstGeom>
        </p:spPr>
        <p:txBody>
          <a:bodyPr/>
          <a:lstStyle/>
          <a:p>
            <a:fld id="{68C31502-1914-44CA-906F-C0FC3113599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Pixel description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638" y="6430962"/>
            <a:ext cx="4811713" cy="31432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Atlas Chess 2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97" y="1646924"/>
            <a:ext cx="8812841" cy="421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31" y="222738"/>
            <a:ext cx="703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Outline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9584" y="1312985"/>
            <a:ext cx="76551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C00000"/>
                </a:solidFill>
              </a:rPr>
              <a:t>Review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IV curve with 2mA current </a:t>
            </a:r>
            <a:r>
              <a:rPr lang="en-US" altLang="zh-CN" dirty="0"/>
              <a:t>limit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tests with different bias voltage-&gt; varied range of Threshold with signal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tests with LED as signal source-&gt; weak signal observed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C00000"/>
                </a:solidFill>
              </a:rPr>
              <a:t>Tests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mechanical setup </a:t>
            </a:r>
            <a:r>
              <a:rPr lang="en-US" altLang="zh-CN" dirty="0" smtClean="0"/>
              <a:t>upgrade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tests with laser diode at 650nm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46" y="2712713"/>
            <a:ext cx="4595446" cy="202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30" y="1324708"/>
            <a:ext cx="3850484" cy="206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30" y="3405718"/>
            <a:ext cx="3997570" cy="1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4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92" y="304800"/>
            <a:ext cx="546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The mechanical setup 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66" y="1089894"/>
            <a:ext cx="4214585" cy="3160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00" y="2037757"/>
            <a:ext cx="4895950" cy="3671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789" y="4512706"/>
            <a:ext cx="64210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 </a:t>
            </a:r>
            <a:r>
              <a:rPr lang="en-US" altLang="zh-CN" dirty="0" smtClean="0"/>
              <a:t>box to provide a dark testing </a:t>
            </a:r>
            <a:r>
              <a:rPr lang="en-US" altLang="zh-CN" dirty="0" smtClean="0"/>
              <a:t>environment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Still have </a:t>
            </a:r>
            <a:r>
              <a:rPr lang="en-US" altLang="zh-CN" dirty="0" err="1"/>
              <a:t>P</a:t>
            </a:r>
            <a:r>
              <a:rPr lang="en-US" altLang="zh-CN" dirty="0" err="1" smtClean="0"/>
              <a:t>eltier</a:t>
            </a:r>
            <a:r>
              <a:rPr lang="en-US" altLang="zh-CN" dirty="0" smtClean="0"/>
              <a:t> module on the back side of the daughter 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 two opening on the box allowing two fans to blow the heated air out of the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Metal structure to raise the board near to the fan.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Metal arm holding the laser diode</a:t>
            </a:r>
            <a:r>
              <a:rPr lang="en-US" altLang="zh-C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laser diode with 5mW max power </a:t>
            </a:r>
            <a:r>
              <a:rPr lang="en-US" altLang="zh-CN" dirty="0" smtClean="0"/>
              <a:t>(triggered by </a:t>
            </a:r>
            <a:r>
              <a:rPr lang="en-US" altLang="zh-CN" dirty="0" err="1" smtClean="0"/>
              <a:t>Qinj</a:t>
            </a:r>
            <a:r>
              <a:rPr lang="en-US" altLang="zh-CN" dirty="0" smtClean="0"/>
              <a:t> pulse)</a:t>
            </a:r>
            <a:endParaRPr lang="en-US" altLang="zh-CN" dirty="0" smtClean="0"/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504420" y="4019374"/>
            <a:ext cx="569344" cy="862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05108" y="4193851"/>
            <a:ext cx="569344" cy="86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68645" y="3605473"/>
            <a:ext cx="104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Inlet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5100" y="3790139"/>
            <a:ext cx="104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outlet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437077" y="4927947"/>
            <a:ext cx="1523264" cy="104201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91847" y="5970459"/>
            <a:ext cx="3597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Hold the laser:  3D position control 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432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76" y="1371599"/>
            <a:ext cx="9833638" cy="5158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221" y="257136"/>
            <a:ext cx="546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Locate the target pixel 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736123" y="1254369"/>
            <a:ext cx="0" cy="175846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64523" y="1254369"/>
            <a:ext cx="0" cy="175846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44462" y="1254369"/>
            <a:ext cx="0" cy="175846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14" y="1896964"/>
            <a:ext cx="258084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Test: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Set the power supply of laser to 5V (</a:t>
            </a:r>
            <a:r>
              <a:rPr lang="en-US" altLang="zh-CN" sz="1200" dirty="0" err="1" smtClean="0"/>
              <a:t>pulser</a:t>
            </a:r>
            <a:r>
              <a:rPr lang="en-US" altLang="zh-CN" sz="1200" dirty="0" smtClean="0"/>
              <a:t> output 5V pulses)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Position the laser </a:t>
            </a:r>
            <a:r>
              <a:rPr lang="en-US" altLang="zh-CN" sz="1200" dirty="0" smtClean="0"/>
              <a:t>above matrix2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.~8cm from the daughter board</a:t>
            </a:r>
            <a:endParaRPr lang="en-US" altLang="zh-CN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Bias voltage -8V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Fix the BL at 0.75V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Threshold sweep: 0.8-1.0V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err="1" smtClean="0"/>
              <a:t>nCounts</a:t>
            </a:r>
            <a:r>
              <a:rPr lang="en-US" altLang="zh-CN" sz="1200" dirty="0" smtClean="0"/>
              <a:t>=100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Gradually narrow the test area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Compare the results from the 3 matrix.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en-US" altLang="zh-CN" sz="1200" dirty="0" smtClean="0"/>
              <a:t>Target pixel (60,13</a:t>
            </a:r>
            <a:r>
              <a:rPr lang="en-US" altLang="zh-CN" sz="1200" dirty="0" smtClean="0"/>
              <a:t>)</a:t>
            </a:r>
          </a:p>
          <a:p>
            <a:pPr marL="171450" indent="-171450">
              <a:buFont typeface="Wingdings" panose="05000000000000000000" pitchFamily="2" charset="2"/>
              <a:buChar char="p"/>
            </a:pPr>
            <a:endParaRPr lang="en-US" altLang="zh-CN" sz="1200" dirty="0" smtClean="0"/>
          </a:p>
          <a:p>
            <a:endParaRPr lang="en-US" altLang="zh-CN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100243" y="1075475"/>
            <a:ext cx="23647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i="1" dirty="0"/>
              <a:t>Daughter board </a:t>
            </a:r>
            <a:r>
              <a:rPr lang="en-US" altLang="zh-CN" sz="1050" i="1" dirty="0">
                <a:solidFill>
                  <a:srgbClr val="FF0000"/>
                </a:solidFill>
              </a:rPr>
              <a:t>#19</a:t>
            </a:r>
          </a:p>
          <a:p>
            <a:r>
              <a:rPr lang="en-US" altLang="zh-CN" sz="1050" i="1" dirty="0"/>
              <a:t>High resistivity </a:t>
            </a:r>
            <a:endParaRPr lang="en-US" altLang="zh-CN" sz="1050" i="1" dirty="0" smtClean="0"/>
          </a:p>
          <a:p>
            <a:r>
              <a:rPr lang="en-US" altLang="zh-CN" sz="1050" i="1" dirty="0" smtClean="0">
                <a:solidFill>
                  <a:srgbClr val="FF0000"/>
                </a:solidFill>
              </a:rPr>
              <a:t>192.168.3.28 </a:t>
            </a:r>
          </a:p>
          <a:p>
            <a:endParaRPr lang="en-US" altLang="zh-CN" sz="1100" i="1" dirty="0" smtClean="0"/>
          </a:p>
          <a:p>
            <a:endParaRPr lang="en-US" altLang="zh-CN" sz="1100" dirty="0"/>
          </a:p>
        </p:txBody>
      </p:sp>
      <p:sp>
        <p:nvSpPr>
          <p:cNvPr id="24" name="Rectangle 23"/>
          <p:cNvSpPr/>
          <p:nvPr/>
        </p:nvSpPr>
        <p:spPr>
          <a:xfrm>
            <a:off x="3260785" y="2014194"/>
            <a:ext cx="897147" cy="435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17721" y="4908430"/>
            <a:ext cx="85401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23072" y="5975085"/>
            <a:ext cx="879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Matrix 2</a:t>
            </a:r>
            <a:endParaRPr lang="zh-CN" alt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58994" y="4314092"/>
            <a:ext cx="879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Matrix 1</a:t>
            </a:r>
            <a:endParaRPr lang="zh-CN" alt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23072" y="2565846"/>
            <a:ext cx="879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Matrix 0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003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57" y="5289609"/>
            <a:ext cx="2980259" cy="1473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17" y="3374314"/>
            <a:ext cx="2980259" cy="1495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73" y="5198132"/>
            <a:ext cx="2866940" cy="1541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06" y="35123"/>
            <a:ext cx="10804760" cy="753033"/>
          </a:xfrm>
        </p:spPr>
        <p:txBody>
          <a:bodyPr/>
          <a:lstStyle/>
          <a:p>
            <a:r>
              <a:rPr lang="en-US" altLang="zh-CN" dirty="0" smtClean="0"/>
              <a:t>Tests results of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60,13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40" y="1403532"/>
            <a:ext cx="2895270" cy="154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34" y="1448859"/>
            <a:ext cx="2889605" cy="1473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39" y="3315808"/>
            <a:ext cx="2878272" cy="1535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19" y="3378307"/>
            <a:ext cx="2866941" cy="150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33" y="5302494"/>
            <a:ext cx="2883940" cy="147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367" y="1448859"/>
            <a:ext cx="2878273" cy="15014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944080"/>
            <a:ext cx="21453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i="1" dirty="0"/>
              <a:t>Daughter board </a:t>
            </a:r>
            <a:r>
              <a:rPr lang="en-US" altLang="zh-CN" sz="1050" i="1" dirty="0">
                <a:solidFill>
                  <a:srgbClr val="FF0000"/>
                </a:solidFill>
              </a:rPr>
              <a:t>#19</a:t>
            </a:r>
          </a:p>
          <a:p>
            <a:r>
              <a:rPr lang="en-US" altLang="zh-CN" sz="1050" i="1" dirty="0"/>
              <a:t>High resistivity </a:t>
            </a:r>
            <a:endParaRPr lang="en-US" altLang="zh-CN" sz="1050" i="1" dirty="0" smtClean="0"/>
          </a:p>
          <a:p>
            <a:r>
              <a:rPr lang="en-US" altLang="zh-CN" sz="1050" i="1" dirty="0" smtClean="0">
                <a:solidFill>
                  <a:srgbClr val="FF0000"/>
                </a:solidFill>
              </a:rPr>
              <a:t>192.168.3.28 </a:t>
            </a:r>
          </a:p>
          <a:p>
            <a:endParaRPr lang="en-US" altLang="zh-CN" sz="1100" i="1" dirty="0" smtClean="0"/>
          </a:p>
          <a:p>
            <a:endParaRPr lang="en-US" altLang="zh-CN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74254" y="1597330"/>
            <a:ext cx="31948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Laser </a:t>
            </a:r>
            <a:r>
              <a:rPr lang="en-US" altLang="zh-CN" sz="1600" b="1" dirty="0" err="1" smtClean="0"/>
              <a:t>vs</a:t>
            </a:r>
            <a:r>
              <a:rPr lang="en-US" altLang="zh-CN" sz="1600" b="1" dirty="0" smtClean="0"/>
              <a:t> no laser </a:t>
            </a:r>
          </a:p>
          <a:p>
            <a:endParaRPr lang="en-US" altLang="zh-CN" sz="14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Time 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Threshold</a:t>
            </a:r>
            <a:endParaRPr lang="en-US" altLang="zh-CN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dirty="0" err="1" smtClean="0"/>
              <a:t>hit_number</a:t>
            </a:r>
            <a:r>
              <a:rPr lang="en-US" altLang="zh-CN" sz="1400" dirty="0"/>
              <a:t> </a:t>
            </a:r>
            <a:r>
              <a:rPr lang="en-US" altLang="zh-CN" sz="1400" dirty="0" err="1"/>
              <a:t>vs</a:t>
            </a:r>
            <a:r>
              <a:rPr lang="en-US" altLang="zh-CN" sz="1400" dirty="0"/>
              <a:t>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Efficiency 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Threshold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 dirty="0"/>
              <a:t>Bias voltage </a:t>
            </a:r>
            <a:r>
              <a:rPr lang="en-US" altLang="zh-CN" sz="1400" dirty="0" smtClean="0"/>
              <a:t>-8V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Threshold: 0.8-1.0V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 dirty="0" err="1"/>
              <a:t>nCounts</a:t>
            </a:r>
            <a:r>
              <a:rPr lang="en-US" altLang="zh-CN" sz="1400" dirty="0"/>
              <a:t>=100</a:t>
            </a:r>
          </a:p>
          <a:p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 smtClean="0"/>
              <a:t>Only </a:t>
            </a:r>
            <a:r>
              <a:rPr lang="en-US" altLang="zh-CN" sz="1400" dirty="0" smtClean="0"/>
              <a:t>Matrix2 will have signal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 smtClean="0"/>
              <a:t>Obvious signal observed with normal event number </a:t>
            </a:r>
          </a:p>
          <a:p>
            <a:r>
              <a:rPr lang="en-US" altLang="zh-CN" sz="1400" dirty="0" smtClean="0"/>
              <a:t>(tests with LED was taking 15 times of normal event number </a:t>
            </a:r>
            <a:r>
              <a:rPr lang="en-US" altLang="zh-CN" sz="1400" dirty="0" smtClean="0"/>
              <a:t>)</a:t>
            </a:r>
          </a:p>
          <a:p>
            <a:endParaRPr lang="en-US" altLang="zh-CN" sz="1400" dirty="0" smtClean="0"/>
          </a:p>
          <a:p>
            <a:pPr marL="171450" indent="-171450">
              <a:buFont typeface="Wingdings" panose="05000000000000000000" pitchFamily="2" charset="2"/>
              <a:buChar char="n"/>
            </a:pPr>
            <a:endParaRPr lang="en-US" altLang="zh-CN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sz="1100" dirty="0"/>
          </a:p>
        </p:txBody>
      </p:sp>
      <p:sp>
        <p:nvSpPr>
          <p:cNvPr id="14" name="TextBox 11"/>
          <p:cNvSpPr txBox="1"/>
          <p:nvPr/>
        </p:nvSpPr>
        <p:spPr>
          <a:xfrm>
            <a:off x="5574925" y="6279286"/>
            <a:ext cx="879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/>
              <a:t>Matrix 2</a:t>
            </a:r>
            <a:endParaRPr lang="zh-CN" altLang="en-US" sz="1200" b="1" dirty="0"/>
          </a:p>
        </p:txBody>
      </p:sp>
      <p:sp>
        <p:nvSpPr>
          <p:cNvPr id="15" name="TextBox 12"/>
          <p:cNvSpPr txBox="1"/>
          <p:nvPr/>
        </p:nvSpPr>
        <p:spPr>
          <a:xfrm>
            <a:off x="5607838" y="4413838"/>
            <a:ext cx="879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/>
              <a:t>Matrix 1</a:t>
            </a:r>
            <a:endParaRPr lang="zh-CN" altLang="en-US" sz="1200" b="1" dirty="0"/>
          </a:p>
        </p:txBody>
      </p:sp>
      <p:sp>
        <p:nvSpPr>
          <p:cNvPr id="16" name="TextBox 13"/>
          <p:cNvSpPr txBox="1"/>
          <p:nvPr/>
        </p:nvSpPr>
        <p:spPr>
          <a:xfrm>
            <a:off x="5607838" y="2513999"/>
            <a:ext cx="879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/>
              <a:t>Matrix 0</a:t>
            </a:r>
            <a:endParaRPr lang="zh-CN" altLang="en-US" sz="12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4" y="5220623"/>
            <a:ext cx="3115966" cy="15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29" y="1231302"/>
            <a:ext cx="3256906" cy="1721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70" y="3095163"/>
            <a:ext cx="3263356" cy="1702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70" y="4986060"/>
            <a:ext cx="3269805" cy="1696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39" y="4982836"/>
            <a:ext cx="3256906" cy="1702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73" y="3065614"/>
            <a:ext cx="3248776" cy="1739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07" y="1224967"/>
            <a:ext cx="3235986" cy="1745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40" y="1257180"/>
            <a:ext cx="3269805" cy="1689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39" y="3102496"/>
            <a:ext cx="3256906" cy="1702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4" y="4929939"/>
            <a:ext cx="3223195" cy="175229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0090" y="49155"/>
            <a:ext cx="10804760" cy="753033"/>
          </a:xfrm>
        </p:spPr>
        <p:txBody>
          <a:bodyPr/>
          <a:lstStyle/>
          <a:p>
            <a:r>
              <a:rPr lang="en-US" altLang="zh-CN" dirty="0" smtClean="0"/>
              <a:t>Tests results of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60,13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944080"/>
            <a:ext cx="21453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i="1" dirty="0"/>
              <a:t>Daughter board </a:t>
            </a:r>
            <a:r>
              <a:rPr lang="en-US" altLang="zh-CN" sz="1050" i="1" dirty="0">
                <a:solidFill>
                  <a:srgbClr val="FF0000"/>
                </a:solidFill>
              </a:rPr>
              <a:t>#19</a:t>
            </a:r>
          </a:p>
          <a:p>
            <a:r>
              <a:rPr lang="en-US" altLang="zh-CN" sz="1050" i="1" dirty="0"/>
              <a:t>High resistivity </a:t>
            </a:r>
            <a:endParaRPr lang="en-US" altLang="zh-CN" sz="1050" i="1" dirty="0" smtClean="0"/>
          </a:p>
          <a:p>
            <a:r>
              <a:rPr lang="en-US" altLang="zh-CN" sz="1050" i="1" dirty="0" smtClean="0">
                <a:solidFill>
                  <a:srgbClr val="FF0000"/>
                </a:solidFill>
              </a:rPr>
              <a:t>192.168.3.28 </a:t>
            </a:r>
          </a:p>
          <a:p>
            <a:endParaRPr lang="en-US" altLang="zh-CN" sz="1100" i="1" dirty="0" smtClean="0"/>
          </a:p>
          <a:p>
            <a:endParaRPr lang="en-US" altLang="zh-CN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40956" y="1679504"/>
            <a:ext cx="22767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Different bias voltage</a:t>
            </a:r>
          </a:p>
          <a:p>
            <a:endParaRPr lang="en-US" altLang="zh-CN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dirty="0"/>
              <a:t>Time </a:t>
            </a:r>
            <a:r>
              <a:rPr lang="en-US" altLang="zh-CN" sz="1400" dirty="0" err="1"/>
              <a:t>vs</a:t>
            </a:r>
            <a:r>
              <a:rPr lang="en-US" altLang="zh-CN" sz="1400" dirty="0"/>
              <a:t> Threshold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dirty="0" err="1"/>
              <a:t>hit_number</a:t>
            </a:r>
            <a:r>
              <a:rPr lang="en-US" altLang="zh-CN" sz="1400" dirty="0"/>
              <a:t> </a:t>
            </a:r>
            <a:r>
              <a:rPr lang="en-US" altLang="zh-CN" sz="1400" dirty="0" err="1"/>
              <a:t>vs</a:t>
            </a:r>
            <a:r>
              <a:rPr lang="en-US" altLang="zh-CN" sz="1400" dirty="0"/>
              <a:t>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dirty="0"/>
              <a:t>Efficiency </a:t>
            </a:r>
            <a:r>
              <a:rPr lang="en-US" altLang="zh-CN" sz="1400" dirty="0" err="1"/>
              <a:t>vs</a:t>
            </a:r>
            <a:r>
              <a:rPr lang="en-US" altLang="zh-CN" sz="1400" dirty="0"/>
              <a:t> Threshold</a:t>
            </a:r>
          </a:p>
          <a:p>
            <a:endParaRPr lang="en-US" altLang="zh-CN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4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 dirty="0"/>
              <a:t>Bias voltage </a:t>
            </a:r>
            <a:r>
              <a:rPr lang="en-US" altLang="zh-CN" sz="1400" dirty="0" smtClean="0"/>
              <a:t>-4, -8 ,-12V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Threshold: 0.8-1.0V</a:t>
            </a:r>
          </a:p>
          <a:p>
            <a:endParaRPr lang="en-US" altLang="zh-CN" sz="1400" dirty="0"/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The other two matrix will also react to the laser with bias voltage at -4V.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Part of the time information reported by the 3 matrix like at Threshold of 0.98V were </a:t>
            </a:r>
            <a:r>
              <a:rPr lang="en-US" altLang="zh-CN" sz="1400" dirty="0" smtClean="0"/>
              <a:t>remarkably </a:t>
            </a:r>
            <a:r>
              <a:rPr lang="en-US" altLang="zh-CN" sz="1400" dirty="0" smtClean="0"/>
              <a:t>similar-&gt;cross talk? Register address problem?(Phenomenon needs to be </a:t>
            </a:r>
            <a:r>
              <a:rPr lang="en-US" altLang="zh-CN" sz="1400" dirty="0" smtClean="0"/>
              <a:t>understood</a:t>
            </a:r>
            <a:r>
              <a:rPr lang="en-US" altLang="zh-CN" sz="1400" dirty="0" smtClean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4968815" y="5736566"/>
            <a:ext cx="557604" cy="526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11407189" y="6156020"/>
            <a:ext cx="557604" cy="526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>
            <a:off x="2145390" y="4161692"/>
            <a:ext cx="2905084" cy="1651936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"/>
          <p:cNvSpPr txBox="1"/>
          <p:nvPr/>
        </p:nvSpPr>
        <p:spPr>
          <a:xfrm>
            <a:off x="4858427" y="6271872"/>
            <a:ext cx="879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/>
              <a:t>Matrix 2</a:t>
            </a:r>
            <a:endParaRPr lang="zh-CN" altLang="en-US" sz="1200" b="1" dirty="0"/>
          </a:p>
        </p:txBody>
      </p:sp>
      <p:sp>
        <p:nvSpPr>
          <p:cNvPr id="21" name="TextBox 12"/>
          <p:cNvSpPr txBox="1"/>
          <p:nvPr/>
        </p:nvSpPr>
        <p:spPr>
          <a:xfrm>
            <a:off x="4855258" y="4363534"/>
            <a:ext cx="879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/>
              <a:t>Matrix 1</a:t>
            </a:r>
            <a:endParaRPr lang="zh-CN" altLang="en-US" sz="1200" b="1" dirty="0"/>
          </a:p>
        </p:txBody>
      </p:sp>
      <p:sp>
        <p:nvSpPr>
          <p:cNvPr id="22" name="TextBox 13"/>
          <p:cNvSpPr txBox="1"/>
          <p:nvPr/>
        </p:nvSpPr>
        <p:spPr>
          <a:xfrm>
            <a:off x="4855258" y="2569386"/>
            <a:ext cx="879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/>
              <a:t>Matrix 0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617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0" y="103471"/>
            <a:ext cx="10804760" cy="753033"/>
          </a:xfrm>
        </p:spPr>
        <p:txBody>
          <a:bodyPr/>
          <a:lstStyle/>
          <a:p>
            <a:r>
              <a:rPr lang="en-US" altLang="zh-CN" dirty="0"/>
              <a:t>Tests results </a:t>
            </a:r>
            <a:r>
              <a:rPr lang="en-US" altLang="zh-CN" dirty="0" smtClean="0"/>
              <a:t>of (</a:t>
            </a:r>
            <a:r>
              <a:rPr lang="en-US" altLang="zh-CN" dirty="0"/>
              <a:t>60,13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40" y="1622047"/>
            <a:ext cx="308680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Different delay of the </a:t>
            </a:r>
            <a:r>
              <a:rPr lang="en-US" altLang="zh-CN" sz="1600" b="1" dirty="0" smtClean="0"/>
              <a:t>trigger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Bias voltage</a:t>
            </a:r>
            <a:r>
              <a:rPr lang="zh-CN" altLang="en-US" sz="1400" dirty="0" smtClean="0"/>
              <a:t>： </a:t>
            </a:r>
            <a:r>
              <a:rPr lang="en-US" altLang="zh-CN" sz="1400" dirty="0" smtClean="0"/>
              <a:t>-12V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Laser(30μs, 50</a:t>
            </a:r>
            <a:r>
              <a:rPr lang="en-US" altLang="zh-CN" sz="1400" dirty="0"/>
              <a:t>μs</a:t>
            </a:r>
            <a:r>
              <a:rPr lang="en-US" altLang="zh-CN" sz="1400" dirty="0" smtClean="0"/>
              <a:t>) 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no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 smtClean="0"/>
              <a:t>Different time information reported.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 smtClean="0"/>
              <a:t>Same efficiency distribution 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</a:t>
            </a:r>
            <a:r>
              <a:rPr lang="en-US" altLang="zh-CN" sz="1400" dirty="0" smtClean="0"/>
              <a:t>Threshold.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9253" y="1047038"/>
            <a:ext cx="21453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i="1" dirty="0"/>
              <a:t>Daughter board </a:t>
            </a:r>
            <a:r>
              <a:rPr lang="en-US" altLang="zh-CN" sz="1050" i="1" dirty="0">
                <a:solidFill>
                  <a:srgbClr val="FF0000"/>
                </a:solidFill>
              </a:rPr>
              <a:t>#19</a:t>
            </a:r>
          </a:p>
          <a:p>
            <a:r>
              <a:rPr lang="en-US" altLang="zh-CN" sz="1050" i="1" dirty="0"/>
              <a:t>High resistivity </a:t>
            </a:r>
            <a:endParaRPr lang="en-US" altLang="zh-CN" sz="1050" i="1" dirty="0" smtClean="0"/>
          </a:p>
          <a:p>
            <a:r>
              <a:rPr lang="en-US" altLang="zh-CN" sz="1050" i="1" dirty="0" smtClean="0">
                <a:solidFill>
                  <a:srgbClr val="FF0000"/>
                </a:solidFill>
              </a:rPr>
              <a:t>192.168.3.28 </a:t>
            </a:r>
          </a:p>
          <a:p>
            <a:endParaRPr lang="en-US" altLang="zh-CN" sz="1100" i="1" dirty="0" smtClean="0"/>
          </a:p>
          <a:p>
            <a:endParaRPr lang="en-US" altLang="zh-CN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5294752" y="1155128"/>
            <a:ext cx="387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Signal only received on Matrix2</a:t>
            </a:r>
            <a:endParaRPr lang="zh-CN" alt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47" y="1524460"/>
            <a:ext cx="3107210" cy="16507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57" y="1622047"/>
            <a:ext cx="3101141" cy="1608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814" y="1640439"/>
            <a:ext cx="3082936" cy="16021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72" y="4409567"/>
            <a:ext cx="3085229" cy="16326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94" y="4493682"/>
            <a:ext cx="3055219" cy="1584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36" y="4482882"/>
            <a:ext cx="2976914" cy="15593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234" y="3997181"/>
            <a:ext cx="314482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Different </a:t>
            </a:r>
            <a:r>
              <a:rPr lang="en-US" altLang="zh-CN" sz="1600" b="1" dirty="0" smtClean="0"/>
              <a:t>pulse </a:t>
            </a:r>
            <a:r>
              <a:rPr lang="en-US" altLang="zh-CN" sz="1600" b="1" dirty="0" smtClean="0"/>
              <a:t>amplitude</a:t>
            </a:r>
            <a:r>
              <a:rPr lang="en-US" altLang="zh-CN" sz="1600" b="1" dirty="0" smtClean="0"/>
              <a:t> </a:t>
            </a:r>
            <a:r>
              <a:rPr lang="en-US" altLang="zh-CN" sz="1600" b="1" dirty="0" smtClean="0"/>
              <a:t>(to  trigger the laser)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Bias voltage</a:t>
            </a:r>
            <a:r>
              <a:rPr lang="zh-CN" altLang="en-US" sz="1400" dirty="0" smtClean="0"/>
              <a:t>： </a:t>
            </a:r>
            <a:r>
              <a:rPr lang="en-US" altLang="zh-CN" sz="1400" dirty="0" smtClean="0"/>
              <a:t>-12V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Laser(2.5V,5V)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no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 smtClean="0"/>
              <a:t>Less hit count at 2.5v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/>
              <a:t>Efficiency cut off at Threshold~0.93V</a:t>
            </a: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/>
              <a:t>Signal depleted for Threshold range of 0.75-0.85</a:t>
            </a: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3470517" y="5370096"/>
            <a:ext cx="996461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2967972" y="5581112"/>
            <a:ext cx="502545" cy="211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14" y="140814"/>
            <a:ext cx="10804760" cy="753033"/>
          </a:xfrm>
        </p:spPr>
        <p:txBody>
          <a:bodyPr/>
          <a:lstStyle/>
          <a:p>
            <a:r>
              <a:rPr lang="en-US" altLang="zh-CN" dirty="0" smtClean="0"/>
              <a:t>Summary and Next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814" y="1477107"/>
            <a:ext cx="113121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Upgraded mechanical setup with pulsing laser diode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Tests with laser: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large signal observed with less statistic(compare to the tests with LED)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high signal to noise rate at Threshold=0.84~0.9V (BL=0.75V</a:t>
            </a:r>
            <a:r>
              <a:rPr lang="en-US" altLang="zh-CN" sz="2000" dirty="0" smtClean="0"/>
              <a:t>)</a:t>
            </a:r>
            <a:r>
              <a:rPr lang="en-US" altLang="zh-CN" sz="2000" dirty="0"/>
              <a:t> 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 smtClean="0"/>
              <a:t>Phenomenon </a:t>
            </a:r>
            <a:r>
              <a:rPr lang="en-US" altLang="zh-CN" sz="2000" dirty="0"/>
              <a:t>to be understood: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/>
              <a:t>* Origin of synchronized “shadow hits" on other matrices 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/>
              <a:t>* Shadow hit rate depends on bias and threshold settings </a:t>
            </a:r>
            <a:endParaRPr lang="en-US" altLang="zh-CN" sz="2000" dirty="0" smtClean="0"/>
          </a:p>
          <a:p>
            <a:r>
              <a:rPr lang="en-US" altLang="zh-CN" sz="2800" b="1" dirty="0" smtClean="0">
                <a:solidFill>
                  <a:srgbClr val="C00000"/>
                </a:solidFill>
              </a:rPr>
              <a:t>Next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Try to resolve the laser cross marker </a:t>
            </a: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Read </a:t>
            </a:r>
            <a:r>
              <a:rPr lang="en-US" altLang="zh-CN" sz="2000" dirty="0" smtClean="0"/>
              <a:t>different pixel from different matrix-&gt; check if they still reporting similar time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Stream readout to speed up the test.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4838659"/>
      </p:ext>
    </p:extLst>
  </p:cSld>
  <p:clrMapOvr>
    <a:masterClrMapping/>
  </p:clrMapOvr>
</p:sld>
</file>

<file path=ppt/theme/theme1.xml><?xml version="1.0" encoding="utf-8"?>
<a:theme xmlns:a="http://schemas.openxmlformats.org/drawingml/2006/main" name="slactheme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theme" id="{48315D50-C085-4811-9EFD-2F8DBE8EA26E}" vid="{381B5783-B070-4BD7-86EC-6C0D8DD90B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slactheme</Template>
  <TotalTime>2668</TotalTime>
  <Words>504</Words>
  <Application>Microsoft Office PowerPoint</Application>
  <PresentationFormat>Widescreen</PresentationFormat>
  <Paragraphs>130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宋体</vt:lpstr>
      <vt:lpstr>Arial</vt:lpstr>
      <vt:lpstr>Calibri</vt:lpstr>
      <vt:lpstr>Wingdings</vt:lpstr>
      <vt:lpstr>slactheme</vt:lpstr>
      <vt:lpstr>Tests on Chess 2 ASIC </vt:lpstr>
      <vt:lpstr>Pixel description </vt:lpstr>
      <vt:lpstr>PowerPoint Presentation</vt:lpstr>
      <vt:lpstr>PowerPoint Presentation</vt:lpstr>
      <vt:lpstr>PowerPoint Presentation</vt:lpstr>
      <vt:lpstr>Tests results of （60,13）</vt:lpstr>
      <vt:lpstr>Tests results of （60,13）</vt:lpstr>
      <vt:lpstr>Tests results of (60,13)</vt:lpstr>
      <vt:lpstr>Summary and Next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hanyubo</dc:creator>
  <cp:lastModifiedBy>hanyubo</cp:lastModifiedBy>
  <cp:revision>88</cp:revision>
  <dcterms:created xsi:type="dcterms:W3CDTF">2017-12-06T19:14:35Z</dcterms:created>
  <dcterms:modified xsi:type="dcterms:W3CDTF">2018-03-01T15:38:31Z</dcterms:modified>
</cp:coreProperties>
</file>