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9" r:id="rId2"/>
    <p:sldId id="293" r:id="rId3"/>
    <p:sldId id="294" r:id="rId4"/>
    <p:sldId id="318" r:id="rId5"/>
    <p:sldId id="319" r:id="rId6"/>
    <p:sldId id="321" r:id="rId7"/>
    <p:sldId id="323" r:id="rId8"/>
    <p:sldId id="322" r:id="rId9"/>
    <p:sldId id="320" r:id="rId10"/>
    <p:sldId id="324" r:id="rId11"/>
    <p:sldId id="325" r:id="rId12"/>
    <p:sldId id="326" r:id="rId13"/>
    <p:sldId id="317" r:id="rId14"/>
    <p:sldId id="327" r:id="rId15"/>
    <p:sldId id="308" r:id="rId16"/>
    <p:sldId id="328" r:id="rId17"/>
    <p:sldId id="329" r:id="rId18"/>
    <p:sldId id="330" r:id="rId19"/>
    <p:sldId id="331" r:id="rId20"/>
    <p:sldId id="296" r:id="rId21"/>
    <p:sldId id="298" r:id="rId22"/>
    <p:sldId id="332" r:id="rId23"/>
    <p:sldId id="333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1280" y="19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10.04.18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10.04.18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68" y="771008"/>
            <a:ext cx="1422860" cy="14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OCELOT orbit correction and optimizer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/>
              <a:t>S. Tomin, Operator training, 10.04.2018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E6009E-B738-A342-9101-1972F887CE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06" y="6158492"/>
            <a:ext cx="510928" cy="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OCELOT orbit correction and optimizer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Sergey Tomin</a:t>
            </a:r>
          </a:p>
          <a:p>
            <a:endParaRPr lang="en-GB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045202-7FA7-0C41-9DF8-E9A8E476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46163" cy="51080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90493A-BBCF-7147-937C-82DE7B696D3B}"/>
              </a:ext>
            </a:extLst>
          </p:cNvPr>
          <p:cNvGrpSpPr/>
          <p:nvPr/>
        </p:nvGrpSpPr>
        <p:grpSpPr>
          <a:xfrm>
            <a:off x="8032376" y="2242025"/>
            <a:ext cx="4146405" cy="3800030"/>
            <a:chOff x="-569233" y="3919168"/>
            <a:chExt cx="4146405" cy="3800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05F777-76AE-CA4B-8DBB-A31DB6FAD989}"/>
                </a:ext>
              </a:extLst>
            </p:cNvPr>
            <p:cNvSpPr/>
            <p:nvPr/>
          </p:nvSpPr>
          <p:spPr>
            <a:xfrm>
              <a:off x="-569233" y="7396625"/>
              <a:ext cx="2328460" cy="3225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8A7619-1FC9-F341-9C76-6A520D675460}"/>
                </a:ext>
              </a:extLst>
            </p:cNvPr>
            <p:cNvSpPr txBox="1"/>
            <p:nvPr/>
          </p:nvSpPr>
          <p:spPr>
            <a:xfrm>
              <a:off x="1120842" y="3919168"/>
              <a:ext cx="2456330" cy="3050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 err="1"/>
                <a:t>If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change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quad</a:t>
              </a:r>
              <a:r>
                <a:rPr lang="de-DE" sz="1400" dirty="0"/>
                <a:t> </a:t>
              </a:r>
              <a:r>
                <a:rPr lang="de-DE" sz="1400" dirty="0" err="1"/>
                <a:t>settings</a:t>
              </a:r>
              <a:r>
                <a:rPr lang="de-DE" sz="1400" dirty="0"/>
                <a:t> a </a:t>
              </a:r>
              <a:r>
                <a:rPr lang="de-DE" sz="1400" dirty="0" err="1"/>
                <a:t>lot</a:t>
              </a:r>
              <a:r>
                <a:rPr lang="de-DE" sz="1400" dirty="0"/>
                <a:t> </a:t>
              </a:r>
              <a:r>
                <a:rPr lang="de-DE" sz="1400" dirty="0" err="1"/>
                <a:t>or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energy</a:t>
              </a:r>
              <a:r>
                <a:rPr lang="de-DE" sz="1400" dirty="0"/>
                <a:t> </a:t>
              </a:r>
              <a:r>
                <a:rPr lang="de-DE" sz="1400" dirty="0" err="1"/>
                <a:t>profile</a:t>
              </a:r>
              <a:r>
                <a:rPr lang="de-DE" sz="1400" dirty="0"/>
                <a:t> in </a:t>
              </a:r>
              <a:r>
                <a:rPr lang="de-DE" sz="1400" dirty="0" err="1"/>
                <a:t>linacs</a:t>
              </a:r>
              <a:r>
                <a:rPr lang="de-DE" sz="1400" dirty="0"/>
                <a:t> </a:t>
              </a:r>
              <a:r>
                <a:rPr lang="de-DE" sz="1400" dirty="0" err="1"/>
                <a:t>without</a:t>
              </a:r>
              <a:r>
                <a:rPr lang="de-DE" sz="1400" dirty="0"/>
                <a:t> </a:t>
              </a:r>
              <a:r>
                <a:rPr lang="de-DE" sz="1400" dirty="0" err="1"/>
                <a:t>touching</a:t>
              </a:r>
              <a:r>
                <a:rPr lang="de-DE" sz="1400" dirty="0"/>
                <a:t> </a:t>
              </a:r>
              <a:r>
                <a:rPr lang="de-DE" sz="1400" dirty="0" err="1"/>
                <a:t>quads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might</a:t>
              </a:r>
              <a:r>
                <a:rPr lang="de-DE" sz="1400" dirty="0"/>
                <a:t> </a:t>
              </a:r>
              <a:r>
                <a:rPr lang="de-DE" sz="1400" dirty="0" err="1"/>
                <a:t>need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update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lattice</a:t>
              </a:r>
              <a:r>
                <a:rPr lang="de-DE" sz="1400" dirty="0"/>
                <a:t> </a:t>
              </a: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recolculate</a:t>
              </a:r>
              <a:r>
                <a:rPr lang="de-DE" sz="1400" dirty="0"/>
                <a:t> RM </a:t>
              </a:r>
            </a:p>
            <a:p>
              <a:pPr>
                <a:lnSpc>
                  <a:spcPct val="112000"/>
                </a:lnSpc>
              </a:pPr>
              <a:r>
                <a:rPr lang="de-DE" sz="1400" i="1" dirty="0"/>
                <a:t>Note: </a:t>
              </a:r>
              <a:r>
                <a:rPr lang="de-DE" sz="1400" i="1" dirty="0" err="1"/>
                <a:t>You</a:t>
              </a:r>
              <a:r>
                <a:rPr lang="de-DE" sz="1400" i="1" dirty="0"/>
                <a:t> also </a:t>
              </a:r>
              <a:r>
                <a:rPr lang="de-DE" sz="1400" i="1" dirty="0" err="1"/>
                <a:t>can</a:t>
              </a:r>
              <a:r>
                <a:rPr lang="de-DE" sz="1400" i="1" dirty="0"/>
                <a:t> </a:t>
              </a:r>
              <a:r>
                <a:rPr lang="de-DE" sz="1400" i="1" dirty="0" err="1"/>
                <a:t>see</a:t>
              </a:r>
              <a:r>
                <a:rPr lang="de-DE" sz="1400" i="1" dirty="0"/>
                <a:t> </a:t>
              </a:r>
              <a:r>
                <a:rPr lang="de-DE" sz="1400" i="1" dirty="0" err="1"/>
                <a:t>result</a:t>
              </a:r>
              <a:r>
                <a:rPr lang="de-DE" sz="1400" i="1" dirty="0"/>
                <a:t> </a:t>
              </a:r>
              <a:r>
                <a:rPr lang="de-DE" sz="1400" i="1" dirty="0" err="1"/>
                <a:t>of</a:t>
              </a:r>
              <a:r>
                <a:rPr lang="de-DE" sz="1400" i="1" dirty="0"/>
                <a:t> </a:t>
              </a:r>
              <a:r>
                <a:rPr lang="de-DE" sz="1400" i="1" dirty="0" err="1"/>
                <a:t>the</a:t>
              </a:r>
              <a:r>
                <a:rPr lang="de-DE" sz="1400" i="1" dirty="0"/>
                <a:t> </a:t>
              </a:r>
              <a:r>
                <a:rPr lang="de-DE" sz="1400" i="1" dirty="0" err="1"/>
                <a:t>lattice</a:t>
              </a:r>
              <a:r>
                <a:rPr lang="de-DE" sz="1400" i="1" dirty="0"/>
                <a:t> </a:t>
              </a:r>
              <a:r>
                <a:rPr lang="de-DE" sz="1400" i="1" dirty="0" err="1"/>
                <a:t>updating</a:t>
              </a:r>
              <a:r>
                <a:rPr lang="de-DE" sz="1400" i="1" dirty="0"/>
                <a:t> in „</a:t>
              </a:r>
              <a:r>
                <a:rPr lang="de-DE" sz="1400" i="1" dirty="0" err="1"/>
                <a:t>Twiss</a:t>
              </a:r>
              <a:r>
                <a:rPr lang="de-DE" sz="1400" i="1" dirty="0"/>
                <a:t> Monitor“ </a:t>
              </a:r>
              <a:r>
                <a:rPr lang="de-DE" sz="1400" i="1" dirty="0" err="1"/>
                <a:t>tab</a:t>
              </a:r>
              <a:r>
                <a:rPr lang="de-DE" sz="1400" i="1" dirty="0"/>
                <a:t>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CFB25AE-52E2-414C-AABD-A19B14C97C8E}"/>
                </a:ext>
              </a:extLst>
            </p:cNvPr>
            <p:cNvCxnSpPr>
              <a:cxnSpLocks/>
              <a:stCxn id="12" idx="1"/>
              <a:endCxn id="11" idx="0"/>
            </p:cNvCxnSpPr>
            <p:nvPr/>
          </p:nvCxnSpPr>
          <p:spPr>
            <a:xfrm flipH="1">
              <a:off x="594997" y="5444557"/>
              <a:ext cx="525845" cy="19520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79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C7258-24DE-FF41-B059-5CEFBCB17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110377" cy="51080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90493A-BBCF-7147-937C-82DE7B696D3B}"/>
              </a:ext>
            </a:extLst>
          </p:cNvPr>
          <p:cNvGrpSpPr/>
          <p:nvPr/>
        </p:nvGrpSpPr>
        <p:grpSpPr>
          <a:xfrm>
            <a:off x="8032376" y="5387788"/>
            <a:ext cx="3957611" cy="1213014"/>
            <a:chOff x="-569233" y="7064931"/>
            <a:chExt cx="3957611" cy="121301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05F777-76AE-CA4B-8DBB-A31DB6FAD989}"/>
                </a:ext>
              </a:extLst>
            </p:cNvPr>
            <p:cNvSpPr/>
            <p:nvPr/>
          </p:nvSpPr>
          <p:spPr>
            <a:xfrm>
              <a:off x="-569233" y="7719199"/>
              <a:ext cx="2328460" cy="5587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8A7619-1FC9-F341-9C76-6A520D675460}"/>
                </a:ext>
              </a:extLst>
            </p:cNvPr>
            <p:cNvSpPr txBox="1"/>
            <p:nvPr/>
          </p:nvSpPr>
          <p:spPr>
            <a:xfrm>
              <a:off x="1851158" y="7064931"/>
              <a:ext cx="1537220" cy="389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 err="1"/>
                <a:t>Subtrain</a:t>
              </a:r>
              <a:r>
                <a:rPr lang="de-DE" sz="1400" dirty="0"/>
                <a:t> </a:t>
              </a:r>
              <a:r>
                <a:rPr lang="de-DE" sz="1400" dirty="0" err="1"/>
                <a:t>choice</a:t>
              </a:r>
              <a:endParaRPr lang="de-DE" sz="1400" i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CFB25AE-52E2-414C-AABD-A19B14C97C8E}"/>
                </a:ext>
              </a:extLst>
            </p:cNvPr>
            <p:cNvCxnSpPr>
              <a:cxnSpLocks/>
              <a:stCxn id="12" idx="2"/>
              <a:endCxn id="11" idx="3"/>
            </p:cNvCxnSpPr>
            <p:nvPr/>
          </p:nvCxnSpPr>
          <p:spPr>
            <a:xfrm flipH="1">
              <a:off x="1759227" y="7454040"/>
              <a:ext cx="860541" cy="5445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699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CD36D-C9E5-1B41-BFB4-BCD7FCB39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87976" cy="51080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90493A-BBCF-7147-937C-82DE7B696D3B}"/>
              </a:ext>
            </a:extLst>
          </p:cNvPr>
          <p:cNvGrpSpPr/>
          <p:nvPr/>
        </p:nvGrpSpPr>
        <p:grpSpPr>
          <a:xfrm>
            <a:off x="7906871" y="3110751"/>
            <a:ext cx="4096870" cy="3397625"/>
            <a:chOff x="-721632" y="6473259"/>
            <a:chExt cx="4096870" cy="33976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05F777-76AE-CA4B-8DBB-A31DB6FAD989}"/>
                </a:ext>
              </a:extLst>
            </p:cNvPr>
            <p:cNvSpPr/>
            <p:nvPr/>
          </p:nvSpPr>
          <p:spPr>
            <a:xfrm>
              <a:off x="-721632" y="7817967"/>
              <a:ext cx="833717" cy="3496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8A7619-1FC9-F341-9C76-6A520D675460}"/>
                </a:ext>
              </a:extLst>
            </p:cNvPr>
            <p:cNvSpPr txBox="1"/>
            <p:nvPr/>
          </p:nvSpPr>
          <p:spPr>
            <a:xfrm>
              <a:off x="1456791" y="6473259"/>
              <a:ext cx="1918447" cy="3397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Every time, </a:t>
              </a:r>
              <a:r>
                <a:rPr lang="de-DE" sz="1400" dirty="0" err="1"/>
                <a:t>when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press „</a:t>
              </a:r>
              <a:r>
                <a:rPr lang="de-DE" sz="1400" dirty="0" err="1"/>
                <a:t>Apply</a:t>
              </a:r>
              <a:r>
                <a:rPr lang="de-DE" sz="1400" dirty="0"/>
                <a:t> Kicks“ </a:t>
              </a:r>
              <a:r>
                <a:rPr lang="de-DE" sz="1400" dirty="0" err="1"/>
                <a:t>button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kicks </a:t>
              </a:r>
              <a:r>
                <a:rPr lang="de-DE" sz="1400" dirty="0" err="1"/>
                <a:t>saved</a:t>
              </a:r>
              <a:r>
                <a:rPr lang="de-DE" sz="1400" dirty="0"/>
                <a:t> in a temporal variable (will </a:t>
              </a:r>
              <a:r>
                <a:rPr lang="de-DE" sz="1400" dirty="0" err="1"/>
                <a:t>be</a:t>
              </a:r>
              <a:r>
                <a:rPr lang="de-DE" sz="1400" dirty="0"/>
                <a:t> lost in </a:t>
              </a:r>
              <a:r>
                <a:rPr lang="de-DE" sz="1400" dirty="0" err="1"/>
                <a:t>case</a:t>
              </a:r>
              <a:r>
                <a:rPr lang="de-DE" sz="1400" dirty="0"/>
                <a:t>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tool</a:t>
              </a:r>
              <a:r>
                <a:rPr lang="de-DE" sz="1400" dirty="0"/>
                <a:t> </a:t>
              </a:r>
              <a:r>
                <a:rPr lang="de-DE" sz="1400" dirty="0" err="1"/>
                <a:t>closing</a:t>
              </a:r>
              <a:r>
                <a:rPr lang="de-DE" sz="1400" dirty="0"/>
                <a:t>).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make</a:t>
              </a:r>
              <a:r>
                <a:rPr lang="de-DE" sz="1400" dirty="0"/>
                <a:t> </a:t>
              </a:r>
              <a:r>
                <a:rPr lang="de-DE" sz="1400" dirty="0" err="1"/>
                <a:t>undo</a:t>
              </a:r>
              <a:r>
                <a:rPr lang="de-DE" sz="1400" dirty="0"/>
                <a:t> -&gt; press „</a:t>
              </a:r>
              <a:r>
                <a:rPr lang="de-DE" sz="1400" dirty="0" err="1"/>
                <a:t>Undo</a:t>
              </a:r>
              <a:r>
                <a:rPr lang="de-DE" sz="1400" dirty="0"/>
                <a:t>“ </a:t>
              </a:r>
              <a:r>
                <a:rPr lang="de-DE" sz="1400" dirty="0" err="1"/>
                <a:t>as</a:t>
              </a:r>
              <a:r>
                <a:rPr lang="de-DE" sz="1400" dirty="0"/>
                <a:t> </a:t>
              </a:r>
              <a:r>
                <a:rPr lang="de-DE" sz="1400" dirty="0" err="1"/>
                <a:t>many</a:t>
              </a:r>
              <a:r>
                <a:rPr lang="de-DE" sz="1400" dirty="0"/>
                <a:t> </a:t>
              </a:r>
              <a:r>
                <a:rPr lang="de-DE" sz="1400" dirty="0" err="1"/>
                <a:t>times</a:t>
              </a:r>
              <a:r>
                <a:rPr lang="de-DE" sz="1400" dirty="0"/>
                <a:t> </a:t>
              </a:r>
              <a:r>
                <a:rPr lang="de-DE" sz="1400" dirty="0" err="1"/>
                <a:t>as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need</a:t>
              </a:r>
              <a:r>
                <a:rPr lang="de-DE" sz="1400" dirty="0"/>
                <a:t> (</a:t>
              </a:r>
              <a:r>
                <a:rPr lang="de-DE" sz="1400" dirty="0" err="1"/>
                <a:t>it</a:t>
              </a:r>
              <a:r>
                <a:rPr lang="de-DE" sz="1400" dirty="0"/>
                <a:t> </a:t>
              </a:r>
              <a:r>
                <a:rPr lang="de-DE" sz="1400" dirty="0" err="1"/>
                <a:t>sends</a:t>
              </a:r>
              <a:r>
                <a:rPr lang="de-DE" sz="1400" dirty="0"/>
                <a:t> kicks </a:t>
              </a:r>
              <a:r>
                <a:rPr lang="de-DE" sz="1400" dirty="0" err="1"/>
                <a:t>to</a:t>
              </a:r>
              <a:r>
                <a:rPr lang="de-DE" sz="1400" dirty="0"/>
                <a:t> „</a:t>
              </a:r>
              <a:r>
                <a:rPr lang="de-DE" sz="1400" dirty="0" err="1"/>
                <a:t>Cur</a:t>
              </a:r>
              <a:r>
                <a:rPr lang="de-DE" sz="1400" dirty="0"/>
                <a:t>. Val“ </a:t>
              </a:r>
              <a:r>
                <a:rPr lang="de-DE" sz="1400" dirty="0" err="1"/>
                <a:t>column</a:t>
              </a:r>
              <a:r>
                <a:rPr lang="de-DE" sz="1400" dirty="0"/>
                <a:t>) </a:t>
              </a: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then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have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press „</a:t>
              </a:r>
              <a:r>
                <a:rPr lang="de-DE" sz="1400" dirty="0" err="1"/>
                <a:t>Apply</a:t>
              </a:r>
              <a:r>
                <a:rPr lang="de-DE" sz="1400" dirty="0"/>
                <a:t> Kicks“.</a:t>
              </a:r>
              <a:endParaRPr lang="de-DE" sz="1400" i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CFB25AE-52E2-414C-AABD-A19B14C97C8E}"/>
                </a:ext>
              </a:extLst>
            </p:cNvPr>
            <p:cNvCxnSpPr>
              <a:cxnSpLocks/>
              <a:stCxn id="12" idx="1"/>
              <a:endCxn id="11" idx="3"/>
            </p:cNvCxnSpPr>
            <p:nvPr/>
          </p:nvCxnSpPr>
          <p:spPr>
            <a:xfrm flipH="1" flipV="1">
              <a:off x="112085" y="7992779"/>
              <a:ext cx="1344706" cy="1792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3E2AFA-0C2B-5F42-AEA5-2E067051B544}"/>
              </a:ext>
            </a:extLst>
          </p:cNvPr>
          <p:cNvGrpSpPr/>
          <p:nvPr/>
        </p:nvGrpSpPr>
        <p:grpSpPr>
          <a:xfrm>
            <a:off x="4415049" y="712233"/>
            <a:ext cx="6781869" cy="1561079"/>
            <a:chOff x="-721632" y="6952412"/>
            <a:chExt cx="6781869" cy="15610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13DECC-CC1A-1C49-B0D0-03A1E6036622}"/>
                </a:ext>
              </a:extLst>
            </p:cNvPr>
            <p:cNvSpPr/>
            <p:nvPr/>
          </p:nvSpPr>
          <p:spPr>
            <a:xfrm>
              <a:off x="-721632" y="7817967"/>
              <a:ext cx="1040676" cy="6955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317583-F4E1-2747-AFDC-FA3C0203E327}"/>
                </a:ext>
              </a:extLst>
            </p:cNvPr>
            <p:cNvSpPr txBox="1"/>
            <p:nvPr/>
          </p:nvSpPr>
          <p:spPr>
            <a:xfrm>
              <a:off x="708307" y="6952412"/>
              <a:ext cx="5351930" cy="780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This </a:t>
              </a:r>
              <a:r>
                <a:rPr lang="de-DE" sz="1400" dirty="0" err="1"/>
                <a:t>option</a:t>
              </a:r>
              <a:r>
                <a:rPr lang="de-DE" sz="1400" dirty="0"/>
                <a:t> </a:t>
              </a:r>
              <a:r>
                <a:rPr lang="de-DE" sz="1400" dirty="0" err="1"/>
                <a:t>is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save </a:t>
              </a:r>
              <a:r>
                <a:rPr lang="de-DE" sz="1400" dirty="0" err="1"/>
                <a:t>correctors</a:t>
              </a:r>
              <a:r>
                <a:rPr lang="de-DE" sz="1400" dirty="0"/>
                <a:t> </a:t>
              </a:r>
              <a:r>
                <a:rPr lang="de-DE" sz="1400" dirty="0" err="1"/>
                <a:t>current</a:t>
              </a:r>
              <a:r>
                <a:rPr lang="de-DE" sz="1400" dirty="0"/>
                <a:t> kicks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file</a:t>
              </a:r>
              <a:r>
                <a:rPr lang="de-DE" sz="1400" dirty="0"/>
                <a:t>, </a:t>
              </a:r>
              <a:r>
                <a:rPr lang="de-DE" sz="1400" dirty="0" err="1"/>
                <a:t>which</a:t>
              </a:r>
              <a:r>
                <a:rPr lang="de-DE" sz="1400" dirty="0"/>
                <a:t> </a:t>
              </a:r>
              <a:r>
                <a:rPr lang="de-DE" sz="1400" dirty="0" err="1"/>
                <a:t>means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can</a:t>
              </a:r>
              <a:r>
                <a:rPr lang="de-DE" sz="1400" dirty="0"/>
                <a:t> </a:t>
              </a:r>
              <a:r>
                <a:rPr lang="de-DE" sz="1400" dirty="0" err="1"/>
                <a:t>restore</a:t>
              </a:r>
              <a:r>
                <a:rPr lang="de-DE" sz="1400" dirty="0"/>
                <a:t> kicks </a:t>
              </a:r>
              <a:r>
                <a:rPr lang="de-DE" sz="1400" dirty="0" err="1"/>
                <a:t>even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close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tool</a:t>
              </a:r>
              <a:r>
                <a:rPr lang="de-DE" sz="1400" dirty="0"/>
                <a:t>. </a:t>
              </a:r>
              <a:r>
                <a:rPr lang="de-DE" sz="1400" dirty="0" err="1"/>
                <a:t>For</a:t>
              </a:r>
              <a:r>
                <a:rPr lang="de-DE" sz="1400" dirty="0"/>
                <a:t> </a:t>
              </a:r>
              <a:r>
                <a:rPr lang="de-DE" sz="1400" dirty="0" err="1"/>
                <a:t>restoring</a:t>
              </a:r>
              <a:r>
                <a:rPr lang="de-DE" sz="1400" dirty="0"/>
                <a:t> press „Load“ </a:t>
              </a: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than</a:t>
              </a:r>
              <a:r>
                <a:rPr lang="de-DE" sz="1400" dirty="0"/>
                <a:t> „</a:t>
              </a:r>
              <a:r>
                <a:rPr lang="de-DE" sz="1400" dirty="0" err="1"/>
                <a:t>Apply</a:t>
              </a:r>
              <a:r>
                <a:rPr lang="de-DE" sz="1400" dirty="0"/>
                <a:t> Kicks“. </a:t>
              </a:r>
              <a:endParaRPr lang="de-DE" sz="1400" i="1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E11D84-F8B1-D04A-BD0F-5FBF2C52ACDC}"/>
                </a:ext>
              </a:extLst>
            </p:cNvPr>
            <p:cNvCxnSpPr>
              <a:cxnSpLocks/>
              <a:stCxn id="28" idx="1"/>
              <a:endCxn id="27" idx="3"/>
            </p:cNvCxnSpPr>
            <p:nvPr/>
          </p:nvCxnSpPr>
          <p:spPr>
            <a:xfrm flipH="1">
              <a:off x="319044" y="7342682"/>
              <a:ext cx="389263" cy="8230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48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Tool. Dispersion measurement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9B46-EF41-6D41-A2AB-6EB8F506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" y="2024064"/>
            <a:ext cx="3603811" cy="3889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it works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Choose RF station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Set up Voltage changes: e.g. - 2MV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Press “Start Measurement”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The Longitudinal FB should be switched off</a:t>
            </a:r>
          </a:p>
          <a:p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713E0-019B-C540-931E-3BB9D2D18B5D}"/>
              </a:ext>
            </a:extLst>
          </p:cNvPr>
          <p:cNvSpPr/>
          <p:nvPr/>
        </p:nvSpPr>
        <p:spPr>
          <a:xfrm>
            <a:off x="8571592" y="4921624"/>
            <a:ext cx="1155114" cy="7530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40417-5152-8C45-8402-A8BE611A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42" y="1594510"/>
            <a:ext cx="7043476" cy="51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Tool. Twiss Monitor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9B46-EF41-6D41-A2AB-6EB8F506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" y="2024064"/>
            <a:ext cx="3603811" cy="12928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To check design settings with current setup. </a:t>
            </a:r>
          </a:p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2E6C5-E3B9-A042-A379-09113E7FC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94" y="1492772"/>
            <a:ext cx="6870167" cy="49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8745-249A-1E48-AA75-8404A571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Orbit Adviser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CCF1A-EC2D-E44B-BB24-22434ECB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Recently we introduced to the Ocelot orbit correction tool a "Golden orbit adviser" (in test mode). </a:t>
            </a:r>
          </a:p>
          <a:p>
            <a:r>
              <a:rPr lang="en-US" dirty="0"/>
              <a:t>The idea is to find the machine file in the database that is as close as possible to the current machine setup.</a:t>
            </a:r>
          </a:p>
          <a:p>
            <a:r>
              <a:rPr lang="en-US" dirty="0"/>
              <a:t>For instance, you can select as a reference vector the corrector kicks (or beam orbit in X/Y plane) and ML method (Nearest Neighbors) will find the machine file with the corrector kicks (or orbit) closest to  the current conditions.</a:t>
            </a:r>
            <a:endParaRPr lang="de-DE" dirty="0"/>
          </a:p>
        </p:txBody>
      </p:sp>
      <p:pic>
        <p:nvPicPr>
          <p:cNvPr id="4" name="Picture 2" descr="C:\Users\tomins\Documents\Dropbox\XFEL\Travel\5way\picts\adviser.png">
            <a:extLst>
              <a:ext uri="{FF2B5EF4-FFF2-40B4-BE49-F238E27FC236}">
                <a16:creationId xmlns:a16="http://schemas.microsoft.com/office/drawing/2014/main" id="{D68DBBB4-07C7-944C-BCD7-4444DF0E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94" y="4086769"/>
            <a:ext cx="4050354" cy="25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6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Feedback</a:t>
            </a:r>
            <a:endParaRPr lang="de-D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C119AF-AA60-8D47-8F86-EA9A1E892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31" y="1683404"/>
            <a:ext cx="6411875" cy="464821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3E0DAD-96F6-9C4E-BFD5-E62D0F4D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61" y="1102502"/>
            <a:ext cx="6606334" cy="4614677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6D9B05D-2E66-EB40-BDFA-7FB8185262C8}"/>
              </a:ext>
            </a:extLst>
          </p:cNvPr>
          <p:cNvSpPr/>
          <p:nvPr/>
        </p:nvSpPr>
        <p:spPr>
          <a:xfrm>
            <a:off x="8757706" y="4787153"/>
            <a:ext cx="546847" cy="466165"/>
          </a:xfrm>
          <a:prstGeom prst="rightArrow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B87CAD-5D50-2D4B-A0F6-12E9DAA01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25" y="990818"/>
            <a:ext cx="6671471" cy="4614677"/>
          </a:xfrm>
          <a:prstGeom prst="rect">
            <a:avLst/>
          </a:prstGeom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DD2E738C-987E-4F45-A17D-59158D499C4D}"/>
              </a:ext>
            </a:extLst>
          </p:cNvPr>
          <p:cNvSpPr/>
          <p:nvPr/>
        </p:nvSpPr>
        <p:spPr>
          <a:xfrm>
            <a:off x="8292353" y="4787153"/>
            <a:ext cx="645459" cy="403412"/>
          </a:xfrm>
          <a:prstGeom prst="downArrow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A83BCC1-030B-3D44-B73B-E0E0B7DB7F82}"/>
              </a:ext>
            </a:extLst>
          </p:cNvPr>
          <p:cNvSpPr/>
          <p:nvPr/>
        </p:nvSpPr>
        <p:spPr>
          <a:xfrm>
            <a:off x="6336200" y="4818529"/>
            <a:ext cx="645459" cy="403412"/>
          </a:xfrm>
          <a:prstGeom prst="downArrow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4BE9E-1D12-7145-A442-11EEEB19E6D8}"/>
              </a:ext>
            </a:extLst>
          </p:cNvPr>
          <p:cNvSpPr txBox="1"/>
          <p:nvPr/>
        </p:nvSpPr>
        <p:spPr>
          <a:xfrm>
            <a:off x="439271" y="2008094"/>
            <a:ext cx="2393576" cy="1568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dirty="0"/>
              <a:t>Adaptive FB also </a:t>
            </a:r>
            <a:r>
              <a:rPr lang="de-DE" sz="1400" dirty="0" err="1"/>
              <a:t>checks</a:t>
            </a:r>
            <a:r>
              <a:rPr lang="de-DE" sz="1400" dirty="0"/>
              <a:t>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stadard</a:t>
            </a:r>
            <a:r>
              <a:rPr lang="de-DE" sz="1400" dirty="0"/>
              <a:t> FB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running</a:t>
            </a:r>
            <a:r>
              <a:rPr lang="de-DE" sz="1400" dirty="0"/>
              <a:t>.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switch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FB on </a:t>
            </a:r>
            <a:r>
              <a:rPr lang="de-DE" sz="1400" dirty="0" err="1"/>
              <a:t>the</a:t>
            </a:r>
            <a:r>
              <a:rPr lang="de-DE" sz="1400" dirty="0"/>
              <a:t> Adaptive FB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stoped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357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F46B-9ED9-4A4C-99F0-D2F378A8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feedback (SASE1)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3DDF-3AB3-8F4B-B06A-305008C4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5397532" cy="3889375"/>
          </a:xfrm>
        </p:spPr>
        <p:txBody>
          <a:bodyPr/>
          <a:lstStyle/>
          <a:p>
            <a:r>
              <a:rPr lang="en-US" dirty="0"/>
              <a:t>Algorithm of Adaptive Feedback*</a:t>
            </a:r>
          </a:p>
          <a:p>
            <a:pPr lvl="1"/>
            <a:r>
              <a:rPr lang="en-US" dirty="0"/>
              <a:t>Shot-to-shot collection of orbits (~ 300 - 700) and the corresponding SASE pulse energy.</a:t>
            </a:r>
          </a:p>
          <a:p>
            <a:pPr lvl="1"/>
            <a:r>
              <a:rPr lang="en-US" dirty="0"/>
              <a:t>Sorting orbits according to SASE energy.</a:t>
            </a:r>
          </a:p>
          <a:p>
            <a:pPr lvl="1"/>
            <a:r>
              <a:rPr lang="en-US" dirty="0"/>
              <a:t>Taking 10-20% of the orbit with highest SASE and calculating new golden orbit for the feedback.</a:t>
            </a:r>
          </a:p>
          <a:p>
            <a:endParaRPr lang="de-DE" dirty="0"/>
          </a:p>
        </p:txBody>
      </p:sp>
      <p:pic>
        <p:nvPicPr>
          <p:cNvPr id="5" name="Picture 4" descr="C:\Users\tomins\Documents\Dropbox\XFEL\Travel\5way\picts\improve_sase.png">
            <a:extLst>
              <a:ext uri="{FF2B5EF4-FFF2-40B4-BE49-F238E27FC236}">
                <a16:creationId xmlns:a16="http://schemas.microsoft.com/office/drawing/2014/main" id="{41841F5B-202B-5D44-A8C4-24B59E03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53" y="2024064"/>
            <a:ext cx="5721584" cy="35755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C17C3-4EAB-564A-AC6E-8390FA200679}"/>
              </a:ext>
            </a:extLst>
          </p:cNvPr>
          <p:cNvSpPr txBox="1"/>
          <p:nvPr/>
        </p:nvSpPr>
        <p:spPr>
          <a:xfrm>
            <a:off x="6946864" y="3813762"/>
            <a:ext cx="1364105" cy="2398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chemeClr val="bg1"/>
                </a:solidFill>
              </a:rPr>
              <a:t>AF  starts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60275A-F8A1-BC45-B6B2-11A6761CBA7D}"/>
              </a:ext>
            </a:extLst>
          </p:cNvPr>
          <p:cNvCxnSpPr/>
          <p:nvPr/>
        </p:nvCxnSpPr>
        <p:spPr>
          <a:xfrm flipV="1">
            <a:off x="8102981" y="3725694"/>
            <a:ext cx="494675" cy="17613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3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AB42-6691-BE40-B761-CA8FD662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feedback (SASE1)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CAB9-9652-2B45-8BCD-E71E4EF84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5"/>
            <a:ext cx="10944224" cy="1467724"/>
          </a:xfrm>
        </p:spPr>
        <p:txBody>
          <a:bodyPr/>
          <a:lstStyle/>
          <a:p>
            <a:r>
              <a:rPr lang="en-US" dirty="0"/>
              <a:t>Optimization of the orbit upstream the </a:t>
            </a:r>
            <a:r>
              <a:rPr lang="en-US" dirty="0" err="1"/>
              <a:t>undulator</a:t>
            </a:r>
            <a:r>
              <a:rPr lang="en-US" dirty="0"/>
              <a:t>. Only first three bunches were lasing before optimization. The IBFB was not commissioned at that time. Thus not all bunches were on the same orbit. </a:t>
            </a:r>
          </a:p>
          <a:p>
            <a:r>
              <a:rPr lang="en-US" dirty="0"/>
              <a:t>The adaptive feedback optimizes by default the averaged SASE signal over all bunches in one bunch train. However, it is also possible to optimize for dedicated bunches if required.</a:t>
            </a:r>
          </a:p>
        </p:txBody>
      </p:sp>
      <p:pic>
        <p:nvPicPr>
          <p:cNvPr id="5" name="Picture 2" descr="C:\Users\tomins\Documents\Dropbox\XFEL\Slides\before_afeedback.jpg">
            <a:extLst>
              <a:ext uri="{FF2B5EF4-FFF2-40B4-BE49-F238E27FC236}">
                <a16:creationId xmlns:a16="http://schemas.microsoft.com/office/drawing/2014/main" id="{6223D1C6-E863-A441-AFA4-DFFB84280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11"/>
          <a:stretch/>
        </p:blipFill>
        <p:spPr bwMode="auto">
          <a:xfrm>
            <a:off x="6558990" y="3542738"/>
            <a:ext cx="5400000" cy="13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omins\Documents\Dropbox\XFEL\Slides\after_afeedback.jpg">
            <a:extLst>
              <a:ext uri="{FF2B5EF4-FFF2-40B4-BE49-F238E27FC236}">
                <a16:creationId xmlns:a16="http://schemas.microsoft.com/office/drawing/2014/main" id="{0FCFB17E-9CC5-2847-8403-2015A9F01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7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129" r="-537"/>
          <a:stretch/>
        </p:blipFill>
        <p:spPr bwMode="auto">
          <a:xfrm>
            <a:off x="6574892" y="5019951"/>
            <a:ext cx="5400000" cy="13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227F6C-0ED2-C845-9771-D100B20AEA9A}"/>
              </a:ext>
            </a:extLst>
          </p:cNvPr>
          <p:cNvSpPr/>
          <p:nvPr/>
        </p:nvSpPr>
        <p:spPr>
          <a:xfrm>
            <a:off x="9182921" y="3738785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optimization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B6AEE-AEE4-B54A-ADBE-2AA6FA403754}"/>
              </a:ext>
            </a:extLst>
          </p:cNvPr>
          <p:cNvSpPr/>
          <p:nvPr/>
        </p:nvSpPr>
        <p:spPr>
          <a:xfrm>
            <a:off x="8920528" y="5586395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optimization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73F38E-7881-7449-81F1-6C201B5E3E0A}"/>
              </a:ext>
            </a:extLst>
          </p:cNvPr>
          <p:cNvSpPr txBox="1">
            <a:spLocks/>
          </p:cNvSpPr>
          <p:nvPr/>
        </p:nvSpPr>
        <p:spPr>
          <a:xfrm>
            <a:off x="611189" y="3711690"/>
            <a:ext cx="5553370" cy="1007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lasing of the first bunches was suppressed but all following bunches contributed to the SASE level after the optimization with the adaptive feedback.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4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5181-5906-FD44-AD0A-7DB5F1CA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47" y="2657573"/>
            <a:ext cx="3566364" cy="780540"/>
          </a:xfrm>
        </p:spPr>
        <p:txBody>
          <a:bodyPr/>
          <a:lstStyle/>
          <a:p>
            <a:r>
              <a:rPr lang="de-DE" dirty="0"/>
              <a:t>OCELOT </a:t>
            </a:r>
            <a:r>
              <a:rPr lang="de-DE" dirty="0" err="1"/>
              <a:t>Optimizer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04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OCELOT orbit correction tool  </a:t>
            </a:r>
          </a:p>
          <a:p>
            <a:pPr lvl="1"/>
            <a:r>
              <a:rPr lang="en-GB" dirty="0"/>
              <a:t>Orbit correction</a:t>
            </a:r>
          </a:p>
          <a:p>
            <a:pPr lvl="2"/>
            <a:r>
              <a:rPr lang="en-GB" dirty="0"/>
              <a:t>Dispersion measurement</a:t>
            </a:r>
          </a:p>
          <a:p>
            <a:pPr lvl="2"/>
            <a:r>
              <a:rPr lang="en-GB" dirty="0"/>
              <a:t>Twiss Monitor</a:t>
            </a:r>
          </a:p>
          <a:p>
            <a:pPr lvl="2"/>
            <a:r>
              <a:rPr lang="en-GB" dirty="0"/>
              <a:t>Golden Orbit Adviser</a:t>
            </a:r>
          </a:p>
          <a:p>
            <a:pPr lvl="1"/>
            <a:r>
              <a:rPr lang="en-GB" dirty="0"/>
              <a:t>Adaptive Feedback</a:t>
            </a:r>
          </a:p>
          <a:p>
            <a:r>
              <a:rPr lang="en-GB" dirty="0"/>
              <a:t>OCELOT Optimizer</a:t>
            </a:r>
          </a:p>
          <a:p>
            <a:pPr lvl="1"/>
            <a:r>
              <a:rPr lang="en-GB" dirty="0"/>
              <a:t>Dispersion minimization</a:t>
            </a:r>
          </a:p>
          <a:p>
            <a:pPr lvl="1"/>
            <a:r>
              <a:rPr lang="en-GB" dirty="0"/>
              <a:t>SASE optimization</a:t>
            </a:r>
          </a:p>
        </p:txBody>
      </p:sp>
    </p:spTree>
    <p:extLst>
      <p:ext uri="{BB962C8B-B14F-4D97-AF65-F5344CB8AC3E}">
        <p14:creationId xmlns:p14="http://schemas.microsoft.com/office/powerpoint/2010/main" val="275947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53FF-646A-D442-B36E-4B7A9DEC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OCELOT Optimizer 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5A42B-E8CF-5547-84AE-452A70346F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0" y="1844545"/>
            <a:ext cx="6367265" cy="43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tomins\Documents\Dropbox\XFEL\Travel\5way\picts\optim_red.png">
            <a:extLst>
              <a:ext uri="{FF2B5EF4-FFF2-40B4-BE49-F238E27FC236}">
                <a16:creationId xmlns:a16="http://schemas.microsoft.com/office/drawing/2014/main" id="{CF9E188A-6B3F-6443-A7EF-A61EE83D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92" y="1930140"/>
            <a:ext cx="5171326" cy="40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1E32-9CA2-4F4B-A23A-C8E035F6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OCELOT Optimizer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8120C-3D8C-A64A-AEBA-490753B8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7255515" cy="3889375"/>
          </a:xfrm>
        </p:spPr>
        <p:txBody>
          <a:bodyPr/>
          <a:lstStyle/>
          <a:p>
            <a:r>
              <a:rPr lang="en-GB" dirty="0"/>
              <a:t>Several different customized variants of the optimizer were used only a few times for different tasks. </a:t>
            </a:r>
          </a:p>
          <a:p>
            <a:r>
              <a:rPr lang="en-GB" dirty="0"/>
              <a:t>Examples for earlier customized setups:</a:t>
            </a:r>
          </a:p>
          <a:p>
            <a:pPr lvl="1"/>
            <a:r>
              <a:rPr lang="en-GB" dirty="0"/>
              <a:t>Minimization of beam losses while keeping a reasonable orbit in the main dump beamline. </a:t>
            </a:r>
          </a:p>
          <a:p>
            <a:pPr lvl="1"/>
            <a:r>
              <a:rPr lang="en-GB" dirty="0"/>
              <a:t>Orbit distortion compensation with air coils in an </a:t>
            </a:r>
            <a:r>
              <a:rPr lang="en-GB" dirty="0" err="1"/>
              <a:t>undulator</a:t>
            </a:r>
            <a:r>
              <a:rPr lang="en-GB" dirty="0"/>
              <a:t> section. </a:t>
            </a:r>
            <a:endParaRPr lang="en-US" dirty="0"/>
          </a:p>
          <a:p>
            <a:pPr lvl="1"/>
            <a:r>
              <a:rPr lang="en-GB" dirty="0"/>
              <a:t>Minimization of HOM (higher order mode) signal in an accelerator module (FLASH).</a:t>
            </a:r>
          </a:p>
          <a:p>
            <a:pPr lvl="1"/>
            <a:r>
              <a:rPr lang="en-GB" dirty="0"/>
              <a:t>SASE maximization (FLASH). </a:t>
            </a:r>
          </a:p>
          <a:p>
            <a:pPr lvl="1"/>
            <a:r>
              <a:rPr lang="en-GB" dirty="0"/>
              <a:t>Dispersion correction (FLASH)</a:t>
            </a:r>
            <a:endParaRPr lang="en-US" dirty="0"/>
          </a:p>
          <a:p>
            <a:pPr lvl="1"/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046AC6-FD46-5644-AA2D-31266F618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11616" r="9931" b="33142"/>
          <a:stretch/>
        </p:blipFill>
        <p:spPr bwMode="auto">
          <a:xfrm>
            <a:off x="8045656" y="3964719"/>
            <a:ext cx="4042403" cy="224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DF63051-BD8E-7448-91E0-683400545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11377" r="17776" b="4036"/>
          <a:stretch/>
        </p:blipFill>
        <p:spPr bwMode="auto">
          <a:xfrm>
            <a:off x="8657617" y="1150722"/>
            <a:ext cx="2910496" cy="25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97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53FF-646A-D442-B36E-4B7A9DEC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OCELOT Optimizer 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338A3-570A-2443-B213-D4E435235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55" y="986118"/>
            <a:ext cx="5929558" cy="56438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647D22-B9C8-7049-B66D-44321F831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" y="1647546"/>
            <a:ext cx="4828091" cy="4840340"/>
          </a:xfrm>
        </p:spPr>
        <p:txBody>
          <a:bodyPr/>
          <a:lstStyle/>
          <a:p>
            <a:r>
              <a:rPr lang="en-GB" dirty="0"/>
              <a:t>Trim delay: delay between setting new values to the devices and start reading the Target function. </a:t>
            </a:r>
          </a:p>
          <a:p>
            <a:r>
              <a:rPr lang="en-GB" dirty="0"/>
              <a:t>Some noisy signals like SASE might need averaging. For that, you can use “Number of readings” and Interval between readings”</a:t>
            </a:r>
          </a:p>
          <a:p>
            <a:r>
              <a:rPr lang="en-GB" dirty="0"/>
              <a:t>Any configuration can be saved and loaded. </a:t>
            </a:r>
          </a:p>
          <a:p>
            <a:r>
              <a:rPr lang="en-GB" dirty="0"/>
              <a:t>There are 4 standard </a:t>
            </a:r>
            <a:r>
              <a:rPr lang="en-GB" dirty="0" err="1"/>
              <a:t>configs</a:t>
            </a:r>
            <a:r>
              <a:rPr lang="en-GB" dirty="0"/>
              <a:t>: 2 for SASE1 optimization and 2 for dispersion minimization</a:t>
            </a:r>
          </a:p>
          <a:p>
            <a:r>
              <a:rPr lang="de-DE" dirty="0" err="1">
                <a:solidFill>
                  <a:srgbClr val="FF0000"/>
                </a:solidFill>
              </a:rPr>
              <a:t>During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dispersion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minimization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Longitudinal FB </a:t>
            </a:r>
            <a:r>
              <a:rPr lang="de-DE" dirty="0" err="1">
                <a:solidFill>
                  <a:srgbClr val="FF0000"/>
                </a:solidFill>
              </a:rPr>
              <a:t>should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switched</a:t>
            </a:r>
            <a:r>
              <a:rPr lang="de-DE" dirty="0">
                <a:solidFill>
                  <a:srgbClr val="FF0000"/>
                </a:solidFill>
              </a:rPr>
              <a:t> off</a:t>
            </a:r>
          </a:p>
        </p:txBody>
      </p:sp>
    </p:spTree>
    <p:extLst>
      <p:ext uri="{BB962C8B-B14F-4D97-AF65-F5344CB8AC3E}">
        <p14:creationId xmlns:p14="http://schemas.microsoft.com/office/powerpoint/2010/main" val="94499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643-C810-6D4E-A8AA-04C4F52A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Objective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9EDFE-8D11-EA47-B161-74938EEDB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2" y="1656509"/>
            <a:ext cx="5332558" cy="50549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127BC-1A72-F644-9DF3-4D2490085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04" y="1656509"/>
            <a:ext cx="5514900" cy="5201491"/>
          </a:xfrm>
          <a:prstGeom prst="rect">
            <a:avLst/>
          </a:prstGeom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59EE07BB-D192-A44D-A9BB-A1A81701A72C}"/>
              </a:ext>
            </a:extLst>
          </p:cNvPr>
          <p:cNvSpPr/>
          <p:nvPr/>
        </p:nvSpPr>
        <p:spPr>
          <a:xfrm>
            <a:off x="5558118" y="3397624"/>
            <a:ext cx="735106" cy="268941"/>
          </a:xfrm>
          <a:prstGeom prst="leftRightArrow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87040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3EA4-C588-AE4D-9C68-DC475E0E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OCELOT Optimizer: local dispersion correction</a:t>
            </a:r>
            <a:endParaRPr lang="de-D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655BB4-F890-4446-B760-139D80FA701D}"/>
              </a:ext>
            </a:extLst>
          </p:cNvPr>
          <p:cNvGrpSpPr/>
          <p:nvPr/>
        </p:nvGrpSpPr>
        <p:grpSpPr>
          <a:xfrm>
            <a:off x="6629369" y="2447598"/>
            <a:ext cx="4740597" cy="3430138"/>
            <a:chOff x="4659175" y="1683913"/>
            <a:chExt cx="4405577" cy="2886369"/>
          </a:xfrm>
        </p:grpSpPr>
        <p:pic>
          <p:nvPicPr>
            <p:cNvPr id="5" name="Picture 5" descr="C:\Users\tomins\Documents\Dropbox\XFEL\Travel\5way\picts\dispersion correction2.png">
              <a:extLst>
                <a:ext uri="{FF2B5EF4-FFF2-40B4-BE49-F238E27FC236}">
                  <a16:creationId xmlns:a16="http://schemas.microsoft.com/office/drawing/2014/main" id="{461E05F2-7A39-BE4C-8EB8-CD782E1F1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75" y="1964276"/>
              <a:ext cx="4405577" cy="260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386AFB2-99FA-0D4C-9AE8-63C62057B63A}"/>
                </a:ext>
              </a:extLst>
            </p:cNvPr>
            <p:cNvCxnSpPr/>
            <p:nvPr/>
          </p:nvCxnSpPr>
          <p:spPr>
            <a:xfrm>
              <a:off x="8939143" y="2122352"/>
              <a:ext cx="0" cy="45110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B74B49-4488-5F48-A850-232BCDE9AFE1}"/>
                </a:ext>
              </a:extLst>
            </p:cNvPr>
            <p:cNvSpPr txBox="1"/>
            <p:nvPr/>
          </p:nvSpPr>
          <p:spPr>
            <a:xfrm>
              <a:off x="7865112" y="2152832"/>
              <a:ext cx="1147691" cy="2987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l-GR" sz="1400" dirty="0">
                  <a:solidFill>
                    <a:srgbClr val="FF0000"/>
                  </a:solidFill>
                </a:rPr>
                <a:t>η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x</a:t>
              </a:r>
              <a:r>
                <a:rPr lang="en-US" sz="1400" dirty="0">
                  <a:solidFill>
                    <a:srgbClr val="FF0000"/>
                  </a:solidFill>
                </a:rPr>
                <a:t>=130 mm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B23C68-0810-344A-9E72-C7A44A82C535}"/>
                </a:ext>
              </a:extLst>
            </p:cNvPr>
            <p:cNvCxnSpPr/>
            <p:nvPr/>
          </p:nvCxnSpPr>
          <p:spPr>
            <a:xfrm>
              <a:off x="8920546" y="3730084"/>
              <a:ext cx="0" cy="24079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475493-FBE6-5C49-9F17-53FDD0434292}"/>
                </a:ext>
              </a:extLst>
            </p:cNvPr>
            <p:cNvSpPr txBox="1"/>
            <p:nvPr/>
          </p:nvSpPr>
          <p:spPr>
            <a:xfrm>
              <a:off x="7834324" y="3730084"/>
              <a:ext cx="1050662" cy="2987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l-GR" sz="1400" dirty="0">
                  <a:solidFill>
                    <a:srgbClr val="FF0000"/>
                  </a:solidFill>
                </a:rPr>
                <a:t>η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x</a:t>
              </a:r>
              <a:r>
                <a:rPr lang="en-US" sz="1400" dirty="0">
                  <a:solidFill>
                    <a:srgbClr val="FF0000"/>
                  </a:solidFill>
                </a:rPr>
                <a:t>=13 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AD3378-CC9E-8347-8E62-1DE9008AED8E}"/>
                </a:ext>
              </a:extLst>
            </p:cNvPr>
            <p:cNvSpPr txBox="1"/>
            <p:nvPr/>
          </p:nvSpPr>
          <p:spPr>
            <a:xfrm>
              <a:off x="4659175" y="1683913"/>
              <a:ext cx="1635802" cy="3358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/>
                <a:t>Before correction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3DA43E-FC5E-0B4B-B6A7-EB5F4A1E3CCB}"/>
                </a:ext>
              </a:extLst>
            </p:cNvPr>
            <p:cNvSpPr txBox="1"/>
            <p:nvPr/>
          </p:nvSpPr>
          <p:spPr>
            <a:xfrm>
              <a:off x="4659175" y="3131726"/>
              <a:ext cx="1635802" cy="3358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/>
                <a:t>After correction</a:t>
              </a:r>
            </a:p>
          </p:txBody>
        </p:sp>
      </p:grpSp>
      <p:pic>
        <p:nvPicPr>
          <p:cNvPr id="12" name="Picture 2" descr="C:\Users\tomins\Documents\Dropbox\XFEL\Travel\5way\picts\disper_minim.png">
            <a:extLst>
              <a:ext uri="{FF2B5EF4-FFF2-40B4-BE49-F238E27FC236}">
                <a16:creationId xmlns:a16="http://schemas.microsoft.com/office/drawing/2014/main" id="{D3BDA3B7-08CF-9844-A2BF-0CDAD8A89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5752" r="6928" b="2306"/>
          <a:stretch/>
        </p:blipFill>
        <p:spPr bwMode="auto">
          <a:xfrm>
            <a:off x="432526" y="2338695"/>
            <a:ext cx="577306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95FFF3-25C7-3540-A5DD-FA7D385E110B}"/>
              </a:ext>
            </a:extLst>
          </p:cNvPr>
          <p:cNvSpPr/>
          <p:nvPr/>
        </p:nvSpPr>
        <p:spPr>
          <a:xfrm>
            <a:off x="611189" y="1785519"/>
            <a:ext cx="7656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Horizontal spurious dispersion correction with 3 corrector magnets.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64A5A-9B2C-3F48-9D35-7FD9B8AE3474}"/>
              </a:ext>
            </a:extLst>
          </p:cNvPr>
          <p:cNvSpPr txBox="1"/>
          <p:nvPr/>
        </p:nvSpPr>
        <p:spPr>
          <a:xfrm>
            <a:off x="6629369" y="6095214"/>
            <a:ext cx="2186386" cy="3524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/>
              <a:t>Laser Heater chicane </a:t>
            </a:r>
            <a:endParaRPr lang="de-DE" sz="1600" dirty="0" err="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57D202-AF96-4F49-99EC-AF3066A28785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7326924" y="5498124"/>
            <a:ext cx="395638" cy="597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8516A99-8878-224D-8C8D-F04DDE04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612" y="916241"/>
            <a:ext cx="3019354" cy="14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7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E929-EEC0-9642-A817-D7F8F712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OCELOT Optimizer: SASE optimization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94A9-969E-F945-816C-C58F9141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4891694" cy="3889375"/>
          </a:xfrm>
        </p:spPr>
        <p:txBody>
          <a:bodyPr/>
          <a:lstStyle/>
          <a:p>
            <a:r>
              <a:rPr lang="en-US" dirty="0"/>
              <a:t>Air coils between the </a:t>
            </a:r>
            <a:r>
              <a:rPr lang="en-US" dirty="0" err="1"/>
              <a:t>undulator</a:t>
            </a:r>
            <a:r>
              <a:rPr lang="en-US" dirty="0"/>
              <a:t> cells were used to optimize the SASE signal</a:t>
            </a:r>
          </a:p>
          <a:p>
            <a:r>
              <a:rPr lang="en-US" dirty="0"/>
              <a:t>Up to 6 air coils are typically used at the same time. </a:t>
            </a:r>
          </a:p>
        </p:txBody>
      </p:sp>
      <p:pic>
        <p:nvPicPr>
          <p:cNvPr id="4" name="Picture 2" descr="C:\Users\tomins\Documents\Dropbox\XFEL\Travel\5way\picts\aircoils_sase.png">
            <a:extLst>
              <a:ext uri="{FF2B5EF4-FFF2-40B4-BE49-F238E27FC236}">
                <a16:creationId xmlns:a16="http://schemas.microsoft.com/office/drawing/2014/main" id="{B1D855CE-A5CA-D747-ABD6-C2272CF91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5736" r="5500" b="2442"/>
          <a:stretch/>
        </p:blipFill>
        <p:spPr bwMode="auto">
          <a:xfrm>
            <a:off x="5953327" y="1623541"/>
            <a:ext cx="5787958" cy="42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5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D8D051D-3124-E64C-B2F3-60A95E9913A7}"/>
              </a:ext>
            </a:extLst>
          </p:cNvPr>
          <p:cNvGrpSpPr/>
          <p:nvPr/>
        </p:nvGrpSpPr>
        <p:grpSpPr>
          <a:xfrm>
            <a:off x="342173" y="4585445"/>
            <a:ext cx="7645380" cy="685802"/>
            <a:chOff x="933843" y="4558553"/>
            <a:chExt cx="7645380" cy="6858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F713E0-019B-C540-931E-3BB9D2D18B5D}"/>
                </a:ext>
              </a:extLst>
            </p:cNvPr>
            <p:cNvSpPr/>
            <p:nvPr/>
          </p:nvSpPr>
          <p:spPr>
            <a:xfrm>
              <a:off x="4017520" y="4876800"/>
              <a:ext cx="4561703" cy="3675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5F116B-1BF2-DC46-AF25-5DE69E6E763A}"/>
                </a:ext>
              </a:extLst>
            </p:cNvPr>
            <p:cNvSpPr txBox="1"/>
            <p:nvPr/>
          </p:nvSpPr>
          <p:spPr>
            <a:xfrm>
              <a:off x="933843" y="4558553"/>
              <a:ext cx="2411506" cy="551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Choice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accelerator</a:t>
              </a:r>
              <a:r>
                <a:rPr lang="de-DE" sz="1400" dirty="0"/>
                <a:t> </a:t>
              </a:r>
              <a:r>
                <a:rPr lang="de-DE" sz="1400" dirty="0" err="1"/>
                <a:t>section</a:t>
              </a:r>
              <a:endParaRPr lang="de-DE" sz="14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2521B0-D12F-A845-9E2C-BBD12150EA85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3345349" y="4834219"/>
              <a:ext cx="672171" cy="2263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45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DA11F-638F-A548-AEF1-6358AC3F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59" y="1470093"/>
            <a:ext cx="7104227" cy="5145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8D051D-3124-E64C-B2F3-60A95E9913A7}"/>
              </a:ext>
            </a:extLst>
          </p:cNvPr>
          <p:cNvGrpSpPr/>
          <p:nvPr/>
        </p:nvGrpSpPr>
        <p:grpSpPr>
          <a:xfrm>
            <a:off x="342173" y="4585445"/>
            <a:ext cx="7645380" cy="685802"/>
            <a:chOff x="933843" y="4558553"/>
            <a:chExt cx="7645380" cy="6858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F713E0-019B-C540-931E-3BB9D2D18B5D}"/>
                </a:ext>
              </a:extLst>
            </p:cNvPr>
            <p:cNvSpPr/>
            <p:nvPr/>
          </p:nvSpPr>
          <p:spPr>
            <a:xfrm>
              <a:off x="4017520" y="4876800"/>
              <a:ext cx="4561703" cy="3675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5F116B-1BF2-DC46-AF25-5DE69E6E763A}"/>
                </a:ext>
              </a:extLst>
            </p:cNvPr>
            <p:cNvSpPr txBox="1"/>
            <p:nvPr/>
          </p:nvSpPr>
          <p:spPr>
            <a:xfrm>
              <a:off x="933843" y="4558553"/>
              <a:ext cx="2411506" cy="551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Choice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accelerator</a:t>
              </a:r>
              <a:r>
                <a:rPr lang="de-DE" sz="1400" dirty="0"/>
                <a:t> </a:t>
              </a:r>
              <a:r>
                <a:rPr lang="de-DE" sz="1400" dirty="0" err="1"/>
                <a:t>section</a:t>
              </a:r>
              <a:endParaRPr lang="de-DE" sz="14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2521B0-D12F-A845-9E2C-BBD12150EA85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3345349" y="4834219"/>
              <a:ext cx="672171" cy="2263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2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7DF97F-D43B-9947-A435-DA6A61BB807D}"/>
              </a:ext>
            </a:extLst>
          </p:cNvPr>
          <p:cNvGrpSpPr/>
          <p:nvPr/>
        </p:nvGrpSpPr>
        <p:grpSpPr>
          <a:xfrm>
            <a:off x="342173" y="5271247"/>
            <a:ext cx="7645380" cy="1004047"/>
            <a:chOff x="844196" y="4829737"/>
            <a:chExt cx="7645380" cy="10040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4FF80B-BA68-D243-BA68-B2A0C58BF59A}"/>
                </a:ext>
              </a:extLst>
            </p:cNvPr>
            <p:cNvSpPr/>
            <p:nvPr/>
          </p:nvSpPr>
          <p:spPr>
            <a:xfrm>
              <a:off x="3927873" y="4851293"/>
              <a:ext cx="4561703" cy="3675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555E7-A9FA-F843-BC98-8440B1E709B7}"/>
                </a:ext>
              </a:extLst>
            </p:cNvPr>
            <p:cNvSpPr txBox="1"/>
            <p:nvPr/>
          </p:nvSpPr>
          <p:spPr>
            <a:xfrm>
              <a:off x="844196" y="4829737"/>
              <a:ext cx="2411506" cy="1004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Normal </a:t>
              </a:r>
              <a:r>
                <a:rPr lang="de-DE" sz="1400" dirty="0" err="1"/>
                <a:t>operation</a:t>
              </a:r>
              <a:r>
                <a:rPr lang="de-DE" sz="1400" dirty="0"/>
                <a:t> (</a:t>
              </a:r>
              <a:r>
                <a:rPr lang="de-DE" sz="1400" dirty="0" err="1"/>
                <a:t>w</a:t>
              </a:r>
              <a:r>
                <a:rPr lang="de-DE" sz="1400" dirty="0"/>
                <a:t>/o </a:t>
              </a:r>
              <a:r>
                <a:rPr lang="de-DE" sz="1400" dirty="0" err="1"/>
                <a:t>switching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beam off): Read </a:t>
              </a: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calculate</a:t>
              </a:r>
              <a:r>
                <a:rPr lang="de-DE" sz="1400" dirty="0"/>
                <a:t>,</a:t>
              </a:r>
            </a:p>
            <a:p>
              <a:pPr>
                <a:lnSpc>
                  <a:spcPct val="112000"/>
                </a:lnSpc>
              </a:pPr>
              <a:r>
                <a:rPr lang="de-DE" sz="1400" dirty="0" err="1"/>
                <a:t>Apply</a:t>
              </a:r>
              <a:r>
                <a:rPr lang="de-DE" sz="1400" dirty="0"/>
                <a:t> Kicks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F0D597-303C-7F45-923E-4C20F3CB3069}"/>
                </a:ext>
              </a:extLst>
            </p:cNvPr>
            <p:cNvCxnSpPr>
              <a:cxnSpLocks/>
              <a:stCxn id="18" idx="3"/>
              <a:endCxn id="17" idx="1"/>
            </p:cNvCxnSpPr>
            <p:nvPr/>
          </p:nvCxnSpPr>
          <p:spPr>
            <a:xfrm flipV="1">
              <a:off x="3255702" y="5035071"/>
              <a:ext cx="672171" cy="2966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65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8966012-46C3-0145-B1A8-629DFCEA4405}"/>
              </a:ext>
            </a:extLst>
          </p:cNvPr>
          <p:cNvGrpSpPr/>
          <p:nvPr/>
        </p:nvGrpSpPr>
        <p:grpSpPr>
          <a:xfrm>
            <a:off x="279420" y="1963270"/>
            <a:ext cx="6542722" cy="1290918"/>
            <a:chOff x="844196" y="4829737"/>
            <a:chExt cx="6542722" cy="12909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E26175-8997-9043-8C9F-44B8684A9CB7}"/>
                </a:ext>
              </a:extLst>
            </p:cNvPr>
            <p:cNvSpPr/>
            <p:nvPr/>
          </p:nvSpPr>
          <p:spPr>
            <a:xfrm>
              <a:off x="3927874" y="4851294"/>
              <a:ext cx="3459044" cy="2884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D8B6B-79D4-2043-9945-3F9B82DCF9DD}"/>
                </a:ext>
              </a:extLst>
            </p:cNvPr>
            <p:cNvSpPr txBox="1"/>
            <p:nvPr/>
          </p:nvSpPr>
          <p:spPr>
            <a:xfrm>
              <a:off x="844196" y="4829737"/>
              <a:ext cx="2411506" cy="1290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Switch on/off:</a:t>
              </a:r>
            </a:p>
            <a:p>
              <a:pPr marL="342900" indent="-342900">
                <a:lnSpc>
                  <a:spcPct val="112000"/>
                </a:lnSpc>
                <a:buAutoNum type="arabicPeriod"/>
              </a:pPr>
              <a:r>
                <a:rPr lang="de-DE" sz="1400" dirty="0"/>
                <a:t>“Live </a:t>
              </a:r>
              <a:r>
                <a:rPr lang="de-DE" sz="1400" dirty="0" err="1"/>
                <a:t>orbit</a:t>
              </a:r>
              <a:r>
                <a:rPr lang="de-DE" sz="1400" dirty="0"/>
                <a:t>“ – </a:t>
              </a:r>
              <a:r>
                <a:rPr lang="de-DE" sz="1400" dirty="0" err="1"/>
                <a:t>orbit</a:t>
              </a:r>
              <a:r>
                <a:rPr lang="de-DE" sz="1400" dirty="0"/>
                <a:t> </a:t>
              </a:r>
              <a:r>
                <a:rPr lang="de-DE" sz="1400" dirty="0" err="1"/>
                <a:t>wrt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golden </a:t>
              </a:r>
              <a:r>
                <a:rPr lang="de-DE" sz="1400" dirty="0" err="1"/>
                <a:t>orbit</a:t>
              </a:r>
              <a:endParaRPr lang="de-DE" sz="1400" dirty="0"/>
            </a:p>
            <a:p>
              <a:pPr marL="342900" indent="-342900">
                <a:lnSpc>
                  <a:spcPct val="112000"/>
                </a:lnSpc>
                <a:buAutoNum type="arabicPeriod"/>
              </a:pPr>
              <a:r>
                <a:rPr lang="de-DE" sz="1400" dirty="0"/>
                <a:t>„Show GO“ – </a:t>
              </a:r>
              <a:r>
                <a:rPr lang="de-DE" sz="1400" dirty="0" err="1"/>
                <a:t>show</a:t>
              </a:r>
              <a:r>
                <a:rPr lang="de-DE" sz="1400" dirty="0"/>
                <a:t> GO </a:t>
              </a:r>
              <a:r>
                <a:rPr lang="de-DE" sz="1400" dirty="0" err="1"/>
                <a:t>if</a:t>
              </a:r>
              <a:r>
                <a:rPr lang="de-DE" sz="1400" dirty="0"/>
                <a:t> </a:t>
              </a:r>
              <a:r>
                <a:rPr lang="de-DE" sz="1400" dirty="0" err="1"/>
                <a:t>one</a:t>
              </a:r>
              <a:r>
                <a:rPr lang="de-DE" sz="1400" dirty="0"/>
                <a:t> was </a:t>
              </a:r>
              <a:r>
                <a:rPr lang="de-DE" sz="1400" dirty="0" err="1"/>
                <a:t>store</a:t>
              </a:r>
              <a:endParaRPr lang="de-DE" sz="1400" dirty="0"/>
            </a:p>
            <a:p>
              <a:pPr>
                <a:lnSpc>
                  <a:spcPct val="112000"/>
                </a:lnSpc>
              </a:pPr>
              <a:endParaRPr lang="de-DE" sz="1400" dirty="0"/>
            </a:p>
            <a:p>
              <a:pPr>
                <a:lnSpc>
                  <a:spcPct val="112000"/>
                </a:lnSpc>
              </a:pPr>
              <a:r>
                <a:rPr lang="de-DE" sz="1400" dirty="0"/>
                <a:t>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2367B80-CF63-A54C-9CF3-E9610DCB19DC}"/>
                </a:ext>
              </a:extLst>
            </p:cNvPr>
            <p:cNvCxnSpPr>
              <a:cxnSpLocks/>
              <a:stCxn id="27" idx="3"/>
              <a:endCxn id="26" idx="1"/>
            </p:cNvCxnSpPr>
            <p:nvPr/>
          </p:nvCxnSpPr>
          <p:spPr>
            <a:xfrm flipV="1">
              <a:off x="3255702" y="4995537"/>
              <a:ext cx="672172" cy="4796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39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5B7DE7-9C23-5C40-B9CF-EE4201DC6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38" y="1492772"/>
            <a:ext cx="7053409" cy="508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966012-46C3-0145-B1A8-629DFCEA4405}"/>
              </a:ext>
            </a:extLst>
          </p:cNvPr>
          <p:cNvGrpSpPr/>
          <p:nvPr/>
        </p:nvGrpSpPr>
        <p:grpSpPr>
          <a:xfrm>
            <a:off x="279420" y="1963270"/>
            <a:ext cx="6542722" cy="1290918"/>
            <a:chOff x="844196" y="4829737"/>
            <a:chExt cx="6542722" cy="12909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E26175-8997-9043-8C9F-44B8684A9CB7}"/>
                </a:ext>
              </a:extLst>
            </p:cNvPr>
            <p:cNvSpPr/>
            <p:nvPr/>
          </p:nvSpPr>
          <p:spPr>
            <a:xfrm>
              <a:off x="3927874" y="4851294"/>
              <a:ext cx="3459044" cy="2884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D8B6B-79D4-2043-9945-3F9B82DCF9DD}"/>
                </a:ext>
              </a:extLst>
            </p:cNvPr>
            <p:cNvSpPr txBox="1"/>
            <p:nvPr/>
          </p:nvSpPr>
          <p:spPr>
            <a:xfrm>
              <a:off x="844196" y="4829737"/>
              <a:ext cx="2411506" cy="1290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Switch on/off:</a:t>
              </a:r>
            </a:p>
            <a:p>
              <a:pPr marL="342900" indent="-342900">
                <a:lnSpc>
                  <a:spcPct val="112000"/>
                </a:lnSpc>
                <a:buAutoNum type="arabicPeriod"/>
              </a:pPr>
              <a:r>
                <a:rPr lang="de-DE" sz="1400" dirty="0"/>
                <a:t>“Live </a:t>
              </a:r>
              <a:r>
                <a:rPr lang="de-DE" sz="1400" dirty="0" err="1"/>
                <a:t>orbit</a:t>
              </a:r>
              <a:r>
                <a:rPr lang="de-DE" sz="1400" dirty="0"/>
                <a:t>“ – </a:t>
              </a:r>
              <a:r>
                <a:rPr lang="de-DE" sz="1400" dirty="0" err="1"/>
                <a:t>orbit</a:t>
              </a:r>
              <a:r>
                <a:rPr lang="de-DE" sz="1400" dirty="0"/>
                <a:t> </a:t>
              </a:r>
              <a:r>
                <a:rPr lang="de-DE" sz="1400" dirty="0" err="1"/>
                <a:t>wrt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golden </a:t>
              </a:r>
              <a:r>
                <a:rPr lang="de-DE" sz="1400" dirty="0" err="1"/>
                <a:t>orbit</a:t>
              </a:r>
              <a:endParaRPr lang="de-DE" sz="1400" dirty="0"/>
            </a:p>
            <a:p>
              <a:pPr marL="342900" indent="-342900">
                <a:lnSpc>
                  <a:spcPct val="112000"/>
                </a:lnSpc>
                <a:buAutoNum type="arabicPeriod"/>
              </a:pPr>
              <a:r>
                <a:rPr lang="de-DE" sz="1400" dirty="0"/>
                <a:t>„Show GO“ – </a:t>
              </a:r>
              <a:r>
                <a:rPr lang="de-DE" sz="1400" dirty="0" err="1"/>
                <a:t>show</a:t>
              </a:r>
              <a:r>
                <a:rPr lang="de-DE" sz="1400" dirty="0"/>
                <a:t> GO </a:t>
              </a:r>
              <a:r>
                <a:rPr lang="de-DE" sz="1400" dirty="0" err="1"/>
                <a:t>if</a:t>
              </a:r>
              <a:r>
                <a:rPr lang="de-DE" sz="1400" dirty="0"/>
                <a:t> </a:t>
              </a:r>
              <a:r>
                <a:rPr lang="de-DE" sz="1400" dirty="0" err="1"/>
                <a:t>one</a:t>
              </a:r>
              <a:r>
                <a:rPr lang="de-DE" sz="1400" dirty="0"/>
                <a:t> was </a:t>
              </a:r>
              <a:r>
                <a:rPr lang="de-DE" sz="1400" dirty="0" err="1"/>
                <a:t>store</a:t>
              </a:r>
              <a:endParaRPr lang="de-DE" sz="1400" dirty="0"/>
            </a:p>
            <a:p>
              <a:pPr>
                <a:lnSpc>
                  <a:spcPct val="112000"/>
                </a:lnSpc>
              </a:pPr>
              <a:endParaRPr lang="de-DE" sz="1400" dirty="0"/>
            </a:p>
            <a:p>
              <a:pPr>
                <a:lnSpc>
                  <a:spcPct val="112000"/>
                </a:lnSpc>
              </a:pPr>
              <a:r>
                <a:rPr lang="de-DE" sz="1400" dirty="0"/>
                <a:t>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2367B80-CF63-A54C-9CF3-E9610DCB19DC}"/>
                </a:ext>
              </a:extLst>
            </p:cNvPr>
            <p:cNvCxnSpPr>
              <a:cxnSpLocks/>
              <a:stCxn id="27" idx="3"/>
              <a:endCxn id="26" idx="1"/>
            </p:cNvCxnSpPr>
            <p:nvPr/>
          </p:nvCxnSpPr>
          <p:spPr>
            <a:xfrm flipV="1">
              <a:off x="3255702" y="4995537"/>
              <a:ext cx="672172" cy="4796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72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8CB5EE2-0BCA-A24F-8D25-30A12A31B396}"/>
              </a:ext>
            </a:extLst>
          </p:cNvPr>
          <p:cNvGrpSpPr/>
          <p:nvPr/>
        </p:nvGrpSpPr>
        <p:grpSpPr>
          <a:xfrm>
            <a:off x="7987554" y="3550025"/>
            <a:ext cx="4087905" cy="3050778"/>
            <a:chOff x="-614055" y="5227168"/>
            <a:chExt cx="4087905" cy="30507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8451EA-1367-064D-8199-65D553015CD3}"/>
                </a:ext>
              </a:extLst>
            </p:cNvPr>
            <p:cNvSpPr/>
            <p:nvPr/>
          </p:nvSpPr>
          <p:spPr>
            <a:xfrm>
              <a:off x="-614055" y="6602391"/>
              <a:ext cx="1165412" cy="735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BF7070-A00B-4F42-BB1F-655A09AA0491}"/>
                </a:ext>
              </a:extLst>
            </p:cNvPr>
            <p:cNvSpPr txBox="1"/>
            <p:nvPr/>
          </p:nvSpPr>
          <p:spPr>
            <a:xfrm>
              <a:off x="1017520" y="5227168"/>
              <a:ext cx="2456330" cy="3050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“</a:t>
              </a:r>
              <a:r>
                <a:rPr lang="de-DE" sz="1400" dirty="0" err="1"/>
                <a:t>Gentle</a:t>
              </a:r>
              <a:r>
                <a:rPr lang="de-DE" sz="1400" dirty="0"/>
                <a:t> </a:t>
              </a:r>
              <a:r>
                <a:rPr lang="de-DE" sz="1400" dirty="0" err="1"/>
                <a:t>Correction</a:t>
              </a:r>
              <a:r>
                <a:rPr lang="de-DE" sz="1400" dirty="0"/>
                <a:t>“:</a:t>
              </a:r>
            </a:p>
            <a:p>
              <a:pPr marL="342900" indent="-342900">
                <a:lnSpc>
                  <a:spcPct val="112000"/>
                </a:lnSpc>
                <a:buAutoNum type="arabicPeriod"/>
              </a:pPr>
              <a:r>
                <a:rPr lang="de-DE" sz="1400" dirty="0"/>
                <a:t>“Read Orbit“: </a:t>
              </a:r>
              <a:r>
                <a:rPr lang="de-DE" sz="1400" dirty="0" err="1"/>
                <a:t>switch</a:t>
              </a:r>
              <a:r>
                <a:rPr lang="de-DE" sz="1400" dirty="0"/>
                <a:t> beam on, </a:t>
              </a:r>
              <a:r>
                <a:rPr lang="de-DE" sz="1400" dirty="0" err="1"/>
                <a:t>read</a:t>
              </a:r>
              <a:r>
                <a:rPr lang="de-DE" sz="1400" dirty="0"/>
                <a:t> </a:t>
              </a:r>
              <a:r>
                <a:rPr lang="de-DE" sz="1400" dirty="0" err="1"/>
                <a:t>orbit</a:t>
              </a:r>
              <a:r>
                <a:rPr lang="de-DE" sz="1400" dirty="0"/>
                <a:t>, </a:t>
              </a:r>
              <a:r>
                <a:rPr lang="de-DE" sz="1400" dirty="0" err="1"/>
                <a:t>switch</a:t>
              </a:r>
              <a:r>
                <a:rPr lang="de-DE" sz="1400" dirty="0"/>
                <a:t> beam off, </a:t>
              </a:r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calculate</a:t>
              </a:r>
              <a:r>
                <a:rPr lang="de-DE" sz="1400" dirty="0"/>
                <a:t> </a:t>
              </a:r>
              <a:r>
                <a:rPr lang="de-DE" sz="1400" dirty="0" err="1"/>
                <a:t>correction</a:t>
              </a:r>
              <a:r>
                <a:rPr lang="de-DE" sz="1400" dirty="0"/>
                <a:t>.</a:t>
              </a:r>
            </a:p>
            <a:p>
              <a:pPr marL="342900" indent="-342900">
                <a:lnSpc>
                  <a:spcPct val="112000"/>
                </a:lnSpc>
                <a:buAutoNum type="arabicPeriod"/>
              </a:pPr>
              <a:r>
                <a:rPr lang="de-DE" sz="1400" dirty="0"/>
                <a:t>“</a:t>
              </a:r>
              <a:r>
                <a:rPr lang="de-DE" sz="1400" dirty="0" err="1"/>
                <a:t>Calculate</a:t>
              </a:r>
              <a:r>
                <a:rPr lang="de-DE" sz="1400" dirty="0"/>
                <a:t> </a:t>
              </a:r>
              <a:r>
                <a:rPr lang="de-DE" sz="1400" dirty="0" err="1"/>
                <a:t>Correction</a:t>
              </a:r>
              <a:r>
                <a:rPr lang="de-DE" sz="1400" dirty="0"/>
                <a:t>“ </a:t>
              </a:r>
              <a:r>
                <a:rPr lang="de-DE" sz="1400" dirty="0" err="1"/>
                <a:t>can</a:t>
              </a:r>
              <a:r>
                <a:rPr lang="de-DE" sz="1400" dirty="0"/>
                <a:t> </a:t>
              </a:r>
              <a:r>
                <a:rPr lang="de-DE" sz="1400" dirty="0" err="1"/>
                <a:t>be</a:t>
              </a:r>
              <a:r>
                <a:rPr lang="de-DE" sz="1400" dirty="0"/>
                <a:t> </a:t>
              </a:r>
              <a:r>
                <a:rPr lang="de-DE" sz="1400" dirty="0" err="1"/>
                <a:t>used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recalculate</a:t>
              </a:r>
              <a:r>
                <a:rPr lang="de-DE" sz="1400" dirty="0"/>
                <a:t> kicks </a:t>
              </a:r>
              <a:r>
                <a:rPr lang="de-DE" sz="1400" dirty="0" err="1"/>
                <a:t>w</a:t>
              </a:r>
              <a:r>
                <a:rPr lang="de-DE" sz="1400" dirty="0"/>
                <a:t>/o </a:t>
              </a:r>
              <a:r>
                <a:rPr lang="de-DE" sz="1400" dirty="0" err="1"/>
                <a:t>orbit</a:t>
              </a:r>
              <a:r>
                <a:rPr lang="de-DE" sz="1400" dirty="0"/>
                <a:t> </a:t>
              </a:r>
              <a:r>
                <a:rPr lang="de-DE" sz="1400" dirty="0" err="1"/>
                <a:t>reading</a:t>
              </a:r>
              <a:r>
                <a:rPr lang="de-DE" sz="1400" dirty="0"/>
                <a:t> </a:t>
              </a:r>
            </a:p>
            <a:p>
              <a:pPr>
                <a:lnSpc>
                  <a:spcPct val="112000"/>
                </a:lnSpc>
              </a:pPr>
              <a:r>
                <a:rPr lang="de-DE" sz="1400" i="1" dirty="0"/>
                <a:t>Note: The </a:t>
              </a:r>
              <a:r>
                <a:rPr lang="de-DE" sz="1400" i="1" dirty="0" err="1"/>
                <a:t>first</a:t>
              </a:r>
              <a:r>
                <a:rPr lang="de-DE" sz="1400" i="1" dirty="0"/>
                <a:t> </a:t>
              </a:r>
              <a:r>
                <a:rPr lang="de-DE" sz="1400" i="1" dirty="0" err="1"/>
                <a:t>reading</a:t>
              </a:r>
              <a:r>
                <a:rPr lang="de-DE" sz="1400" i="1" dirty="0"/>
                <a:t> </a:t>
              </a:r>
              <a:r>
                <a:rPr lang="de-DE" sz="1400" i="1" dirty="0" err="1"/>
                <a:t>is</a:t>
              </a:r>
              <a:r>
                <a:rPr lang="de-DE" sz="1400" i="1" dirty="0"/>
                <a:t> </a:t>
              </a:r>
              <a:r>
                <a:rPr lang="de-DE" sz="1400" i="1" dirty="0" err="1"/>
                <a:t>rather</a:t>
              </a:r>
              <a:r>
                <a:rPr lang="de-DE" sz="1400" i="1" dirty="0"/>
                <a:t> </a:t>
              </a:r>
              <a:r>
                <a:rPr lang="de-DE" sz="1400" i="1" dirty="0" err="1"/>
                <a:t>slow</a:t>
              </a:r>
              <a:r>
                <a:rPr lang="de-DE" sz="1400" i="1" dirty="0"/>
                <a:t>.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A630DAA-68E7-1345-B4C2-411F1050DF16}"/>
                </a:ext>
              </a:extLst>
            </p:cNvPr>
            <p:cNvCxnSpPr>
              <a:cxnSpLocks/>
              <a:stCxn id="34" idx="1"/>
              <a:endCxn id="33" idx="3"/>
            </p:cNvCxnSpPr>
            <p:nvPr/>
          </p:nvCxnSpPr>
          <p:spPr>
            <a:xfrm flipH="1">
              <a:off x="551357" y="6752557"/>
              <a:ext cx="466163" cy="2173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5BBE39-3B34-EB4F-9681-5620E988B27C}"/>
              </a:ext>
            </a:extLst>
          </p:cNvPr>
          <p:cNvGrpSpPr/>
          <p:nvPr/>
        </p:nvGrpSpPr>
        <p:grpSpPr>
          <a:xfrm>
            <a:off x="342173" y="5271247"/>
            <a:ext cx="5852440" cy="1004047"/>
            <a:chOff x="844196" y="4829737"/>
            <a:chExt cx="5852440" cy="10040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AA2D53-C784-4B44-8170-DC5003F1BC83}"/>
                </a:ext>
              </a:extLst>
            </p:cNvPr>
            <p:cNvSpPr/>
            <p:nvPr/>
          </p:nvSpPr>
          <p:spPr>
            <a:xfrm>
              <a:off x="3844414" y="5295903"/>
              <a:ext cx="2852222" cy="3137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F1B8DC-9482-7F4B-A7B0-CDDD44C9DFAD}"/>
                </a:ext>
              </a:extLst>
            </p:cNvPr>
            <p:cNvSpPr txBox="1"/>
            <p:nvPr/>
          </p:nvSpPr>
          <p:spPr>
            <a:xfrm>
              <a:off x="844196" y="4829737"/>
              <a:ext cx="2411506" cy="1004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“</a:t>
              </a:r>
              <a:r>
                <a:rPr lang="de-DE" sz="1400" dirty="0" err="1"/>
                <a:t>Apply</a:t>
              </a:r>
              <a:r>
                <a:rPr lang="de-DE" sz="1400" dirty="0"/>
                <a:t> </a:t>
              </a:r>
              <a:r>
                <a:rPr lang="de-DE" sz="1400" dirty="0" err="1"/>
                <a:t>Fraction</a:t>
              </a:r>
              <a:r>
                <a:rPr lang="de-DE" sz="1400" dirty="0"/>
                <a:t>“: The </a:t>
              </a:r>
              <a:r>
                <a:rPr lang="de-DE" sz="1400" dirty="0" err="1"/>
                <a:t>fraction</a:t>
              </a:r>
              <a:r>
                <a:rPr lang="de-DE" sz="1400" dirty="0"/>
                <a:t>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kicks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be</a:t>
              </a:r>
              <a:r>
                <a:rPr lang="de-DE" sz="1400" dirty="0"/>
                <a:t> </a:t>
              </a:r>
              <a:r>
                <a:rPr lang="de-DE" sz="1400" dirty="0" err="1"/>
                <a:t>applied</a:t>
              </a:r>
              <a:r>
                <a:rPr lang="de-DE" sz="1400" dirty="0"/>
                <a:t> – </a:t>
              </a:r>
              <a:r>
                <a:rPr lang="de-DE" sz="1400" dirty="0" err="1"/>
                <a:t>by</a:t>
              </a:r>
              <a:r>
                <a:rPr lang="de-DE" sz="1400" dirty="0"/>
                <a:t> </a:t>
              </a:r>
              <a:r>
                <a:rPr lang="de-DE" sz="1400" dirty="0" err="1"/>
                <a:t>default</a:t>
              </a:r>
              <a:r>
                <a:rPr lang="de-DE" sz="1400" dirty="0"/>
                <a:t> 0.8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4923AC-0C12-DD4A-A4A6-139A80696140}"/>
                </a:ext>
              </a:extLst>
            </p:cNvPr>
            <p:cNvCxnSpPr>
              <a:cxnSpLocks/>
              <a:stCxn id="22" idx="3"/>
              <a:endCxn id="21" idx="1"/>
            </p:cNvCxnSpPr>
            <p:nvPr/>
          </p:nvCxnSpPr>
          <p:spPr>
            <a:xfrm>
              <a:off x="3255702" y="5331761"/>
              <a:ext cx="588712" cy="1210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40BC27-2B70-7549-9683-30AD935E2A53}"/>
              </a:ext>
            </a:extLst>
          </p:cNvPr>
          <p:cNvGrpSpPr/>
          <p:nvPr/>
        </p:nvGrpSpPr>
        <p:grpSpPr>
          <a:xfrm>
            <a:off x="4356847" y="526275"/>
            <a:ext cx="5504329" cy="1756232"/>
            <a:chOff x="1275650" y="4858323"/>
            <a:chExt cx="5504329" cy="17562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513EE9-6173-7345-8607-A1FD6A09700E}"/>
                </a:ext>
              </a:extLst>
            </p:cNvPr>
            <p:cNvSpPr/>
            <p:nvPr/>
          </p:nvSpPr>
          <p:spPr>
            <a:xfrm>
              <a:off x="3685710" y="6300791"/>
              <a:ext cx="655869" cy="3137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45068C-5399-E445-954D-212C7ADCABFB}"/>
                </a:ext>
              </a:extLst>
            </p:cNvPr>
            <p:cNvSpPr txBox="1"/>
            <p:nvPr/>
          </p:nvSpPr>
          <p:spPr>
            <a:xfrm>
              <a:off x="1275650" y="4858323"/>
              <a:ext cx="5504329" cy="1004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/>
                <a:t>Close Orbit – </a:t>
              </a:r>
              <a:r>
                <a:rPr lang="de-DE" sz="1400" dirty="0" err="1"/>
                <a:t>calculates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kicks in such a </a:t>
              </a:r>
              <a:r>
                <a:rPr lang="de-DE" sz="1400" dirty="0" err="1"/>
                <a:t>way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prevent</a:t>
              </a:r>
              <a:r>
                <a:rPr lang="de-DE" sz="1400" dirty="0"/>
                <a:t> </a:t>
              </a:r>
              <a:r>
                <a:rPr lang="de-DE" sz="1400" dirty="0" err="1"/>
                <a:t>distribute</a:t>
              </a:r>
              <a:r>
                <a:rPr lang="de-DE" sz="1400" dirty="0"/>
                <a:t> </a:t>
              </a:r>
              <a:r>
                <a:rPr lang="de-DE" sz="1400" dirty="0" err="1"/>
                <a:t>oscillation</a:t>
              </a:r>
              <a:r>
                <a:rPr lang="de-DE" sz="1400" dirty="0"/>
                <a:t> </a:t>
              </a:r>
              <a:r>
                <a:rPr lang="de-DE" sz="1400" dirty="0" err="1"/>
                <a:t>from</a:t>
              </a:r>
              <a:r>
                <a:rPr lang="de-DE" sz="1400" dirty="0"/>
                <a:t> </a:t>
              </a:r>
              <a:r>
                <a:rPr lang="de-DE" sz="1400" dirty="0" err="1"/>
                <a:t>correction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downstream</a:t>
              </a:r>
              <a:r>
                <a:rPr lang="de-DE" sz="1400" dirty="0"/>
                <a:t> </a:t>
              </a:r>
              <a:r>
                <a:rPr lang="de-DE" sz="1400" dirty="0" err="1"/>
                <a:t>sections</a:t>
              </a:r>
              <a:r>
                <a:rPr lang="de-DE" sz="1400" dirty="0"/>
                <a:t>. </a:t>
              </a:r>
              <a:r>
                <a:rPr lang="de-DE" sz="1400" dirty="0" err="1"/>
                <a:t>By</a:t>
              </a:r>
              <a:r>
                <a:rPr lang="de-DE" sz="1400" dirty="0"/>
                <a:t> </a:t>
              </a:r>
              <a:r>
                <a:rPr lang="de-DE" sz="1400" dirty="0" err="1"/>
                <a:t>default</a:t>
              </a:r>
              <a:r>
                <a:rPr lang="de-DE" sz="1400" dirty="0"/>
                <a:t>, </a:t>
              </a:r>
              <a:r>
                <a:rPr lang="de-DE" sz="1400" dirty="0" err="1"/>
                <a:t>only</a:t>
              </a:r>
              <a:r>
                <a:rPr lang="de-DE" sz="1400" dirty="0"/>
                <a:t> </a:t>
              </a:r>
              <a:r>
                <a:rPr lang="de-DE" sz="1400" dirty="0" err="1"/>
                <a:t>for</a:t>
              </a:r>
              <a:r>
                <a:rPr lang="de-DE" sz="1400" dirty="0"/>
                <a:t> 5 last BPMs </a:t>
              </a:r>
              <a:r>
                <a:rPr lang="de-DE" sz="1400" dirty="0" err="1"/>
                <a:t>takes</a:t>
              </a:r>
              <a:r>
                <a:rPr lang="de-DE" sz="1400" dirty="0"/>
                <a:t> </a:t>
              </a:r>
              <a:r>
                <a:rPr lang="de-DE" sz="1400" dirty="0" err="1"/>
                <a:t>into</a:t>
              </a:r>
              <a:r>
                <a:rPr lang="de-DE" sz="1400" dirty="0"/>
                <a:t> </a:t>
              </a:r>
              <a:r>
                <a:rPr lang="de-DE" sz="1400" dirty="0" err="1"/>
                <a:t>account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calculate</a:t>
              </a:r>
              <a:r>
                <a:rPr lang="de-DE" sz="1400" dirty="0"/>
                <a:t> </a:t>
              </a:r>
              <a:r>
                <a:rPr lang="de-DE" sz="1400" dirty="0" err="1"/>
                <a:t>closed</a:t>
              </a:r>
              <a:r>
                <a:rPr lang="de-DE" sz="1400" dirty="0"/>
                <a:t> </a:t>
              </a:r>
              <a:r>
                <a:rPr lang="de-DE" sz="1400" dirty="0" err="1"/>
                <a:t>correction</a:t>
              </a:r>
              <a:r>
                <a:rPr lang="de-DE" sz="1400" dirty="0"/>
                <a:t> (</a:t>
              </a:r>
              <a:r>
                <a:rPr lang="de-DE" sz="1400" dirty="0" err="1"/>
                <a:t>can</a:t>
              </a:r>
              <a:r>
                <a:rPr lang="de-DE" sz="1400" dirty="0"/>
                <a:t> </a:t>
              </a:r>
              <a:r>
                <a:rPr lang="de-DE" sz="1400" dirty="0" err="1"/>
                <a:t>be</a:t>
              </a:r>
              <a:r>
                <a:rPr lang="de-DE" sz="1400" dirty="0"/>
                <a:t> </a:t>
              </a:r>
              <a:r>
                <a:rPr lang="de-DE" sz="1400" dirty="0" err="1"/>
                <a:t>changed</a:t>
              </a:r>
              <a:r>
                <a:rPr lang="de-DE" sz="1400" dirty="0"/>
                <a:t> in Settings). 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0A8C81D-B21C-E642-9731-BE66387D8F69}"/>
                </a:ext>
              </a:extLst>
            </p:cNvPr>
            <p:cNvCxnSpPr>
              <a:cxnSpLocks/>
              <a:stCxn id="31" idx="2"/>
              <a:endCxn id="30" idx="0"/>
            </p:cNvCxnSpPr>
            <p:nvPr/>
          </p:nvCxnSpPr>
          <p:spPr>
            <a:xfrm flipH="1">
              <a:off x="4013645" y="5862370"/>
              <a:ext cx="14170" cy="4384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8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5AF2-7291-A94F-BE54-214ED9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Correction Tool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23355-1587-FA48-A636-91656737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0" y="1492772"/>
            <a:ext cx="7018446" cy="51080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7DF97F-D43B-9947-A435-DA6A61BB807D}"/>
              </a:ext>
            </a:extLst>
          </p:cNvPr>
          <p:cNvGrpSpPr/>
          <p:nvPr/>
        </p:nvGrpSpPr>
        <p:grpSpPr>
          <a:xfrm>
            <a:off x="342173" y="4984377"/>
            <a:ext cx="7627450" cy="1371599"/>
            <a:chOff x="844196" y="4542867"/>
            <a:chExt cx="7627450" cy="13715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4FF80B-BA68-D243-BA68-B2A0C58BF59A}"/>
                </a:ext>
              </a:extLst>
            </p:cNvPr>
            <p:cNvSpPr/>
            <p:nvPr/>
          </p:nvSpPr>
          <p:spPr>
            <a:xfrm>
              <a:off x="6669741" y="5331760"/>
              <a:ext cx="1801905" cy="58270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555E7-A9FA-F843-BC98-8440B1E709B7}"/>
                </a:ext>
              </a:extLst>
            </p:cNvPr>
            <p:cNvSpPr txBox="1"/>
            <p:nvPr/>
          </p:nvSpPr>
          <p:spPr>
            <a:xfrm>
              <a:off x="844196" y="4542867"/>
              <a:ext cx="2562392" cy="1290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de-DE" sz="1400" dirty="0" err="1"/>
                <a:t>Sometimes</a:t>
              </a:r>
              <a:r>
                <a:rPr lang="de-DE" sz="1400" dirty="0"/>
                <a:t>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need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repeat</a:t>
              </a:r>
              <a:r>
                <a:rPr lang="de-DE" sz="1400" dirty="0"/>
                <a:t> </a:t>
              </a:r>
              <a:r>
                <a:rPr lang="de-DE" sz="1400" dirty="0" err="1"/>
                <a:t>correction</a:t>
              </a:r>
              <a:r>
                <a:rPr lang="de-DE" sz="1400" dirty="0"/>
                <a:t> </a:t>
              </a:r>
              <a:r>
                <a:rPr lang="de-DE" sz="1400" dirty="0" err="1"/>
                <a:t>for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same </a:t>
              </a:r>
              <a:r>
                <a:rPr lang="de-DE" sz="1400" dirty="0" err="1"/>
                <a:t>section</a:t>
              </a:r>
              <a:r>
                <a:rPr lang="de-DE" sz="1400" dirty="0"/>
                <a:t> </a:t>
              </a:r>
              <a:r>
                <a:rPr lang="de-DE" sz="1400" dirty="0" err="1"/>
                <a:t>many</a:t>
              </a:r>
              <a:r>
                <a:rPr lang="de-DE" sz="1400" dirty="0"/>
                <a:t> </a:t>
              </a:r>
              <a:r>
                <a:rPr lang="de-DE" sz="1400" dirty="0" err="1"/>
                <a:t>times</a:t>
              </a:r>
              <a:r>
                <a:rPr lang="de-DE" sz="1400" dirty="0"/>
                <a:t>. This </a:t>
              </a:r>
              <a:r>
                <a:rPr lang="de-DE" sz="1400" dirty="0" err="1"/>
                <a:t>option</a:t>
              </a:r>
              <a:r>
                <a:rPr lang="de-DE" sz="1400" dirty="0"/>
                <a:t> </a:t>
              </a:r>
              <a:r>
                <a:rPr lang="de-DE" sz="1400" dirty="0" err="1"/>
                <a:t>can</a:t>
              </a:r>
              <a:r>
                <a:rPr lang="de-DE" sz="1400" dirty="0"/>
                <a:t> save </a:t>
              </a:r>
              <a:r>
                <a:rPr lang="de-DE" sz="1400" dirty="0" err="1"/>
                <a:t>you</a:t>
              </a:r>
              <a:r>
                <a:rPr lang="de-DE" sz="1400" dirty="0"/>
                <a:t> </a:t>
              </a:r>
              <a:r>
                <a:rPr lang="de-DE" sz="1400" dirty="0" err="1"/>
                <a:t>from</a:t>
              </a:r>
              <a:r>
                <a:rPr lang="de-DE" sz="1400" dirty="0"/>
                <a:t> </a:t>
              </a:r>
              <a:r>
                <a:rPr lang="de-DE" sz="1400" dirty="0" err="1"/>
                <a:t>routine</a:t>
              </a:r>
              <a:r>
                <a:rPr lang="de-DE" sz="1400" dirty="0"/>
                <a:t>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F0D597-303C-7F45-923E-4C20F3CB3069}"/>
                </a:ext>
              </a:extLst>
            </p:cNvPr>
            <p:cNvCxnSpPr>
              <a:cxnSpLocks/>
              <a:stCxn id="18" idx="3"/>
              <a:endCxn id="17" idx="1"/>
            </p:cNvCxnSpPr>
            <p:nvPr/>
          </p:nvCxnSpPr>
          <p:spPr>
            <a:xfrm>
              <a:off x="3406588" y="5188326"/>
              <a:ext cx="3263153" cy="4347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3783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7657</TotalTime>
  <Words>885</Words>
  <Application>Microsoft Macintosh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European_XFEL_Template_Presentation_16x9</vt:lpstr>
      <vt:lpstr>OCELOT orbit correction and optimizer</vt:lpstr>
      <vt:lpstr>Outline</vt:lpstr>
      <vt:lpstr>Orbit Correction Tool</vt:lpstr>
      <vt:lpstr>Orbit Correction Tool</vt:lpstr>
      <vt:lpstr>Orbit Correction Tool</vt:lpstr>
      <vt:lpstr>Orbit Correction Tool</vt:lpstr>
      <vt:lpstr>Orbit Correction Tool</vt:lpstr>
      <vt:lpstr>Orbit Correction Tool</vt:lpstr>
      <vt:lpstr>Orbit Correction Tool</vt:lpstr>
      <vt:lpstr>Orbit Correction Tool</vt:lpstr>
      <vt:lpstr>Orbit Correction Tool</vt:lpstr>
      <vt:lpstr>Orbit Correction Tool</vt:lpstr>
      <vt:lpstr>Orbit Correction Tool. Dispersion measurement </vt:lpstr>
      <vt:lpstr>Orbit Correction Tool. Twiss Monitor</vt:lpstr>
      <vt:lpstr>Golden Orbit Adviser</vt:lpstr>
      <vt:lpstr>Adaptive Feedback</vt:lpstr>
      <vt:lpstr>Adaptive feedback (SASE1)</vt:lpstr>
      <vt:lpstr>Adaptive feedback (SASE1)</vt:lpstr>
      <vt:lpstr>OCELOT Optimizer</vt:lpstr>
      <vt:lpstr>OCELOT Optimizer </vt:lpstr>
      <vt:lpstr>OCELOT Optimizer </vt:lpstr>
      <vt:lpstr>OCELOT Optimizer </vt:lpstr>
      <vt:lpstr>Objective Function </vt:lpstr>
      <vt:lpstr>OCELOT Optimizer: local dispersion correction</vt:lpstr>
      <vt:lpstr>OCELOT Optimizer: SASE optimization</vt:lpstr>
    </vt:vector>
  </TitlesOfParts>
  <Manager/>
  <Company>European XFEL</Company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optimization</dc:title>
  <dc:subject/>
  <dc:creator>Sergey Tomin</dc:creator>
  <cp:keywords/>
  <dc:description/>
  <cp:lastModifiedBy>Microsoft Office User</cp:lastModifiedBy>
  <cp:revision>84</cp:revision>
  <dcterms:created xsi:type="dcterms:W3CDTF">2017-11-01T13:07:48Z</dcterms:created>
  <dcterms:modified xsi:type="dcterms:W3CDTF">2018-04-10T07:19:45Z</dcterms:modified>
  <cp:category/>
</cp:coreProperties>
</file>