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36" r:id="rId4"/>
    <p:sldId id="304" r:id="rId5"/>
    <p:sldId id="339" r:id="rId6"/>
    <p:sldId id="323" r:id="rId7"/>
    <p:sldId id="334" r:id="rId8"/>
    <p:sldId id="337" r:id="rId9"/>
    <p:sldId id="333" r:id="rId10"/>
    <p:sldId id="338" r:id="rId11"/>
    <p:sldId id="335" r:id="rId12"/>
    <p:sldId id="287" r:id="rId13"/>
    <p:sldId id="264" r:id="rId14"/>
    <p:sldId id="290" r:id="rId15"/>
    <p:sldId id="330" r:id="rId16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3FE9334E-DF3A-43A1-ACE0-0CF629E9FB47}">
          <p14:sldIdLst>
            <p14:sldId id="256"/>
            <p14:sldId id="258"/>
          </p14:sldIdLst>
        </p14:section>
        <p14:section name="Zielstellung" id="{36189267-99FF-41C0-9BAE-A5FF0638ABB3}">
          <p14:sldIdLst/>
        </p14:section>
        <p14:section name="Was ist Netzneutralität?" id="{9E5D7245-3ED4-4E09-A321-51E56BB3C7EE}">
          <p14:sldIdLst>
            <p14:sldId id="336"/>
            <p14:sldId id="304"/>
            <p14:sldId id="339"/>
            <p14:sldId id="323"/>
            <p14:sldId id="334"/>
            <p14:sldId id="337"/>
            <p14:sldId id="333"/>
            <p14:sldId id="338"/>
            <p14:sldId id="335"/>
          </p14:sldIdLst>
        </p14:section>
        <p14:section name="Zusammenfassung &amp; Abfrage" id="{2EAA57E3-AEA8-4874-9952-BC115881E0AF}">
          <p14:sldIdLst/>
        </p14:section>
        <p14:section name="Ende &amp; Quellen" id="{555018F9-0E55-41C1-B048-04391AFDA051}">
          <p14:sldIdLst>
            <p14:sldId id="287"/>
            <p14:sldId id="264"/>
            <p14:sldId id="290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15">
          <p15:clr>
            <a:srgbClr val="A4A3A4"/>
          </p15:clr>
        </p15:guide>
        <p15:guide id="3" orient="horz" pos="228">
          <p15:clr>
            <a:srgbClr val="A4A3A4"/>
          </p15:clr>
        </p15:guide>
        <p15:guide id="4" orient="horz" pos="344">
          <p15:clr>
            <a:srgbClr val="A4A3A4"/>
          </p15:clr>
        </p15:guide>
        <p15:guide id="5" orient="horz" pos="460">
          <p15:clr>
            <a:srgbClr val="A4A3A4"/>
          </p15:clr>
        </p15:guide>
        <p15:guide id="6" orient="horz" pos="577">
          <p15:clr>
            <a:srgbClr val="A4A3A4"/>
          </p15:clr>
        </p15:guide>
        <p15:guide id="7" orient="horz" pos="681">
          <p15:clr>
            <a:srgbClr val="A4A3A4"/>
          </p15:clr>
        </p15:guide>
        <p15:guide id="8" orient="horz" pos="796">
          <p15:clr>
            <a:srgbClr val="A4A3A4"/>
          </p15:clr>
        </p15:guide>
        <p15:guide id="9">
          <p15:clr>
            <a:srgbClr val="A4A3A4"/>
          </p15:clr>
        </p15:guide>
        <p15:guide id="10" pos="113">
          <p15:clr>
            <a:srgbClr val="A4A3A4"/>
          </p15:clr>
        </p15:guide>
        <p15:guide id="11" pos="227">
          <p15:clr>
            <a:srgbClr val="A4A3A4"/>
          </p15:clr>
        </p15:guide>
        <p15:guide id="12" pos="340">
          <p15:clr>
            <a:srgbClr val="A4A3A4"/>
          </p15:clr>
        </p15:guide>
        <p15:guide id="13" pos="453">
          <p15:clr>
            <a:srgbClr val="A4A3A4"/>
          </p15:clr>
        </p15:guide>
        <p15:guide id="14" pos="566">
          <p15:clr>
            <a:srgbClr val="A4A3A4"/>
          </p15:clr>
        </p15:guide>
        <p15:guide id="15" pos="679">
          <p15:clr>
            <a:srgbClr val="A4A3A4"/>
          </p15:clr>
        </p15:guide>
        <p15:guide id="16" pos="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5616" autoAdjust="0"/>
  </p:normalViewPr>
  <p:slideViewPr>
    <p:cSldViewPr>
      <p:cViewPr>
        <p:scale>
          <a:sx n="75" d="100"/>
          <a:sy n="75" d="100"/>
        </p:scale>
        <p:origin x="1350" y="1020"/>
      </p:cViewPr>
      <p:guideLst>
        <p:guide orient="horz"/>
        <p:guide orient="horz" pos="115"/>
        <p:guide orient="horz" pos="228"/>
        <p:guide orient="horz" pos="344"/>
        <p:guide orient="horz" pos="460"/>
        <p:guide orient="horz" pos="577"/>
        <p:guide orient="horz" pos="681"/>
        <p:guide orient="horz" pos="796"/>
        <p:guide/>
        <p:guide pos="113"/>
        <p:guide pos="227"/>
        <p:guide pos="340"/>
        <p:guide pos="453"/>
        <p:guide pos="566"/>
        <p:guide pos="679"/>
        <p:guide pos="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ACA933-1AF1-41CC-8D9D-FA71557EE2F1}" type="datetimeFigureOut">
              <a:rPr lang="de-DE"/>
              <a:pPr>
                <a:defRPr/>
              </a:pPr>
              <a:t>13.03.2018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FABE92-55A8-4278-A0B8-916B906014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4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</a:t>
            </a:r>
            <a:r>
              <a:rPr lang="de-DE"/>
              <a:t>://cdn-images-1.medium.com/max/2000/1*PzbHsNXqfibB7WNcyj6Zmw.jpeg </a:t>
            </a:r>
            <a:r>
              <a:rPr lang="de-DE" sz="1200"/>
              <a:t>Zuletzt aufgerufen am 10.06.17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41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https://emilyjo9907.files.wordpress.com/2013/09/mocking_bird_argument.jpg </a:t>
            </a:r>
            <a:r>
              <a:rPr lang="de-DE" sz="1200" dirty="0"/>
              <a:t>Zuletzt aufgerufen am 10.06.17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375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Whiteboard: Daten Highway und Normale Datenstraße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Diskriminieren heißt hierbei: Priorisieren und unterschiedlich behandeln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Unterschiedliche Ausgestaltung zwischen den beiden Formen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458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264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https://emilyjo9907.files.wordpress.com/2013/09/mocking_bird_argument.jpg </a:t>
            </a:r>
            <a:r>
              <a:rPr lang="de-DE" sz="1200" dirty="0"/>
              <a:t>Zuletzt aufgerufen am 10.06.17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139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645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https://abovethelaw.com/wp-content/uploads/2013/12/thumbs-up.jpg </a:t>
            </a:r>
            <a:r>
              <a:rPr lang="de-DE" sz="1200" dirty="0" smtClean="0"/>
              <a:t>Zuletzt </a:t>
            </a:r>
            <a:r>
              <a:rPr lang="de-DE" sz="1200" dirty="0"/>
              <a:t>aufgerufen am </a:t>
            </a:r>
            <a:r>
              <a:rPr lang="de-DE" sz="1200" dirty="0" smtClean="0"/>
              <a:t>10.03.18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66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dirty="0" smtClean="0"/>
              <a:t>OIDC </a:t>
            </a:r>
            <a:r>
              <a:rPr lang="de-DE" sz="1200" dirty="0" err="1" smtClean="0"/>
              <a:t>provides</a:t>
            </a:r>
            <a:r>
              <a:rPr lang="de-DE" sz="1200" dirty="0" smtClean="0"/>
              <a:t> Authentication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basic</a:t>
            </a:r>
            <a:r>
              <a:rPr lang="de-DE" sz="1200" dirty="0" smtClean="0"/>
              <a:t> </a:t>
            </a:r>
            <a:r>
              <a:rPr lang="de-DE" sz="1200" dirty="0" err="1" smtClean="0"/>
              <a:t>profile</a:t>
            </a:r>
            <a:r>
              <a:rPr lang="de-DE" sz="1200" dirty="0" smtClean="0"/>
              <a:t> </a:t>
            </a:r>
            <a:r>
              <a:rPr lang="de-DE" sz="1200" dirty="0" err="1" smtClean="0"/>
              <a:t>information</a:t>
            </a:r>
            <a:r>
              <a:rPr lang="de-DE" sz="1200" dirty="0" smtClean="0"/>
              <a:t> </a:t>
            </a:r>
            <a:r>
              <a:rPr lang="de-DE" sz="1200" dirty="0" err="1" smtClean="0"/>
              <a:t>about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end </a:t>
            </a:r>
            <a:r>
              <a:rPr lang="de-DE" sz="1200" dirty="0" err="1" smtClean="0"/>
              <a:t>user</a:t>
            </a:r>
            <a:r>
              <a:rPr lang="de-DE" sz="1200" dirty="0" smtClean="0"/>
              <a:t> via REST API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444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https://abovethelaw.com/wp-content/uploads/2013/12/thumbs-up.jpg </a:t>
            </a:r>
            <a:r>
              <a:rPr lang="de-DE" sz="1200" dirty="0" smtClean="0"/>
              <a:t>Zuletzt </a:t>
            </a:r>
            <a:r>
              <a:rPr lang="de-DE" sz="1200" dirty="0"/>
              <a:t>aufgerufen am </a:t>
            </a:r>
            <a:r>
              <a:rPr lang="de-DE" sz="1200" dirty="0" smtClean="0"/>
              <a:t>10.03.18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303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IV. Sendet Identity und Access </a:t>
            </a:r>
            <a:r>
              <a:rPr lang="de-DE" baseline="0" dirty="0" smtClean="0"/>
              <a:t>Token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Message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im JSON Format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185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689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https://emilyjo9907.files.wordpress.com/2013/09/mocking_bird_argument.jpg </a:t>
            </a:r>
            <a:r>
              <a:rPr lang="de-DE" sz="1200" dirty="0"/>
              <a:t>Zuletzt aufgerufen am 10.06.17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72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Whiteboard: Daten Highway und Normale Datenstraße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Diskriminieren heißt hierbei: Priorisieren und unterschiedlich behandeln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Unterschiedliche Ausgestaltung zwischen den beiden Formen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BE92-55A8-4278-A0B8-916B906014E2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644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schmales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vbdrive1.vb.htw-berlin.de\home$\lochner\Eigene Dateien\Desktop\Logos HTW\Q04_HTW_Berlin_Logo_quer_pos_FARBIG_RG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4484688"/>
            <a:ext cx="1533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3143331"/>
            <a:ext cx="7740432" cy="505222"/>
          </a:xfr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-5610"/>
            <a:ext cx="9144000" cy="1798638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720000" y="2602923"/>
            <a:ext cx="7740432" cy="5033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8"/>
          <p:cNvSpPr>
            <a:spLocks noGrp="1"/>
          </p:cNvSpPr>
          <p:nvPr>
            <p:ph type="dt" sz="half" idx="14"/>
          </p:nvPr>
        </p:nvSpPr>
        <p:spPr>
          <a:xfrm>
            <a:off x="720725" y="4481513"/>
            <a:ext cx="1824038" cy="273050"/>
          </a:xfrm>
        </p:spPr>
        <p:txBody>
          <a:bodyPr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5"/>
          </p:nvPr>
        </p:nvSpPr>
        <p:spPr>
          <a:xfrm>
            <a:off x="3852710" y="4484903"/>
            <a:ext cx="1475011" cy="274638"/>
          </a:xfrm>
        </p:spPr>
        <p:txBody>
          <a:bodyPr/>
          <a:lstStyle>
            <a:lvl1pPr algn="ct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54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" y="4781550"/>
            <a:ext cx="9143999" cy="36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Picture 2" descr="\\vbdrive1.vb.htw-berlin.de\home$\lochner\Eigene Dateien\Desktop\S17_HTW_Berlin_Logo_neg_SW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488" y="4875213"/>
            <a:ext cx="4635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3276650" y="4818063"/>
            <a:ext cx="2303462" cy="274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9"/>
          </p:nvPr>
        </p:nvSpPr>
        <p:spPr>
          <a:xfrm>
            <a:off x="8388350" y="4823933"/>
            <a:ext cx="693738" cy="2746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E16ED87-F109-4F63-9E81-E7318A8D6AA0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95536" y="277993"/>
            <a:ext cx="8352928" cy="504056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algn="l">
              <a:defRPr sz="2400" b="1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0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7993"/>
            <a:ext cx="8352928" cy="504056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algn="l">
              <a:defRPr sz="2400" b="1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4781550"/>
            <a:ext cx="9143999" cy="36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Picture 2" descr="\\vbdrive1.vb.htw-berlin.de\home$\lochner\Eigene Dateien\Desktop\S17_HTW_Berlin_Logo_neg_SW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488" y="4875213"/>
            <a:ext cx="4635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9"/>
          </p:nvPr>
        </p:nvSpPr>
        <p:spPr>
          <a:xfrm>
            <a:off x="8388350" y="4823933"/>
            <a:ext cx="693738" cy="2746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E16ED87-F109-4F63-9E81-E7318A8D6AA0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3276650" y="4818063"/>
            <a:ext cx="2303462" cy="274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62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28663" y="4781550"/>
            <a:ext cx="7724775" cy="36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Picture 2" descr="\\vbdrive1.vb.htw-berlin.de\home$\lochner\Eigene Dateien\Desktop\S17_HTW_Berlin_Logo_neg_SW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488" y="4875213"/>
            <a:ext cx="4635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2941" y="4886777"/>
            <a:ext cx="2739455" cy="215900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719999" y="1548000"/>
            <a:ext cx="5076137" cy="2535918"/>
          </a:xfrm>
        </p:spPr>
        <p:txBody>
          <a:bodyPr/>
          <a:lstStyle>
            <a:lvl1pPr>
              <a:lnSpc>
                <a:spcPts val="2100"/>
              </a:lnSpc>
              <a:defRPr sz="1600"/>
            </a:lvl1pPr>
            <a:lvl2pPr>
              <a:lnSpc>
                <a:spcPts val="2100"/>
              </a:lnSpc>
              <a:defRPr sz="1600"/>
            </a:lvl2pPr>
            <a:lvl3pPr>
              <a:lnSpc>
                <a:spcPts val="2100"/>
              </a:lnSpc>
              <a:defRPr sz="1600"/>
            </a:lvl3pPr>
            <a:lvl4pPr>
              <a:lnSpc>
                <a:spcPts val="2100"/>
              </a:lnSpc>
              <a:defRPr sz="1600"/>
            </a:lvl4pPr>
            <a:lvl5pPr>
              <a:lnSpc>
                <a:spcPts val="2100"/>
              </a:lnSpc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111007" y="1554863"/>
            <a:ext cx="2339975" cy="2952000"/>
          </a:xfr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27993" y="4287242"/>
            <a:ext cx="5232623" cy="288032"/>
          </a:xfrm>
        </p:spPr>
        <p:txBody>
          <a:bodyPr/>
          <a:lstStyle>
            <a:lvl1pPr algn="r">
              <a:defRPr sz="800" baseline="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3F2147F-1667-4EAE-8B93-0C0C7E05515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95536" y="277993"/>
            <a:ext cx="8352928" cy="504056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algn="l">
              <a:defRPr sz="2400" b="1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1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719138" y="552450"/>
            <a:ext cx="7740650" cy="3759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728663" y="4781550"/>
            <a:ext cx="7724775" cy="36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Picture 2" descr="\\vbdrive1.vb.htw-berlin.de\home$\lochner\Eigene Dateien\Desktop\S17_HTW_Berlin_Logo_neg_SW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488" y="4875213"/>
            <a:ext cx="4635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vbdrive1.vb.htw-berlin.de\home$\lochner\Eigene Dateien\Desktop\HTW_Berlin_PowerPoint_Anfuehrungszeichen_grue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6738"/>
            <a:ext cx="8778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642941" y="4886777"/>
            <a:ext cx="2739455" cy="215900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971600" y="1081088"/>
            <a:ext cx="7204075" cy="2522537"/>
          </a:xfrm>
        </p:spPr>
        <p:txBody>
          <a:bodyPr anchor="ctr"/>
          <a:lstStyle>
            <a:lvl1pPr algn="ctr">
              <a:defRPr sz="2400" i="1" baseline="0">
                <a:solidFill>
                  <a:schemeClr val="tx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974801" y="3776836"/>
            <a:ext cx="3197672" cy="235794"/>
          </a:xfrm>
        </p:spPr>
        <p:txBody>
          <a:bodyPr anchor="ctr"/>
          <a:lstStyle>
            <a:lvl1pPr algn="ctr">
              <a:defRPr sz="1400" baseline="0">
                <a:solidFill>
                  <a:schemeClr val="tx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EF83B86-E098-4055-97C4-4B6CDD838E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31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19138" y="1441450"/>
            <a:ext cx="7926387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Ebene 1: Fließtext Variante 1</a:t>
            </a:r>
          </a:p>
          <a:p>
            <a:pPr lvl="1"/>
            <a:r>
              <a:rPr lang="de-DE" altLang="de-DE"/>
              <a:t>Ebene 2: Aufzählung 1</a:t>
            </a:r>
          </a:p>
          <a:p>
            <a:pPr lvl="2"/>
            <a:r>
              <a:rPr lang="de-DE" altLang="de-DE"/>
              <a:t>Ebene 3: Aufzählung 2</a:t>
            </a:r>
          </a:p>
          <a:p>
            <a:pPr lvl="3"/>
            <a:r>
              <a:rPr lang="de-DE" altLang="de-DE"/>
              <a:t>Ebene 4: Aufzählung 3</a:t>
            </a:r>
          </a:p>
          <a:p>
            <a:pPr lvl="4"/>
            <a:r>
              <a:rPr lang="de-DE" altLang="de-DE"/>
              <a:t>Ebene 5: Fließtext Variante 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1063" y="4818063"/>
            <a:ext cx="109855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8538" y="4818063"/>
            <a:ext cx="230346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88350" y="65088"/>
            <a:ext cx="693738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155C6DC-30A3-4F37-8EFA-EAC959011C5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  <p:sldLayoutId id="2147483700" r:id="rId3"/>
    <p:sldLayoutId id="2147483701" r:id="rId4"/>
    <p:sldLayoutId id="2147483707" r:id="rId5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fontAlgn="base">
        <a:spcBef>
          <a:spcPct val="20000"/>
        </a:spcBef>
        <a:spcAft>
          <a:spcPct val="0"/>
        </a:spcAft>
        <a:buClr>
          <a:schemeClr val="tx2"/>
        </a:buClr>
        <a:buSzPct val="103000"/>
        <a:buFont typeface="Verdana" panose="020B0604030504040204" pitchFamily="34" charset="0"/>
        <a:buChar char="•"/>
        <a:tabLst>
          <a:tab pos="177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fontAlgn="base">
        <a:spcBef>
          <a:spcPct val="20000"/>
        </a:spcBef>
        <a:spcAft>
          <a:spcPct val="0"/>
        </a:spcAft>
        <a:buClr>
          <a:schemeClr val="tx2"/>
        </a:buClr>
        <a:buSzPct val="103000"/>
        <a:buFont typeface="Verdana" panose="020B0604030504040204" pitchFamily="34" charset="0"/>
        <a:buChar char="•"/>
        <a:tabLst>
          <a:tab pos="62865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SzPct val="103000"/>
        <a:buFont typeface="Verdana" panose="020B060403050404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id.net/developers/libraries/" TargetMode="External"/><Relationship Id="rId4" Type="http://schemas.openxmlformats.org/officeDocument/2006/relationships/hyperlink" Target="http://openid.net/specs/openid-connect-basic-1_0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 smtClean="0"/>
              <a:t>Big Data Seminar WiSe17/18</a:t>
            </a:r>
            <a:endParaRPr lang="de-DE" sz="2800" dirty="0"/>
          </a:p>
          <a:p>
            <a:r>
              <a:rPr lang="de-DE" sz="2800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ID Connect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9" y="-12920"/>
            <a:ext cx="9144000" cy="216024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14.03.2018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0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r="-1"/>
          <a:stretch/>
        </p:blipFill>
        <p:spPr>
          <a:xfrm>
            <a:off x="-36512" y="-23862"/>
            <a:ext cx="9180512" cy="5167362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-180528" y="4083918"/>
            <a:ext cx="424847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9552" y="4181326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IV. </a:t>
            </a:r>
            <a:r>
              <a:rPr lang="de-DE" dirty="0" err="1" smtClean="0">
                <a:solidFill>
                  <a:srgbClr val="002060"/>
                </a:solidFill>
              </a:rPr>
              <a:t>Where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to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start</a:t>
            </a:r>
            <a:r>
              <a:rPr lang="de-DE" dirty="0" smtClean="0">
                <a:solidFill>
                  <a:srgbClr val="002060"/>
                </a:solidFill>
              </a:rPr>
              <a:t>…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95536" y="1059582"/>
            <a:ext cx="8280920" cy="30963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8" name="Textplatzhalter 8"/>
          <p:cNvSpPr txBox="1">
            <a:spLocks/>
          </p:cNvSpPr>
          <p:nvPr/>
        </p:nvSpPr>
        <p:spPr bwMode="auto">
          <a:xfrm>
            <a:off x="107504" y="4443958"/>
            <a:ext cx="7733438" cy="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1778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6286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2563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/>
              <a:t>Source: [OID18]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28462" y="1347614"/>
            <a:ext cx="75998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Open ID Connect </a:t>
            </a:r>
            <a:r>
              <a:rPr lang="de-DE" dirty="0" err="1" smtClean="0"/>
              <a:t>website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accent3"/>
                </a:solidFill>
                <a:hlinkClick r:id="rId3"/>
              </a:rPr>
              <a:t>http://openid.net</a:t>
            </a:r>
            <a:endParaRPr lang="de-DE" dirty="0" smtClean="0">
              <a:solidFill>
                <a:schemeClr val="accent3"/>
              </a:solidFill>
            </a:endParaRPr>
          </a:p>
          <a:p>
            <a:endParaRPr lang="de-DE" dirty="0"/>
          </a:p>
          <a:p>
            <a:r>
              <a:rPr lang="de-DE" dirty="0" smtClean="0"/>
              <a:t>Implementation </a:t>
            </a:r>
            <a:r>
              <a:rPr lang="de-DE" dirty="0" err="1" smtClean="0"/>
              <a:t>guide</a:t>
            </a:r>
            <a:r>
              <a:rPr lang="de-DE" dirty="0" smtClean="0"/>
              <a:t>:</a:t>
            </a:r>
          </a:p>
          <a:p>
            <a:r>
              <a:rPr lang="de-DE" dirty="0" smtClean="0">
                <a:solidFill>
                  <a:schemeClr val="accent3"/>
                </a:solidFill>
              </a:rPr>
              <a:t>	</a:t>
            </a:r>
            <a:r>
              <a:rPr lang="de-DE" dirty="0" smtClean="0">
                <a:solidFill>
                  <a:schemeClr val="accent3"/>
                </a:solidFill>
                <a:hlinkClick r:id="rId4"/>
              </a:rPr>
              <a:t>http</a:t>
            </a:r>
            <a:r>
              <a:rPr lang="de-DE" dirty="0">
                <a:solidFill>
                  <a:schemeClr val="accent3"/>
                </a:solidFill>
                <a:hlinkClick r:id="rId4"/>
              </a:rPr>
              <a:t>://openid.net/specs/openid-connect-basic-1_0.html</a:t>
            </a:r>
            <a:endParaRPr lang="de-DE" dirty="0" smtClean="0">
              <a:solidFill>
                <a:schemeClr val="accent3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Libraries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languages</a:t>
            </a:r>
            <a:r>
              <a:rPr lang="de-DE" dirty="0" smtClean="0"/>
              <a:t>:</a:t>
            </a:r>
          </a:p>
          <a:p>
            <a:r>
              <a:rPr lang="de-DE" dirty="0" smtClean="0">
                <a:solidFill>
                  <a:schemeClr val="accent3"/>
                </a:solidFill>
              </a:rPr>
              <a:t>	</a:t>
            </a:r>
            <a:r>
              <a:rPr lang="de-DE" dirty="0" smtClean="0">
                <a:solidFill>
                  <a:schemeClr val="accent3"/>
                </a:solidFill>
                <a:hlinkClick r:id="rId5"/>
              </a:rPr>
              <a:t>http</a:t>
            </a:r>
            <a:r>
              <a:rPr lang="de-DE" dirty="0">
                <a:solidFill>
                  <a:schemeClr val="accent3"/>
                </a:solidFill>
                <a:hlinkClick r:id="rId5"/>
              </a:rPr>
              <a:t>://openid.net/developers/libraries/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7664" y="3570570"/>
            <a:ext cx="337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C, C++, Java,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Javascript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,…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067694"/>
            <a:ext cx="8352928" cy="504056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6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95486"/>
            <a:ext cx="7961656" cy="504056"/>
          </a:xfrm>
        </p:spPr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4642941" y="4886777"/>
            <a:ext cx="2739455" cy="2159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7504" y="1419622"/>
            <a:ext cx="8784976" cy="297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[Bha16] </a:t>
            </a:r>
            <a:r>
              <a:rPr lang="en-US" sz="105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05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hadriraju</a:t>
            </a: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(2016) WebSphere Liberty makes it easier to build OpenID Connect security services. https://webspherecompetition.wordpress.com/2016/02/04/websphere-liberty-makes-it-easier-to-build-openid-connect-security-services/. </a:t>
            </a:r>
            <a:r>
              <a:rPr lang="en-US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Zuletzt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aufgerufen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am: </a:t>
            </a: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03.03.1</a:t>
            </a:r>
            <a:r>
              <a:rPr lang="de-DE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de-DE" sz="105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[Esp17] </a:t>
            </a:r>
            <a:r>
              <a:rPr lang="de-DE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Espinoza A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(2017) Deep Dive into D8: Single Sign-On (SSO) Example </a:t>
            </a: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Module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https://</a:t>
            </a: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www.chapterthree.com/blog/deep-dive-into-d8-single-sign-on-sso-example-module. </a:t>
            </a:r>
            <a:r>
              <a:rPr lang="de-DE" sz="10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Zuletzt </a:t>
            </a:r>
            <a:r>
              <a:rPr lang="de-DE" sz="1050" dirty="0">
                <a:ea typeface="Calibri" panose="020F0502020204030204" pitchFamily="34" charset="0"/>
                <a:cs typeface="Times New Roman" panose="02020603050405020304" pitchFamily="18" charset="0"/>
              </a:rPr>
              <a:t>aufgerufen am 11.03.18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50" dirty="0" smtClean="0"/>
              <a:t>[Ora17</a:t>
            </a:r>
            <a:r>
              <a:rPr lang="de-DE" sz="1050" dirty="0" smtClean="0"/>
              <a:t>]</a:t>
            </a:r>
            <a:r>
              <a:rPr lang="de-DE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50" dirty="0" smtClean="0"/>
              <a:t>Oracle </a:t>
            </a:r>
            <a:r>
              <a:rPr lang="de-DE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(2017) </a:t>
            </a:r>
            <a:r>
              <a:rPr lang="de-DE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de-DE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OpenID</a:t>
            </a:r>
            <a:r>
              <a:rPr lang="de-DE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Connect. https://apexapps.oracle.com/pls/apex/f?p=44785:24:102866049644444::NO:RP,24:P24_CONTENT_ID,P24_PREV_PAGE:19655,2 </a:t>
            </a:r>
            <a:r>
              <a:rPr lang="de-DE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Zuletzt aufgerufen am 11.03.18</a:t>
            </a:r>
            <a:endParaRPr lang="de-DE" sz="10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[OID18] Open ID Foundation (2018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OpenID Connect Core 1.0 incorporating errata set </a:t>
            </a:r>
            <a:r>
              <a:rPr lang="en-US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http://openid.net/specs/openid-connect-core-1_0.html. </a:t>
            </a:r>
            <a:r>
              <a:rPr lang="de-DE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Zuletzt aufgerufen 05.03.2018</a:t>
            </a:r>
          </a:p>
          <a:p>
            <a:pPr>
              <a:spcAft>
                <a:spcPts val="1000"/>
              </a:spcAft>
            </a:pPr>
            <a:endParaRPr lang="de-DE" sz="105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DE" sz="1050" dirty="0">
              <a:latin typeface="+mn-lt"/>
              <a:ea typeface="Times New Roman" panose="02020603050405020304" pitchFamily="18" charset="0"/>
            </a:endParaRPr>
          </a:p>
          <a:p>
            <a:endParaRPr lang="de-DE" sz="1050" dirty="0">
              <a:latin typeface="+mn-lt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2268538" y="4818063"/>
            <a:ext cx="2303462" cy="274637"/>
          </a:xfrm>
        </p:spPr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6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2"/>
          <a:stretch/>
        </p:blipFill>
        <p:spPr>
          <a:xfrm>
            <a:off x="1513" y="-42551"/>
            <a:ext cx="9540552" cy="5186051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-180528" y="4299942"/>
            <a:ext cx="554461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33341" y="4403308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Questions</a:t>
            </a:r>
            <a:r>
              <a:rPr lang="de-DE" dirty="0" smtClean="0">
                <a:solidFill>
                  <a:srgbClr val="002060"/>
                </a:solidFill>
              </a:rPr>
              <a:t> &amp; </a:t>
            </a:r>
            <a:r>
              <a:rPr lang="de-DE" dirty="0" err="1" smtClean="0">
                <a:solidFill>
                  <a:srgbClr val="002060"/>
                </a:solidFill>
              </a:rPr>
              <a:t>discussion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Diskussionspunkte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8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172" y="274681"/>
            <a:ext cx="7961656" cy="50405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763271" y="1202281"/>
            <a:ext cx="5384303" cy="423712"/>
          </a:xfrm>
        </p:spPr>
        <p:txBody>
          <a:bodyPr/>
          <a:lstStyle/>
          <a:p>
            <a:r>
              <a:rPr lang="de-DE" dirty="0" err="1" smtClean="0"/>
              <a:t>Wh</a:t>
            </a:r>
            <a:r>
              <a:rPr lang="de-DE" sz="1600" dirty="0" err="1" smtClean="0"/>
              <a:t>at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smtClean="0"/>
              <a:t>Open ID Connect?</a:t>
            </a:r>
            <a:endParaRPr lang="de-DE" sz="1600" dirty="0"/>
          </a:p>
        </p:txBody>
      </p:sp>
      <p:sp>
        <p:nvSpPr>
          <p:cNvPr id="10" name="Halbbogen 9"/>
          <p:cNvSpPr/>
          <p:nvPr/>
        </p:nvSpPr>
        <p:spPr>
          <a:xfrm rot="5400000">
            <a:off x="-2729117" y="2193472"/>
            <a:ext cx="4896544" cy="2088232"/>
          </a:xfrm>
          <a:prstGeom prst="blockArc">
            <a:avLst>
              <a:gd name="adj1" fmla="val 11202300"/>
              <a:gd name="adj2" fmla="val 20051923"/>
              <a:gd name="adj3" fmla="val 30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953063" y="1731274"/>
            <a:ext cx="5384303" cy="423712"/>
          </a:xfrm>
        </p:spPr>
        <p:txBody>
          <a:bodyPr/>
          <a:lstStyle/>
          <a:p>
            <a:r>
              <a:rPr lang="de-DE" sz="1600" dirty="0" smtClean="0"/>
              <a:t>Basic </a:t>
            </a:r>
            <a:r>
              <a:rPr lang="de-DE" sz="1600" dirty="0" err="1" smtClean="0"/>
              <a:t>concept</a:t>
            </a:r>
            <a:r>
              <a:rPr lang="de-DE" dirty="0"/>
              <a:t> - ID Token, Claims &amp; Scopes</a:t>
            </a:r>
          </a:p>
          <a:p>
            <a:endParaRPr lang="de-DE" sz="160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059905" y="2224458"/>
            <a:ext cx="5384303" cy="423712"/>
          </a:xfrm>
        </p:spPr>
        <p:txBody>
          <a:bodyPr/>
          <a:lstStyle/>
          <a:p>
            <a:r>
              <a:rPr lang="de-DE" dirty="0"/>
              <a:t>Advantages</a:t>
            </a:r>
            <a:endParaRPr lang="de-DE" sz="1600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055425" y="3310069"/>
            <a:ext cx="5384303" cy="423712"/>
          </a:xfrm>
        </p:spPr>
        <p:txBody>
          <a:bodyPr/>
          <a:lstStyle/>
          <a:p>
            <a:r>
              <a:rPr lang="de-DE" dirty="0" err="1"/>
              <a:t>Discussion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91286" y="1131590"/>
            <a:ext cx="395810" cy="395810"/>
            <a:chOff x="191286" y="1131590"/>
            <a:chExt cx="395810" cy="395810"/>
          </a:xfrm>
        </p:grpSpPr>
        <p:sp>
          <p:nvSpPr>
            <p:cNvPr id="11" name="Ellipse 10"/>
            <p:cNvSpPr/>
            <p:nvPr/>
          </p:nvSpPr>
          <p:spPr>
            <a:xfrm>
              <a:off x="191286" y="1131590"/>
              <a:ext cx="395810" cy="395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62838" y="1158176"/>
              <a:ext cx="168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I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367461" y="1655703"/>
            <a:ext cx="395810" cy="395810"/>
            <a:chOff x="834226" y="2000421"/>
            <a:chExt cx="395810" cy="395810"/>
          </a:xfrm>
        </p:grpSpPr>
        <p:sp>
          <p:nvSpPr>
            <p:cNvPr id="12" name="Ellipse 11"/>
            <p:cNvSpPr/>
            <p:nvPr/>
          </p:nvSpPr>
          <p:spPr>
            <a:xfrm>
              <a:off x="834226" y="2000421"/>
              <a:ext cx="395810" cy="395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67143" y="2022204"/>
              <a:ext cx="362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II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67591" y="2179816"/>
            <a:ext cx="500968" cy="395810"/>
            <a:chOff x="925738" y="2616523"/>
            <a:chExt cx="500968" cy="395810"/>
          </a:xfrm>
        </p:grpSpPr>
        <p:sp>
          <p:nvSpPr>
            <p:cNvPr id="13" name="Ellipse 12"/>
            <p:cNvSpPr/>
            <p:nvPr/>
          </p:nvSpPr>
          <p:spPr>
            <a:xfrm>
              <a:off x="935186" y="2616523"/>
              <a:ext cx="395810" cy="395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925738" y="2632736"/>
              <a:ext cx="500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III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576622" y="2703929"/>
            <a:ext cx="500968" cy="395810"/>
            <a:chOff x="576622" y="2933446"/>
            <a:chExt cx="500968" cy="395810"/>
          </a:xfrm>
        </p:grpSpPr>
        <p:sp>
          <p:nvSpPr>
            <p:cNvPr id="14" name="Ellipse 13"/>
            <p:cNvSpPr/>
            <p:nvPr/>
          </p:nvSpPr>
          <p:spPr>
            <a:xfrm>
              <a:off x="576622" y="2933446"/>
              <a:ext cx="395810" cy="395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76622" y="2959779"/>
              <a:ext cx="500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IV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51960" y="3228042"/>
            <a:ext cx="538623" cy="395810"/>
            <a:chOff x="551960" y="3459776"/>
            <a:chExt cx="538623" cy="395810"/>
          </a:xfrm>
        </p:grpSpPr>
        <p:sp>
          <p:nvSpPr>
            <p:cNvPr id="24" name="Ellipse 23"/>
            <p:cNvSpPr/>
            <p:nvPr/>
          </p:nvSpPr>
          <p:spPr>
            <a:xfrm>
              <a:off x="551960" y="3459776"/>
              <a:ext cx="395810" cy="395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89615" y="3486109"/>
              <a:ext cx="500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V</a:t>
              </a:r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187624" y="2773709"/>
            <a:ext cx="5384303" cy="423712"/>
          </a:xfrm>
        </p:spPr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7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  <p:bldP spid="17" grpId="0" build="p"/>
      <p:bldP spid="19" grpId="0" build="p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-180528" y="4083918"/>
            <a:ext cx="504056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9552" y="4181326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I. </a:t>
            </a:r>
            <a:r>
              <a:rPr lang="de-DE" dirty="0" err="1" smtClean="0">
                <a:solidFill>
                  <a:srgbClr val="002060"/>
                </a:solidFill>
              </a:rPr>
              <a:t>What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is</a:t>
            </a:r>
            <a:r>
              <a:rPr lang="de-DE" dirty="0" smtClean="0">
                <a:solidFill>
                  <a:srgbClr val="002060"/>
                </a:solidFill>
              </a:rPr>
              <a:t> Open ID Connect?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3141" t="3800" r="1462" b="5901"/>
          <a:stretch/>
        </p:blipFill>
        <p:spPr>
          <a:xfrm>
            <a:off x="35496" y="662226"/>
            <a:ext cx="87484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>
            <a:off x="1905701" y="2216132"/>
            <a:ext cx="5645206" cy="1148749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905701" y="3377233"/>
            <a:ext cx="5645206" cy="7920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/>
              <a:t>Open ID Connect?</a:t>
            </a:r>
            <a:endParaRPr lang="de-DE" dirty="0"/>
          </a:p>
        </p:txBody>
      </p:sp>
      <p:sp>
        <p:nvSpPr>
          <p:cNvPr id="8" name="Textplatzhalter 8"/>
          <p:cNvSpPr txBox="1">
            <a:spLocks/>
          </p:cNvSpPr>
          <p:nvPr/>
        </p:nvSpPr>
        <p:spPr bwMode="auto">
          <a:xfrm>
            <a:off x="107504" y="4443958"/>
            <a:ext cx="7733438" cy="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1778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6286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2563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err="1" smtClean="0"/>
              <a:t>Sources</a:t>
            </a:r>
            <a:r>
              <a:rPr lang="de-DE" sz="1050" dirty="0" smtClean="0"/>
              <a:t>: </a:t>
            </a:r>
            <a:r>
              <a:rPr lang="de-DE" sz="1050" dirty="0" smtClean="0"/>
              <a:t>[Ora17], [OID18]</a:t>
            </a:r>
            <a:endParaRPr lang="de-DE" sz="105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195736" y="342817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/>
              <a:t>OAuth</a:t>
            </a:r>
            <a:r>
              <a:rPr lang="de-DE" b="1" dirty="0" smtClean="0"/>
              <a:t> </a:t>
            </a:r>
            <a:r>
              <a:rPr lang="de-DE" b="1" dirty="0" smtClean="0"/>
              <a:t>2.0</a:t>
            </a:r>
            <a:br>
              <a:rPr lang="de-DE" b="1" dirty="0" smtClean="0"/>
            </a:br>
            <a:r>
              <a:rPr lang="de-DE" dirty="0" smtClean="0"/>
              <a:t>(</a:t>
            </a:r>
            <a:r>
              <a:rPr lang="de-DE" dirty="0" err="1" smtClean="0">
                <a:sym typeface="Wingdings" panose="05000000000000000000" pitchFamily="2" charset="2"/>
              </a:rPr>
              <a:t>Authorization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528281" y="249811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/>
              <a:t>OIDC</a:t>
            </a:r>
            <a:br>
              <a:rPr lang="de-DE" sz="1600" b="1" dirty="0" smtClean="0"/>
            </a:br>
            <a:r>
              <a:rPr lang="de-DE" sz="1600" dirty="0">
                <a:sym typeface="Wingdings" panose="05000000000000000000" pitchFamily="2" charset="2"/>
              </a:rPr>
              <a:t>(</a:t>
            </a:r>
            <a:r>
              <a:rPr lang="de-DE" sz="1600" dirty="0" smtClean="0">
                <a:sym typeface="Wingdings" panose="05000000000000000000" pitchFamily="2" charset="2"/>
              </a:rPr>
              <a:t>Authentication)</a:t>
            </a:r>
            <a:endParaRPr lang="de-DE" sz="1600" dirty="0" smtClean="0"/>
          </a:p>
        </p:txBody>
      </p:sp>
      <p:sp>
        <p:nvSpPr>
          <p:cNvPr id="10" name="Rechteck 9"/>
          <p:cNvSpPr/>
          <p:nvPr/>
        </p:nvSpPr>
        <p:spPr>
          <a:xfrm>
            <a:off x="827584" y="117592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„OIDC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authentication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basic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profile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end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via REST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APIs“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Wolke 5"/>
          <p:cNvSpPr/>
          <p:nvPr/>
        </p:nvSpPr>
        <p:spPr>
          <a:xfrm>
            <a:off x="-2196752" y="1299588"/>
            <a:ext cx="2160240" cy="1232847"/>
          </a:xfrm>
          <a:prstGeom prst="clou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Delegated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L -1.38889E-6 0.00031 C 0.00139 0.00648 0.00295 0.01296 0.00417 0.01975 C 0.00469 0.02191 0.00504 0.02469 0.00556 0.02716 C 0.00642 0.02963 0.00764 0.03179 0.00833 0.03457 C 0.00903 0.03673 0.00903 0.03951 0.00972 0.04198 C 0.01094 0.04475 0.0125 0.04691 0.01389 0.04938 C 0.01649 0.06235 0.01372 0.05185 0.01945 0.0642 C 0.02379 0.07315 0.02101 0.07253 0.02778 0.08148 C 0.02899 0.08272 0.03073 0.08272 0.03195 0.08395 C 0.03577 0.08673 0.04028 0.08858 0.04306 0.09383 C 0.05538 0.11543 0.03993 0.08889 0.05139 0.10617 C 0.05833 0.11636 0.05243 0.11142 0.05972 0.11605 C 0.06615 0.12685 0.06719 0.12963 0.07639 0.14074 C 0.07969 0.14445 0.08316 0.14846 0.08611 0.15309 C 0.08767 0.15525 0.08889 0.15833 0.09028 0.16049 C 0.09306 0.16389 0.09636 0.16605 0.09861 0.17037 C 0.1 0.17284 0.10122 0.17562 0.10278 0.17747 C 0.10417 0.17901 0.10573 0.17901 0.10695 0.18025 C 0.10938 0.1821 0.11181 0.18488 0.11389 0.18735 C 0.12222 0.19722 0.11597 0.19352 0.12483 0.19722 C 0.13663 0.21142 0.1217 0.19414 0.13333 0.20494 C 0.13472 0.20617 0.13577 0.20864 0.13733 0.20988 C 0.13924 0.21111 0.14115 0.21111 0.14288 0.21235 C 0.14445 0.21296 0.14583 0.21358 0.14722 0.21482 C 0.16007 0.22438 0.14358 0.21605 0.16667 0.22963 C 0.17083 0.2321 0.175 0.23333 0.17917 0.23673 C 0.1809 0.23858 0.18264 0.24012 0.18472 0.24198 C 0.18802 0.24414 0.19566 0.24599 0.19861 0.24661 C 0.20521 0.25463 0.20035 0.25 0.20972 0.25432 C 0.21528 0.25648 0.22066 0.26019 0.22639 0.26173 L 0.24583 0.26667 C 0.25868 0.26945 0.2533 0.26728 0.26233 0.27161 C 0.27778 0.27068 0.29306 0.27068 0.30833 0.26914 C 0.31389 0.26821 0.31962 0.26728 0.32483 0.2642 C 0.32639 0.26327 0.32761 0.26204 0.32917 0.26173 C 0.33281 0.26049 0.33646 0.25988 0.34028 0.25926 C 0.36893 0.25185 0.32917 0.26111 0.36111 0.25432 C 0.3625 0.2534 0.36389 0.25278 0.36528 0.25185 C 0.36667 0.25 0.36771 0.24784 0.36945 0.24661 C 0.37292 0.24445 0.37691 0.24445 0.38056 0.24198 C 0.38281 0.24012 0.38507 0.23827 0.3875 0.23673 C 0.39879 0.23025 0.39688 0.23426 0.40695 0.22685 C 0.40886 0.22531 0.41059 0.22346 0.4125 0.22222 C 0.42969 0.20895 0.42153 0.21759 0.43333 0.20494 C 0.43698 0.20062 0.44132 0.19784 0.44445 0.19259 C 0.44722 0.18735 0.44948 0.18148 0.45278 0.17747 C 0.45417 0.17593 0.45556 0.17438 0.45695 0.17284 C 0.45833 0.17037 0.45955 0.16759 0.46111 0.16543 C 0.46233 0.16327 0.46389 0.16235 0.46528 0.16049 C 0.47431 0.14691 0.46441 0.15926 0.47361 0.14321 C 0.47465 0.14105 0.47639 0.13982 0.47761 0.13827 C 0.4875 0.11173 0.47222 0.15185 0.48472 0.12346 C 0.48663 0.11852 0.48837 0.11358 0.49011 0.10864 C 0.49115 0.10617 0.49184 0.10309 0.49306 0.10124 C 0.49445 0.09877 0.49601 0.0963 0.49722 0.09383 C 0.5059 0.07315 0.49965 0.0858 0.50556 0.06914 L 0.51389 0.04691 C 0.51476 0.04445 0.51563 0.04198 0.51667 0.03951 C 0.51754 0.03611 0.5184 0.03272 0.51945 0.02963 C 0.51997 0.02716 0.52014 0.02438 0.52083 0.02222 C 0.52153 0.01945 0.52292 0.01728 0.52361 0.01482 C 0.52465 0.00988 0.52518 0.00494 0.52639 -8.64198E-7 C 0.52813 -0.0108 0.52726 -0.00494 0.52917 -0.01728 C 0.52795 -0.03549 0.52743 -0.0537 0.52639 -0.0716 C 0.5257 -0.0821 0.52396 -0.08889 0.52188 -0.09876 C 0.52101 -0.10494 0.52066 -0.10895 0.51806 -0.11358 C 0.51684 -0.11574 0.51511 -0.11697 0.51389 -0.11852 C 0.51285 -0.12099 0.51215 -0.12407 0.51111 -0.12593 C 0.49931 -0.14413 0.50677 -0.13117 0.49861 -0.13827 C 0.49688 -0.13981 0.49583 -0.14228 0.49445 -0.14321 C 0.49254 -0.14475 0.49045 -0.14475 0.48889 -0.14568 C 0.47483 -0.15278 0.49636 -0.1429 0.47917 -0.15062 C 0.47031 -0.15 0.46146 -0.15031 0.45278 -0.14815 C 0.44983 -0.14753 0.44722 -0.14506 0.44445 -0.14321 C 0.43386 -0.13704 0.44688 -0.14568 0.43611 -0.1358 C 0.43472 -0.13488 0.43316 -0.13457 0.43195 -0.13333 C 0.42101 -0.12376 0.43403 -0.13241 0.42361 -0.12593 C 0.41702 -0.10864 0.42083 -0.11451 0.41389 -0.10617 C 0.40938 -0.09444 0.41163 -0.10185 0.40833 -0.08395 L 0.40695 -0.07654 L 0.40556 -0.06913 C 0.4059 -0.03642 0.40608 -0.00339 0.40695 0.02963 C 0.40695 0.0321 0.40781 0.03426 0.40833 0.03704 C 0.4092 0.04352 0.40886 0.05093 0.41111 0.05679 C 0.41285 0.06173 0.41545 0.06574 0.41667 0.07161 C 0.41858 0.08179 0.41667 0.07747 0.42222 0.08395 L 0.43611 0.12099 C 0.43698 0.12346 0.43802 0.12562 0.43889 0.1284 C 0.43976 0.13148 0.44011 0.13549 0.44167 0.13827 C 0.44254 0.13982 0.44445 0.13982 0.44583 0.14074 C 0.4467 0.14321 0.44722 0.14599 0.44861 0.14815 C 0.44965 0.14969 0.45139 0.14938 0.45278 0.15062 C 0.45452 0.15185 0.4566 0.1534 0.45833 0.15556 C 0.4599 0.15741 0.46077 0.16111 0.4625 0.16296 C 0.46406 0.16451 0.46615 0.1642 0.46806 0.16543 C 0.46945 0.16605 0.47083 0.16667 0.47222 0.16759 C 0.47361 0.16914 0.47483 0.17161 0.47639 0.17284 C 0.47899 0.17438 0.48195 0.17593 0.48472 0.17747 L 0.50139 0.18735 C 0.50764 0.19136 0.51406 0.19537 0.52083 0.19722 C 0.52361 0.19815 0.52622 0.19907 0.52917 0.2 C 0.53403 0.20062 0.54445 0.20247 0.54965 0.20494 C 0.55278 0.20617 0.55538 0.20895 0.55833 0.20988 C 0.56198 0.21049 0.56545 0.21111 0.56945 0.21235 C 0.57361 0.21358 0.57761 0.21605 0.58195 0.21698 C 0.58733 0.21852 0.59306 0.21883 0.59861 0.21975 C 0.60087 0.22037 0.60295 0.22099 0.60556 0.22222 C 0.60695 0.22284 0.60816 0.22469 0.60938 0.22469 L 0.79306 0.21975 C 0.7967 0.21883 0.80035 0.21821 0.80417 0.21698 C 0.80868 0.21543 0.81806 0.21235 0.81806 0.21266 C 0.82379 0.21235 0.87049 0.21327 0.8875 0.21698 C 0.89149 0.21821 0.90139 0.22191 0.90695 0.22469 C 0.91007 0.22624 0.91337 0.22716 0.91667 0.22963 C 0.91858 0.23087 0.92014 0.23303 0.92222 0.23457 C 0.92483 0.23642 0.92778 0.23704 0.93056 0.23951 C 0.94757 0.25154 0.92674 0.23858 0.94028 0.24661 C 0.94115 0.24938 0.94184 0.25185 0.94306 0.25432 C 0.94462 0.25679 0.94774 0.25957 0.95 0.26173 L 0.95278 0.25432 " pathEditMode="relative" rAng="0" ptsTypes="AAAAAAAAAAAAAAAAAAAAAAAAAAAAAAAAAAAAAAAAAAAAAAAAAAAAAAAAAAAAAAAAAAAAAAAAAAAAAAAAAAAAAAAAAAAAAAAAAAAAAAAAAAAAAAAAAAAAAAAAA">
                                      <p:cBhvr>
                                        <p:cTn id="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39" y="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/>
          <a:stretch/>
        </p:blipFill>
        <p:spPr>
          <a:xfrm>
            <a:off x="0" y="-20538"/>
            <a:ext cx="9144000" cy="5370534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-180528" y="4083918"/>
            <a:ext cx="424847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9552" y="418132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II. Basic </a:t>
            </a:r>
            <a:r>
              <a:rPr lang="de-DE" dirty="0" err="1" smtClean="0">
                <a:solidFill>
                  <a:srgbClr val="002060"/>
                </a:solidFill>
              </a:rPr>
              <a:t>concept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6587703" y="750081"/>
            <a:ext cx="1394879" cy="916989"/>
            <a:chOff x="6446063" y="527851"/>
            <a:chExt cx="1649846" cy="108460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207" y="527851"/>
              <a:ext cx="1524702" cy="1084603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2" t="48600" r="9590" b="32459"/>
            <a:stretch/>
          </p:blipFill>
          <p:spPr>
            <a:xfrm>
              <a:off x="6446063" y="688609"/>
              <a:ext cx="864096" cy="3469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Abgerundetes Rechteck 30"/>
          <p:cNvSpPr/>
          <p:nvPr/>
        </p:nvSpPr>
        <p:spPr>
          <a:xfrm>
            <a:off x="6321691" y="1661267"/>
            <a:ext cx="2059343" cy="5106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3209" b="7236"/>
          <a:stretch/>
        </p:blipFill>
        <p:spPr>
          <a:xfrm>
            <a:off x="500816" y="971813"/>
            <a:ext cx="1272174" cy="8078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concept</a:t>
            </a:r>
            <a:endParaRPr lang="de-DE" dirty="0"/>
          </a:p>
        </p:txBody>
      </p:sp>
      <p:sp>
        <p:nvSpPr>
          <p:cNvPr id="8" name="Textplatzhalter 8"/>
          <p:cNvSpPr txBox="1">
            <a:spLocks/>
          </p:cNvSpPr>
          <p:nvPr/>
        </p:nvSpPr>
        <p:spPr bwMode="auto">
          <a:xfrm>
            <a:off x="107504" y="4443958"/>
            <a:ext cx="7733438" cy="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1778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6286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2563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err="1" smtClean="0"/>
              <a:t>Sources</a:t>
            </a:r>
            <a:r>
              <a:rPr lang="de-DE" sz="1050" dirty="0" smtClean="0"/>
              <a:t>: [Bha15], [Esp17]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446016" y="1784825"/>
            <a:ext cx="1381774" cy="355972"/>
            <a:chOff x="429952" y="1797265"/>
            <a:chExt cx="1381774" cy="355972"/>
          </a:xfrm>
        </p:grpSpPr>
        <p:sp>
          <p:nvSpPr>
            <p:cNvPr id="22" name="Abgerundetes Rechteck 21"/>
            <p:cNvSpPr/>
            <p:nvPr/>
          </p:nvSpPr>
          <p:spPr>
            <a:xfrm>
              <a:off x="429952" y="1797265"/>
              <a:ext cx="1381774" cy="35597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9" name="Rechteck 8"/>
            <p:cNvSpPr/>
            <p:nvPr/>
          </p:nvSpPr>
          <p:spPr>
            <a:xfrm>
              <a:off x="447450" y="1797265"/>
              <a:ext cx="12846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/>
                <a:t>End User</a:t>
              </a:r>
              <a:endParaRPr lang="de-DE" sz="14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6172735" y="1628725"/>
            <a:ext cx="2229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/>
              <a:t>Client </a:t>
            </a:r>
            <a:r>
              <a:rPr lang="de-DE" sz="1400" dirty="0" err="1" smtClean="0"/>
              <a:t>Application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(</a:t>
            </a:r>
            <a:r>
              <a:rPr lang="de-DE" sz="1400" dirty="0" err="1" smtClean="0"/>
              <a:t>Relying</a:t>
            </a:r>
            <a:r>
              <a:rPr lang="de-DE" sz="1400" dirty="0" smtClean="0"/>
              <a:t> Party)</a:t>
            </a:r>
            <a:endParaRPr lang="de-DE" sz="1400" dirty="0" smtClean="0">
              <a:solidFill>
                <a:schemeClr val="tx2"/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3156577" y="3905193"/>
            <a:ext cx="2142679" cy="604351"/>
            <a:chOff x="3156577" y="3332737"/>
            <a:chExt cx="2142679" cy="604351"/>
          </a:xfrm>
        </p:grpSpPr>
        <p:sp>
          <p:nvSpPr>
            <p:cNvPr id="23" name="Abgerundetes Rechteck 22"/>
            <p:cNvSpPr/>
            <p:nvPr/>
          </p:nvSpPr>
          <p:spPr>
            <a:xfrm>
              <a:off x="3430058" y="3343085"/>
              <a:ext cx="1595718" cy="59400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156577" y="3332737"/>
              <a:ext cx="21426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/>
                <a:t>Identity </a:t>
              </a:r>
              <a:br>
                <a:rPr lang="de-DE" sz="1400" dirty="0" smtClean="0"/>
              </a:br>
              <a:r>
                <a:rPr lang="de-DE" sz="1400" dirty="0" smtClean="0"/>
                <a:t>Provider</a:t>
              </a:r>
              <a:endParaRPr lang="de-DE" sz="1400" dirty="0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14" name="Gerade Verbindung mit Pfeil 13"/>
          <p:cNvCxnSpPr/>
          <p:nvPr/>
        </p:nvCxnSpPr>
        <p:spPr>
          <a:xfrm>
            <a:off x="2051720" y="1573053"/>
            <a:ext cx="40324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169401" y="1164042"/>
            <a:ext cx="177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I. Access Request</a:t>
            </a:r>
            <a:endParaRPr lang="de-DE" sz="140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67" y="3440938"/>
            <a:ext cx="411510" cy="41151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9079" y="3447429"/>
            <a:ext cx="407807" cy="407807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 flipH="1">
            <a:off x="5104172" y="2522463"/>
            <a:ext cx="1418432" cy="13837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1403648" y="2213944"/>
            <a:ext cx="1873002" cy="170159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935884" y="2976183"/>
            <a:ext cx="2452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II. </a:t>
            </a:r>
            <a:r>
              <a:rPr lang="de-DE" sz="1400" dirty="0" err="1" smtClean="0"/>
              <a:t>Authorization</a:t>
            </a:r>
            <a:r>
              <a:rPr lang="de-DE" sz="1400" dirty="0" smtClean="0"/>
              <a:t> Request</a:t>
            </a:r>
            <a:endParaRPr lang="de-DE" sz="1400" dirty="0"/>
          </a:p>
        </p:txBody>
      </p:sp>
      <p:sp>
        <p:nvSpPr>
          <p:cNvPr id="34" name="Textfeld 33"/>
          <p:cNvSpPr txBox="1"/>
          <p:nvPr/>
        </p:nvSpPr>
        <p:spPr>
          <a:xfrm>
            <a:off x="344335" y="2705788"/>
            <a:ext cx="1775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III. User </a:t>
            </a:r>
            <a:r>
              <a:rPr lang="de-DE" sz="1400" dirty="0" err="1" smtClean="0"/>
              <a:t>provides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 </a:t>
            </a:r>
            <a:r>
              <a:rPr lang="de-DE" sz="1400" dirty="0" err="1" smtClean="0"/>
              <a:t>credentials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receives</a:t>
            </a:r>
            <a:r>
              <a:rPr lang="de-DE" sz="1400" dirty="0" smtClean="0"/>
              <a:t> </a:t>
            </a:r>
            <a:r>
              <a:rPr lang="de-DE" sz="1400" dirty="0" err="1" smtClean="0"/>
              <a:t>token</a:t>
            </a:r>
            <a:endParaRPr lang="de-DE" sz="1400" dirty="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4947901" y="2446634"/>
            <a:ext cx="1381105" cy="1340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874999" y="2584325"/>
            <a:ext cx="2060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IV. Authentication &amp;</a:t>
            </a:r>
          </a:p>
          <a:p>
            <a:r>
              <a:rPr lang="de-DE" sz="1400" dirty="0" smtClean="0"/>
              <a:t> </a:t>
            </a:r>
            <a:r>
              <a:rPr lang="de-DE" sz="1400" dirty="0" err="1" smtClean="0"/>
              <a:t>Authorization</a:t>
            </a:r>
            <a:endParaRPr lang="de-DE" sz="1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6473427" y="3471955"/>
            <a:ext cx="1512168" cy="61196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ID Token</a:t>
            </a:r>
            <a:endParaRPr lang="de-DE" dirty="0"/>
          </a:p>
        </p:txBody>
      </p:sp>
      <p:sp>
        <p:nvSpPr>
          <p:cNvPr id="37" name="Abgerundetes Rechteck 36"/>
          <p:cNvSpPr/>
          <p:nvPr/>
        </p:nvSpPr>
        <p:spPr>
          <a:xfrm>
            <a:off x="6474867" y="4137976"/>
            <a:ext cx="1512168" cy="61196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Access Token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4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9" grpId="0"/>
      <p:bldP spid="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709008" y="2931002"/>
            <a:ext cx="3681722" cy="15454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 </a:t>
            </a:r>
            <a:r>
              <a:rPr lang="de-DE" dirty="0" smtClean="0"/>
              <a:t>Token, Claims &amp; </a:t>
            </a:r>
            <a:r>
              <a:rPr lang="de-DE" dirty="0" err="1" smtClean="0"/>
              <a:t>Scope</a:t>
            </a:r>
            <a:endParaRPr lang="de-DE" dirty="0"/>
          </a:p>
        </p:txBody>
      </p:sp>
      <p:sp>
        <p:nvSpPr>
          <p:cNvPr id="8" name="Textplatzhalter 8"/>
          <p:cNvSpPr txBox="1">
            <a:spLocks/>
          </p:cNvSpPr>
          <p:nvPr/>
        </p:nvSpPr>
        <p:spPr bwMode="auto">
          <a:xfrm>
            <a:off x="107504" y="4443958"/>
            <a:ext cx="7733438" cy="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1778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6286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2563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/>
              <a:t>Quellen: </a:t>
            </a:r>
            <a:r>
              <a:rPr lang="de-DE" sz="1050" dirty="0" smtClean="0"/>
              <a:t>[Ora17], [OID18]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796104" y="2734894"/>
            <a:ext cx="1233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ID Token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915816" y="3093887"/>
            <a:ext cx="34749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Subject</a:t>
            </a:r>
            <a:r>
              <a:rPr lang="de-DE" sz="1100" dirty="0" smtClean="0"/>
              <a:t>		</a:t>
            </a:r>
            <a:r>
              <a:rPr lang="de-DE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username</a:t>
            </a:r>
            <a:r>
              <a:rPr lang="de-DE" sz="1100" dirty="0" smtClean="0"/>
              <a:t>	</a:t>
            </a:r>
            <a:br>
              <a:rPr lang="de-DE" sz="1100" dirty="0" smtClean="0"/>
            </a:br>
            <a:r>
              <a:rPr lang="de-DE" sz="1100" dirty="0" err="1" smtClean="0"/>
              <a:t>Issuing</a:t>
            </a:r>
            <a:r>
              <a:rPr lang="de-DE" sz="1100" dirty="0" smtClean="0"/>
              <a:t> Authority	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google.com</a:t>
            </a:r>
          </a:p>
          <a:p>
            <a:r>
              <a:rPr lang="de-DE" sz="1100" dirty="0" err="1" smtClean="0"/>
              <a:t>Audience</a:t>
            </a:r>
            <a:r>
              <a:rPr lang="de-DE" sz="1100" dirty="0" smtClean="0"/>
              <a:t>		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great-website.com</a:t>
            </a:r>
          </a:p>
          <a:p>
            <a:r>
              <a:rPr lang="de-DE" sz="1100" dirty="0" err="1" smtClean="0"/>
              <a:t>Issue</a:t>
            </a:r>
            <a:r>
              <a:rPr lang="de-DE" sz="1100" dirty="0" smtClean="0"/>
              <a:t> Date		</a:t>
            </a:r>
          </a:p>
          <a:p>
            <a:r>
              <a:rPr lang="de-DE" sz="1100" dirty="0" err="1" smtClean="0"/>
              <a:t>Expiration</a:t>
            </a:r>
            <a:r>
              <a:rPr lang="de-DE" sz="1100" dirty="0" smtClean="0"/>
              <a:t> Date</a:t>
            </a:r>
          </a:p>
          <a:p>
            <a:r>
              <a:rPr lang="de-DE" sz="1100" dirty="0" smtClean="0">
                <a:solidFill>
                  <a:schemeClr val="accent3"/>
                </a:solidFill>
              </a:rPr>
              <a:t>Name </a:t>
            </a:r>
          </a:p>
          <a:p>
            <a:r>
              <a:rPr lang="de-DE" sz="1100" dirty="0" err="1" smtClean="0">
                <a:solidFill>
                  <a:schemeClr val="accent3"/>
                </a:solidFill>
              </a:rPr>
              <a:t>Emailadress</a:t>
            </a:r>
            <a:endParaRPr lang="de-DE" sz="1100" dirty="0">
              <a:solidFill>
                <a:schemeClr val="accent3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883008" y="4260638"/>
            <a:ext cx="1296144" cy="398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+ </a:t>
            </a:r>
            <a:r>
              <a:rPr lang="de-DE" sz="1400" dirty="0" err="1" smtClean="0"/>
              <a:t>Signature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328053" y="1181686"/>
            <a:ext cx="2931680" cy="1134262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e-DE" sz="1100" dirty="0" err="1" smtClean="0"/>
              <a:t>name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family_name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given_name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nickname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smtClean="0"/>
              <a:t>email</a:t>
            </a:r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address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phone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gender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birthdate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gender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website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20" name="Rechteck 19"/>
          <p:cNvSpPr/>
          <p:nvPr/>
        </p:nvSpPr>
        <p:spPr>
          <a:xfrm>
            <a:off x="179512" y="986524"/>
            <a:ext cx="3198656" cy="144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28053" y="788389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Claims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067534" y="1181686"/>
            <a:ext cx="2931680" cy="1134262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e-DE" sz="1100" dirty="0" err="1" smtClean="0"/>
              <a:t>openid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profile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smtClean="0"/>
              <a:t>email</a:t>
            </a:r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address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err="1" smtClean="0"/>
              <a:t>phone</a:t>
            </a:r>
            <a:endParaRPr lang="de-DE" sz="1100" dirty="0"/>
          </a:p>
        </p:txBody>
      </p:sp>
      <p:sp>
        <p:nvSpPr>
          <p:cNvPr id="22" name="Rechteck 21"/>
          <p:cNvSpPr/>
          <p:nvPr/>
        </p:nvSpPr>
        <p:spPr>
          <a:xfrm>
            <a:off x="4944945" y="986524"/>
            <a:ext cx="3198656" cy="144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050154" y="788389"/>
            <a:ext cx="10382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 smtClean="0"/>
              <a:t>Scopes</a:t>
            </a:r>
          </a:p>
        </p:txBody>
      </p:sp>
      <p:cxnSp>
        <p:nvCxnSpPr>
          <p:cNvPr id="24" name="Gerade Verbindung mit Pfeil 23"/>
          <p:cNvCxnSpPr>
            <a:stCxn id="22" idx="1"/>
            <a:endCxn id="20" idx="3"/>
          </p:cNvCxnSpPr>
          <p:nvPr/>
        </p:nvCxnSpPr>
        <p:spPr>
          <a:xfrm flipH="1">
            <a:off x="3378168" y="1707129"/>
            <a:ext cx="15667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20" idx="3"/>
            <a:endCxn id="9" idx="0"/>
          </p:cNvCxnSpPr>
          <p:nvPr/>
        </p:nvCxnSpPr>
        <p:spPr>
          <a:xfrm>
            <a:off x="3378168" y="1707129"/>
            <a:ext cx="1171701" cy="12238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19" grpId="0"/>
      <p:bldP spid="20" grpId="0" animBg="1"/>
      <p:bldP spid="10" grpId="0" animBg="1"/>
      <p:bldP spid="21" grpId="0"/>
      <p:bldP spid="2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15138" b="5579"/>
          <a:stretch/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-180528" y="4083918"/>
            <a:ext cx="424847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9552" y="4181326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IV. Advantages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395536" y="1156154"/>
            <a:ext cx="8064896" cy="271174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Hagen Wittlich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16ED87-F109-4F63-9E81-E7318A8D6AA0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OIDC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advantages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8" name="Textplatzhalter 8"/>
          <p:cNvSpPr txBox="1">
            <a:spLocks/>
          </p:cNvSpPr>
          <p:nvPr/>
        </p:nvSpPr>
        <p:spPr bwMode="auto">
          <a:xfrm>
            <a:off x="107504" y="4443958"/>
            <a:ext cx="7733438" cy="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1778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tabLst>
                <a:tab pos="6286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2563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err="1" smtClean="0"/>
              <a:t>Sources</a:t>
            </a:r>
            <a:r>
              <a:rPr lang="de-DE" sz="1050" dirty="0" smtClean="0"/>
              <a:t>: [OID18], [Ora17]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4" name="Rechteck 3"/>
          <p:cNvSpPr/>
          <p:nvPr/>
        </p:nvSpPr>
        <p:spPr>
          <a:xfrm>
            <a:off x="647564" y="1421480"/>
            <a:ext cx="75608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No</a:t>
            </a:r>
            <a:r>
              <a:rPr lang="de-DE" sz="1400" dirty="0" smtClean="0"/>
              <a:t> </a:t>
            </a:r>
            <a:r>
              <a:rPr lang="de-DE" sz="1400" dirty="0" err="1" smtClean="0"/>
              <a:t>need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client</a:t>
            </a:r>
            <a:r>
              <a:rPr lang="de-DE" sz="1400" dirty="0" smtClean="0"/>
              <a:t> </a:t>
            </a:r>
            <a:r>
              <a:rPr lang="de-DE" sz="1400" dirty="0" err="1" smtClean="0"/>
              <a:t>applications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store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manage </a:t>
            </a:r>
            <a:r>
              <a:rPr lang="de-DE" sz="1400" dirty="0" err="1" smtClean="0"/>
              <a:t>user</a:t>
            </a:r>
            <a:r>
              <a:rPr lang="de-DE" sz="1400" dirty="0" smtClean="0"/>
              <a:t> </a:t>
            </a:r>
            <a:r>
              <a:rPr lang="de-DE" sz="1400" dirty="0" err="1" smtClean="0"/>
              <a:t>passwords</a:t>
            </a:r>
            <a:endParaRPr lang="de-DE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/>
              <a:t>User </a:t>
            </a:r>
            <a:r>
              <a:rPr lang="de-DE" sz="1400" dirty="0" err="1" smtClean="0"/>
              <a:t>information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accessed</a:t>
            </a:r>
            <a:r>
              <a:rPr lang="de-DE" sz="1400" dirty="0" smtClean="0"/>
              <a:t> </a:t>
            </a:r>
            <a:r>
              <a:rPr lang="de-DE" sz="1400" dirty="0" err="1" smtClean="0"/>
              <a:t>easily</a:t>
            </a:r>
            <a:r>
              <a:rPr lang="de-DE" sz="1400" dirty="0" smtClean="0"/>
              <a:t> via REST APIs (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consent</a:t>
            </a:r>
            <a:r>
              <a:rPr lang="de-DE" sz="14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Pre-existing</a:t>
            </a:r>
            <a:r>
              <a:rPr lang="de-DE" sz="1400" dirty="0" smtClean="0"/>
              <a:t> </a:t>
            </a:r>
            <a:r>
              <a:rPr lang="de-DE" sz="1400" dirty="0" err="1" smtClean="0"/>
              <a:t>libraries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implementation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guides</a:t>
            </a:r>
            <a:r>
              <a:rPr lang="de-DE" sz="1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free</a:t>
            </a:r>
            <a:r>
              <a:rPr lang="de-DE" sz="1400" dirty="0" smtClean="0"/>
              <a:t>, </a:t>
            </a:r>
            <a:r>
              <a:rPr lang="de-DE" sz="1400" dirty="0" err="1" smtClean="0"/>
              <a:t>no</a:t>
            </a:r>
            <a:r>
              <a:rPr lang="de-DE" sz="1400" dirty="0" smtClean="0"/>
              <a:t> IP </a:t>
            </a:r>
            <a:r>
              <a:rPr lang="de-DE" sz="1400" dirty="0" err="1" smtClean="0"/>
              <a:t>claims</a:t>
            </a:r>
            <a:endParaRPr lang="de-DE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users</a:t>
            </a:r>
            <a:r>
              <a:rPr lang="de-DE" sz="1400" dirty="0" smtClean="0"/>
              <a:t>,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adds</a:t>
            </a:r>
            <a:r>
              <a:rPr lang="de-DE" sz="1400" dirty="0" smtClean="0"/>
              <a:t> </a:t>
            </a:r>
            <a:r>
              <a:rPr lang="de-DE" sz="1400" dirty="0" err="1" smtClean="0"/>
              <a:t>convenience</a:t>
            </a:r>
            <a:endParaRPr lang="de-DE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Unlike</a:t>
            </a:r>
            <a:r>
              <a:rPr lang="de-DE" sz="1400" dirty="0" smtClean="0"/>
              <a:t> SAML, OIDC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support</a:t>
            </a:r>
            <a:r>
              <a:rPr lang="de-DE" sz="1400" dirty="0" smtClean="0"/>
              <a:t> native </a:t>
            </a:r>
            <a:r>
              <a:rPr lang="de-DE" sz="1400" dirty="0" err="1" smtClean="0"/>
              <a:t>apps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mobile </a:t>
            </a:r>
            <a:r>
              <a:rPr lang="de-DE" sz="1400" dirty="0" err="1" smtClean="0"/>
              <a:t>applications</a:t>
            </a:r>
            <a:endParaRPr lang="de-DE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 smtClean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7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Mastervorlage_HTW_Berlin">
  <a:themeElements>
    <a:clrScheme name="Farben HTW Berlin">
      <a:dk1>
        <a:sysClr val="windowText" lastClr="000000"/>
      </a:dk1>
      <a:lt1>
        <a:srgbClr val="FFFFFF"/>
      </a:lt1>
      <a:dk2>
        <a:srgbClr val="76B900"/>
      </a:dk2>
      <a:lt2>
        <a:srgbClr val="FFFFFF"/>
      </a:lt2>
      <a:accent1>
        <a:srgbClr val="76B900"/>
      </a:accent1>
      <a:accent2>
        <a:srgbClr val="AFAFAF"/>
      </a:accent2>
      <a:accent3>
        <a:srgbClr val="0082D1"/>
      </a:accent3>
      <a:accent4>
        <a:srgbClr val="FF5F00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HTW Berlin  Textlasti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Bildschirmpräsentation (16:9)</PresentationFormat>
  <Paragraphs>152</Paragraphs>
  <Slides>15</Slides>
  <Notes>13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PPP_Mastervorlage_HTW_Berlin</vt:lpstr>
      <vt:lpstr>Open ID Connect</vt:lpstr>
      <vt:lpstr>Agenda</vt:lpstr>
      <vt:lpstr>PowerPoint-Präsentation</vt:lpstr>
      <vt:lpstr>What is Open ID Connect?</vt:lpstr>
      <vt:lpstr>PowerPoint-Präsentation</vt:lpstr>
      <vt:lpstr>Basic concept</vt:lpstr>
      <vt:lpstr>ID Token, Claims &amp; Scope</vt:lpstr>
      <vt:lpstr>PowerPoint-Präsentation</vt:lpstr>
      <vt:lpstr>OIDC has several advantages…</vt:lpstr>
      <vt:lpstr>PowerPoint-Präsentation</vt:lpstr>
      <vt:lpstr>Where to start…</vt:lpstr>
      <vt:lpstr>Thank you for your attention</vt:lpstr>
      <vt:lpstr>Sources</vt:lpstr>
      <vt:lpstr>PowerPoint-Präsentation</vt:lpstr>
      <vt:lpstr>Diskussionspunkte</vt:lpstr>
    </vt:vector>
  </TitlesOfParts>
  <Company>HTW 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Vielfältig und innovativ</dc:title>
  <dc:creator>Hagen Wittlich</dc:creator>
  <cp:lastModifiedBy>Hagen</cp:lastModifiedBy>
  <cp:revision>180</cp:revision>
  <dcterms:created xsi:type="dcterms:W3CDTF">2016-07-21T07:50:55Z</dcterms:created>
  <dcterms:modified xsi:type="dcterms:W3CDTF">2018-03-13T17:09:08Z</dcterms:modified>
</cp:coreProperties>
</file>