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97" r:id="rId3"/>
    <p:sldId id="280" r:id="rId4"/>
    <p:sldId id="298" r:id="rId5"/>
    <p:sldId id="277" r:id="rId6"/>
    <p:sldId id="347" r:id="rId7"/>
    <p:sldId id="352" r:id="rId8"/>
    <p:sldId id="336" r:id="rId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5D544B"/>
    <a:srgbClr val="009ED6"/>
    <a:srgbClr val="F2F2F2"/>
    <a:srgbClr val="69613B"/>
    <a:srgbClr val="4A4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6" autoAdjust="0"/>
    <p:restoredTop sz="95716" autoAdjust="0"/>
  </p:normalViewPr>
  <p:slideViewPr>
    <p:cSldViewPr>
      <p:cViewPr varScale="1">
        <p:scale>
          <a:sx n="205" d="100"/>
          <a:sy n="205" d="100"/>
        </p:scale>
        <p:origin x="1056" y="120"/>
      </p:cViewPr>
      <p:guideLst>
        <p:guide orient="horz" pos="1620"/>
        <p:guide pos="2880"/>
        <p:guide pos="2925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EC9D9-1BF3-4B83-95C8-82EDD78BDF50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5D154-F473-4714-B9F5-9B579430B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76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5D154-F473-4714-B9F5-9B579430BAD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4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8288" y="4883809"/>
            <a:ext cx="9162288" cy="257369"/>
          </a:xfrm>
          <a:prstGeom prst="rect">
            <a:avLst/>
          </a:prstGeom>
          <a:noFill/>
        </p:spPr>
        <p:txBody>
          <a:bodyPr wrap="square" lIns="144000" tIns="36000" rIns="144000" bIns="36000" rtlCol="0" anchor="b">
            <a:spAutoFit/>
          </a:bodyPr>
          <a:lstStyle/>
          <a:p>
            <a:pPr>
              <a:tabLst>
                <a:tab pos="4487863" algn="ctr"/>
                <a:tab pos="8969375" algn="r"/>
              </a:tabLst>
            </a:pPr>
            <a:r>
              <a:rPr lang="nl-NL" sz="1200" cap="small">
                <a:solidFill>
                  <a:srgbClr val="009ED6"/>
                </a:solidFill>
                <a:latin typeface="+mj-lt"/>
              </a:rPr>
              <a:t>Maastricht-Airport</a:t>
            </a:r>
            <a:r>
              <a:rPr lang="nl-NL" sz="1200">
                <a:solidFill>
                  <a:srgbClr val="009ED6"/>
                </a:solidFill>
                <a:latin typeface="+mj-lt"/>
              </a:rPr>
              <a:t>	</a:t>
            </a:r>
            <a:r>
              <a:rPr lang="nl-NL" sz="1200" cap="small">
                <a:solidFill>
                  <a:srgbClr val="009ED6"/>
                </a:solidFill>
              </a:rPr>
              <a:t> The Netherlands </a:t>
            </a:r>
            <a:r>
              <a:rPr lang="nl-NL" sz="1200">
                <a:solidFill>
                  <a:srgbClr val="009ED6"/>
                </a:solidFill>
                <a:latin typeface="+mj-lt"/>
              </a:rPr>
              <a:t>	</a:t>
            </a:r>
            <a:r>
              <a:rPr lang="nl-NL" sz="1200" cap="small">
                <a:solidFill>
                  <a:srgbClr val="009ED6"/>
                </a:solidFill>
              </a:rPr>
              <a:t> www.JPE.nl</a:t>
            </a:r>
            <a:endParaRPr lang="nl-NL" sz="1200">
              <a:solidFill>
                <a:srgbClr val="009ED6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-20538"/>
            <a:ext cx="9144000" cy="654179"/>
          </a:xfrm>
          <a:prstGeom prst="rect">
            <a:avLst/>
          </a:prstGeom>
          <a:solidFill>
            <a:srgbClr val="009ED6"/>
          </a:solidFill>
        </p:spPr>
        <p:txBody>
          <a:bodyPr wrap="square" rtlCol="0" anchor="t">
            <a:noAutofit/>
          </a:bodyPr>
          <a:lstStyle/>
          <a:p>
            <a:endParaRPr lang="nl-NL" sz="2400" b="1"/>
          </a:p>
        </p:txBody>
      </p:sp>
      <p:pic>
        <p:nvPicPr>
          <p:cNvPr id="5" name="Picture 2" descr="H:\Corporate Identity\Figures &amp; Logos\JPE_logo+tagline_wi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" y="-5298"/>
            <a:ext cx="1872208" cy="6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79712" y="-21701"/>
            <a:ext cx="0" cy="649235"/>
          </a:xfrm>
          <a:prstGeom prst="line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9785" y="4845526"/>
            <a:ext cx="302891" cy="0"/>
          </a:xfrm>
          <a:prstGeom prst="line">
            <a:avLst/>
          </a:prstGeom>
          <a:ln w="38100" cap="rnd">
            <a:solidFill>
              <a:srgbClr val="009ED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" y="681541"/>
            <a:ext cx="8784468" cy="4158461"/>
          </a:xfrm>
        </p:spPr>
        <p:txBody>
          <a:bodyPr/>
          <a:lstStyle>
            <a:lvl1pPr marL="342900" indent="-342900">
              <a:buClr>
                <a:srgbClr val="00B0F0"/>
              </a:buClr>
              <a:buFont typeface="Arial" pitchFamily="34" charset="0"/>
              <a:buChar char="•"/>
              <a:defRPr sz="2400" b="1" baseline="0"/>
            </a:lvl1pPr>
            <a:lvl2pPr marL="742950" indent="-285750">
              <a:buClr>
                <a:srgbClr val="00B0F0"/>
              </a:buClr>
              <a:buFont typeface="Arial" pitchFamily="34" charset="0"/>
              <a:buChar char="•"/>
              <a:defRPr sz="2000" baseline="0"/>
            </a:lvl2pPr>
            <a:lvl3pPr marL="1143000" indent="-228600">
              <a:buClr>
                <a:srgbClr val="00B0F0"/>
              </a:buClr>
              <a:buFont typeface="Arial" pitchFamily="34" charset="0"/>
              <a:buChar char="•"/>
              <a:defRPr sz="1600" baseline="0"/>
            </a:lvl3pPr>
            <a:lvl4pPr marL="1600200" indent="-228600">
              <a:buClr>
                <a:srgbClr val="00B0F0"/>
              </a:buClr>
              <a:buFont typeface="Arial" pitchFamily="34" charset="0"/>
              <a:buChar char="•"/>
              <a:defRPr sz="1400" baseline="0"/>
            </a:lvl4pPr>
            <a:lvl5pPr marL="2057400" indent="-228600">
              <a:buClr>
                <a:srgbClr val="00B0F0"/>
              </a:buClr>
              <a:buFont typeface="Arial" pitchFamily="34" charset="0"/>
              <a:buChar char="•"/>
              <a:defRPr sz="10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8" y="4883809"/>
            <a:ext cx="9144218" cy="257369"/>
          </a:xfrm>
          <a:prstGeom prst="rect">
            <a:avLst/>
          </a:prstGeom>
          <a:noFill/>
        </p:spPr>
        <p:txBody>
          <a:bodyPr wrap="square" lIns="144000" tIns="36000" rIns="144000" bIns="36000" rtlCol="0" anchor="b">
            <a:spAutoFit/>
          </a:bodyPr>
          <a:lstStyle/>
          <a:p>
            <a:pPr>
              <a:tabLst>
                <a:tab pos="4487863" algn="ctr"/>
                <a:tab pos="8969375" algn="r"/>
              </a:tabLst>
            </a:pPr>
            <a:r>
              <a:rPr lang="nl-NL" sz="1200" cap="small">
                <a:solidFill>
                  <a:srgbClr val="009ED6"/>
                </a:solidFill>
                <a:latin typeface="+mj-lt"/>
              </a:rPr>
              <a:t>Maastricht-Airport</a:t>
            </a:r>
            <a:r>
              <a:rPr lang="nl-NL" sz="1200">
                <a:solidFill>
                  <a:srgbClr val="009ED6"/>
                </a:solidFill>
                <a:latin typeface="+mj-lt"/>
              </a:rPr>
              <a:t>	</a:t>
            </a:r>
            <a:r>
              <a:rPr lang="nl-NL" sz="1200" cap="small">
                <a:solidFill>
                  <a:srgbClr val="009ED6"/>
                </a:solidFill>
              </a:rPr>
              <a:t> The Netherlands </a:t>
            </a:r>
            <a:r>
              <a:rPr lang="nl-NL" sz="1200">
                <a:solidFill>
                  <a:srgbClr val="009ED6"/>
                </a:solidFill>
                <a:latin typeface="+mj-lt"/>
              </a:rPr>
              <a:t>	</a:t>
            </a:r>
            <a:r>
              <a:rPr lang="nl-NL" sz="1200" cap="small">
                <a:solidFill>
                  <a:srgbClr val="009ED6"/>
                </a:solidFill>
              </a:rPr>
              <a:t> www.JPE.nl</a:t>
            </a:r>
            <a:endParaRPr lang="nl-NL" sz="1200">
              <a:solidFill>
                <a:srgbClr val="009ED6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20538"/>
            <a:ext cx="9144000" cy="654179"/>
          </a:xfrm>
          <a:prstGeom prst="rect">
            <a:avLst/>
          </a:prstGeom>
          <a:solidFill>
            <a:srgbClr val="009ED6"/>
          </a:solidFill>
        </p:spPr>
        <p:txBody>
          <a:bodyPr wrap="square" rtlCol="0" anchor="t">
            <a:noAutofit/>
          </a:bodyPr>
          <a:lstStyle/>
          <a:p>
            <a:endParaRPr lang="nl-NL" sz="2400" b="1"/>
          </a:p>
        </p:txBody>
      </p:sp>
      <p:pic>
        <p:nvPicPr>
          <p:cNvPr id="9" name="Picture 2" descr="H:\Corporate Identity\Figures &amp; Logos\JPE_logo+tagline_wi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" y="-5298"/>
            <a:ext cx="1872208" cy="6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51719" y="-20538"/>
            <a:ext cx="7092281" cy="654179"/>
          </a:xfrm>
          <a:prstGeom prst="rect">
            <a:avLst/>
          </a:prstGeom>
        </p:spPr>
        <p:txBody>
          <a:bodyPr vert="horz" lIns="144000" tIns="45720" rIns="144000" bIns="0" rtlCol="0" anchor="b" anchorCtr="0">
            <a:noAutofit/>
          </a:bodyPr>
          <a:lstStyle>
            <a:lvl1pPr algn="r">
              <a:defRPr sz="3200" b="1" cap="none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Title</a:t>
            </a:r>
            <a:endParaRPr lang="nl-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979712" y="-21701"/>
            <a:ext cx="0" cy="649235"/>
          </a:xfrm>
          <a:prstGeom prst="line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9785" y="4845526"/>
            <a:ext cx="302891" cy="0"/>
          </a:xfrm>
          <a:prstGeom prst="line">
            <a:avLst/>
          </a:prstGeom>
          <a:ln w="38100" cap="rnd">
            <a:solidFill>
              <a:srgbClr val="009ED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BF98-47E5-4662-A519-DA60AEF80BA0}" type="datetimeFigureOut">
              <a:rPr lang="nl-NL" smtClean="0"/>
              <a:pPr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A6CD-C199-4854-98BF-1F89011015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88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tmp"/><Relationship Id="rId21" Type="http://schemas.openxmlformats.org/officeDocument/2006/relationships/image" Target="../media/image28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tmp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tmp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image" Target="../media/image49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8.jpeg"/><Relationship Id="rId2" Type="http://schemas.openxmlformats.org/officeDocument/2006/relationships/image" Target="../media/image34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028" y="810266"/>
            <a:ext cx="82804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b="1" dirty="0"/>
              <a:t>Development of Instrumentation for Pioneering Research</a:t>
            </a:r>
            <a:endParaRPr lang="en-US" sz="2400" b="1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9785" y="4845526"/>
            <a:ext cx="302891" cy="0"/>
          </a:xfrm>
          <a:prstGeom prst="line">
            <a:avLst/>
          </a:prstGeom>
          <a:ln w="38100" cap="rnd">
            <a:solidFill>
              <a:srgbClr val="009ED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4217637"/>
            <a:ext cx="1648381" cy="46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Huub Janssen</a:t>
            </a:r>
          </a:p>
          <a:p>
            <a:r>
              <a:rPr lang="nl-NL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Founder &amp; CEO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8068516-21AD-4D91-84BE-593F1C9E285B}"/>
              </a:ext>
            </a:extLst>
          </p:cNvPr>
          <p:cNvSpPr txBox="1">
            <a:spLocks/>
          </p:cNvSpPr>
          <p:nvPr/>
        </p:nvSpPr>
        <p:spPr>
          <a:xfrm>
            <a:off x="355689" y="862790"/>
            <a:ext cx="8784468" cy="461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800"/>
              </a:spcBef>
              <a:buFont typeface="Arial" pitchFamily="34" charset="0"/>
              <a:buNone/>
            </a:pPr>
            <a:endParaRPr lang="en-US" sz="4000" b="1" spc="100" dirty="0"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F8DFC-84EE-468E-A4B8-A59D2629C998}"/>
              </a:ext>
            </a:extLst>
          </p:cNvPr>
          <p:cNvSpPr txBox="1"/>
          <p:nvPr/>
        </p:nvSpPr>
        <p:spPr>
          <a:xfrm>
            <a:off x="2479292" y="11587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Janssen Precision Engineering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2159F-B813-4DEF-ADA1-B5DA32BFB5C5}"/>
              </a:ext>
            </a:extLst>
          </p:cNvPr>
          <p:cNvSpPr txBox="1"/>
          <p:nvPr/>
        </p:nvSpPr>
        <p:spPr>
          <a:xfrm>
            <a:off x="1331640" y="1324456"/>
            <a:ext cx="704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Leading Expert in Precision Engineering</a:t>
            </a:r>
            <a:endParaRPr lang="nl-NL" dirty="0"/>
          </a:p>
          <a:p>
            <a:r>
              <a:rPr lang="en-US" dirty="0"/>
              <a:t>               Applications with high stability demands</a:t>
            </a:r>
            <a:endParaRPr lang="nl-NL" dirty="0"/>
          </a:p>
          <a:p>
            <a:r>
              <a:rPr lang="en-US" dirty="0"/>
              <a:t>               High dynamic positioning</a:t>
            </a:r>
            <a:endParaRPr lang="nl-NL" dirty="0"/>
          </a:p>
          <a:p>
            <a:r>
              <a:rPr lang="en-US" dirty="0"/>
              <a:t>               Positioning in </a:t>
            </a:r>
            <a:r>
              <a:rPr lang="en-US" b="1" dirty="0"/>
              <a:t>vacuum</a:t>
            </a:r>
            <a:r>
              <a:rPr lang="en-US" dirty="0"/>
              <a:t>, </a:t>
            </a:r>
            <a:r>
              <a:rPr lang="en-US" b="1" dirty="0"/>
              <a:t>cryogenic</a:t>
            </a:r>
            <a:r>
              <a:rPr lang="en-US" dirty="0"/>
              <a:t> and </a:t>
            </a:r>
            <a:r>
              <a:rPr lang="en-US" b="1" dirty="0"/>
              <a:t>magnetic</a:t>
            </a:r>
            <a:r>
              <a:rPr lang="en-US" dirty="0"/>
              <a:t> environments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81BD7-9CCE-46DE-A15A-1DD652B23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1" y="2715766"/>
            <a:ext cx="1010710" cy="1347613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BF85E5F0-BDF8-47C4-AB90-20EA455C0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47" b="28572"/>
          <a:stretch/>
        </p:blipFill>
        <p:spPr bwMode="auto">
          <a:xfrm>
            <a:off x="2642706" y="2616073"/>
            <a:ext cx="1947241" cy="91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www.janssenprecisionengineering.com/wp-content/uploads/CBS10_01_800px-400x300.jpg">
            <a:extLst>
              <a:ext uri="{FF2B5EF4-FFF2-40B4-BE49-F238E27FC236}">
                <a16:creationId xmlns:a16="http://schemas.microsoft.com/office/drawing/2014/main" id="{A8EE23C4-6369-4D70-BB85-01C048DFD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0" y="3543830"/>
            <a:ext cx="1796817" cy="13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janssenprecisionengineering.com/wp-content/uploads/CLD-COE_03_White_BG_Coin_800px-400x300.jpg">
            <a:extLst>
              <a:ext uri="{FF2B5EF4-FFF2-40B4-BE49-F238E27FC236}">
                <a16:creationId xmlns:a16="http://schemas.microsoft.com/office/drawing/2014/main" id="{048E6C10-67DA-4E64-A7E1-7D5BB54F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51" y="3389572"/>
            <a:ext cx="1796819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A8500D-7146-475B-B725-5A546BBCE7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04" y="2524785"/>
            <a:ext cx="3533589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5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9785" y="4845526"/>
            <a:ext cx="302891" cy="0"/>
          </a:xfrm>
          <a:prstGeom prst="line">
            <a:avLst/>
          </a:prstGeom>
          <a:ln w="38100" cap="rnd">
            <a:solidFill>
              <a:srgbClr val="009ED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9" y="771550"/>
            <a:ext cx="253158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9205" y="3549883"/>
            <a:ext cx="28106" cy="31227"/>
          </a:xfrm>
          <a:prstGeom prst="rect">
            <a:avLst/>
          </a:prstGeom>
          <a:solidFill>
            <a:srgbClr val="009ED6"/>
          </a:solidFill>
          <a:ln w="127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02616" y="2602126"/>
            <a:ext cx="1101431" cy="943724"/>
          </a:xfrm>
          <a:prstGeom prst="line">
            <a:avLst/>
          </a:prstGeom>
          <a:ln w="3175">
            <a:solidFill>
              <a:srgbClr val="009ED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02616" y="3565496"/>
            <a:ext cx="1101431" cy="1314510"/>
          </a:xfrm>
          <a:prstGeom prst="line">
            <a:avLst/>
          </a:prstGeom>
          <a:ln w="3175">
            <a:solidFill>
              <a:srgbClr val="009ED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PE Te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602126"/>
            <a:ext cx="4104287" cy="22778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0000" y="681541"/>
            <a:ext cx="4928048" cy="4158461"/>
          </a:xfrm>
        </p:spPr>
        <p:txBody>
          <a:bodyPr>
            <a:normAutofit/>
          </a:bodyPr>
          <a:lstStyle/>
          <a:p>
            <a:r>
              <a:rPr lang="nl-NL" dirty="0"/>
              <a:t>Location</a:t>
            </a:r>
          </a:p>
          <a:p>
            <a:pPr lvl="1"/>
            <a:r>
              <a:rPr lang="nl-NL" dirty="0"/>
              <a:t>Maastricht – Airport</a:t>
            </a:r>
          </a:p>
          <a:p>
            <a:r>
              <a:rPr lang="nl-NL" dirty="0"/>
              <a:t>Founded</a:t>
            </a:r>
          </a:p>
          <a:p>
            <a:pPr lvl="1"/>
            <a:r>
              <a:rPr lang="nl-NL" dirty="0"/>
              <a:t>1991</a:t>
            </a:r>
          </a:p>
          <a:p>
            <a:r>
              <a:rPr lang="nl-NL" dirty="0"/>
              <a:t>Team background</a:t>
            </a:r>
          </a:p>
          <a:p>
            <a:pPr lvl="1"/>
            <a:r>
              <a:rPr lang="nl-NL" dirty="0"/>
              <a:t>Mechanics, Electronics, Mechatronics</a:t>
            </a:r>
          </a:p>
          <a:p>
            <a:pPr lvl="1"/>
            <a:r>
              <a:rPr lang="nl-NL" dirty="0"/>
              <a:t>Bsc, Msc, PhD</a:t>
            </a:r>
          </a:p>
          <a:p>
            <a:r>
              <a:rPr lang="nl-NL" dirty="0"/>
              <a:t>Market areas</a:t>
            </a:r>
          </a:p>
          <a:p>
            <a:pPr lvl="1"/>
            <a:r>
              <a:rPr lang="nl-NL" dirty="0"/>
              <a:t>High Tech OEM</a:t>
            </a:r>
          </a:p>
          <a:p>
            <a:pPr lvl="1"/>
            <a:r>
              <a:rPr lang="nl-NL" dirty="0"/>
              <a:t>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307204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-20538"/>
            <a:ext cx="7092281" cy="654179"/>
          </a:xfrm>
        </p:spPr>
        <p:txBody>
          <a:bodyPr/>
          <a:lstStyle/>
          <a:p>
            <a:r>
              <a:rPr lang="en-US" dirty="0"/>
              <a:t>Our customers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99785" y="4845526"/>
            <a:ext cx="302891" cy="0"/>
          </a:xfrm>
          <a:prstGeom prst="line">
            <a:avLst/>
          </a:prstGeom>
          <a:ln w="38100" cap="rnd">
            <a:solidFill>
              <a:srgbClr val="009ED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9" y="574388"/>
            <a:ext cx="6713733" cy="370262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06703" y="2120503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1918891" y="2136440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1737461" y="1959034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2164818" y="1754709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l 19"/>
          <p:cNvSpPr/>
          <p:nvPr/>
        </p:nvSpPr>
        <p:spPr>
          <a:xfrm>
            <a:off x="2690416" y="1666206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l 20"/>
          <p:cNvSpPr/>
          <p:nvPr/>
        </p:nvSpPr>
        <p:spPr>
          <a:xfrm>
            <a:off x="2545954" y="1834481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l 21"/>
          <p:cNvSpPr/>
          <p:nvPr/>
        </p:nvSpPr>
        <p:spPr>
          <a:xfrm>
            <a:off x="2322314" y="2156222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l 22"/>
          <p:cNvSpPr/>
          <p:nvPr/>
        </p:nvSpPr>
        <p:spPr>
          <a:xfrm>
            <a:off x="3618987" y="1666206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l 23"/>
          <p:cNvSpPr/>
          <p:nvPr/>
        </p:nvSpPr>
        <p:spPr>
          <a:xfrm>
            <a:off x="3750122" y="1551633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l 24"/>
          <p:cNvSpPr/>
          <p:nvPr/>
        </p:nvSpPr>
        <p:spPr>
          <a:xfrm>
            <a:off x="3900289" y="1892880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/>
          <p:cNvSpPr/>
          <p:nvPr/>
        </p:nvSpPr>
        <p:spPr>
          <a:xfrm>
            <a:off x="3778845" y="1982514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l 26"/>
          <p:cNvSpPr/>
          <p:nvPr/>
        </p:nvSpPr>
        <p:spPr>
          <a:xfrm>
            <a:off x="6228184" y="2060637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l 27"/>
          <p:cNvSpPr/>
          <p:nvPr/>
        </p:nvSpPr>
        <p:spPr>
          <a:xfrm>
            <a:off x="4467606" y="2136440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 30"/>
          <p:cNvSpPr/>
          <p:nvPr/>
        </p:nvSpPr>
        <p:spPr>
          <a:xfrm>
            <a:off x="4093667" y="1883943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l 31"/>
          <p:cNvSpPr/>
          <p:nvPr/>
        </p:nvSpPr>
        <p:spPr>
          <a:xfrm>
            <a:off x="4008662" y="1795623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l 32"/>
          <p:cNvSpPr/>
          <p:nvPr/>
        </p:nvSpPr>
        <p:spPr>
          <a:xfrm>
            <a:off x="3827115" y="1768260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l 33"/>
          <p:cNvSpPr/>
          <p:nvPr/>
        </p:nvSpPr>
        <p:spPr>
          <a:xfrm>
            <a:off x="5746952" y="2251472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l 34"/>
          <p:cNvSpPr/>
          <p:nvPr/>
        </p:nvSpPr>
        <p:spPr>
          <a:xfrm>
            <a:off x="8338344" y="2793204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l 35"/>
          <p:cNvSpPr/>
          <p:nvPr/>
        </p:nvSpPr>
        <p:spPr>
          <a:xfrm>
            <a:off x="6478340" y="3643376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l 36"/>
          <p:cNvSpPr/>
          <p:nvPr/>
        </p:nvSpPr>
        <p:spPr>
          <a:xfrm>
            <a:off x="7849702" y="4707298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l 37"/>
          <p:cNvSpPr/>
          <p:nvPr/>
        </p:nvSpPr>
        <p:spPr>
          <a:xfrm>
            <a:off x="3863479" y="1662362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l 38"/>
          <p:cNvSpPr/>
          <p:nvPr/>
        </p:nvSpPr>
        <p:spPr>
          <a:xfrm>
            <a:off x="3902224" y="1722290"/>
            <a:ext cx="95250" cy="95250"/>
          </a:xfrm>
          <a:prstGeom prst="ellipse">
            <a:avLst/>
          </a:prstGeom>
          <a:solidFill>
            <a:srgbClr val="009ED6"/>
          </a:solidFill>
          <a:ln>
            <a:solidFill>
              <a:srgbClr val="009E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up 4"/>
          <p:cNvGrpSpPr/>
          <p:nvPr/>
        </p:nvGrpSpPr>
        <p:grpSpPr>
          <a:xfrm>
            <a:off x="99785" y="640381"/>
            <a:ext cx="8841509" cy="4205145"/>
            <a:chOff x="176943" y="515620"/>
            <a:chExt cx="11872276" cy="6193947"/>
          </a:xfrm>
        </p:grpSpPr>
        <p:pic>
          <p:nvPicPr>
            <p:cNvPr id="40" name="Picture 3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43" y="6119765"/>
              <a:ext cx="1657470" cy="576000"/>
            </a:xfrm>
            <a:prstGeom prst="rect">
              <a:avLst/>
            </a:prstGeom>
          </p:spPr>
        </p:pic>
        <p:pic>
          <p:nvPicPr>
            <p:cNvPr id="41" name="Picture 4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802" y="5719278"/>
              <a:ext cx="971686" cy="971686"/>
            </a:xfrm>
            <a:prstGeom prst="rect">
              <a:avLst/>
            </a:prstGeom>
          </p:spPr>
        </p:pic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704" y="6119766"/>
              <a:ext cx="1942782" cy="576000"/>
            </a:xfrm>
            <a:prstGeom prst="rect">
              <a:avLst/>
            </a:prstGeom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848" y="6117980"/>
              <a:ext cx="258656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384" y="5514180"/>
              <a:ext cx="1195387" cy="119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43" y="3060018"/>
              <a:ext cx="1085056" cy="55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43" y="3730181"/>
              <a:ext cx="1071562" cy="106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8" t="14744" r="4829" b="12238"/>
            <a:stretch/>
          </p:blipFill>
          <p:spPr bwMode="auto">
            <a:xfrm>
              <a:off x="10306050" y="6111873"/>
              <a:ext cx="174316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7018" y="6114964"/>
              <a:ext cx="1306632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43" y="4890674"/>
              <a:ext cx="1071562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6049" y="5604074"/>
              <a:ext cx="1728000" cy="357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6049" y="4567730"/>
              <a:ext cx="1727999" cy="89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6049" y="4045509"/>
              <a:ext cx="1728793" cy="42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2" y="2232024"/>
              <a:ext cx="7239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847" y="5514180"/>
              <a:ext cx="2592000" cy="55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6049" y="3618426"/>
              <a:ext cx="1727998" cy="32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447" y="2955924"/>
              <a:ext cx="1752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7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710" y="4796980"/>
              <a:ext cx="966778" cy="84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4" descr="http://www.denex-gmbh.de/referenzen/helmholtz.gif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447" y="2196615"/>
              <a:ext cx="1767772" cy="66291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1" name="Picture 7" descr="http://www.mpi-hd.mpg.de/personalhomes/frieger/mystyles/images/MPIK_logo_gruen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392" b="-4317"/>
            <a:stretch/>
          </p:blipFill>
          <p:spPr bwMode="auto">
            <a:xfrm>
              <a:off x="10281447" y="1431134"/>
              <a:ext cx="1752600" cy="68818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447" y="515620"/>
              <a:ext cx="1752600" cy="81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591" y="5244546"/>
              <a:ext cx="1967896" cy="824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22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NOVA\Pictures\robdoolaard\chopper3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77" b="2091"/>
          <a:stretch/>
        </p:blipFill>
        <p:spPr bwMode="auto">
          <a:xfrm>
            <a:off x="0" y="640381"/>
            <a:ext cx="9144000" cy="44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632761"/>
            <a:ext cx="9144000" cy="450079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-18288" y="4883809"/>
            <a:ext cx="9162288" cy="257369"/>
          </a:xfrm>
          <a:prstGeom prst="rect">
            <a:avLst/>
          </a:prstGeom>
          <a:noFill/>
        </p:spPr>
        <p:txBody>
          <a:bodyPr wrap="square" tIns="36000" bIns="36000" rtlCol="0" anchor="b">
            <a:spAutoFit/>
          </a:bodyPr>
          <a:lstStyle/>
          <a:p>
            <a:pPr>
              <a:tabLst>
                <a:tab pos="4487863" algn="ctr"/>
                <a:tab pos="8969375" algn="r"/>
              </a:tabLst>
            </a:pPr>
            <a:r>
              <a:rPr lang="nl-NL" sz="1200" cap="small">
                <a:solidFill>
                  <a:srgbClr val="009ED6"/>
                </a:solidFill>
                <a:latin typeface="+mj-lt"/>
              </a:rPr>
              <a:t>Maastricht-Airport</a:t>
            </a:r>
            <a:r>
              <a:rPr lang="nl-NL" sz="1200">
                <a:solidFill>
                  <a:srgbClr val="009ED6"/>
                </a:solidFill>
                <a:latin typeface="+mj-lt"/>
              </a:rPr>
              <a:t>	</a:t>
            </a:r>
            <a:r>
              <a:rPr lang="nl-NL" sz="1200" cap="small">
                <a:solidFill>
                  <a:srgbClr val="009ED6"/>
                </a:solidFill>
              </a:rPr>
              <a:t> The Netherlands </a:t>
            </a:r>
            <a:r>
              <a:rPr lang="nl-NL" sz="1200">
                <a:solidFill>
                  <a:srgbClr val="009ED6"/>
                </a:solidFill>
                <a:latin typeface="+mj-lt"/>
              </a:rPr>
              <a:t>	</a:t>
            </a:r>
            <a:r>
              <a:rPr lang="nl-NL" sz="1200" cap="small">
                <a:solidFill>
                  <a:srgbClr val="009ED6"/>
                </a:solidFill>
              </a:rPr>
              <a:t> www.JPE.nl</a:t>
            </a:r>
            <a:endParaRPr lang="nl-NL" sz="1200">
              <a:solidFill>
                <a:srgbClr val="009ED6"/>
              </a:solidFill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9785" y="4845526"/>
            <a:ext cx="302891" cy="0"/>
          </a:xfrm>
          <a:prstGeom prst="line">
            <a:avLst/>
          </a:prstGeom>
          <a:ln w="38100" cap="rnd">
            <a:solidFill>
              <a:srgbClr val="009ED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13225" algn="l"/>
              </a:tabLst>
            </a:pPr>
            <a:r>
              <a:rPr lang="nl-NL" dirty="0"/>
              <a:t>Our business areas</a:t>
            </a:r>
            <a:endParaRPr lang="en-US" dirty="0"/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0" y="483518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sz="3600" spc="50" dirty="0">
                <a:ln w="6350">
                  <a:solidFill>
                    <a:schemeClr val="tx1"/>
                  </a:solidFill>
                </a:ln>
              </a:rPr>
              <a:t>We </a:t>
            </a:r>
            <a:r>
              <a:rPr lang="en-US" sz="3600" spc="50" dirty="0">
                <a:ln w="9525">
                  <a:solidFill>
                    <a:srgbClr val="009ED6"/>
                  </a:solidFill>
                </a:ln>
                <a:solidFill>
                  <a:srgbClr val="009ED6"/>
                </a:solidFill>
              </a:rPr>
              <a:t>develop </a:t>
            </a:r>
            <a:r>
              <a:rPr lang="nl-NL" sz="3600" spc="50" dirty="0">
                <a:ln w="9525">
                  <a:solidFill>
                    <a:srgbClr val="009ED6"/>
                  </a:solidFill>
                </a:ln>
                <a:solidFill>
                  <a:srgbClr val="009ED6"/>
                </a:solidFill>
              </a:rPr>
              <a:t>mechatronic systems </a:t>
            </a:r>
            <a:r>
              <a:rPr lang="nl-NL" sz="3600" spc="50" dirty="0">
                <a:ln w="6350">
                  <a:solidFill>
                    <a:schemeClr val="tx1"/>
                  </a:solidFill>
                </a:ln>
              </a:rPr>
              <a:t>for any </a:t>
            </a:r>
            <a:r>
              <a:rPr lang="en-US" sz="3600" spc="50" dirty="0">
                <a:ln w="9525">
                  <a:solidFill>
                    <a:srgbClr val="009ED6"/>
                  </a:solidFill>
                </a:ln>
                <a:solidFill>
                  <a:srgbClr val="009ED6"/>
                </a:solidFill>
              </a:rPr>
              <a:t>high precision </a:t>
            </a:r>
            <a:r>
              <a:rPr lang="en-US" sz="3600" spc="50" dirty="0">
                <a:ln w="6350">
                  <a:solidFill>
                    <a:schemeClr val="tx1"/>
                  </a:solidFill>
                </a:ln>
              </a:rPr>
              <a:t>application</a:t>
            </a:r>
            <a:endParaRPr lang="nl-NL" sz="3600" spc="50" dirty="0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2" t="1256" r="663" b="2047"/>
          <a:stretch/>
        </p:blipFill>
        <p:spPr>
          <a:xfrm>
            <a:off x="6182464" y="2454536"/>
            <a:ext cx="2880000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2" t="1714" r="34260" b="2757"/>
          <a:stretch/>
        </p:blipFill>
        <p:spPr>
          <a:xfrm>
            <a:off x="3168000" y="2454535"/>
            <a:ext cx="2880000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t="2311" r="68204" b="2160"/>
          <a:stretch/>
        </p:blipFill>
        <p:spPr>
          <a:xfrm>
            <a:off x="92264" y="2454536"/>
            <a:ext cx="2880000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29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-20538"/>
            <a:ext cx="7092281" cy="654179"/>
          </a:xfrm>
        </p:spPr>
        <p:txBody>
          <a:bodyPr/>
          <a:lstStyle/>
          <a:p>
            <a:r>
              <a:rPr lang="en-US" sz="2000" b="0" cap="small" dirty="0">
                <a:ln w="6350">
                  <a:noFill/>
                </a:ln>
              </a:rPr>
              <a:t>High-Tech Engineering –</a:t>
            </a:r>
            <a:r>
              <a:rPr lang="en-US" sz="2000" b="0" cap="small" dirty="0">
                <a:ln w="6350">
                  <a:solidFill>
                    <a:srgbClr val="009ED6"/>
                  </a:solidFill>
                </a:ln>
              </a:rPr>
              <a:t> </a:t>
            </a:r>
            <a:r>
              <a:rPr lang="en-US" dirty="0"/>
              <a:t>Our service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99785" y="4845526"/>
            <a:ext cx="302891" cy="0"/>
          </a:xfrm>
          <a:prstGeom prst="line">
            <a:avLst/>
          </a:prstGeom>
          <a:ln w="38100" cap="rnd">
            <a:solidFill>
              <a:srgbClr val="009ED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827089"/>
            <a:ext cx="9144000" cy="1311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ounded Rectangle 8"/>
          <p:cNvSpPr/>
          <p:nvPr/>
        </p:nvSpPr>
        <p:spPr>
          <a:xfrm>
            <a:off x="7668456" y="885081"/>
            <a:ext cx="1008000" cy="1008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ounded Rectangle 9"/>
          <p:cNvSpPr/>
          <p:nvPr/>
        </p:nvSpPr>
        <p:spPr>
          <a:xfrm>
            <a:off x="6227976" y="885081"/>
            <a:ext cx="1008000" cy="1008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le 10"/>
          <p:cNvSpPr/>
          <p:nvPr/>
        </p:nvSpPr>
        <p:spPr>
          <a:xfrm>
            <a:off x="4788456" y="885081"/>
            <a:ext cx="1008000" cy="1008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467968" y="885081"/>
            <a:ext cx="1008000" cy="1008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431968" y="1834779"/>
            <a:ext cx="1080000" cy="36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rgbClr val="009ED6"/>
                </a:solidFill>
              </a:rPr>
              <a:t>Question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53610" y="885081"/>
            <a:ext cx="1008000" cy="1008000"/>
            <a:chOff x="1908456" y="792000"/>
            <a:chExt cx="1008000" cy="1008000"/>
          </a:xfrm>
        </p:grpSpPr>
        <p:sp>
          <p:nvSpPr>
            <p:cNvPr id="15" name="Rounded Rectangle 14"/>
            <p:cNvSpPr/>
            <p:nvPr/>
          </p:nvSpPr>
          <p:spPr>
            <a:xfrm>
              <a:off x="1908456" y="792000"/>
              <a:ext cx="1008000" cy="1008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9E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019379" y="848803"/>
              <a:ext cx="778595" cy="849300"/>
              <a:chOff x="1630106" y="920537"/>
              <a:chExt cx="778595" cy="84930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0106" y="1314982"/>
                <a:ext cx="778595" cy="454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7724" y="920537"/>
                <a:ext cx="383357" cy="42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57" y="1015818"/>
            <a:ext cx="745471" cy="72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5" y="1048428"/>
            <a:ext cx="682774" cy="69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767428" y="1016302"/>
            <a:ext cx="813306" cy="732092"/>
            <a:chOff x="5577676" y="3372832"/>
            <a:chExt cx="1432724" cy="1289656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559610"/>
              <a:ext cx="1286272" cy="1102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25767">
              <a:off x="5577676" y="3979613"/>
              <a:ext cx="247505" cy="337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4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559610"/>
              <a:ext cx="28517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00000">
              <a:off x="6718712" y="3372832"/>
              <a:ext cx="28517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6667150" y="3590109"/>
              <a:ext cx="259252" cy="25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475656" y="1269550"/>
            <a:ext cx="432048" cy="240093"/>
            <a:chOff x="1475656" y="1176469"/>
            <a:chExt cx="432048" cy="240093"/>
          </a:xfrm>
        </p:grpSpPr>
        <p:sp>
          <p:nvSpPr>
            <p:cNvPr id="28" name="Freeform 27"/>
            <p:cNvSpPr/>
            <p:nvPr/>
          </p:nvSpPr>
          <p:spPr>
            <a:xfrm>
              <a:off x="1475656" y="1176469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Freeform 30"/>
            <p:cNvSpPr/>
            <p:nvPr/>
          </p:nvSpPr>
          <p:spPr>
            <a:xfrm flipH="1" flipV="1">
              <a:off x="1475656" y="1356272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6408" y="1269550"/>
            <a:ext cx="432048" cy="240093"/>
            <a:chOff x="1475656" y="1176469"/>
            <a:chExt cx="432048" cy="240093"/>
          </a:xfrm>
        </p:grpSpPr>
        <p:sp>
          <p:nvSpPr>
            <p:cNvPr id="33" name="Freeform 32"/>
            <p:cNvSpPr/>
            <p:nvPr/>
          </p:nvSpPr>
          <p:spPr>
            <a:xfrm>
              <a:off x="1475656" y="1176469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Freeform 33"/>
            <p:cNvSpPr/>
            <p:nvPr/>
          </p:nvSpPr>
          <p:spPr>
            <a:xfrm flipH="1" flipV="1">
              <a:off x="1475656" y="1356272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56456" y="1269550"/>
            <a:ext cx="432048" cy="240093"/>
            <a:chOff x="1475656" y="1176469"/>
            <a:chExt cx="432048" cy="240093"/>
          </a:xfrm>
        </p:grpSpPr>
        <p:sp>
          <p:nvSpPr>
            <p:cNvPr id="36" name="Freeform 35"/>
            <p:cNvSpPr/>
            <p:nvPr/>
          </p:nvSpPr>
          <p:spPr>
            <a:xfrm>
              <a:off x="1475656" y="1176469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Freeform 36"/>
            <p:cNvSpPr/>
            <p:nvPr/>
          </p:nvSpPr>
          <p:spPr>
            <a:xfrm flipH="1" flipV="1">
              <a:off x="1475656" y="1356272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91612" y="1269550"/>
            <a:ext cx="432048" cy="240093"/>
            <a:chOff x="1475656" y="1176469"/>
            <a:chExt cx="432048" cy="240093"/>
          </a:xfrm>
        </p:grpSpPr>
        <p:sp>
          <p:nvSpPr>
            <p:cNvPr id="39" name="Freeform 38"/>
            <p:cNvSpPr/>
            <p:nvPr/>
          </p:nvSpPr>
          <p:spPr>
            <a:xfrm>
              <a:off x="1475656" y="1176469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Freeform 39"/>
            <p:cNvSpPr/>
            <p:nvPr/>
          </p:nvSpPr>
          <p:spPr>
            <a:xfrm flipH="1" flipV="1">
              <a:off x="1475656" y="1356272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36456" y="1269550"/>
            <a:ext cx="432048" cy="240093"/>
            <a:chOff x="1475656" y="1176469"/>
            <a:chExt cx="432048" cy="240093"/>
          </a:xfrm>
        </p:grpSpPr>
        <p:sp>
          <p:nvSpPr>
            <p:cNvPr id="42" name="Freeform 41"/>
            <p:cNvSpPr/>
            <p:nvPr/>
          </p:nvSpPr>
          <p:spPr>
            <a:xfrm>
              <a:off x="1475656" y="1176469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Freeform 42"/>
            <p:cNvSpPr/>
            <p:nvPr/>
          </p:nvSpPr>
          <p:spPr>
            <a:xfrm flipH="1" flipV="1">
              <a:off x="1475656" y="1356272"/>
              <a:ext cx="432048" cy="60290"/>
            </a:xfrm>
            <a:custGeom>
              <a:avLst/>
              <a:gdLst>
                <a:gd name="connsiteX0" fmla="*/ 0 w 438150"/>
                <a:gd name="connsiteY0" fmla="*/ 47666 h 54809"/>
                <a:gd name="connsiteX1" fmla="*/ 221456 w 438150"/>
                <a:gd name="connsiteY1" fmla="*/ 41 h 54809"/>
                <a:gd name="connsiteX2" fmla="*/ 438150 w 438150"/>
                <a:gd name="connsiteY2" fmla="*/ 54809 h 5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54809">
                  <a:moveTo>
                    <a:pt x="0" y="47666"/>
                  </a:moveTo>
                  <a:cubicBezTo>
                    <a:pt x="74215" y="23258"/>
                    <a:pt x="148431" y="-1150"/>
                    <a:pt x="221456" y="41"/>
                  </a:cubicBezTo>
                  <a:cubicBezTo>
                    <a:pt x="294481" y="1231"/>
                    <a:pt x="366315" y="28020"/>
                    <a:pt x="438150" y="54809"/>
                  </a:cubicBezTo>
                </a:path>
              </a:pathLst>
            </a:custGeom>
            <a:noFill/>
            <a:ln w="3175">
              <a:solidFill>
                <a:srgbClr val="009ED6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1904830" y="1834779"/>
            <a:ext cx="1080000" cy="36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rgbClr val="009ED6"/>
                </a:solidFill>
              </a:rPr>
              <a:t>Specification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908408" y="885451"/>
            <a:ext cx="1008000" cy="1008000"/>
            <a:chOff x="3348456" y="792000"/>
            <a:chExt cx="1008000" cy="1008000"/>
          </a:xfrm>
        </p:grpSpPr>
        <p:sp>
          <p:nvSpPr>
            <p:cNvPr id="48" name="Rounded Rectangle 47"/>
            <p:cNvSpPr/>
            <p:nvPr/>
          </p:nvSpPr>
          <p:spPr>
            <a:xfrm>
              <a:off x="3348456" y="792000"/>
              <a:ext cx="1008000" cy="1008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9E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311" y="956140"/>
              <a:ext cx="791520" cy="692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" name="Rectangle 49"/>
          <p:cNvSpPr/>
          <p:nvPr/>
        </p:nvSpPr>
        <p:spPr>
          <a:xfrm>
            <a:off x="3313829" y="1834779"/>
            <a:ext cx="1080000" cy="36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rgbClr val="009ED6"/>
                </a:solidFill>
              </a:rPr>
              <a:t>Concept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88767" y="1834779"/>
            <a:ext cx="1080000" cy="36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rgbClr val="009ED6"/>
                </a:solidFill>
              </a:rPr>
              <a:t>Design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234947" y="1834779"/>
            <a:ext cx="1080000" cy="36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rgbClr val="009ED6"/>
                </a:solidFill>
              </a:rPr>
              <a:t>Realization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668455" y="1834779"/>
            <a:ext cx="1080000" cy="36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rgbClr val="009ED6"/>
                </a:solidFill>
              </a:rPr>
              <a:t>Qualification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59" y="1000634"/>
            <a:ext cx="843608" cy="7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51632" y="2571750"/>
            <a:ext cx="1440000" cy="2102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ase"/>
            <a:r>
              <a:rPr lang="en-US" sz="1000" b="1" cap="all">
                <a:solidFill>
                  <a:srgbClr val="009ED6"/>
                </a:solidFill>
              </a:rPr>
              <a:t>SYSTEM</a:t>
            </a:r>
          </a:p>
          <a:p>
            <a:pPr fontAlgn="base">
              <a:spcAft>
                <a:spcPts val="300"/>
              </a:spcAft>
            </a:pPr>
            <a:r>
              <a:rPr lang="en-US" sz="1000" b="1" cap="all">
                <a:solidFill>
                  <a:srgbClr val="009ED6"/>
                </a:solidFill>
              </a:rPr>
              <a:t>ARCHITECTURE</a:t>
            </a:r>
          </a:p>
          <a:p>
            <a:pPr fontAlgn="base"/>
            <a:r>
              <a:rPr lang="en-US" sz="900"/>
              <a:t>We treat your problem as if it is our own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91632" y="2571749"/>
            <a:ext cx="1440000" cy="209727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en-US" sz="1000" b="1" cap="all">
                <a:solidFill>
                  <a:srgbClr val="009ED6"/>
                </a:solidFill>
              </a:rPr>
              <a:t>ANALYSIS &amp; FEASIBILITY</a:t>
            </a:r>
          </a:p>
          <a:p>
            <a:pPr fontAlgn="base"/>
            <a:r>
              <a:rPr lang="en-US" sz="900"/>
              <a:t>It is in our nature to search for the essence of a problem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31632" y="2571749"/>
            <a:ext cx="1440000" cy="2102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en-US" sz="1000" b="1" cap="all">
                <a:solidFill>
                  <a:srgbClr val="009ED6"/>
                </a:solidFill>
              </a:rPr>
              <a:t>PRECISION ENGINEERING</a:t>
            </a:r>
          </a:p>
          <a:p>
            <a:pPr fontAlgn="base"/>
            <a:r>
              <a:rPr lang="en-US" sz="900"/>
              <a:t>Design for stiffness for extreme accuracies and stabilities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71632" y="2571749"/>
            <a:ext cx="1440000" cy="21021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nl-NL" sz="1000" b="1" cap="all">
                <a:solidFill>
                  <a:srgbClr val="009ED6"/>
                </a:solidFill>
              </a:rPr>
              <a:t>MECHATRONICS &amp; CONTROL</a:t>
            </a:r>
          </a:p>
          <a:p>
            <a:pPr fontAlgn="base"/>
            <a:r>
              <a:rPr lang="nl-NL" sz="900"/>
              <a:t>Smart solutions by creative balancing mechanics, electronics and software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1632" y="2571750"/>
            <a:ext cx="1440000" cy="2097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nl-NL" sz="1000" b="1" cap="all">
                <a:solidFill>
                  <a:srgbClr val="009ED6"/>
                </a:solidFill>
              </a:rPr>
              <a:t>ELECTRONICS &amp; SOFTWARE</a:t>
            </a:r>
          </a:p>
          <a:p>
            <a:pPr fontAlgn="base"/>
            <a:r>
              <a:rPr lang="nl-NL" sz="900"/>
              <a:t>High performance of systems through dedicated electronics and software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51632" y="2571750"/>
            <a:ext cx="1440000" cy="2102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nl-NL" sz="1000" b="1" cap="all">
                <a:solidFill>
                  <a:srgbClr val="009ED6"/>
                </a:solidFill>
              </a:rPr>
              <a:t>INTEGRATION &amp; TESTING</a:t>
            </a:r>
          </a:p>
          <a:p>
            <a:pPr fontAlgn="base"/>
            <a:r>
              <a:rPr lang="nl-NL" sz="900"/>
              <a:t>Integration and testing in cleanroom / vacuum / cryo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251632" y="2935424"/>
            <a:ext cx="8640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2" y="3577894"/>
            <a:ext cx="1439200" cy="1079400"/>
          </a:xfrm>
          <a:prstGeom prst="rect">
            <a:avLst/>
          </a:prstGeom>
          <a:noFill/>
          <a:ln w="63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32" y="3577894"/>
            <a:ext cx="1439200" cy="1079400"/>
          </a:xfrm>
          <a:prstGeom prst="rect">
            <a:avLst/>
          </a:prstGeom>
          <a:noFill/>
          <a:ln w="63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3577894"/>
            <a:ext cx="1440000" cy="1080000"/>
          </a:xfrm>
          <a:prstGeom prst="rect">
            <a:avLst/>
          </a:prstGeom>
          <a:noFill/>
          <a:ln w="63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81" y="3577894"/>
            <a:ext cx="1440000" cy="1080000"/>
          </a:xfrm>
          <a:prstGeom prst="rect">
            <a:avLst/>
          </a:prstGeom>
          <a:noFill/>
          <a:ln w="63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64" descr="\\JPESBS\RedirectedFolders\MTeuwen\My Documents\My Pictures\Picasa\Exports\.temp_5\1017_MT_IMG_6036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/>
          <a:stretch/>
        </p:blipFill>
        <p:spPr bwMode="auto">
          <a:xfrm>
            <a:off x="7451632" y="3577894"/>
            <a:ext cx="1440000" cy="1080000"/>
          </a:xfrm>
          <a:prstGeom prst="rect">
            <a:avLst/>
          </a:prstGeom>
          <a:noFill/>
          <a:ln w="6350">
            <a:solidFill>
              <a:srgbClr val="F2F2F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4" r="38949" b="72363"/>
          <a:stretch/>
        </p:blipFill>
        <p:spPr bwMode="auto">
          <a:xfrm>
            <a:off x="1691680" y="3577894"/>
            <a:ext cx="1439952" cy="1080000"/>
          </a:xfrm>
          <a:prstGeom prst="rect">
            <a:avLst/>
          </a:prstGeom>
          <a:noFill/>
          <a:ln w="63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3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87721" y="1946064"/>
            <a:ext cx="2158730" cy="11260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13225" algn="l"/>
              </a:tabLst>
            </a:pPr>
            <a:r>
              <a:rPr lang="nl-NL" dirty="0"/>
              <a:t>Cryo &amp; Nano positioning products</a:t>
            </a:r>
            <a:endParaRPr 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8" t="1256" r="663" b="76996"/>
          <a:stretch/>
        </p:blipFill>
        <p:spPr>
          <a:xfrm>
            <a:off x="6214610" y="699543"/>
            <a:ext cx="2847854" cy="48579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2" t="1714" r="34260" b="76801"/>
          <a:stretch/>
        </p:blipFill>
        <p:spPr>
          <a:xfrm>
            <a:off x="3168000" y="699542"/>
            <a:ext cx="2880000" cy="485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t="2311" r="68204" b="76204"/>
          <a:stretch/>
        </p:blipFill>
        <p:spPr>
          <a:xfrm>
            <a:off x="92264" y="699543"/>
            <a:ext cx="2880000" cy="485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68000" y="699542"/>
            <a:ext cx="2880000" cy="485791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264" y="699542"/>
            <a:ext cx="2880000" cy="485791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400" y="1242000"/>
            <a:ext cx="8958064" cy="35953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https://www.janssenprecisionengineering.com/wp-content/uploads/CLD-COE_03_White_BG_Coin_800px-400x300.jpg">
            <a:extLst>
              <a:ext uri="{FF2B5EF4-FFF2-40B4-BE49-F238E27FC236}">
                <a16:creationId xmlns:a16="http://schemas.microsoft.com/office/drawing/2014/main" id="{3812F3B4-BF11-4790-AE66-FA0E02CB8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5106" r="11646" b="17947"/>
          <a:stretch/>
        </p:blipFill>
        <p:spPr bwMode="auto">
          <a:xfrm>
            <a:off x="236128" y="2067694"/>
            <a:ext cx="2846911" cy="20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DDB9D039-A163-4F9B-86FC-45320BCCC722" descr="DDB9D039-A163-4F9B-86FC-45320BCCC722">
            <a:extLst>
              <a:ext uri="{FF2B5EF4-FFF2-40B4-BE49-F238E27FC236}">
                <a16:creationId xmlns:a16="http://schemas.microsoft.com/office/drawing/2014/main" id="{E5B4DB8B-9FCF-4D33-A18D-8D45B71E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672507"/>
            <a:ext cx="2476822" cy="238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s://www.janssenprecisionengineering.com/wp-content/uploads/CBS10_01_800px-400x300.jpg">
            <a:extLst>
              <a:ext uri="{FF2B5EF4-FFF2-40B4-BE49-F238E27FC236}">
                <a16:creationId xmlns:a16="http://schemas.microsoft.com/office/drawing/2014/main" id="{0A6DBD62-8DFA-42EA-90C1-28EF69411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8428" b="21063"/>
          <a:stretch/>
        </p:blipFill>
        <p:spPr bwMode="auto">
          <a:xfrm>
            <a:off x="3707904" y="2261602"/>
            <a:ext cx="2259750" cy="139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2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D418A2-1B30-4612-B57F-93AEACF1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Precision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CF939-F203-4DC9-9639-2EA053D0D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11"/>
          <a:stretch/>
        </p:blipFill>
        <p:spPr>
          <a:xfrm>
            <a:off x="2182425" y="771550"/>
            <a:ext cx="6961575" cy="4016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48E21-F2BE-4C16-9DB9-8BD5B7D7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75546"/>
            <a:ext cx="2771800" cy="13924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041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-20538"/>
            <a:ext cx="7092280" cy="654179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55318" y="2067694"/>
            <a:ext cx="2160000" cy="25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261519" y="2067694"/>
            <a:ext cx="2160000" cy="25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79" y="2344666"/>
            <a:ext cx="90047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90756" y="2236667"/>
            <a:ext cx="1301526" cy="1066056"/>
            <a:chOff x="6759500" y="2261638"/>
            <a:chExt cx="1301526" cy="10660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86373" y="2261638"/>
              <a:ext cx="1074653" cy="106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500" y="2884661"/>
              <a:ext cx="263153" cy="263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5869495" y="2067694"/>
            <a:ext cx="2160000" cy="25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up 5"/>
          <p:cNvGrpSpPr/>
          <p:nvPr/>
        </p:nvGrpSpPr>
        <p:grpSpPr>
          <a:xfrm>
            <a:off x="6444251" y="2281582"/>
            <a:ext cx="1010487" cy="1059841"/>
            <a:chOff x="7236296" y="2376005"/>
            <a:chExt cx="722247" cy="757523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2475872"/>
              <a:ext cx="722247" cy="65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7452320" y="2376005"/>
              <a:ext cx="449424" cy="19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555318" y="3507694"/>
            <a:ext cx="216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Precision</a:t>
            </a:r>
          </a:p>
          <a:p>
            <a:pPr algn="ctr" fontAlgn="base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1519" y="3507695"/>
            <a:ext cx="216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High-tech engineering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9495" y="3507695"/>
            <a:ext cx="216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Cryo positioning products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820698"/>
            <a:ext cx="9144000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180000" y="820698"/>
            <a:ext cx="8784468" cy="102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l-NL" sz="4000" dirty="0">
                <a:ln w="3175">
                  <a:solidFill>
                    <a:schemeClr val="tx1"/>
                  </a:solidFill>
                </a:ln>
              </a:rPr>
              <a:t>Ready to </a:t>
            </a:r>
            <a:r>
              <a:rPr lang="nl-NL" sz="4000">
                <a:ln w="3175">
                  <a:solidFill>
                    <a:schemeClr val="tx1"/>
                  </a:solidFill>
                </a:ln>
              </a:rPr>
              <a:t>support </a:t>
            </a:r>
            <a:r>
              <a:rPr lang="nl-NL" sz="4000">
                <a:ln w="3175">
                  <a:solidFill>
                    <a:srgbClr val="009ED6"/>
                  </a:solidFill>
                </a:ln>
                <a:solidFill>
                  <a:srgbClr val="009ED6"/>
                </a:solidFill>
              </a:rPr>
              <a:t>YOUR </a:t>
            </a:r>
            <a:r>
              <a:rPr lang="en-US" sz="4000" dirty="0">
                <a:ln w="3175">
                  <a:solidFill>
                    <a:schemeClr val="tx1"/>
                  </a:solidFill>
                </a:ln>
              </a:rPr>
              <a:t>developments</a:t>
            </a:r>
          </a:p>
        </p:txBody>
      </p:sp>
    </p:spTree>
    <p:extLst>
      <p:ext uri="{BB962C8B-B14F-4D97-AF65-F5344CB8AC3E}">
        <p14:creationId xmlns:p14="http://schemas.microsoft.com/office/powerpoint/2010/main" val="435089259"/>
      </p:ext>
    </p:extLst>
  </p:cSld>
  <p:clrMapOvr>
    <a:masterClrMapping/>
  </p:clrMapOvr>
</p:sld>
</file>

<file path=ppt/theme/theme1.xml><?xml version="1.0" encoding="utf-8"?>
<a:theme xmlns:a="http://schemas.openxmlformats.org/drawingml/2006/main" name="PS 16-9">
  <a:themeElements>
    <a:clrScheme name="JPE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D6"/>
      </a:accent1>
      <a:accent2>
        <a:srgbClr val="C5D189"/>
      </a:accent2>
      <a:accent3>
        <a:srgbClr val="953735"/>
      </a:accent3>
      <a:accent4>
        <a:srgbClr val="92D050"/>
      </a:accent4>
      <a:accent5>
        <a:srgbClr val="C00000"/>
      </a:accent5>
      <a:accent6>
        <a:srgbClr val="000066"/>
      </a:accent6>
      <a:hlink>
        <a:srgbClr val="7F7F7F"/>
      </a:hlink>
      <a:folHlink>
        <a:srgbClr val="009ED6"/>
      </a:folHlink>
    </a:clrScheme>
    <a:fontScheme name="Custom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 16-9</Template>
  <TotalTime>17026</TotalTime>
  <Words>169</Words>
  <Application>Microsoft Office PowerPoint</Application>
  <PresentationFormat>Diavoorstelling (16:9)</PresentationFormat>
  <Paragraphs>52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PS 16-9</vt:lpstr>
      <vt:lpstr>PowerPoint-presentatie</vt:lpstr>
      <vt:lpstr>Background</vt:lpstr>
      <vt:lpstr>Our customers</vt:lpstr>
      <vt:lpstr>Our business areas</vt:lpstr>
      <vt:lpstr>High-Tech Engineering – Our service</vt:lpstr>
      <vt:lpstr>Cryo &amp; Nano positioning products</vt:lpstr>
      <vt:lpstr>Precision Point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Teuwen</dc:creator>
  <cp:lastModifiedBy>Bart van Bree</cp:lastModifiedBy>
  <cp:revision>588</cp:revision>
  <dcterms:created xsi:type="dcterms:W3CDTF">2015-05-21T13:20:07Z</dcterms:created>
  <dcterms:modified xsi:type="dcterms:W3CDTF">2018-11-05T11:23:34Z</dcterms:modified>
</cp:coreProperties>
</file>