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19"/>
  </p:notesMasterIdLst>
  <p:handoutMasterIdLst>
    <p:handoutMasterId r:id="rId20"/>
  </p:handoutMasterIdLst>
  <p:sldIdLst>
    <p:sldId id="274" r:id="rId4"/>
    <p:sldId id="385" r:id="rId5"/>
    <p:sldId id="400" r:id="rId6"/>
    <p:sldId id="401" r:id="rId7"/>
    <p:sldId id="388" r:id="rId8"/>
    <p:sldId id="389" r:id="rId9"/>
    <p:sldId id="402" r:id="rId10"/>
    <p:sldId id="404" r:id="rId11"/>
    <p:sldId id="403" r:id="rId12"/>
    <p:sldId id="405" r:id="rId13"/>
    <p:sldId id="380" r:id="rId14"/>
    <p:sldId id="381" r:id="rId15"/>
    <p:sldId id="406" r:id="rId16"/>
    <p:sldId id="407" r:id="rId17"/>
    <p:sldId id="3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se" initials="H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-77" y="-384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26.02.2018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26.02.2018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797" indent="-285691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2765" indent="-22855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599870" indent="-22855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6976" indent="-22855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081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187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8293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5398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947D76CA-6C81-4CD8-99E6-DB5050854A54}" type="slidenum">
              <a:rPr lang="de-DE" sz="1200">
                <a:solidFill>
                  <a:prstClr val="black"/>
                </a:solidFill>
              </a:rPr>
              <a:pPr/>
              <a:t>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3401"/>
            <a:ext cx="5029200" cy="41148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190" tIns="44095" rIns="88190" bIns="44095"/>
          <a:lstStyle/>
          <a:p>
            <a:pPr marL="228553" indent="-228553"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How to edit the title slide</a:t>
            </a:r>
          </a:p>
          <a:p>
            <a:pPr marL="228553" indent="-228553">
              <a:spcBef>
                <a:spcPct val="0"/>
              </a:spcBef>
              <a:spcAft>
                <a:spcPct val="20000"/>
              </a:spcAft>
            </a:pPr>
            <a:endParaRPr lang="en-GB" dirty="0"/>
          </a:p>
          <a:p>
            <a:pPr marL="228553" indent="-228553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 Upper area: </a:t>
            </a:r>
            <a:r>
              <a:rPr lang="en-GB" b="1" dirty="0"/>
              <a:t>Title</a:t>
            </a:r>
            <a:r>
              <a:rPr lang="en-GB" dirty="0"/>
              <a:t> of your talk, max. 2 rows of the defined size (55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  <a:p>
            <a:pPr marL="228553" indent="-228553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 Lower area </a:t>
            </a:r>
            <a:r>
              <a:rPr lang="en-GB" b="1" dirty="0"/>
              <a:t>(subtitle):</a:t>
            </a:r>
            <a:r>
              <a:rPr lang="en-GB" dirty="0"/>
              <a:t> Conference/meeting/workshop, location, date, </a:t>
            </a:r>
            <a:br>
              <a:rPr lang="en-GB" dirty="0"/>
            </a:br>
            <a:r>
              <a:rPr lang="en-GB" dirty="0"/>
              <a:t>  your name and affiliation, </a:t>
            </a:r>
            <a:br>
              <a:rPr lang="en-GB" dirty="0"/>
            </a:br>
            <a:r>
              <a:rPr lang="en-GB" dirty="0"/>
              <a:t>  max. 4 rows of the defined size (32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  <a:p>
            <a:pPr marL="228553" indent="-228553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Change the </a:t>
            </a:r>
            <a:r>
              <a:rPr lang="en-GB" b="1" dirty="0"/>
              <a:t>partner logos</a:t>
            </a:r>
            <a:r>
              <a:rPr lang="en-GB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8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842" y="3482772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8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72" y="2668919"/>
            <a:ext cx="2006328" cy="6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54" y="1201172"/>
            <a:ext cx="1286964" cy="12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287999" y="1872000"/>
            <a:ext cx="8424000" cy="404444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7999" y="5913440"/>
            <a:ext cx="8424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0" y="1871999"/>
            <a:ext cx="2916000" cy="4032000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81914" y="247135"/>
            <a:ext cx="11504140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481914" y="5984792"/>
            <a:ext cx="11504140" cy="87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52944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54519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11264902" y="119064"/>
            <a:ext cx="759884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5" y="114303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57300" y="3411538"/>
            <a:ext cx="967740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54519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1253068" y="1314450"/>
            <a:ext cx="9668933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2" y="114300"/>
            <a:ext cx="970915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5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9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633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9768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0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5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7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50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39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97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79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48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3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62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68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54518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11264901" y="119064"/>
            <a:ext cx="759884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14301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57300" y="3411538"/>
            <a:ext cx="967740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54518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1253067" y="1314450"/>
            <a:ext cx="9668933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1" y="114300"/>
            <a:ext cx="970915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4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633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9767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9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3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76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15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71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01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7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22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83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76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69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7999" y="2024065"/>
            <a:ext cx="11592000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8000" y="828675"/>
            <a:ext cx="11592000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89169" y="5913440"/>
            <a:ext cx="11598031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7999" y="1196978"/>
            <a:ext cx="5688000" cy="471600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92000" y="1196978"/>
            <a:ext cx="5688000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7999" y="5913440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999" y="5913440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7999" y="1883390"/>
            <a:ext cx="5688000" cy="320400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92000" y="1883393"/>
            <a:ext cx="5688000" cy="320400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7999" y="5086353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2000" y="5086353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5" y="6417508"/>
            <a:ext cx="966408" cy="2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602824"/>
            <a:ext cx="11256826" cy="4991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99" y="1367694"/>
            <a:ext cx="11664000" cy="45457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5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‹Nr.›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88000" y="339297"/>
            <a:ext cx="5688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192000" y="339297"/>
            <a:ext cx="5364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7843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err="1" smtClean="0"/>
              <a:t>Beschleuniger</a:t>
            </a:r>
            <a:r>
              <a:rPr lang="en-US" sz="900" dirty="0" smtClean="0"/>
              <a:t> </a:t>
            </a:r>
            <a:r>
              <a:rPr lang="en-US" sz="900" dirty="0" err="1" smtClean="0"/>
              <a:t>Betriebsseminar</a:t>
            </a:r>
            <a:r>
              <a:rPr lang="en-US" sz="900" dirty="0" smtClean="0"/>
              <a:t> </a:t>
            </a:r>
            <a:r>
              <a:rPr lang="en-US" sz="900" dirty="0" err="1" smtClean="0"/>
              <a:t>Travemünde</a:t>
            </a:r>
            <a:r>
              <a:rPr lang="en-US" sz="900" dirty="0" smtClean="0"/>
              <a:t> Feb. 2018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192000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Dirk Nölle, MXL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528" y="6390054"/>
            <a:ext cx="39600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117475"/>
            <a:ext cx="7704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6435" y="114303"/>
            <a:ext cx="76835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BA1EBF86-6A8F-4A06-BB51-46337A5CF2A5}" type="slidenum">
              <a:rPr lang="en-GB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135" y="6516691"/>
            <a:ext cx="778933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54519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184" y="6511928"/>
            <a:ext cx="336549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458384" y="114300"/>
            <a:ext cx="9711267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458384" y="114302"/>
            <a:ext cx="8839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</a:rPr>
              <a:t>European XFEL Accelerator Status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5" y="114303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458384" y="541338"/>
            <a:ext cx="97112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56633" y="1347788"/>
            <a:ext cx="760306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53600" y="6508000"/>
            <a:ext cx="88392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European XFEL Users’ Meeting – January 2017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Hans Weise, DESY </a:t>
            </a:r>
            <a:r>
              <a:rPr lang="en-GB" sz="1000" dirty="0" smtClean="0">
                <a:solidFill>
                  <a:srgbClr val="FFFFFF"/>
                </a:solidFill>
              </a:rPr>
              <a:t>title of your talk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0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4" y="117475"/>
            <a:ext cx="7704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6434" y="114301"/>
            <a:ext cx="76835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BA1EBF86-6A8F-4A06-BB51-46337A5CF2A5}" type="slidenum">
              <a:rPr lang="en-GB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134" y="6516689"/>
            <a:ext cx="778933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54518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184" y="6511926"/>
            <a:ext cx="336549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458384" y="114300"/>
            <a:ext cx="9711267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458384" y="114301"/>
            <a:ext cx="8839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</a:rPr>
              <a:t>European XFEL Accelerator Status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14301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458384" y="541338"/>
            <a:ext cx="97112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56633" y="1347788"/>
            <a:ext cx="760306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53600" y="6508000"/>
            <a:ext cx="88392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European XFEL Users’ Meeting – January 2017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Hans Weise, DESY </a:t>
            </a:r>
            <a:r>
              <a:rPr lang="en-GB" sz="1000" dirty="0" smtClean="0">
                <a:solidFill>
                  <a:srgbClr val="FFFFFF"/>
                </a:solidFill>
              </a:rPr>
              <a:t>title of your talk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1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image" Target="../media/image23.wmf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3340" y="5596877"/>
            <a:ext cx="11905323" cy="784690"/>
          </a:xfrm>
          <a:ln w="9525"/>
        </p:spPr>
        <p:txBody>
          <a:bodyPr/>
          <a:lstStyle/>
          <a:p>
            <a:pPr algn="ctr" eaLnBrk="1" hangingPunct="1"/>
            <a:r>
              <a:rPr lang="en-US" sz="1800" b="1" dirty="0" smtClean="0"/>
              <a:t>D. Nölle</a:t>
            </a:r>
          </a:p>
          <a:p>
            <a:pPr algn="ctr" eaLnBrk="1" hangingPunct="1"/>
            <a:r>
              <a:rPr lang="en-US" sz="1800" b="1" dirty="0" err="1" smtClean="0"/>
              <a:t>Betriebsseminar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Travemünde</a:t>
            </a:r>
            <a:r>
              <a:rPr lang="en-US" sz="1800" b="1" dirty="0" smtClean="0"/>
              <a:t>, Feb. 2018</a:t>
            </a:r>
            <a:endParaRPr lang="en-US" sz="1800" b="1" dirty="0"/>
          </a:p>
          <a:p>
            <a:pPr eaLnBrk="1" hangingPunct="1"/>
            <a:endParaRPr lang="en-US" sz="1050" b="1" dirty="0" smtClean="0"/>
          </a:p>
          <a:p>
            <a:pPr eaLnBrk="1" hangingPunct="1"/>
            <a:endParaRPr lang="en-US" sz="2000" b="1" dirty="0" smtClean="0"/>
          </a:p>
          <a:p>
            <a:pPr eaLnBrk="1" hangingPunct="1"/>
            <a:endParaRPr lang="en-US" sz="1600" b="1" dirty="0" smtClean="0"/>
          </a:p>
          <a:p>
            <a:pPr eaLnBrk="1" hangingPunct="1">
              <a:spcBef>
                <a:spcPts val="0"/>
              </a:spcBef>
            </a:pPr>
            <a:r>
              <a:rPr lang="en-US" sz="1400" b="1" dirty="0" smtClean="0"/>
              <a:t>				</a:t>
            </a:r>
          </a:p>
          <a:p>
            <a:pPr eaLnBrk="1" hangingPunct="1">
              <a:spcBef>
                <a:spcPts val="2400"/>
              </a:spcBef>
            </a:pPr>
            <a:r>
              <a:rPr lang="en-US" sz="2000" b="1" dirty="0" smtClean="0"/>
              <a:t>          </a:t>
            </a:r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0" y="717258"/>
            <a:ext cx="12192000" cy="940346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XFEL Operation – Radiation Issues</a:t>
            </a:r>
            <a:endParaRPr lang="de-DE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138" y="1728685"/>
            <a:ext cx="8831385" cy="35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Tool: Pandora 2252 m (Cell 3) Beam Loss L3 Feedback going mad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48" y="1220982"/>
            <a:ext cx="7643652" cy="547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" y="1152788"/>
            <a:ext cx="2857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80177" y="3696882"/>
            <a:ext cx="931177" cy="3466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b="1" dirty="0" smtClean="0"/>
              <a:t>200 </a:t>
            </a:r>
            <a:r>
              <a:rPr lang="en-US" b="1" dirty="0" err="1" smtClean="0"/>
              <a:t>mGy</a:t>
            </a:r>
            <a:endParaRPr lang="en-US" b="1" dirty="0" smtClean="0"/>
          </a:p>
        </p:txBody>
      </p:sp>
      <p:sp useBgFill="1">
        <p:nvSpPr>
          <p:cNvPr id="7" name="Textfeld 6"/>
          <p:cNvSpPr txBox="1"/>
          <p:nvPr/>
        </p:nvSpPr>
        <p:spPr>
          <a:xfrm>
            <a:off x="7348756" y="3053793"/>
            <a:ext cx="4269995" cy="17111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Neutrons: Strong Increase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Gamma at about 1 </a:t>
            </a:r>
            <a:r>
              <a:rPr lang="en-US" sz="1600" dirty="0" err="1" smtClean="0"/>
              <a:t>Sv</a:t>
            </a:r>
            <a:r>
              <a:rPr lang="en-US" sz="1600" dirty="0" smtClean="0"/>
              <a:t>/h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Gamma peak not sharp (wider energy distribution) 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Strong particle loss</a:t>
            </a:r>
          </a:p>
        </p:txBody>
      </p:sp>
    </p:spTree>
    <p:extLst>
      <p:ext uri="{BB962C8B-B14F-4D97-AF65-F5344CB8AC3E}">
        <p14:creationId xmlns:p14="http://schemas.microsoft.com/office/powerpoint/2010/main" val="29759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370146"/>
            <a:ext cx="11256826" cy="499153"/>
          </a:xfrm>
        </p:spPr>
        <p:txBody>
          <a:bodyPr/>
          <a:lstStyle/>
          <a:p>
            <a:r>
              <a:rPr lang="en-US" dirty="0" smtClean="0"/>
              <a:t>Some Conclusions: Direct hits due to miss-steering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864354"/>
            <a:ext cx="11664000" cy="5267998"/>
          </a:xfrm>
        </p:spPr>
        <p:txBody>
          <a:bodyPr/>
          <a:lstStyle/>
          <a:p>
            <a:r>
              <a:rPr lang="en-US" dirty="0" smtClean="0"/>
              <a:t>Immediate measures</a:t>
            </a:r>
          </a:p>
          <a:p>
            <a:pPr lvl="1"/>
            <a:r>
              <a:rPr lang="en-US" dirty="0" smtClean="0"/>
              <a:t>MPS slow protection based on transmission interlock </a:t>
            </a:r>
            <a:endParaRPr lang="en-US" dirty="0"/>
          </a:p>
          <a:p>
            <a:pPr lvl="1"/>
            <a:r>
              <a:rPr lang="en-US" dirty="0" smtClean="0"/>
              <a:t>First BLMs in each </a:t>
            </a:r>
            <a:r>
              <a:rPr lang="en-US" dirty="0" err="1" smtClean="0"/>
              <a:t>undulator</a:t>
            </a:r>
            <a:r>
              <a:rPr lang="en-US" dirty="0" smtClean="0"/>
              <a:t> and (few) Cherenkov BLMs in SASE1 activated in Fast and Slow protection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unctionality verified (check </a:t>
            </a:r>
            <a:r>
              <a:rPr lang="en-US" dirty="0"/>
              <a:t>interlock levels, check reset </a:t>
            </a:r>
            <a:r>
              <a:rPr lang="en-US" dirty="0" smtClean="0"/>
              <a:t>conditions)</a:t>
            </a:r>
          </a:p>
          <a:p>
            <a:pPr lvl="1"/>
            <a:r>
              <a:rPr lang="en-US" dirty="0" smtClean="0"/>
              <a:t>All BLMs to be added in February after installation of Cerenkov radiators as replacement for scintillators</a:t>
            </a:r>
          </a:p>
          <a:p>
            <a:pPr lvl="1"/>
            <a:r>
              <a:rPr lang="en-US" dirty="0" smtClean="0"/>
              <a:t>First passage steering</a:t>
            </a:r>
          </a:p>
          <a:p>
            <a:pPr lvl="2"/>
            <a:r>
              <a:rPr lang="en-US" dirty="0" smtClean="0"/>
              <a:t>Open </a:t>
            </a:r>
            <a:r>
              <a:rPr lang="en-US" dirty="0" err="1" smtClean="0"/>
              <a:t>undulators</a:t>
            </a:r>
            <a:r>
              <a:rPr lang="en-US" dirty="0" smtClean="0"/>
              <a:t> for first passage steering </a:t>
            </a:r>
          </a:p>
          <a:p>
            <a:pPr lvl="2"/>
            <a:r>
              <a:rPr lang="en-US" dirty="0" smtClean="0"/>
              <a:t>use ‘single-shot’ capability of orbit correction tool 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low charge beams</a:t>
            </a:r>
          </a:p>
          <a:p>
            <a:pPr lvl="2"/>
            <a:r>
              <a:rPr lang="en-US" dirty="0" smtClean="0"/>
              <a:t>Take care of dark current, when using kickers to go to TLD </a:t>
            </a:r>
          </a:p>
          <a:p>
            <a:pPr lvl="3"/>
            <a:r>
              <a:rPr lang="en-US" dirty="0" smtClean="0"/>
              <a:t>Use BL for proper setup of beamline up to TLD</a:t>
            </a:r>
          </a:p>
          <a:p>
            <a:pPr lvl="3"/>
            <a:r>
              <a:rPr lang="en-US" dirty="0" smtClean="0"/>
              <a:t>T2 permanent magnet can stop dark current, while setting up the kickers</a:t>
            </a:r>
          </a:p>
          <a:p>
            <a:pPr lvl="1"/>
            <a:r>
              <a:rPr lang="en-US" dirty="0" smtClean="0"/>
              <a:t>Operator awareness has been increased, continue training on this issue</a:t>
            </a:r>
          </a:p>
          <a:p>
            <a:r>
              <a:rPr lang="en-US" dirty="0" smtClean="0"/>
              <a:t>Mid-term measures</a:t>
            </a:r>
          </a:p>
          <a:p>
            <a:pPr lvl="1"/>
            <a:r>
              <a:rPr lang="en-US" dirty="0" smtClean="0"/>
              <a:t>Install low power beam stop (30 cm Wolfram) in front of undulator including additional shielding around beam pipe after beam stop</a:t>
            </a:r>
          </a:p>
          <a:p>
            <a:pPr lvl="1"/>
            <a:r>
              <a:rPr lang="en-US" dirty="0"/>
              <a:t>Install additional shielding around </a:t>
            </a:r>
            <a:r>
              <a:rPr lang="en-US" dirty="0" smtClean="0"/>
              <a:t>40 </a:t>
            </a:r>
            <a:r>
              <a:rPr lang="en-US" dirty="0"/>
              <a:t>to 8 mm </a:t>
            </a:r>
            <a:r>
              <a:rPr lang="en-US" dirty="0" smtClean="0"/>
              <a:t>transition in empty cell </a:t>
            </a:r>
            <a:r>
              <a:rPr lang="en-US" dirty="0"/>
              <a:t>before ‘sacrificial’ undulator</a:t>
            </a:r>
          </a:p>
          <a:p>
            <a:pPr marL="357187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37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563948"/>
            <a:ext cx="10956924" cy="387519"/>
          </a:xfrm>
        </p:spPr>
        <p:txBody>
          <a:bodyPr/>
          <a:lstStyle/>
          <a:p>
            <a:r>
              <a:rPr lang="en-US" dirty="0" smtClean="0"/>
              <a:t>Some Conclusions: Radiation Dose Peak at 2</a:t>
            </a:r>
            <a:r>
              <a:rPr lang="en-US" baseline="30000" dirty="0" smtClean="0"/>
              <a:t>nd</a:t>
            </a:r>
            <a:r>
              <a:rPr lang="en-US" dirty="0" smtClean="0"/>
              <a:t> half of undulator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988535"/>
            <a:ext cx="10944224" cy="5085093"/>
          </a:xfrm>
        </p:spPr>
        <p:txBody>
          <a:bodyPr/>
          <a:lstStyle/>
          <a:p>
            <a:r>
              <a:rPr lang="en-US" dirty="0" smtClean="0"/>
              <a:t>Immediate measurements</a:t>
            </a:r>
          </a:p>
          <a:p>
            <a:pPr lvl="1"/>
            <a:r>
              <a:rPr lang="en-US" dirty="0" smtClean="0"/>
              <a:t>Determine Radiation field: </a:t>
            </a:r>
          </a:p>
          <a:p>
            <a:pPr lvl="2"/>
            <a:r>
              <a:rPr lang="en-US" dirty="0" smtClean="0"/>
              <a:t>Placement of 3 </a:t>
            </a:r>
            <a:r>
              <a:rPr lang="en-US" dirty="0" err="1" smtClean="0"/>
              <a:t>Pandoras</a:t>
            </a:r>
            <a:r>
              <a:rPr lang="en-US" dirty="0" smtClean="0"/>
              <a:t> (cell 3, cell 15, cell 30) </a:t>
            </a:r>
          </a:p>
          <a:p>
            <a:pPr lvl="2"/>
            <a:r>
              <a:rPr lang="en-US" dirty="0" smtClean="0"/>
              <a:t>additional </a:t>
            </a:r>
            <a:r>
              <a:rPr lang="en-US" dirty="0" err="1" smtClean="0"/>
              <a:t>RadFets</a:t>
            </a:r>
            <a:r>
              <a:rPr lang="en-US" dirty="0" smtClean="0"/>
              <a:t> at cell 15 and cell 30 fixed to vacuum </a:t>
            </a:r>
            <a:r>
              <a:rPr lang="en-US" dirty="0" smtClean="0"/>
              <a:t>chamber (data to be evaluated)</a:t>
            </a:r>
            <a:endParaRPr lang="en-US" dirty="0" smtClean="0"/>
          </a:p>
          <a:p>
            <a:pPr lvl="2"/>
            <a:r>
              <a:rPr lang="en-US" dirty="0" err="1" smtClean="0"/>
              <a:t>GafChrom</a:t>
            </a:r>
            <a:r>
              <a:rPr lang="en-US" dirty="0" smtClean="0"/>
              <a:t> films around </a:t>
            </a:r>
            <a:r>
              <a:rPr lang="en-US" dirty="0" err="1" smtClean="0"/>
              <a:t>RadFets</a:t>
            </a:r>
            <a:r>
              <a:rPr lang="en-US" dirty="0" smtClean="0"/>
              <a:t> with&amp; without lead </a:t>
            </a:r>
            <a:r>
              <a:rPr lang="en-US" dirty="0" smtClean="0"/>
              <a:t>shielding (to be evaluated)</a:t>
            </a:r>
            <a:endParaRPr lang="en-US" dirty="0" smtClean="0"/>
          </a:p>
          <a:p>
            <a:pPr lvl="2"/>
            <a:r>
              <a:rPr lang="en-US" dirty="0" smtClean="0"/>
              <a:t>Marvin robot to measure n,</a:t>
            </a:r>
            <a:r>
              <a:rPr lang="el-GR" dirty="0" smtClean="0"/>
              <a:t>γ</a:t>
            </a:r>
            <a:r>
              <a:rPr lang="en-US" dirty="0" smtClean="0"/>
              <a:t> at arbitrary positions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pontaneous radiation influence: Close cell 5-35 instead of 1-30 </a:t>
            </a:r>
            <a:r>
              <a:rPr lang="en-US" dirty="0" smtClean="0"/>
              <a:t>(results in the next slides)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ocal obstacle: Scan apertures ( done, to repeated some indications found)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alo transport: Vary focusing in undulator and observe </a:t>
            </a:r>
            <a:r>
              <a:rPr lang="en-US" dirty="0"/>
              <a:t>motion of dose </a:t>
            </a:r>
            <a:r>
              <a:rPr lang="en-US" dirty="0" smtClean="0"/>
              <a:t>peak</a:t>
            </a:r>
          </a:p>
          <a:p>
            <a:pPr lvl="1"/>
            <a:r>
              <a:rPr lang="en-US" dirty="0" smtClean="0"/>
              <a:t>Collimation: Operate with different collimator apertures</a:t>
            </a:r>
          </a:p>
          <a:p>
            <a:r>
              <a:rPr lang="en-US" dirty="0" smtClean="0"/>
              <a:t>Intermediate measures</a:t>
            </a:r>
          </a:p>
          <a:p>
            <a:pPr lvl="1"/>
            <a:r>
              <a:rPr lang="en-US" dirty="0" smtClean="0"/>
              <a:t>Replace scintillators </a:t>
            </a:r>
          </a:p>
          <a:p>
            <a:pPr lvl="1"/>
            <a:r>
              <a:rPr lang="en-US" dirty="0" smtClean="0"/>
              <a:t>Put lead shields on </a:t>
            </a:r>
            <a:r>
              <a:rPr lang="en-US" dirty="0" err="1" smtClean="0"/>
              <a:t>RadFets</a:t>
            </a:r>
            <a:r>
              <a:rPr lang="en-US" dirty="0" smtClean="0"/>
              <a:t> (Who?, When?)</a:t>
            </a:r>
            <a:endParaRPr lang="en-US" dirty="0" smtClean="0"/>
          </a:p>
          <a:p>
            <a:pPr lvl="1"/>
            <a:r>
              <a:rPr lang="en-US" dirty="0" smtClean="0"/>
              <a:t>Simulations: collimation on 40 to 8 transition, halo transport, add spontaneous radiation, more accurate model, beam-gas </a:t>
            </a:r>
            <a:r>
              <a:rPr lang="en-US" dirty="0" smtClean="0"/>
              <a:t>scattering (ongoing)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53" y="2072080"/>
            <a:ext cx="6420968" cy="42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" y="351154"/>
            <a:ext cx="11256826" cy="499153"/>
          </a:xfrm>
        </p:spPr>
        <p:txBody>
          <a:bodyPr/>
          <a:lstStyle/>
          <a:p>
            <a:r>
              <a:rPr lang="en-US" dirty="0" smtClean="0"/>
              <a:t>Recent Results: Logbook 20.02.2018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509857" y="197980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dirty="0" err="1" smtClean="0"/>
          </a:p>
        </p:txBody>
      </p:sp>
      <p:sp>
        <p:nvSpPr>
          <p:cNvPr id="6" name="Textfeld 5"/>
          <p:cNvSpPr txBox="1"/>
          <p:nvPr/>
        </p:nvSpPr>
        <p:spPr>
          <a:xfrm>
            <a:off x="5964571" y="213920"/>
            <a:ext cx="5830350" cy="20553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600" dirty="0" smtClean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Orbit is independent, if </a:t>
            </a:r>
            <a:r>
              <a:rPr lang="en-US" sz="1600" dirty="0" err="1" smtClean="0"/>
              <a:t>undulators</a:t>
            </a:r>
            <a:r>
              <a:rPr lang="en-US" sz="1600" dirty="0" smtClean="0"/>
              <a:t> are closed or open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With open </a:t>
            </a:r>
            <a:r>
              <a:rPr lang="en-US" sz="1600" dirty="0" err="1" smtClean="0"/>
              <a:t>undulators</a:t>
            </a:r>
            <a:r>
              <a:rPr lang="en-US" sz="1600" dirty="0" smtClean="0"/>
              <a:t> at the entrance we can fight the peak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This is an indication for Synchrotron Radiation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But: </a:t>
            </a:r>
            <a:r>
              <a:rPr lang="en-US" sz="1600" dirty="0" smtClean="0">
                <a:solidFill>
                  <a:srgbClr val="FF0000"/>
                </a:solidFill>
              </a:rPr>
              <a:t>The peak does not move</a:t>
            </a:r>
            <a:r>
              <a:rPr lang="en-US" sz="1600" dirty="0" smtClean="0"/>
              <a:t>!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Indication for an aperture limitation?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170" y="922790"/>
            <a:ext cx="5134062" cy="5465863"/>
          </a:xfrm>
        </p:spPr>
        <p:txBody>
          <a:bodyPr/>
          <a:lstStyle/>
          <a:p>
            <a:r>
              <a:rPr lang="en-US" sz="1200" dirty="0"/>
              <a:t>displayed are the Rad </a:t>
            </a:r>
            <a:r>
              <a:rPr lang="en-US" sz="1200" dirty="0" err="1"/>
              <a:t>Fets</a:t>
            </a:r>
            <a:r>
              <a:rPr lang="en-US" sz="1200" dirty="0"/>
              <a:t> for </a:t>
            </a:r>
            <a:r>
              <a:rPr lang="en-US" sz="1200" dirty="0" err="1"/>
              <a:t>Undulators</a:t>
            </a:r>
            <a:r>
              <a:rPr lang="en-US" sz="1200" dirty="0"/>
              <a:t> Cell 30 ( left ) to cell 34 ( right ) </a:t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upper row : top sensors </a:t>
            </a:r>
            <a:br>
              <a:rPr lang="en-US" sz="1200" dirty="0"/>
            </a:br>
            <a:r>
              <a:rPr lang="en-US" sz="1200" dirty="0"/>
              <a:t>lower row : bottom sensors </a:t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full scale is 0.5 </a:t>
            </a:r>
            <a:r>
              <a:rPr lang="en-US" sz="1200" dirty="0" err="1"/>
              <a:t>Gy</a:t>
            </a:r>
            <a:r>
              <a:rPr lang="en-US" sz="1200" dirty="0"/>
              <a:t> in all cases </a:t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time scale: </a:t>
            </a:r>
            <a:br>
              <a:rPr lang="en-US" sz="1200" dirty="0"/>
            </a:br>
            <a:r>
              <a:rPr lang="en-US" sz="1200" dirty="0" smtClean="0"/>
              <a:t>charge </a:t>
            </a:r>
            <a:r>
              <a:rPr lang="en-US" sz="1200" dirty="0"/>
              <a:t>: 0.25 </a:t>
            </a:r>
            <a:r>
              <a:rPr lang="en-US" sz="1200" dirty="0" err="1"/>
              <a:t>pC</a:t>
            </a:r>
            <a:r>
              <a:rPr lang="en-US" sz="1200" dirty="0"/>
              <a:t>/bunch </a:t>
            </a:r>
            <a:br>
              <a:rPr lang="en-US" sz="1200" dirty="0"/>
            </a:br>
            <a:r>
              <a:rPr lang="en-US" sz="1200" dirty="0"/>
              <a:t>30 bunches from 0:21 to 6:40 </a:t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0:22 - 2:05 all cells closed  </a:t>
            </a:r>
            <a:br>
              <a:rPr lang="en-US" sz="1200" dirty="0"/>
            </a:br>
            <a:r>
              <a:rPr lang="en-US" sz="1200" dirty="0"/>
              <a:t>2:05 - 3:43 cell 17 to cell 37 closed cell 3 to cell 16 at park </a:t>
            </a:r>
            <a:br>
              <a:rPr lang="en-US" sz="1200" dirty="0"/>
            </a:br>
            <a:r>
              <a:rPr lang="en-US" sz="1200" dirty="0"/>
              <a:t>4:14 - 4:40 cell 10 to cell 37 closed cell 3 to cell 9 at park </a:t>
            </a:r>
            <a:br>
              <a:rPr lang="en-US" sz="1200" dirty="0"/>
            </a:br>
            <a:r>
              <a:rPr lang="en-US" sz="1200" dirty="0"/>
              <a:t>5:17 - 6:40 cell 6 to cell 37 closed cell 3 to 5 at park </a:t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conclusion: </a:t>
            </a:r>
            <a:br>
              <a:rPr lang="en-US" sz="1200" dirty="0"/>
            </a:br>
            <a:r>
              <a:rPr lang="en-US" sz="1200" dirty="0"/>
              <a:t>cell 31-33 show an </a:t>
            </a:r>
            <a:r>
              <a:rPr lang="en-US" sz="1200" dirty="0" smtClean="0"/>
              <a:t>increase </a:t>
            </a:r>
            <a:r>
              <a:rPr lang="en-US" sz="1200" dirty="0"/>
              <a:t>of the RADFET readings when they are closed. </a:t>
            </a:r>
            <a:br>
              <a:rPr lang="en-US" sz="1200" dirty="0"/>
            </a:br>
            <a:r>
              <a:rPr lang="en-US" sz="1200" dirty="0"/>
              <a:t>Cell31 shows the highest rate, cell32 about half of it and cell 33 even less. </a:t>
            </a:r>
            <a:br>
              <a:rPr lang="en-US" sz="1200" dirty="0"/>
            </a:br>
            <a:r>
              <a:rPr lang="en-US" sz="1200" dirty="0"/>
              <a:t>The cells behind 33 don't show an rate </a:t>
            </a:r>
            <a:r>
              <a:rPr lang="en-US" sz="1200" dirty="0" smtClean="0"/>
              <a:t>increase </a:t>
            </a:r>
            <a:r>
              <a:rPr lang="en-US" sz="1200" dirty="0"/>
              <a:t>with 30 bunches. </a:t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The rate can be reduced by 50% by opening the first 3 </a:t>
            </a:r>
            <a:r>
              <a:rPr lang="en-US" sz="1200" dirty="0" err="1"/>
              <a:t>undulators</a:t>
            </a:r>
            <a:r>
              <a:rPr lang="en-US" sz="1200" dirty="0"/>
              <a:t> </a:t>
            </a:r>
            <a:r>
              <a:rPr lang="en-US" sz="1200" dirty="0" smtClean="0"/>
              <a:t>and           it </a:t>
            </a:r>
            <a:r>
              <a:rPr lang="en-US" sz="1200" dirty="0"/>
              <a:t>vanishes completely when </a:t>
            </a:r>
            <a:r>
              <a:rPr lang="en-US" sz="1200" dirty="0" smtClean="0"/>
              <a:t>opening </a:t>
            </a:r>
            <a:r>
              <a:rPr lang="en-US" sz="1200" dirty="0"/>
              <a:t>the first 14 </a:t>
            </a:r>
            <a:r>
              <a:rPr lang="en-US" sz="1200" dirty="0" err="1"/>
              <a:t>undulators</a:t>
            </a:r>
            <a:r>
              <a:rPr lang="en-US" sz="1200" dirty="0"/>
              <a:t>. 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7214532" y="5687736"/>
            <a:ext cx="3498209" cy="83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955262" y="5809375"/>
            <a:ext cx="1258349" cy="2768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Cell Number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5637402" y="2894202"/>
            <a:ext cx="16778" cy="2424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16200000">
            <a:off x="4916752" y="3951214"/>
            <a:ext cx="914400" cy="31039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Dose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504725" y="263414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Peak</a:t>
            </a:r>
          </a:p>
          <a:p>
            <a:pPr>
              <a:lnSpc>
                <a:spcPct val="112000"/>
              </a:lnSpc>
            </a:pPr>
            <a:r>
              <a:rPr lang="en-US" sz="1400" dirty="0" smtClean="0"/>
              <a:t>31-33</a:t>
            </a:r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5964571" y="4949505"/>
            <a:ext cx="4513279" cy="3691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10612073" y="2378279"/>
            <a:ext cx="16778" cy="26551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3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1" y="1288146"/>
            <a:ext cx="11790844" cy="49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into </a:t>
            </a:r>
            <a:r>
              <a:rPr lang="en-US" dirty="0" err="1" smtClean="0"/>
              <a:t>Pandoras</a:t>
            </a:r>
            <a:r>
              <a:rPr lang="en-US" dirty="0" smtClean="0"/>
              <a:t> </a:t>
            </a:r>
            <a:r>
              <a:rPr lang="en-US" strike="sngStrike" dirty="0" smtClean="0"/>
              <a:t>Box</a:t>
            </a:r>
            <a:r>
              <a:rPr lang="en-US" dirty="0" smtClean="0"/>
              <a:t> … Data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551962" y="2508308"/>
            <a:ext cx="1686187" cy="335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All Cells Closed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60336" y="2870433"/>
            <a:ext cx="1105948" cy="335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3-16 in park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79770" y="2586605"/>
            <a:ext cx="1105948" cy="335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3-5 in park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52206" y="4727196"/>
            <a:ext cx="1916880" cy="335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ZZ in XTD10, no beam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413310" y="5087923"/>
            <a:ext cx="1944846" cy="2894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Neutron underground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09688" y="2896998"/>
            <a:ext cx="885035" cy="3691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006600"/>
                </a:solidFill>
              </a:rPr>
              <a:t>Gammas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61020" y="3205993"/>
            <a:ext cx="111573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Clear Peak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0548" y="3822584"/>
            <a:ext cx="111573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No Peak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44144" y="3329613"/>
            <a:ext cx="111573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Smaller Peak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85" y="111852"/>
            <a:ext cx="3876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V="1">
            <a:off x="3011648" y="1051421"/>
            <a:ext cx="6493079" cy="15365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4966284" y="1719743"/>
            <a:ext cx="5066949" cy="131847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7559880" y="1719743"/>
            <a:ext cx="3521976" cy="98290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59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Conclusions: … but there is not only the </a:t>
            </a:r>
            <a:r>
              <a:rPr lang="en-US" dirty="0"/>
              <a:t>U</a:t>
            </a:r>
            <a:r>
              <a:rPr lang="en-US" dirty="0" smtClean="0"/>
              <a:t>ndulator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general Aspects</a:t>
            </a:r>
          </a:p>
          <a:p>
            <a:pPr lvl="1"/>
            <a:r>
              <a:rPr lang="en-US" dirty="0" smtClean="0"/>
              <a:t>Operation with care</a:t>
            </a:r>
          </a:p>
          <a:p>
            <a:pPr lvl="2"/>
            <a:r>
              <a:rPr lang="en-US" dirty="0" smtClean="0"/>
              <a:t>Switch off the beam, if not really needed</a:t>
            </a:r>
          </a:p>
          <a:p>
            <a:pPr lvl="2"/>
            <a:r>
              <a:rPr lang="en-US" dirty="0" smtClean="0"/>
              <a:t>Think, if you are stopped by BLMs (permanent reset of slow protection is a </a:t>
            </a:r>
            <a:r>
              <a:rPr lang="en-US" dirty="0" err="1" smtClean="0"/>
              <a:t>NoGo</a:t>
            </a:r>
            <a:r>
              <a:rPr lang="en-US" dirty="0" smtClean="0"/>
              <a:t>!)</a:t>
            </a:r>
          </a:p>
          <a:p>
            <a:pPr lvl="2"/>
            <a:r>
              <a:rPr lang="en-US" dirty="0" smtClean="0"/>
              <a:t>Take care, also of the dark current. (e.g. use permanent magnets to stop DC in XS1)</a:t>
            </a:r>
          </a:p>
          <a:p>
            <a:pPr lvl="2"/>
            <a:r>
              <a:rPr lang="en-US" dirty="0" smtClean="0"/>
              <a:t>Stop and call Run Coordinator in case of difficulties and doubts.</a:t>
            </a:r>
          </a:p>
          <a:p>
            <a:pPr lvl="1"/>
            <a:r>
              <a:rPr lang="en-US" dirty="0" smtClean="0"/>
              <a:t>Single Shot Tools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Use the “few shot” feature of Ocelot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Develop real “single shot” possibilities for “steering”, “phasing” and “beam size measurements”</a:t>
            </a:r>
          </a:p>
          <a:p>
            <a:pPr lvl="3"/>
            <a:r>
              <a:rPr lang="en-US" dirty="0" smtClean="0"/>
              <a:t>This needs quite some work for the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3"/>
          <p:cNvSpPr txBox="1"/>
          <p:nvPr/>
        </p:nvSpPr>
        <p:spPr>
          <a:xfrm>
            <a:off x="778252" y="1061603"/>
            <a:ext cx="4820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Positive development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Overall but non monotone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Doses are still too high at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Operate with open </a:t>
            </a:r>
            <a:r>
              <a:rPr lang="en-US" dirty="0" err="1" smtClean="0"/>
              <a:t>undulators</a:t>
            </a:r>
            <a:r>
              <a:rPr lang="en-US" dirty="0" smtClean="0"/>
              <a:t> from cell#31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87605" y="4157200"/>
            <a:ext cx="4449959" cy="2124639"/>
            <a:chOff x="4579278" y="1708700"/>
            <a:chExt cx="3337469" cy="2124639"/>
          </a:xfrm>
        </p:grpSpPr>
        <p:sp>
          <p:nvSpPr>
            <p:cNvPr id="6" name="Textfeld 8"/>
            <p:cNvSpPr txBox="1"/>
            <p:nvPr/>
          </p:nvSpPr>
          <p:spPr>
            <a:xfrm>
              <a:off x="7002347" y="2228526"/>
              <a:ext cx="914400" cy="3189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b="1" dirty="0" smtClean="0"/>
                <a:t>CW40 Oct 9</a:t>
              </a:r>
            </a:p>
          </p:txBody>
        </p:sp>
        <p:graphicFrame>
          <p:nvGraphicFramePr>
            <p:cNvPr id="10" name="Obj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8933157"/>
                </p:ext>
              </p:extLst>
            </p:nvPr>
          </p:nvGraphicFramePr>
          <p:xfrm>
            <a:off x="4579278" y="1708700"/>
            <a:ext cx="2776966" cy="2124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" name="Graph" r:id="rId3" imgW="3920760" imgH="3000960" progId="Origin50.Graph">
                    <p:embed/>
                  </p:oleObj>
                </mc:Choice>
                <mc:Fallback>
                  <p:oleObj name="Graph" r:id="rId3" imgW="3920760" imgH="30009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9278" y="1708700"/>
                          <a:ext cx="2776966" cy="2124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941528" y="2138821"/>
            <a:ext cx="4496035" cy="2136192"/>
            <a:chOff x="4704952" y="34235"/>
            <a:chExt cx="3372026" cy="2136192"/>
          </a:xfrm>
        </p:grpSpPr>
        <p:sp>
          <p:nvSpPr>
            <p:cNvPr id="5" name="Textfeld 6"/>
            <p:cNvSpPr txBox="1"/>
            <p:nvPr/>
          </p:nvSpPr>
          <p:spPr>
            <a:xfrm>
              <a:off x="7162578" y="745590"/>
              <a:ext cx="914400" cy="3189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b="1" dirty="0" smtClean="0"/>
                <a:t>CW38 Sep 25</a:t>
              </a:r>
            </a:p>
          </p:txBody>
        </p:sp>
        <p:graphicFrame>
          <p:nvGraphicFramePr>
            <p:cNvPr id="11" name="Objek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343891"/>
                </p:ext>
              </p:extLst>
            </p:nvPr>
          </p:nvGraphicFramePr>
          <p:xfrm>
            <a:off x="4704952" y="34235"/>
            <a:ext cx="2791001" cy="2136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" name="Graph" r:id="rId5" imgW="3920760" imgH="3000960" progId="Origin50.Graph">
                    <p:embed/>
                  </p:oleObj>
                </mc:Choice>
                <mc:Fallback>
                  <p:oleObj name="Graph" r:id="rId5" imgW="3920760" imgH="30009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952" y="34235"/>
                          <a:ext cx="2791001" cy="2136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6858856" y="1016736"/>
            <a:ext cx="4496125" cy="2118978"/>
            <a:chOff x="4877220" y="3366196"/>
            <a:chExt cx="3372094" cy="2118978"/>
          </a:xfrm>
        </p:grpSpPr>
        <p:sp>
          <p:nvSpPr>
            <p:cNvPr id="7" name="Textfeld 9"/>
            <p:cNvSpPr txBox="1"/>
            <p:nvPr/>
          </p:nvSpPr>
          <p:spPr>
            <a:xfrm>
              <a:off x="7334914" y="4043124"/>
              <a:ext cx="914400" cy="3189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b="1" dirty="0" smtClean="0"/>
                <a:t>CW44 Oct 30</a:t>
              </a:r>
            </a:p>
          </p:txBody>
        </p:sp>
        <p:graphicFrame>
          <p:nvGraphicFramePr>
            <p:cNvPr id="12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6763300"/>
                </p:ext>
              </p:extLst>
            </p:nvPr>
          </p:nvGraphicFramePr>
          <p:xfrm>
            <a:off x="4877220" y="3366196"/>
            <a:ext cx="2769807" cy="2118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" name="Graph" r:id="rId7" imgW="3920760" imgH="3000960" progId="Origin50.Graph">
                    <p:embed/>
                  </p:oleObj>
                </mc:Choice>
                <mc:Fallback>
                  <p:oleObj name="Graph" r:id="rId7" imgW="3920760" imgH="30009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7220" y="3366196"/>
                          <a:ext cx="2769807" cy="2118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6904085" y="2925937"/>
            <a:ext cx="4527097" cy="2081350"/>
            <a:chOff x="4787538" y="5095327"/>
            <a:chExt cx="3395323" cy="2081350"/>
          </a:xfrm>
        </p:grpSpPr>
        <p:graphicFrame>
          <p:nvGraphicFramePr>
            <p:cNvPr id="13" name="Objek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21521"/>
                </p:ext>
              </p:extLst>
            </p:nvPr>
          </p:nvGraphicFramePr>
          <p:xfrm>
            <a:off x="4787538" y="5095327"/>
            <a:ext cx="2719048" cy="208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" name="Graph" r:id="rId9" imgW="3920760" imgH="3000960" progId="Origin50.Graph">
                    <p:embed/>
                  </p:oleObj>
                </mc:Choice>
                <mc:Fallback>
                  <p:oleObj name="Graph" r:id="rId9" imgW="3920760" imgH="30009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538" y="5095327"/>
                          <a:ext cx="2719048" cy="208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feld 15"/>
            <p:cNvSpPr txBox="1"/>
            <p:nvPr/>
          </p:nvSpPr>
          <p:spPr>
            <a:xfrm>
              <a:off x="7268461" y="5823863"/>
              <a:ext cx="914400" cy="3189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b="1" dirty="0" smtClean="0"/>
                <a:t>CW45 Nov 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26627" y="4815075"/>
            <a:ext cx="4504555" cy="2093623"/>
            <a:chOff x="347911" y="4347106"/>
            <a:chExt cx="3378416" cy="2093623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2313324"/>
                </p:ext>
              </p:extLst>
            </p:nvPr>
          </p:nvGraphicFramePr>
          <p:xfrm>
            <a:off x="347911" y="4347106"/>
            <a:ext cx="2736304" cy="2093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" name="Graph" r:id="rId11" imgW="3920760" imgH="3000960" progId="Origin50.Graph">
                    <p:embed/>
                  </p:oleObj>
                </mc:Choice>
                <mc:Fallback>
                  <p:oleObj name="Graph" r:id="rId11" imgW="3920760" imgH="30009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911" y="4347106"/>
                          <a:ext cx="2736304" cy="2093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feld 15"/>
            <p:cNvSpPr txBox="1"/>
            <p:nvPr/>
          </p:nvSpPr>
          <p:spPr>
            <a:xfrm>
              <a:off x="2811927" y="5074941"/>
              <a:ext cx="914400" cy="3189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b="1" dirty="0" smtClean="0"/>
                <a:t>CW47 Nov 27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287868" y="576130"/>
            <a:ext cx="11061700" cy="9709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1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1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Time evolution of Absorbed doses – SASE1, subsequent weeks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978400" y="3390900"/>
            <a:ext cx="304800" cy="582550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1" name="Down Arrow 20"/>
          <p:cNvSpPr/>
          <p:nvPr/>
        </p:nvSpPr>
        <p:spPr>
          <a:xfrm>
            <a:off x="4991100" y="5227711"/>
            <a:ext cx="304800" cy="582550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2" name="Down Arrow 21"/>
          <p:cNvSpPr/>
          <p:nvPr/>
        </p:nvSpPr>
        <p:spPr>
          <a:xfrm>
            <a:off x="10796181" y="830407"/>
            <a:ext cx="304800" cy="582550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3" name="Down Arrow 22"/>
          <p:cNvSpPr/>
          <p:nvPr/>
        </p:nvSpPr>
        <p:spPr>
          <a:xfrm>
            <a:off x="10821581" y="2427114"/>
            <a:ext cx="304800" cy="582550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4" name="Down Arrow 23"/>
          <p:cNvSpPr/>
          <p:nvPr/>
        </p:nvSpPr>
        <p:spPr>
          <a:xfrm>
            <a:off x="10821581" y="4413452"/>
            <a:ext cx="304800" cy="582550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5" name="Textfeld 24"/>
          <p:cNvSpPr txBox="1"/>
          <p:nvPr/>
        </p:nvSpPr>
        <p:spPr>
          <a:xfrm>
            <a:off x="287868" y="6480980"/>
            <a:ext cx="2818069" cy="3294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13"/>
              </a:buBlip>
            </a:pPr>
            <a:r>
              <a:rPr lang="en-US" sz="1400" dirty="0" smtClean="0"/>
              <a:t>Curtesy: F. Wolff-Fabris, XFEL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514607" y="1404"/>
            <a:ext cx="4368800" cy="91440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solidFill>
                  <a:srgbClr val="FF0000"/>
                </a:solidFill>
              </a:rPr>
              <a:t>Undulator Group:</a:t>
            </a:r>
          </a:p>
          <a:p>
            <a:pPr>
              <a:lnSpc>
                <a:spcPct val="112000"/>
              </a:lnSpc>
            </a:pPr>
            <a:r>
              <a:rPr lang="en-US" dirty="0" smtClean="0">
                <a:solidFill>
                  <a:srgbClr val="FF0000"/>
                </a:solidFill>
              </a:rPr>
              <a:t>55 </a:t>
            </a:r>
            <a:r>
              <a:rPr lang="en-US" dirty="0" err="1" smtClean="0">
                <a:solidFill>
                  <a:srgbClr val="FF0000"/>
                </a:solidFill>
              </a:rPr>
              <a:t>Gy</a:t>
            </a:r>
            <a:r>
              <a:rPr lang="en-US" dirty="0" smtClean="0">
                <a:solidFill>
                  <a:srgbClr val="FF0000"/>
                </a:solidFill>
              </a:rPr>
              <a:t> -&gt; Damage level get bigger </a:t>
            </a:r>
          </a:p>
          <a:p>
            <a:pPr>
              <a:lnSpc>
                <a:spcPct val="112000"/>
              </a:lnSpc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than measurement </a:t>
            </a:r>
            <a:r>
              <a:rPr lang="en-US" dirty="0" err="1" smtClean="0">
                <a:solidFill>
                  <a:srgbClr val="FF0000"/>
                </a:solidFill>
              </a:rPr>
              <a:t>accurary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" y="345852"/>
            <a:ext cx="11256826" cy="499153"/>
          </a:xfrm>
        </p:spPr>
        <p:txBody>
          <a:bodyPr/>
          <a:lstStyle/>
          <a:p>
            <a:r>
              <a:rPr lang="en-US" dirty="0" smtClean="0"/>
              <a:t>There are two typical Pattern in the Undulator Dose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7665" y="1367694"/>
            <a:ext cx="7954333" cy="4545747"/>
          </a:xfrm>
        </p:spPr>
        <p:txBody>
          <a:bodyPr/>
          <a:lstStyle/>
          <a:p>
            <a:r>
              <a:rPr lang="en-US" dirty="0" smtClean="0"/>
              <a:t>Single Impact</a:t>
            </a:r>
          </a:p>
          <a:p>
            <a:pPr lvl="1"/>
            <a:r>
              <a:rPr lang="en-US" dirty="0" smtClean="0"/>
              <a:t>Step-like Increase of the Dose, clearly correlated to failure or operational issues.</a:t>
            </a:r>
          </a:p>
          <a:p>
            <a:pPr lvl="1"/>
            <a:r>
              <a:rPr lang="en-US" dirty="0" smtClean="0"/>
              <a:t>First pass steering</a:t>
            </a:r>
          </a:p>
          <a:p>
            <a:pPr lvl="1"/>
            <a:r>
              <a:rPr lang="en-US" dirty="0" smtClean="0"/>
              <a:t>Component Failure</a:t>
            </a:r>
          </a:p>
          <a:p>
            <a:pPr lvl="1"/>
            <a:r>
              <a:rPr lang="en-US" dirty="0" smtClean="0"/>
              <a:t>Might later also occur on MPS events due to latency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Continuous Irradiation</a:t>
            </a:r>
          </a:p>
          <a:p>
            <a:pPr lvl="1"/>
            <a:r>
              <a:rPr lang="en-US" dirty="0" smtClean="0"/>
              <a:t>Slow creeping up dose levels in the last 1/3 of the </a:t>
            </a:r>
            <a:r>
              <a:rPr lang="en-US" dirty="0" err="1" smtClean="0"/>
              <a:t>undulator</a:t>
            </a:r>
            <a:endParaRPr lang="en-US" dirty="0" smtClean="0"/>
          </a:p>
          <a:p>
            <a:pPr lvl="1"/>
            <a:r>
              <a:rPr lang="en-US" dirty="0" smtClean="0"/>
              <a:t>Appearing only with </a:t>
            </a:r>
            <a:r>
              <a:rPr lang="en-US" dirty="0" err="1" smtClean="0"/>
              <a:t>undulators</a:t>
            </a:r>
            <a:r>
              <a:rPr lang="en-US" dirty="0" smtClean="0"/>
              <a:t> closed</a:t>
            </a:r>
          </a:p>
          <a:p>
            <a:pPr lvl="1"/>
            <a:r>
              <a:rPr lang="en-US" dirty="0" smtClean="0"/>
              <a:t>BLMs show high levels simultaneously (if </a:t>
            </a:r>
            <a:r>
              <a:rPr lang="en-US" dirty="0" err="1" smtClean="0"/>
              <a:t>undulators</a:t>
            </a:r>
            <a:r>
              <a:rPr lang="en-US" dirty="0" smtClean="0"/>
              <a:t> closed)</a:t>
            </a:r>
          </a:p>
          <a:p>
            <a:pPr lvl="1"/>
            <a:r>
              <a:rPr lang="en-US" dirty="0" smtClean="0"/>
              <a:t>Vacuum increases simultaneously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5" y="3536058"/>
            <a:ext cx="2952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1" y="866747"/>
            <a:ext cx="2905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2268" y="3245728"/>
            <a:ext cx="2792320" cy="3098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Trip of the SASE1 quad circuit (7 </a:t>
            </a:r>
            <a:r>
              <a:rPr lang="en-US" sz="1400" dirty="0" err="1" smtClean="0"/>
              <a:t>Gy</a:t>
            </a:r>
            <a:r>
              <a:rPr lang="en-US" sz="1400" dirty="0" smtClean="0"/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2403" y="5998080"/>
            <a:ext cx="2792320" cy="3098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Dose increase during user run (8 </a:t>
            </a:r>
            <a:r>
              <a:rPr lang="en-US" sz="1400" dirty="0" err="1" smtClean="0"/>
              <a:t>Gy</a:t>
            </a:r>
            <a:r>
              <a:rPr lang="en-US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4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Dose pattern along the </a:t>
            </a:r>
            <a:r>
              <a:rPr lang="en-US" dirty="0"/>
              <a:t>U</a:t>
            </a:r>
            <a:r>
              <a:rPr lang="en-US" dirty="0" smtClean="0"/>
              <a:t>ndulator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2228" y="1367694"/>
            <a:ext cx="5665031" cy="4545747"/>
          </a:xfrm>
        </p:spPr>
        <p:txBody>
          <a:bodyPr/>
          <a:lstStyle/>
          <a:p>
            <a:r>
              <a:rPr lang="en-US" dirty="0" smtClean="0"/>
              <a:t>Exponential Decay in Cells 0 -8</a:t>
            </a:r>
          </a:p>
          <a:p>
            <a:pPr lvl="1"/>
            <a:r>
              <a:rPr lang="en-US" dirty="0" smtClean="0"/>
              <a:t>Collimation of particle loss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57187" lvl="1" indent="0">
              <a:buNone/>
            </a:pPr>
            <a:endParaRPr lang="en-US" dirty="0" smtClean="0"/>
          </a:p>
          <a:p>
            <a:r>
              <a:rPr lang="en-US" dirty="0" smtClean="0"/>
              <a:t>Bump in last 1/3</a:t>
            </a:r>
            <a:r>
              <a:rPr lang="en-US" baseline="30000" dirty="0" smtClean="0"/>
              <a:t>rd</a:t>
            </a:r>
            <a:r>
              <a:rPr lang="en-US" dirty="0" smtClean="0"/>
              <a:t> of the Undulator</a:t>
            </a:r>
          </a:p>
          <a:p>
            <a:pPr lvl="1"/>
            <a:r>
              <a:rPr lang="en-US" dirty="0" smtClean="0"/>
              <a:t>Synchrotron Radiation?</a:t>
            </a:r>
          </a:p>
          <a:p>
            <a:pPr lvl="1"/>
            <a:r>
              <a:rPr lang="en-US" dirty="0" smtClean="0"/>
              <a:t>How much particle loss is hidden under the bump?</a:t>
            </a:r>
          </a:p>
          <a:p>
            <a:pPr lvl="1"/>
            <a:r>
              <a:rPr lang="en-US" dirty="0" smtClean="0"/>
              <a:t>Does the bump move when last row of </a:t>
            </a:r>
            <a:r>
              <a:rPr lang="en-US" dirty="0" err="1" smtClean="0"/>
              <a:t>undulators</a:t>
            </a:r>
            <a:r>
              <a:rPr lang="en-US" dirty="0" smtClean="0"/>
              <a:t> are closed?</a:t>
            </a:r>
            <a:endParaRPr lang="en-US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63161"/>
              </p:ext>
            </p:extLst>
          </p:nvPr>
        </p:nvGraphicFramePr>
        <p:xfrm>
          <a:off x="261332" y="1293502"/>
          <a:ext cx="6860922" cy="482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32" y="1293502"/>
                        <a:ext cx="6860922" cy="4822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ihandform 7"/>
          <p:cNvSpPr/>
          <p:nvPr/>
        </p:nvSpPr>
        <p:spPr>
          <a:xfrm>
            <a:off x="1619075" y="2583809"/>
            <a:ext cx="1275127" cy="2541864"/>
          </a:xfrm>
          <a:custGeom>
            <a:avLst/>
            <a:gdLst>
              <a:gd name="connsiteX0" fmla="*/ 0 w 1275127"/>
              <a:gd name="connsiteY0" fmla="*/ 0 h 2541864"/>
              <a:gd name="connsiteX1" fmla="*/ 302004 w 1275127"/>
              <a:gd name="connsiteY1" fmla="*/ 1535185 h 2541864"/>
              <a:gd name="connsiteX2" fmla="*/ 629175 w 1275127"/>
              <a:gd name="connsiteY2" fmla="*/ 1954635 h 2541864"/>
              <a:gd name="connsiteX3" fmla="*/ 914400 w 1275127"/>
              <a:gd name="connsiteY3" fmla="*/ 2332140 h 2541864"/>
              <a:gd name="connsiteX4" fmla="*/ 1275127 w 1275127"/>
              <a:gd name="connsiteY4" fmla="*/ 2541864 h 25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127" h="2541864">
                <a:moveTo>
                  <a:pt x="0" y="0"/>
                </a:moveTo>
                <a:cubicBezTo>
                  <a:pt x="98571" y="604706"/>
                  <a:pt x="197142" y="1209413"/>
                  <a:pt x="302004" y="1535185"/>
                </a:cubicBezTo>
                <a:cubicBezTo>
                  <a:pt x="406867" y="1860958"/>
                  <a:pt x="527109" y="1821809"/>
                  <a:pt x="629175" y="1954635"/>
                </a:cubicBezTo>
                <a:cubicBezTo>
                  <a:pt x="731241" y="2087461"/>
                  <a:pt x="806741" y="2234269"/>
                  <a:pt x="914400" y="2332140"/>
                </a:cubicBezTo>
                <a:cubicBezTo>
                  <a:pt x="1022059" y="2430012"/>
                  <a:pt x="1227590" y="2511105"/>
                  <a:pt x="1275127" y="2541864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ogen 8"/>
          <p:cNvSpPr/>
          <p:nvPr/>
        </p:nvSpPr>
        <p:spPr>
          <a:xfrm flipH="1" flipV="1">
            <a:off x="1686186" y="-125835"/>
            <a:ext cx="2583809" cy="5352176"/>
          </a:xfrm>
          <a:prstGeom prst="arc">
            <a:avLst/>
          </a:prstGeom>
          <a:ln w="22225">
            <a:solidFill>
              <a:schemeClr val="accent1">
                <a:lumMod val="50000"/>
                <a:lumOff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ogen 10"/>
          <p:cNvSpPr/>
          <p:nvPr/>
        </p:nvSpPr>
        <p:spPr>
          <a:xfrm>
            <a:off x="3984771" y="4177719"/>
            <a:ext cx="1719743" cy="1954634"/>
          </a:xfrm>
          <a:prstGeom prst="arc">
            <a:avLst>
              <a:gd name="adj1" fmla="val 10767261"/>
              <a:gd name="adj2" fmla="val 0"/>
            </a:avLst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976602"/>
              </p:ext>
            </p:extLst>
          </p:nvPr>
        </p:nvGraphicFramePr>
        <p:xfrm>
          <a:off x="2474490" y="1281250"/>
          <a:ext cx="9717511" cy="55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4490" y="1281250"/>
                        <a:ext cx="9717511" cy="557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08001" y="750509"/>
            <a:ext cx="11061700" cy="9709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2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12000"/>
              </a:lnSpc>
              <a:buNone/>
            </a:pPr>
            <a:r>
              <a:rPr lang="en-US" sz="1800" dirty="0" smtClean="0"/>
              <a:t>No difference due to operational mode: dose rate scales linear to transported charge.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287868" y="6480980"/>
            <a:ext cx="2818069" cy="3294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/>
              <a:t>Curtesy: F. Wolff-Fabris, XFEL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9145" y="4528459"/>
            <a:ext cx="3067728" cy="1234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dirty="0" smtClean="0"/>
              <a:t>Remark:</a:t>
            </a:r>
          </a:p>
          <a:p>
            <a:pPr>
              <a:lnSpc>
                <a:spcPct val="112000"/>
              </a:lnSpc>
            </a:pPr>
            <a:r>
              <a:rPr lang="en-US" dirty="0" smtClean="0"/>
              <a:t>250 </a:t>
            </a:r>
            <a:r>
              <a:rPr lang="en-US" dirty="0" err="1" smtClean="0"/>
              <a:t>fC</a:t>
            </a:r>
            <a:r>
              <a:rPr lang="en-US" dirty="0" smtClean="0"/>
              <a:t>, 2700 bunches, 10 Hz</a:t>
            </a:r>
          </a:p>
          <a:p>
            <a:pPr>
              <a:lnSpc>
                <a:spcPct val="112000"/>
              </a:lnSpc>
            </a:pPr>
            <a:r>
              <a:rPr lang="en-US" dirty="0" smtClean="0"/>
              <a:t>-&gt; 0.583 Q/d</a:t>
            </a:r>
          </a:p>
          <a:p>
            <a:pPr>
              <a:lnSpc>
                <a:spcPct val="112000"/>
              </a:lnSpc>
            </a:pPr>
            <a:r>
              <a:rPr lang="en-US" dirty="0" smtClean="0"/>
              <a:t>(LCLS would need 225 days)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1593" y="2040102"/>
            <a:ext cx="3155280" cy="1533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/>
              <a:t>Remark:</a:t>
            </a:r>
          </a:p>
          <a:p>
            <a:pPr>
              <a:lnSpc>
                <a:spcPct val="112000"/>
              </a:lnSpc>
            </a:pPr>
            <a:r>
              <a:rPr lang="en-US" sz="1600" dirty="0" smtClean="0"/>
              <a:t>Data taken during user runs, and special runs with increased number of bunches.</a:t>
            </a:r>
          </a:p>
          <a:p>
            <a:pPr>
              <a:lnSpc>
                <a:spcPct val="112000"/>
              </a:lnSpc>
            </a:pPr>
            <a:r>
              <a:rPr lang="en-US" sz="1600" dirty="0" smtClean="0"/>
              <a:t>Machine “lossless” 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User operation mode, typical picture – dose rate per transported charge rate</a:t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26719"/>
              </p:ext>
            </p:extLst>
          </p:nvPr>
        </p:nvGraphicFramePr>
        <p:xfrm>
          <a:off x="228600" y="2960626"/>
          <a:ext cx="5904800" cy="3388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60626"/>
                        <a:ext cx="5904800" cy="3388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87868" y="1064793"/>
            <a:ext cx="5481738" cy="22153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Shielding efforts started, by 2 mm of lead</a:t>
            </a:r>
          </a:p>
          <a:p>
            <a:pPr marL="0" indent="0">
              <a:buNone/>
            </a:pPr>
            <a:r>
              <a:rPr lang="en-US" sz="1800" dirty="0" smtClean="0"/>
              <a:t>- Understand radiation origin (high energy electrons vs. synchrotron radiation) using 2mm Lead Shield (test on Cell#31/SASE1).</a:t>
            </a:r>
          </a:p>
          <a:p>
            <a:pPr marL="0" indent="0">
              <a:buNone/>
            </a:pPr>
            <a:r>
              <a:rPr lang="en-US" sz="1800" dirty="0" smtClean="0"/>
              <a:t>- Develop systematic study and shielding protection to each </a:t>
            </a:r>
            <a:r>
              <a:rPr lang="en-US" sz="1800" dirty="0" err="1" smtClean="0"/>
              <a:t>undulator</a:t>
            </a:r>
            <a:r>
              <a:rPr lang="en-US" sz="1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b="8943"/>
          <a:stretch/>
        </p:blipFill>
        <p:spPr>
          <a:xfrm>
            <a:off x="6054405" y="1166070"/>
            <a:ext cx="5753100" cy="260058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19309"/>
              </p:ext>
            </p:extLst>
          </p:nvPr>
        </p:nvGraphicFramePr>
        <p:xfrm>
          <a:off x="5530112" y="3523377"/>
          <a:ext cx="6984464" cy="349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Graph" r:id="rId8" imgW="3920760" imgH="3000960" progId="Origin50.Graph">
                  <p:embed/>
                </p:oleObj>
              </mc:Choice>
              <mc:Fallback>
                <p:oleObj name="Graph" r:id="rId8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0112" y="3523377"/>
                        <a:ext cx="6984464" cy="3499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1" y="5993131"/>
            <a:ext cx="4610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- Shielding leads to 60% less dose</a:t>
            </a:r>
            <a:endParaRPr lang="en-US" sz="16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4555222" y="1275127"/>
            <a:ext cx="4263652" cy="136028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87868" y="6480980"/>
            <a:ext cx="2818069" cy="3294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/>
              <a:t>Curtesy: F. Wolff-Fabris, XFEL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855526" y="453421"/>
            <a:ext cx="4250827" cy="3665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Remark: LCLS shields all sensors with 5 mm lead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88000" y="367932"/>
            <a:ext cx="11256826" cy="499153"/>
          </a:xfrm>
        </p:spPr>
        <p:txBody>
          <a:bodyPr/>
          <a:lstStyle/>
          <a:p>
            <a:r>
              <a:rPr lang="en-US" sz="2400" dirty="0" smtClean="0"/>
              <a:t>Try to identify Synchrotron Radiation as the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92" y="314626"/>
            <a:ext cx="8358188" cy="628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47" y="124691"/>
            <a:ext cx="4012953" cy="300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9390" y="655180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/>
              <a:t>Curtesy: H.D. </a:t>
            </a:r>
            <a:r>
              <a:rPr lang="en-US" sz="1400" dirty="0" err="1" smtClean="0"/>
              <a:t>Nuhn</a:t>
            </a:r>
            <a:r>
              <a:rPr lang="en-US" sz="1400" dirty="0" smtClean="0"/>
              <a:t>, SLAC</a:t>
            </a:r>
          </a:p>
        </p:txBody>
      </p:sp>
    </p:spTree>
    <p:extLst>
      <p:ext uri="{BB962C8B-B14F-4D97-AF65-F5344CB8AC3E}">
        <p14:creationId xmlns:p14="http://schemas.microsoft.com/office/powerpoint/2010/main" val="3999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88000" y="351154"/>
            <a:ext cx="11256826" cy="499153"/>
          </a:xfrm>
        </p:spPr>
        <p:txBody>
          <a:bodyPr/>
          <a:lstStyle/>
          <a:p>
            <a:r>
              <a:rPr lang="en-US" dirty="0" smtClean="0"/>
              <a:t>New Tool: Pandora 2252 m (Cell 3) SASE Run 500 µJ (Support by A. Leuschner)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13" y="1150061"/>
            <a:ext cx="7243544" cy="54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dnoelle\Desktop\Travemünde 2018\20180102-MX2_12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/>
          <a:stretch/>
        </p:blipFill>
        <p:spPr bwMode="auto">
          <a:xfrm>
            <a:off x="293615" y="1689669"/>
            <a:ext cx="2097248" cy="38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>
            <a:off x="1493241" y="1150061"/>
            <a:ext cx="897622" cy="2583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Textfeld 6"/>
          <p:cNvSpPr txBox="1"/>
          <p:nvPr/>
        </p:nvSpPr>
        <p:spPr>
          <a:xfrm>
            <a:off x="8086988" y="4748168"/>
            <a:ext cx="3749878" cy="12755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Neutrons slightly higher than noise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Gamma at about 0.1 µ</a:t>
            </a:r>
            <a:r>
              <a:rPr lang="en-US" sz="1600" dirty="0" err="1" smtClean="0"/>
              <a:t>Sv</a:t>
            </a:r>
            <a:r>
              <a:rPr lang="en-US" sz="1600" dirty="0" smtClean="0"/>
              <a:t>/h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Gamma peak not very sharp (wider energy distribution)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501" y="5856285"/>
            <a:ext cx="2705800" cy="334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/>
              <a:t>Get Hands on the Spectrum</a:t>
            </a:r>
          </a:p>
        </p:txBody>
      </p:sp>
    </p:spTree>
    <p:extLst>
      <p:ext uri="{BB962C8B-B14F-4D97-AF65-F5344CB8AC3E}">
        <p14:creationId xmlns:p14="http://schemas.microsoft.com/office/powerpoint/2010/main" val="33075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" y="342765"/>
            <a:ext cx="11256826" cy="499153"/>
          </a:xfrm>
        </p:spPr>
        <p:txBody>
          <a:bodyPr/>
          <a:lstStyle/>
          <a:p>
            <a:r>
              <a:rPr lang="en-US" dirty="0" smtClean="0"/>
              <a:t>New Tool: Pandora 2415 m (Cell 30) SASE Run 500 µJ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017726"/>
            <a:ext cx="8011108" cy="561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Textfeld 3"/>
          <p:cNvSpPr txBox="1"/>
          <p:nvPr/>
        </p:nvSpPr>
        <p:spPr>
          <a:xfrm>
            <a:off x="6904138" y="4412609"/>
            <a:ext cx="5069747" cy="19294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Neutrons at noise level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Gammas at about 1 µ</a:t>
            </a:r>
            <a:r>
              <a:rPr lang="en-US" sz="1600" dirty="0" err="1" smtClean="0"/>
              <a:t>Sv</a:t>
            </a:r>
            <a:r>
              <a:rPr lang="en-US" sz="1600" dirty="0" smtClean="0"/>
              <a:t>/h (10 x Entrance)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Gamma peak very sharp (many small energy portions well in time)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A. Leuschner: looks like Synchrotron Radiation </a:t>
            </a:r>
          </a:p>
        </p:txBody>
      </p:sp>
    </p:spTree>
    <p:extLst>
      <p:ext uri="{BB962C8B-B14F-4D97-AF65-F5344CB8AC3E}">
        <p14:creationId xmlns:p14="http://schemas.microsoft.com/office/powerpoint/2010/main" val="29200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1111</Words>
  <Application>Microsoft Office PowerPoint</Application>
  <PresentationFormat>Benutzerdefiniert</PresentationFormat>
  <Paragraphs>153</Paragraphs>
  <Slides>15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XFEL_PowerPoint_16x9_v3_RW</vt:lpstr>
      <vt:lpstr>template-european-xfel-gmbh_presentation-with-partner-logos</vt:lpstr>
      <vt:lpstr>1_template-european-xfel-gmbh_presentation-with-partner-logos</vt:lpstr>
      <vt:lpstr>Graph</vt:lpstr>
      <vt:lpstr>XFEL Operation – Radiation Issues</vt:lpstr>
      <vt:lpstr>PowerPoint-Präsentation</vt:lpstr>
      <vt:lpstr>There are two typical Pattern in the Undulator Dose</vt:lpstr>
      <vt:lpstr>Typical Dose pattern along the Undulator</vt:lpstr>
      <vt:lpstr>User operation mode, typical picture – dose rate per transported charge rate </vt:lpstr>
      <vt:lpstr>Try to identify Synchrotron Radiation as the Source</vt:lpstr>
      <vt:lpstr>PowerPoint-Präsentation</vt:lpstr>
      <vt:lpstr>New Tool: Pandora 2252 m (Cell 3) SASE Run 500 µJ (Support by A. Leuschner)</vt:lpstr>
      <vt:lpstr>New Tool: Pandora 2415 m (Cell 30) SASE Run 500 µJ</vt:lpstr>
      <vt:lpstr>New Tool: Pandora 2252 m (Cell 3) Beam Loss L3 Feedback going mad</vt:lpstr>
      <vt:lpstr>Some Conclusions: Direct hits due to miss-steering</vt:lpstr>
      <vt:lpstr>Some Conclusions: Radiation Dose Peak at 2nd half of undulator</vt:lpstr>
      <vt:lpstr>Recent Results: Logbook 20.02.2018</vt:lpstr>
      <vt:lpstr>Look into Pandoras Box … Data</vt:lpstr>
      <vt:lpstr>Some Conclusions: … but there is not only the Undulator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dnoelle</cp:lastModifiedBy>
  <cp:revision>213</cp:revision>
  <dcterms:created xsi:type="dcterms:W3CDTF">2017-04-13T07:40:56Z</dcterms:created>
  <dcterms:modified xsi:type="dcterms:W3CDTF">2018-02-26T10:40:17Z</dcterms:modified>
</cp:coreProperties>
</file>