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5" r:id="rId3"/>
    <p:sldId id="276" r:id="rId4"/>
    <p:sldId id="289" r:id="rId5"/>
    <p:sldId id="290" r:id="rId6"/>
    <p:sldId id="291" r:id="rId7"/>
    <p:sldId id="292" r:id="rId8"/>
    <p:sldId id="293" r:id="rId9"/>
  </p:sldIdLst>
  <p:sldSz cx="9144000" cy="6858000" type="screen4x3"/>
  <p:notesSz cx="6794500" cy="99314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30A"/>
    <a:srgbClr val="261748"/>
    <a:srgbClr val="E0E0E0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59" autoAdjust="0"/>
    <p:restoredTop sz="97286" autoAdjust="0"/>
  </p:normalViewPr>
  <p:slideViewPr>
    <p:cSldViewPr snapToGrid="0" showGuides="1">
      <p:cViewPr>
        <p:scale>
          <a:sx n="64" d="100"/>
          <a:sy n="64" d="100"/>
        </p:scale>
        <p:origin x="-2994" y="-1530"/>
      </p:cViewPr>
      <p:guideLst>
        <p:guide orient="horz" pos="3956"/>
        <p:guide orient="horz" pos="900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3468" y="-72"/>
      </p:cViewPr>
      <p:guideLst>
        <p:guide orient="horz" pos="3129"/>
        <p:guide pos="21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0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4831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34831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70F96095-A911-4B8A-9974-6A40BAAD550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9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08DDF-290B-49BC-9F94-6BC547E80180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6125"/>
            <a:ext cx="4960938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933" y="4717415"/>
            <a:ext cx="4982634" cy="44691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 dirty="0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 dirty="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Upper </a:t>
            </a:r>
            <a:r>
              <a:rPr lang="en-GB" sz="1100" dirty="0"/>
              <a:t>area: </a:t>
            </a:r>
            <a:r>
              <a:rPr lang="en-GB" sz="1100" b="1" dirty="0"/>
              <a:t>Title</a:t>
            </a:r>
            <a:r>
              <a:rPr lang="en-GB" sz="1100" dirty="0"/>
              <a:t> of your talk, max. 2 rows of the defined size (55 </a:t>
            </a:r>
            <a:r>
              <a:rPr lang="en-GB" sz="1100" dirty="0" err="1"/>
              <a:t>pt</a:t>
            </a:r>
            <a:r>
              <a:rPr lang="en-GB" sz="1100" dirty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Lower </a:t>
            </a:r>
            <a:r>
              <a:rPr lang="en-GB" sz="1100" dirty="0"/>
              <a:t>area </a:t>
            </a:r>
            <a:r>
              <a:rPr lang="en-GB" sz="1100" b="1" dirty="0"/>
              <a:t>(subtitle):</a:t>
            </a:r>
            <a:r>
              <a:rPr lang="en-GB" sz="1100" dirty="0"/>
              <a:t> Conference/meeting/workshop, location, date, </a:t>
            </a:r>
            <a:br>
              <a:rPr lang="en-GB" sz="1100" dirty="0"/>
            </a:br>
            <a:r>
              <a:rPr lang="en-GB" sz="1100" dirty="0" smtClean="0"/>
              <a:t>your </a:t>
            </a:r>
            <a:r>
              <a:rPr lang="en-GB" sz="1100" dirty="0"/>
              <a:t>name and affiliation, </a:t>
            </a:r>
            <a:r>
              <a:rPr lang="en-GB" sz="1100" dirty="0" smtClean="0"/>
              <a:t>max</a:t>
            </a:r>
            <a:r>
              <a:rPr lang="en-GB" sz="1100" dirty="0"/>
              <a:t>. 4 rows of the defined size (32 </a:t>
            </a:r>
            <a:r>
              <a:rPr lang="en-GB" sz="1100" dirty="0" err="1"/>
              <a:t>pt</a:t>
            </a:r>
            <a:r>
              <a:rPr lang="en-GB" sz="1100" dirty="0" smtClean="0"/>
              <a:t>)</a:t>
            </a:r>
            <a:endParaRPr lang="en-GB" sz="11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8168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EAC planning SASE1</a:t>
            </a:r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03253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39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2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Shutdown October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t>‹#›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 smtClean="0"/>
              <a:t>16-03-2018,</a:t>
            </a:r>
            <a:r>
              <a:rPr lang="en-GB" baseline="0" noProof="0" dirty="0" smtClean="0"/>
              <a:t> European XFEL, Hamburg</a:t>
            </a:r>
            <a:endParaRPr lang="en-GB" noProof="0" dirty="0" smtClean="0"/>
          </a:p>
          <a:p>
            <a:pPr lvl="0"/>
            <a:r>
              <a:rPr lang="en-GB" noProof="0" dirty="0" smtClean="0"/>
              <a:t>M.</a:t>
            </a:r>
            <a:r>
              <a:rPr lang="en-GB" baseline="0" noProof="0" dirty="0" smtClean="0"/>
              <a:t> Areste, PSPO</a:t>
            </a:r>
            <a:endParaRPr lang="en-GB" noProof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sz="4000" dirty="0" smtClean="0"/>
              <a:t>Shutdown April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list April Shutdown</a:t>
            </a:r>
            <a:endParaRPr lang="de-DE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5" t="15758" r="28526" b="27879"/>
          <a:stretch/>
        </p:blipFill>
        <p:spPr bwMode="auto">
          <a:xfrm>
            <a:off x="95250" y="1127601"/>
            <a:ext cx="8905287" cy="515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38772" y="493027"/>
            <a:ext cx="2790825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600" dirty="0">
                <a:solidFill>
                  <a:schemeClr val="accent3"/>
                </a:solidFill>
              </a:rPr>
              <a:t>There is still time until the </a:t>
            </a:r>
            <a:r>
              <a:rPr lang="en-US" sz="1600" dirty="0" smtClean="0">
                <a:solidFill>
                  <a:schemeClr val="accent3"/>
                </a:solidFill>
              </a:rPr>
              <a:t>shutdown, </a:t>
            </a:r>
            <a:r>
              <a:rPr lang="en-US" sz="1600" dirty="0">
                <a:solidFill>
                  <a:schemeClr val="accent3"/>
                </a:solidFill>
              </a:rPr>
              <a:t>check the list and send the missing </a:t>
            </a:r>
            <a:r>
              <a:rPr lang="en-US" sz="1600" dirty="0" smtClean="0">
                <a:solidFill>
                  <a:schemeClr val="accent3"/>
                </a:solidFill>
              </a:rPr>
              <a:t>tasks!!!</a:t>
            </a:r>
            <a:endParaRPr lang="de-DE" sz="16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80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XTD1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367110" y="1447800"/>
            <a:ext cx="855781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000" dirty="0" smtClean="0">
                <a:solidFill>
                  <a:schemeClr val="accent3"/>
                </a:solidFill>
              </a:rPr>
              <a:t>Tasks in XTD1 are coordinated by C. Youngman, tasks will resume the 4</a:t>
            </a:r>
            <a:r>
              <a:rPr lang="en-US" sz="2000" baseline="30000" dirty="0" smtClean="0">
                <a:solidFill>
                  <a:schemeClr val="accent3"/>
                </a:solidFill>
              </a:rPr>
              <a:t>th</a:t>
            </a:r>
            <a:r>
              <a:rPr lang="en-US" sz="2000" dirty="0" smtClean="0">
                <a:solidFill>
                  <a:schemeClr val="accent3"/>
                </a:solidFill>
              </a:rPr>
              <a:t> until the 19</a:t>
            </a:r>
            <a:r>
              <a:rPr lang="en-US" sz="2000" baseline="30000" dirty="0" smtClean="0">
                <a:solidFill>
                  <a:schemeClr val="accent3"/>
                </a:solidFill>
              </a:rPr>
              <a:t>th</a:t>
            </a:r>
            <a:r>
              <a:rPr lang="en-US" sz="2000" dirty="0" smtClean="0">
                <a:solidFill>
                  <a:schemeClr val="accent3"/>
                </a:solidFill>
              </a:rPr>
              <a:t> April.</a:t>
            </a: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endParaRPr lang="en-US" sz="2000" dirty="0" smtClean="0">
              <a:solidFill>
                <a:schemeClr val="accent3"/>
              </a:solidFill>
            </a:endParaRP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000" dirty="0" smtClean="0">
                <a:solidFill>
                  <a:schemeClr val="accent3"/>
                </a:solidFill>
              </a:rPr>
              <a:t>XTD1 CRL Cables will arrive CW15, the modules are already produced. Installation during April Shutdown.</a:t>
            </a:r>
          </a:p>
        </p:txBody>
      </p:sp>
    </p:spTree>
    <p:extLst>
      <p:ext uri="{BB962C8B-B14F-4D97-AF65-F5344CB8AC3E}">
        <p14:creationId xmlns:p14="http://schemas.microsoft.com/office/powerpoint/2010/main" val="321630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1090688" y="4541863"/>
            <a:ext cx="733255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000" dirty="0" smtClean="0">
                <a:solidFill>
                  <a:schemeClr val="accent3"/>
                </a:solidFill>
              </a:rPr>
              <a:t>Emergency power-off test D.09 and D.05</a:t>
            </a:r>
          </a:p>
          <a:p>
            <a:pPr marL="725488" lvl="1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000" dirty="0" smtClean="0">
                <a:solidFill>
                  <a:schemeClr val="accent3"/>
                </a:solidFill>
              </a:rPr>
              <a:t>D.09 SPB </a:t>
            </a:r>
            <a:r>
              <a:rPr lang="en-US" sz="2000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solidFill>
                  <a:schemeClr val="accent3"/>
                </a:solidFill>
              </a:rPr>
              <a:t> </a:t>
            </a:r>
            <a:r>
              <a:rPr lang="en-US" sz="2000" dirty="0" smtClean="0">
                <a:solidFill>
                  <a:schemeClr val="accent3"/>
                </a:solidFill>
              </a:rPr>
              <a:t>9</a:t>
            </a:r>
            <a:r>
              <a:rPr lang="en-US" sz="2000" baseline="30000" dirty="0" smtClean="0">
                <a:solidFill>
                  <a:schemeClr val="accent3"/>
                </a:solidFill>
              </a:rPr>
              <a:t>th</a:t>
            </a:r>
            <a:r>
              <a:rPr lang="en-US" sz="2000" dirty="0" smtClean="0">
                <a:solidFill>
                  <a:schemeClr val="accent3"/>
                </a:solidFill>
              </a:rPr>
              <a:t> April </a:t>
            </a:r>
          </a:p>
          <a:p>
            <a:pPr marL="725488" lvl="1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000" dirty="0" smtClean="0">
                <a:solidFill>
                  <a:schemeClr val="accent3"/>
                </a:solidFill>
              </a:rPr>
              <a:t>D.05 FXE </a:t>
            </a:r>
            <a:r>
              <a:rPr lang="en-US" sz="2000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16</a:t>
            </a:r>
            <a:r>
              <a:rPr lang="en-US" sz="2000" baseline="30000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th</a:t>
            </a:r>
            <a:r>
              <a:rPr lang="en-US" sz="2000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April</a:t>
            </a:r>
            <a:endParaRPr lang="de-DE" sz="2000" dirty="0" smtClean="0">
              <a:solidFill>
                <a:schemeClr val="accent3"/>
              </a:solidFill>
            </a:endParaRP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dirty="0" smtClean="0"/>
              <a:t>A </a:t>
            </a:r>
            <a:r>
              <a:rPr lang="de-DE" sz="2000" dirty="0" err="1" smtClean="0"/>
              <a:t>full</a:t>
            </a:r>
            <a:r>
              <a:rPr lang="de-DE" sz="2000" dirty="0" smtClean="0"/>
              <a:t> </a:t>
            </a:r>
            <a:r>
              <a:rPr lang="de-DE" sz="2000" dirty="0" err="1"/>
              <a:t>description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intended</a:t>
            </a:r>
            <a:r>
              <a:rPr lang="de-DE" sz="2000" dirty="0"/>
              <a:t> </a:t>
            </a:r>
            <a:r>
              <a:rPr lang="de-DE" sz="2000" dirty="0" err="1"/>
              <a:t>effect</a:t>
            </a:r>
            <a:r>
              <a:rPr lang="de-DE" sz="2000" dirty="0"/>
              <a:t> on </a:t>
            </a:r>
            <a:r>
              <a:rPr lang="de-DE" sz="2000" dirty="0" err="1"/>
              <a:t>each</a:t>
            </a:r>
            <a:r>
              <a:rPr lang="de-DE" sz="2000" dirty="0"/>
              <a:t> </a:t>
            </a:r>
            <a:r>
              <a:rPr lang="de-DE" sz="2000" dirty="0" err="1"/>
              <a:t>rack</a:t>
            </a:r>
            <a:r>
              <a:rPr lang="de-DE" sz="2000" dirty="0"/>
              <a:t> / </a:t>
            </a:r>
            <a:r>
              <a:rPr lang="de-DE" sz="2000" dirty="0" smtClean="0"/>
              <a:t>interlock </a:t>
            </a:r>
            <a:r>
              <a:rPr lang="de-DE" sz="2000" dirty="0"/>
              <a:t>/ power </a:t>
            </a:r>
            <a:r>
              <a:rPr lang="de-DE" sz="2000" dirty="0" err="1"/>
              <a:t>distribution</a:t>
            </a:r>
            <a:r>
              <a:rPr lang="de-DE" sz="2000" dirty="0"/>
              <a:t> </a:t>
            </a:r>
            <a:r>
              <a:rPr lang="de-DE" sz="2000" dirty="0" err="1" smtClean="0"/>
              <a:t>system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requested</a:t>
            </a:r>
            <a:r>
              <a:rPr lang="de-DE" sz="2000" dirty="0" smtClean="0"/>
              <a:t>.</a:t>
            </a:r>
            <a:endParaRPr lang="en-US" sz="2000" dirty="0" smtClean="0">
              <a:solidFill>
                <a:schemeClr val="accent3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" t="37311" r="43607" b="26361"/>
          <a:stretch/>
        </p:blipFill>
        <p:spPr bwMode="auto">
          <a:xfrm>
            <a:off x="569626" y="1080031"/>
            <a:ext cx="8123435" cy="3461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77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</a:t>
            </a:r>
            <a:endParaRPr lang="de-DE" dirty="0"/>
          </a:p>
        </p:txBody>
      </p:sp>
      <p:sp>
        <p:nvSpPr>
          <p:cNvPr id="4" name="Rectangle 3"/>
          <p:cNvSpPr/>
          <p:nvPr/>
        </p:nvSpPr>
        <p:spPr>
          <a:xfrm>
            <a:off x="614438" y="4771936"/>
            <a:ext cx="806767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1600" b="1" dirty="0" smtClean="0"/>
              <a:t>WKT </a:t>
            </a:r>
            <a:r>
              <a:rPr lang="en-US" sz="1600" b="1" dirty="0"/>
              <a:t>will not have to enter the hutches / </a:t>
            </a:r>
            <a:r>
              <a:rPr lang="en-US" sz="1600" b="1" dirty="0" smtClean="0"/>
              <a:t>rooms! </a:t>
            </a:r>
            <a:r>
              <a:rPr lang="en-US" sz="1600" dirty="0" smtClean="0"/>
              <a:t>All </a:t>
            </a:r>
            <a:r>
              <a:rPr lang="en-US" sz="1600" dirty="0"/>
              <a:t>work performed during maintenance is </a:t>
            </a:r>
            <a:r>
              <a:rPr lang="en-US" sz="1600" dirty="0" smtClean="0"/>
              <a:t>exclusive on </a:t>
            </a:r>
            <a:r>
              <a:rPr lang="en-US" sz="1600" dirty="0"/>
              <a:t>the device itself. </a:t>
            </a:r>
            <a:endParaRPr lang="en-US" sz="1600" dirty="0" smtClean="0"/>
          </a:p>
          <a:p>
            <a:pPr algn="just">
              <a:buNone/>
            </a:pPr>
            <a:r>
              <a:rPr lang="en-US" sz="1600" dirty="0" smtClean="0"/>
              <a:t>For </a:t>
            </a:r>
            <a:r>
              <a:rPr lang="en-US" sz="1600" dirty="0"/>
              <a:t>this purpose, a device is switched off for about 1 </a:t>
            </a:r>
            <a:r>
              <a:rPr lang="en-US" sz="1600" dirty="0" smtClean="0"/>
              <a:t>hour. Then </a:t>
            </a:r>
            <a:r>
              <a:rPr lang="en-US" sz="1600" dirty="0"/>
              <a:t>it takes about 1.5 hours until the temperature in the </a:t>
            </a:r>
            <a:r>
              <a:rPr lang="en-US" sz="1600" dirty="0" smtClean="0"/>
              <a:t>room stabilized </a:t>
            </a:r>
            <a:r>
              <a:rPr lang="en-US" sz="1600" dirty="0"/>
              <a:t>again.  </a:t>
            </a:r>
            <a:r>
              <a:rPr lang="en-US" sz="1600" dirty="0" smtClean="0"/>
              <a:t>Total </a:t>
            </a:r>
            <a:r>
              <a:rPr lang="en-US" sz="1600" dirty="0"/>
              <a:t>time of maintenance per unit about 3 hours.</a:t>
            </a:r>
            <a:endParaRPr lang="de-DE" sz="1600" dirty="0"/>
          </a:p>
        </p:txBody>
      </p:sp>
      <p:grpSp>
        <p:nvGrpSpPr>
          <p:cNvPr id="8" name="Group 7"/>
          <p:cNvGrpSpPr/>
          <p:nvPr/>
        </p:nvGrpSpPr>
        <p:grpSpPr>
          <a:xfrm>
            <a:off x="614438" y="1333500"/>
            <a:ext cx="7558011" cy="3292417"/>
            <a:chOff x="614438" y="1333500"/>
            <a:chExt cx="7558011" cy="329241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2" t="36160" r="55364" b="37001"/>
            <a:stretch/>
          </p:blipFill>
          <p:spPr bwMode="auto">
            <a:xfrm>
              <a:off x="1024012" y="1776411"/>
              <a:ext cx="7148437" cy="2849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5316075" y="4053766"/>
              <a:ext cx="715863" cy="276999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b="1" dirty="0" smtClean="0">
                  <a:solidFill>
                    <a:schemeClr val="accent3"/>
                  </a:solidFill>
                </a:rPr>
                <a:t>D.09</a:t>
              </a:r>
              <a:endParaRPr lang="de-DE" sz="1200" b="1" dirty="0" smtClean="0">
                <a:solidFill>
                  <a:schemeClr val="accent3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4438" y="1333500"/>
              <a:ext cx="7332552" cy="1554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8288" indent="-268288">
                <a:spcBef>
                  <a:spcPts val="600"/>
                </a:spcBef>
                <a:buClr>
                  <a:schemeClr val="accent2"/>
                </a:buClr>
                <a:buSzPct val="80000"/>
              </a:pPr>
              <a:r>
                <a:rPr lang="en-US" sz="2000" dirty="0" smtClean="0">
                  <a:solidFill>
                    <a:schemeClr val="accent3"/>
                  </a:solidFill>
                </a:rPr>
                <a:t>Maintenance of air-conditioning system WKT </a:t>
              </a:r>
            </a:p>
            <a:p>
              <a:pPr marL="268288" indent="-268288">
                <a:spcBef>
                  <a:spcPts val="600"/>
                </a:spcBef>
                <a:buClr>
                  <a:schemeClr val="accent2"/>
                </a:buClr>
                <a:buSzPct val="80000"/>
              </a:pPr>
              <a:endParaRPr lang="en-US" sz="2000" dirty="0" smtClean="0">
                <a:solidFill>
                  <a:schemeClr val="accent3"/>
                </a:solidFill>
              </a:endParaRPr>
            </a:p>
            <a:p>
              <a:pPr marL="268288" indent="-268288">
                <a:spcBef>
                  <a:spcPts val="600"/>
                </a:spcBef>
                <a:buClr>
                  <a:schemeClr val="accent2"/>
                </a:buClr>
                <a:buSzPct val="80000"/>
              </a:pPr>
              <a:endParaRPr lang="en-US" sz="2000" dirty="0">
                <a:solidFill>
                  <a:schemeClr val="accent3"/>
                </a:solidFill>
              </a:endParaRPr>
            </a:p>
            <a:p>
              <a:pPr marL="268288" indent="-268288">
                <a:spcBef>
                  <a:spcPts val="600"/>
                </a:spcBef>
                <a:buClr>
                  <a:schemeClr val="accent2"/>
                </a:buClr>
                <a:buSzPct val="80000"/>
              </a:pPr>
              <a:endParaRPr lang="en-US" sz="2000" dirty="0" smtClean="0">
                <a:solidFill>
                  <a:schemeClr val="accent3"/>
                </a:solidFill>
              </a:endParaRPr>
            </a:p>
          </p:txBody>
        </p:sp>
        <p:pic>
          <p:nvPicPr>
            <p:cNvPr id="3078" name="Picture 6" descr="C:\Users\arestem\AppData\Local\Microsoft\Windows\Temporary Internet Files\Content.IE5\F2F6C12R\Check_mark_23x20_02.svg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8886" y="2646115"/>
              <a:ext cx="431522" cy="408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arestem\AppData\Local\Microsoft\Windows\Temporary Internet Files\Content.IE5\F2F6C12R\Check_mark_23x20_02.svg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9837" y="3340676"/>
              <a:ext cx="431522" cy="408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C:\Users\arestem\AppData\Local\Microsoft\Windows\Temporary Internet Files\Content.IE5\F2F6C12R\Check_mark_23x20_02.svg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3987" y="4185467"/>
              <a:ext cx="431522" cy="408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218335" y="3828013"/>
              <a:ext cx="715863" cy="276999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 smtClean="0">
                  <a:solidFill>
                    <a:schemeClr val="accent3"/>
                  </a:solidFill>
                </a:rPr>
                <a:t>SASE1</a:t>
              </a:r>
              <a:endParaRPr lang="de-DE" sz="1200" dirty="0" smtClean="0">
                <a:solidFill>
                  <a:schemeClr val="accent3"/>
                </a:solidFill>
              </a:endParaRPr>
            </a:p>
          </p:txBody>
        </p:sp>
        <p:pic>
          <p:nvPicPr>
            <p:cNvPr id="17" name="Picture 6" descr="C:\Users\arestem\AppData\Local\Microsoft\Windows\Temporary Internet Files\Content.IE5\F2F6C12R\Check_mark_23x20_02.svg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3987" y="3358689"/>
              <a:ext cx="431522" cy="408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C:\Users\arestem\AppData\Local\Microsoft\Windows\Temporary Internet Files\Content.IE5\F2F6C12R\Check_mark_23x20_02.svg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4117" y="4160287"/>
              <a:ext cx="431522" cy="408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C:\Users\arestem\AppData\Local\Microsoft\Windows\Temporary Internet Files\Content.IE5\F2F6C12R\Check_mark_23x20_02.svg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3987" y="2646115"/>
              <a:ext cx="431522" cy="408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6289735" y="2573437"/>
              <a:ext cx="715863" cy="276999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b="1" dirty="0" smtClean="0">
                  <a:solidFill>
                    <a:schemeClr val="accent3"/>
                  </a:solidFill>
                </a:rPr>
                <a:t>D.07</a:t>
              </a:r>
              <a:endParaRPr lang="de-DE" sz="1200" b="1" dirty="0" smtClean="0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181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614438" y="1135380"/>
            <a:ext cx="733255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000" dirty="0" smtClean="0">
                <a:solidFill>
                  <a:schemeClr val="accent3"/>
                </a:solidFill>
              </a:rPr>
              <a:t>Maintenance of air-conditioning system MCRT </a:t>
            </a: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endParaRPr lang="en-US" sz="2000" dirty="0" smtClean="0">
              <a:solidFill>
                <a:schemeClr val="accent3"/>
              </a:solidFill>
            </a:endParaRP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endParaRPr lang="en-US" sz="2000" dirty="0">
              <a:solidFill>
                <a:schemeClr val="accent3"/>
              </a:solidFill>
            </a:endParaRP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endParaRPr lang="en-US" sz="2000" dirty="0" smtClean="0">
              <a:solidFill>
                <a:schemeClr val="accent3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34791" r="54796" b="40001"/>
          <a:stretch/>
        </p:blipFill>
        <p:spPr bwMode="auto">
          <a:xfrm>
            <a:off x="931903" y="1454288"/>
            <a:ext cx="7015087" cy="254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4438" y="4103995"/>
            <a:ext cx="831620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600" dirty="0" smtClean="0"/>
              <a:t>3h/8h maintenance </a:t>
            </a:r>
            <a:r>
              <a:rPr lang="en-US" sz="1600" b="1" dirty="0" smtClean="0"/>
              <a:t>MCRT has to work in the hutches / rooms for this work!</a:t>
            </a:r>
          </a:p>
          <a:p>
            <a:pPr marL="742950" lvl="1" indent="-28575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600" dirty="0" smtClean="0"/>
              <a:t>Filters in the plenums are checked for damage and wear / contamination.</a:t>
            </a:r>
          </a:p>
          <a:p>
            <a:pPr marL="742950" lvl="1" indent="-28575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600" dirty="0" smtClean="0"/>
              <a:t>Plenums </a:t>
            </a:r>
            <a:r>
              <a:rPr lang="en-US" sz="1600" dirty="0"/>
              <a:t>must be measured (air velocity + temperatures) and qualification according to ISO classes (particle measurement</a:t>
            </a:r>
            <a:r>
              <a:rPr lang="en-US" sz="1600" dirty="0" smtClean="0"/>
              <a:t>).</a:t>
            </a:r>
          </a:p>
          <a:p>
            <a:pPr marL="742950" lvl="1" indent="-28575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600" dirty="0" smtClean="0"/>
              <a:t>Cooling </a:t>
            </a:r>
            <a:r>
              <a:rPr lang="en-US" sz="1600" dirty="0"/>
              <a:t>unit </a:t>
            </a:r>
            <a:r>
              <a:rPr lang="en-US" sz="1600" dirty="0" smtClean="0"/>
              <a:t>units must </a:t>
            </a:r>
            <a:r>
              <a:rPr lang="en-US" sz="1600" dirty="0"/>
              <a:t>be checked and readjusted. -&gt; this takes the most time, e.g. in D.05 there are 19 pieces</a:t>
            </a:r>
            <a:r>
              <a:rPr lang="en-US" sz="1600" dirty="0" smtClean="0"/>
              <a:t>!</a:t>
            </a:r>
            <a:endParaRPr lang="en-US" sz="1600" dirty="0" smtClean="0">
              <a:solidFill>
                <a:schemeClr val="accent3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600" dirty="0" smtClean="0">
                <a:solidFill>
                  <a:schemeClr val="accent3"/>
                </a:solidFill>
              </a:rPr>
              <a:t>24h maintenance in D.05, </a:t>
            </a:r>
            <a:r>
              <a:rPr lang="en-US" sz="1600" dirty="0" smtClean="0"/>
              <a:t>only </a:t>
            </a:r>
            <a:r>
              <a:rPr lang="en-US" sz="1600" dirty="0"/>
              <a:t>measuring devices in the </a:t>
            </a:r>
            <a:r>
              <a:rPr lang="en-US" sz="1600" dirty="0" smtClean="0"/>
              <a:t>room not access to the </a:t>
            </a:r>
            <a:r>
              <a:rPr lang="en-US" sz="1600" dirty="0"/>
              <a:t>room during this </a:t>
            </a:r>
            <a:r>
              <a:rPr lang="en-US" sz="1600" dirty="0" smtClean="0"/>
              <a:t>time!</a:t>
            </a:r>
            <a:endParaRPr lang="de-DE" sz="1600" dirty="0" smtClean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38449" y="1808434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400" b="1" dirty="0" smtClean="0">
                <a:solidFill>
                  <a:schemeClr val="accent3"/>
                </a:solidFill>
              </a:rPr>
              <a:t>X</a:t>
            </a:r>
            <a:endParaRPr lang="de-DE" sz="2400" b="1" dirty="0" smtClean="0">
              <a:solidFill>
                <a:schemeClr val="accent3"/>
              </a:solidFill>
            </a:endParaRPr>
          </a:p>
        </p:txBody>
      </p:sp>
      <p:pic>
        <p:nvPicPr>
          <p:cNvPr id="19" name="Picture 6" descr="C:\Users\arestem\AppData\Local\Microsoft\Windows\Temporary Internet Files\Content.IE5\F2F6C12R\Check_mark_23x20_02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09" y="2469883"/>
            <a:ext cx="431522" cy="40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:\Users\arestem\AppData\Local\Microsoft\Windows\Temporary Internet Files\Content.IE5\F2F6C12R\Check_mark_23x20_02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511" y="2592716"/>
            <a:ext cx="431522" cy="40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restem\AppData\Local\Microsoft\Windows\Temporary Internet Files\Content.IE5\F2F6C12R\Check_mark_23x20_02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297" y="3673826"/>
            <a:ext cx="431522" cy="40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arestem\AppData\Local\Microsoft\Windows\Temporary Internet Files\Content.IE5\F2F6C12R\Check_mark_23x20_02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373" y="2689652"/>
            <a:ext cx="431522" cy="40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arestem\AppData\Local\Microsoft\Windows\Temporary Internet Files\Content.IE5\F2F6C12R\Check_mark_23x20_02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78" y="2906965"/>
            <a:ext cx="431522" cy="40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arestem\AppData\Local\Microsoft\Windows\Temporary Internet Files\Content.IE5\F2F6C12R\Check_mark_23x20_02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198" y="2509188"/>
            <a:ext cx="431522" cy="40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restem\AppData\Local\Microsoft\Windows\Temporary Internet Files\Content.IE5\F2F6C12R\Check_mark_23x20_02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2" y="3111286"/>
            <a:ext cx="431522" cy="40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restem\AppData\Local\Microsoft\Windows\Temporary Internet Files\Content.IE5\F2F6C12R\Check_mark_23x20_02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511" y="2174914"/>
            <a:ext cx="431522" cy="40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17441" y="371076"/>
            <a:ext cx="277086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600" dirty="0" smtClean="0">
                <a:solidFill>
                  <a:schemeClr val="accent3"/>
                </a:solidFill>
              </a:rPr>
              <a:t>For D.02 only possible from the  30</a:t>
            </a:r>
            <a:r>
              <a:rPr lang="en-US" sz="1600" baseline="30000" dirty="0" smtClean="0">
                <a:solidFill>
                  <a:schemeClr val="accent3"/>
                </a:solidFill>
              </a:rPr>
              <a:t>th</a:t>
            </a:r>
            <a:r>
              <a:rPr lang="en-US" sz="1600" dirty="0" smtClean="0">
                <a:solidFill>
                  <a:schemeClr val="accent3"/>
                </a:solidFill>
              </a:rPr>
              <a:t> April onwards</a:t>
            </a:r>
            <a:endParaRPr lang="de-DE" sz="1600" dirty="0" smtClean="0">
              <a:solidFill>
                <a:schemeClr val="accent3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413417" y="880767"/>
            <a:ext cx="14990" cy="1219063"/>
          </a:xfrm>
          <a:prstGeom prst="straightConnector1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367339" y="3412215"/>
            <a:ext cx="183495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600" dirty="0" smtClean="0">
                <a:solidFill>
                  <a:schemeClr val="accent3"/>
                </a:solidFill>
              </a:rPr>
              <a:t>Move D.07 </a:t>
            </a:r>
            <a:r>
              <a:rPr lang="en-US" sz="1600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</a:t>
            </a:r>
            <a:r>
              <a:rPr lang="en-US" sz="1600" dirty="0" smtClean="0">
                <a:solidFill>
                  <a:schemeClr val="accent3"/>
                </a:solidFill>
              </a:rPr>
              <a:t> 9:00 to 11:00</a:t>
            </a:r>
            <a:endParaRPr lang="de-DE" sz="1600" dirty="0" smtClean="0">
              <a:solidFill>
                <a:schemeClr val="accent3"/>
              </a:solidFill>
            </a:endParaRPr>
          </a:p>
        </p:txBody>
      </p:sp>
      <p:sp>
        <p:nvSpPr>
          <p:cNvPr id="21" name="Curved Left Arrow 20"/>
          <p:cNvSpPr/>
          <p:nvPr/>
        </p:nvSpPr>
        <p:spPr bwMode="auto">
          <a:xfrm rot="10800000">
            <a:off x="1485921" y="2117563"/>
            <a:ext cx="731520" cy="1216152"/>
          </a:xfrm>
          <a:prstGeom prst="curvedLeftArrow">
            <a:avLst/>
          </a:prstGeom>
          <a:solidFill>
            <a:schemeClr val="accent2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609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MKK2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1" t="23615" r="20246" b="5049"/>
          <a:stretch/>
        </p:blipFill>
        <p:spPr bwMode="auto">
          <a:xfrm>
            <a:off x="134910" y="1079291"/>
            <a:ext cx="8889169" cy="5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49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MKK2</a:t>
            </a:r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0" t="23343" r="20656" b="8853"/>
          <a:stretch/>
        </p:blipFill>
        <p:spPr bwMode="auto">
          <a:xfrm>
            <a:off x="104932" y="1034321"/>
            <a:ext cx="8874176" cy="529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38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european-xfel-gmbh_presentation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template-european-xfel-gmbh_presentation_test03</Template>
  <TotalTime>0</TotalTime>
  <Words>325</Words>
  <Application>Microsoft Office PowerPoint</Application>
  <PresentationFormat>On-screen Show (4:3)</PresentationFormat>
  <Paragraphs>39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template-european-xfel-gmbh_presentation</vt:lpstr>
      <vt:lpstr>Shutdown April</vt:lpstr>
      <vt:lpstr>Task list April Shutdown</vt:lpstr>
      <vt:lpstr>XTD1</vt:lpstr>
      <vt:lpstr>TS</vt:lpstr>
      <vt:lpstr>TS</vt:lpstr>
      <vt:lpstr>TS</vt:lpstr>
      <vt:lpstr>MKK2</vt:lpstr>
      <vt:lpstr>MKK2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Poppe, Frank</dc:creator>
  <cp:lastModifiedBy>Areste, Monica</cp:lastModifiedBy>
  <cp:revision>123</cp:revision>
  <cp:lastPrinted>2018-03-15T12:27:01Z</cp:lastPrinted>
  <dcterms:created xsi:type="dcterms:W3CDTF">2012-08-22T09:26:39Z</dcterms:created>
  <dcterms:modified xsi:type="dcterms:W3CDTF">2018-03-16T10:43:54Z</dcterms:modified>
</cp:coreProperties>
</file>