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79" r:id="rId2"/>
    <p:sldId id="293" r:id="rId3"/>
    <p:sldId id="273" r:id="rId4"/>
    <p:sldId id="294" r:id="rId5"/>
    <p:sldId id="295" r:id="rId6"/>
    <p:sldId id="296" r:id="rId7"/>
    <p:sldId id="297" r:id="rId8"/>
    <p:sldId id="298" r:id="rId9"/>
    <p:sldId id="299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75" userDrawn="1">
          <p15:clr>
            <a:srgbClr val="A4A3A4"/>
          </p15:clr>
        </p15:guide>
        <p15:guide id="2" pos="3727" userDrawn="1">
          <p15:clr>
            <a:srgbClr val="A4A3A4"/>
          </p15:clr>
        </p15:guide>
        <p15:guide id="3" pos="3953" userDrawn="1">
          <p15:clr>
            <a:srgbClr val="A4A3A4"/>
          </p15:clr>
        </p15:guide>
        <p15:guide id="4" pos="7287" userDrawn="1">
          <p15:clr>
            <a:srgbClr val="A4A3A4"/>
          </p15:clr>
        </p15:guide>
        <p15:guide id="5" pos="393" userDrawn="1">
          <p15:clr>
            <a:srgbClr val="A4A3A4"/>
          </p15:clr>
        </p15:guide>
        <p15:guide id="6" orient="horz" pos="372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58" autoAdjust="0"/>
    <p:restoredTop sz="94660"/>
  </p:normalViewPr>
  <p:slideViewPr>
    <p:cSldViewPr snapToGrid="0" showGuides="1">
      <p:cViewPr varScale="1">
        <p:scale>
          <a:sx n="117" d="100"/>
          <a:sy n="117" d="100"/>
        </p:scale>
        <p:origin x="344" y="168"/>
      </p:cViewPr>
      <p:guideLst>
        <p:guide orient="horz" pos="1275"/>
        <p:guide pos="3727"/>
        <p:guide pos="3953"/>
        <p:guide pos="7287"/>
        <p:guide pos="393"/>
        <p:guide orient="horz" pos="372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97" d="100"/>
          <a:sy n="97" d="100"/>
        </p:scale>
        <p:origin x="257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handoutMaster" Target="handoutMasters/handout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50AC80-9589-41A1-8ED2-EC2076B0E8E8}" type="datetimeFigureOut">
              <a:rPr lang="de-DE" smtClean="0"/>
              <a:t>15.03.18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83A726-01A3-41A5-8C71-74C8A626EA4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61616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492030-5346-4222-B1C0-77ABA51E04BA}" type="datetimeFigureOut">
              <a:rPr lang="de-DE" smtClean="0"/>
              <a:t>15.03.18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1B39C8-6D5D-40E8-8D83-C1E41A39F5E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4387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14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6286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0858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5430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002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1B39C8-6D5D-40E8-8D83-C1E41A39F5E0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9131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emf"/><Relationship Id="rId3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2000" y="1120776"/>
            <a:ext cx="8039624" cy="1050925"/>
          </a:xfrm>
        </p:spPr>
        <p:txBody>
          <a:bodyPr anchor="b"/>
          <a:lstStyle>
            <a:lvl1pPr algn="l">
              <a:defRPr sz="2800"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3889" y="2583180"/>
            <a:ext cx="8039624" cy="3330258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smtClean="0"/>
              <a:t>Click to edit Master subtitle style</a:t>
            </a:r>
            <a:endParaRPr lang="en-US" noProof="0" dirty="0"/>
          </a:p>
        </p:txBody>
      </p:sp>
      <p:pic>
        <p:nvPicPr>
          <p:cNvPr id="7" name="Grafik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4125" y="771527"/>
            <a:ext cx="1423988" cy="1422341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8" y="6413956"/>
            <a:ext cx="2275200" cy="120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376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cture,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23888" y="2024064"/>
            <a:ext cx="8101013" cy="3889375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 lang="en-GB"/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23887" y="5913438"/>
            <a:ext cx="8101013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5"/>
          </p:nvPr>
        </p:nvSpPr>
        <p:spPr>
          <a:xfrm>
            <a:off x="8934451" y="2033590"/>
            <a:ext cx="2633662" cy="3879847"/>
          </a:xfrm>
        </p:spPr>
        <p:txBody>
          <a:bodyPr/>
          <a:lstStyle>
            <a:lvl1pPr marL="266700" indent="-266700">
              <a:defRPr sz="1400"/>
            </a:lvl1pPr>
            <a:lvl2pPr marL="542925" indent="-276225">
              <a:defRPr sz="1400"/>
            </a:lvl2pPr>
            <a:lvl3pPr marL="809625" indent="-266700">
              <a:defRPr sz="1400"/>
            </a:lvl3pPr>
            <a:lvl4pPr marL="990600" indent="-180975">
              <a:defRPr sz="1400"/>
            </a:lvl4pPr>
            <a:lvl5pPr marL="1162050" indent="-171450"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90024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3036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hapter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635" y="1552576"/>
            <a:ext cx="10961477" cy="3814764"/>
          </a:xfrm>
        </p:spPr>
        <p:txBody>
          <a:bodyPr anchor="ctr"/>
          <a:lstStyle>
            <a:lvl1pPr>
              <a:defRPr sz="6300"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5448300"/>
            <a:ext cx="10944225" cy="574676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4229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41166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8614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5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23888" y="2024063"/>
            <a:ext cx="10944224" cy="3889375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1350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23888" y="828675"/>
            <a:ext cx="10944224" cy="5084763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23887" y="5913438"/>
            <a:ext cx="10944225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2124035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23889" y="1196976"/>
            <a:ext cx="5292723" cy="4716463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 lang="en-GB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275388" y="1196976"/>
            <a:ext cx="5292725" cy="4716463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 lang="en-GB"/>
          </a:p>
        </p:txBody>
      </p:sp>
      <p:sp>
        <p:nvSpPr>
          <p:cNvPr id="8" name="Textplatzhalt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23888" y="5913438"/>
            <a:ext cx="5292726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5" hasCustomPrompt="1"/>
          </p:nvPr>
        </p:nvSpPr>
        <p:spPr>
          <a:xfrm>
            <a:off x="6275385" y="5913438"/>
            <a:ext cx="5292727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1700034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23887" y="2024063"/>
            <a:ext cx="5292725" cy="3062288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 lang="en-GB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275389" y="2024063"/>
            <a:ext cx="5292724" cy="3062288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 lang="en-GB"/>
          </a:p>
        </p:txBody>
      </p:sp>
      <p:sp>
        <p:nvSpPr>
          <p:cNvPr id="8" name="Textplatzhalt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23888" y="5086351"/>
            <a:ext cx="5292726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5" hasCustomPrompt="1"/>
          </p:nvPr>
        </p:nvSpPr>
        <p:spPr>
          <a:xfrm>
            <a:off x="6275385" y="5086351"/>
            <a:ext cx="5292727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3008234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.xml"/><Relationship Id="rId12" Type="http://schemas.openxmlformats.org/officeDocument/2006/relationships/image" Target="../media/image2.emf"/><Relationship Id="rId13" Type="http://schemas.openxmlformats.org/officeDocument/2006/relationships/image" Target="../media/image1.emf"/><Relationship Id="rId14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1189" y="712232"/>
            <a:ext cx="10956924" cy="78054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2024064"/>
            <a:ext cx="10944224" cy="38893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  <p:sp>
        <p:nvSpPr>
          <p:cNvPr id="9" name="Textfeld 8"/>
          <p:cNvSpPr txBox="1"/>
          <p:nvPr userDrawn="1"/>
        </p:nvSpPr>
        <p:spPr>
          <a:xfrm>
            <a:off x="11377083" y="293577"/>
            <a:ext cx="514351" cy="29379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/>
            <a:fld id="{A5DEC3FA-4FB7-4309-A077-6BB31CA8E81A}" type="slidenum">
              <a:rPr lang="en-US" sz="1600" noProof="0" smtClean="0"/>
              <a:pPr algn="r"/>
              <a:t>‹#›</a:t>
            </a:fld>
            <a:endParaRPr lang="en-US" sz="1600" noProof="0" dirty="0"/>
          </a:p>
        </p:txBody>
      </p:sp>
      <p:cxnSp>
        <p:nvCxnSpPr>
          <p:cNvPr id="11" name="Gerader Verbinder 10"/>
          <p:cNvCxnSpPr/>
          <p:nvPr userDrawn="1"/>
        </p:nvCxnSpPr>
        <p:spPr>
          <a:xfrm>
            <a:off x="623889" y="339297"/>
            <a:ext cx="5292724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12"/>
          <p:cNvCxnSpPr/>
          <p:nvPr userDrawn="1"/>
        </p:nvCxnSpPr>
        <p:spPr>
          <a:xfrm>
            <a:off x="6275389" y="339297"/>
            <a:ext cx="5292726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8" y="6413956"/>
            <a:ext cx="2275200" cy="120448"/>
          </a:xfrm>
          <a:prstGeom prst="rect">
            <a:avLst/>
          </a:prstGeom>
        </p:spPr>
      </p:pic>
      <p:sp>
        <p:nvSpPr>
          <p:cNvPr id="7" name="Rechteck 6"/>
          <p:cNvSpPr/>
          <p:nvPr userDrawn="1"/>
        </p:nvSpPr>
        <p:spPr>
          <a:xfrm>
            <a:off x="623888" y="381001"/>
            <a:ext cx="5292725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sz="900" dirty="0"/>
              <a:t>Title of the presentation</a:t>
            </a:r>
          </a:p>
        </p:txBody>
      </p:sp>
      <p:sp>
        <p:nvSpPr>
          <p:cNvPr id="8" name="Rechteck 7"/>
          <p:cNvSpPr/>
          <p:nvPr userDrawn="1"/>
        </p:nvSpPr>
        <p:spPr>
          <a:xfrm>
            <a:off x="6275389" y="381001"/>
            <a:ext cx="5292724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sz="900" dirty="0"/>
              <a:t>(title) 1stname 2ndname, Function, Date</a:t>
            </a:r>
          </a:p>
        </p:txBody>
      </p:sp>
    </p:spTree>
    <p:extLst>
      <p:ext uri="{BB962C8B-B14F-4D97-AF65-F5344CB8AC3E}">
        <p14:creationId xmlns:p14="http://schemas.microsoft.com/office/powerpoint/2010/main" val="926006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6" r:id="rId4"/>
    <p:sldLayoutId id="2147483667" r:id="rId5"/>
    <p:sldLayoutId id="2147483673" r:id="rId6"/>
    <p:sldLayoutId id="2147483668" r:id="rId7"/>
    <p:sldLayoutId id="2147483669" r:id="rId8"/>
    <p:sldLayoutId id="2147483670" r:id="rId9"/>
    <p:sldLayoutId id="2147483671" r:id="rId10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188" indent="-357188" algn="l" defTabSz="914400" rtl="0" eaLnBrk="1" latinLnBrk="0" hangingPunct="1">
        <a:lnSpc>
          <a:spcPct val="114000"/>
        </a:lnSpc>
        <a:spcBef>
          <a:spcPts val="1800"/>
        </a:spcBef>
        <a:buClr>
          <a:schemeClr val="bg2"/>
        </a:buClr>
        <a:buFontTx/>
        <a:buBlip>
          <a:blip r:embed="rId13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14375" indent="-357188" algn="l" defTabSz="914400" rtl="0" eaLnBrk="1" latinLnBrk="0" hangingPunct="1">
        <a:lnSpc>
          <a:spcPct val="114000"/>
        </a:lnSpc>
        <a:spcBef>
          <a:spcPts val="0"/>
        </a:spcBef>
        <a:buClr>
          <a:schemeClr val="accent2"/>
        </a:buClr>
        <a:buFontTx/>
        <a:buBlip>
          <a:blip r:embed="rId1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82663" indent="-268288" algn="l" defTabSz="914400" rtl="0" eaLnBrk="1" latinLnBrk="0" hangingPunct="1">
        <a:lnSpc>
          <a:spcPct val="114000"/>
        </a:lnSpc>
        <a:spcBef>
          <a:spcPts val="0"/>
        </a:spcBef>
        <a:buFont typeface="Arial" panose="020B0604020202020204" pitchFamily="34" charset="0"/>
        <a:buChar char="►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162050" indent="-173038" algn="l" defTabSz="914400" rtl="0" eaLnBrk="1" latinLnBrk="0" hangingPunct="1">
        <a:lnSpc>
          <a:spcPct val="114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47788" indent="-180975" algn="l" defTabSz="914400" rtl="0" eaLnBrk="1" latinLnBrk="0" hangingPunct="1">
        <a:lnSpc>
          <a:spcPct val="114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275" userDrawn="1">
          <p15:clr>
            <a:srgbClr val="F26B43"/>
          </p15:clr>
        </p15:guide>
        <p15:guide id="2" pos="3727" userDrawn="1">
          <p15:clr>
            <a:srgbClr val="F26B43"/>
          </p15:clr>
        </p15:guide>
        <p15:guide id="3" pos="3953" userDrawn="1">
          <p15:clr>
            <a:srgbClr val="F26B43"/>
          </p15:clr>
        </p15:guide>
        <p15:guide id="4" pos="393" userDrawn="1">
          <p15:clr>
            <a:srgbClr val="F26B43"/>
          </p15:clr>
        </p15:guide>
        <p15:guide id="5" pos="7287" userDrawn="1">
          <p15:clr>
            <a:srgbClr val="F26B43"/>
          </p15:clr>
        </p15:guide>
        <p15:guide id="6" orient="horz" pos="372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8.png"/><Relationship Id="rId5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2000" y="752643"/>
            <a:ext cx="8039624" cy="1050925"/>
          </a:xfrm>
        </p:spPr>
        <p:txBody>
          <a:bodyPr/>
          <a:lstStyle/>
          <a:p>
            <a:r>
              <a:rPr lang="en-GB" dirty="0" smtClean="0"/>
              <a:t>Karabo (2.2.3) Rollout </a:t>
            </a:r>
            <a:r>
              <a:rPr lang="en-GB" dirty="0"/>
              <a:t>P</a:t>
            </a:r>
            <a:r>
              <a:rPr lang="en-GB" dirty="0" smtClean="0"/>
              <a:t>rocess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Santos, Hugo</a:t>
            </a:r>
            <a:endParaRPr lang="en-GB" dirty="0"/>
          </a:p>
          <a:p>
            <a:r>
              <a:rPr lang="en-GB" sz="1200" dirty="0" smtClean="0"/>
              <a:t>CAS, Agile Project Manager</a:t>
            </a:r>
            <a:endParaRPr lang="en-GB" sz="1200" dirty="0"/>
          </a:p>
          <a:p>
            <a:endParaRPr lang="en-GB" dirty="0"/>
          </a:p>
          <a:p>
            <a:r>
              <a:rPr lang="en-GB" dirty="0" err="1" smtClean="0"/>
              <a:t>Schenefeld</a:t>
            </a:r>
            <a:r>
              <a:rPr lang="en-GB" dirty="0" smtClean="0"/>
              <a:t>, 16/03/2018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4706" y="5153671"/>
            <a:ext cx="4230624" cy="15195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8738" y="5395460"/>
            <a:ext cx="1022019" cy="1035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925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714500" y="1843784"/>
            <a:ext cx="8600378" cy="2728217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r>
              <a:rPr lang="en-US" sz="2800" dirty="0" smtClean="0"/>
              <a:t>Users </a:t>
            </a:r>
            <a:r>
              <a:rPr lang="en-US" sz="2800" dirty="0"/>
              <a:t>are expected by the </a:t>
            </a:r>
            <a:r>
              <a:rPr lang="en-US" sz="2800" u="sng" dirty="0"/>
              <a:t>24th of </a:t>
            </a:r>
            <a:r>
              <a:rPr lang="en-US" sz="2800" u="sng" dirty="0" smtClean="0"/>
              <a:t>May</a:t>
            </a:r>
          </a:p>
          <a:p>
            <a:pPr algn="ctr">
              <a:lnSpc>
                <a:spcPct val="113000"/>
              </a:lnSpc>
            </a:pPr>
            <a:endParaRPr lang="en-US" sz="2800" dirty="0"/>
          </a:p>
          <a:p>
            <a:pPr algn="ctr">
              <a:lnSpc>
                <a:spcPct val="113000"/>
              </a:lnSpc>
            </a:pPr>
            <a:r>
              <a:rPr lang="en-US" sz="2800" dirty="0" smtClean="0"/>
              <a:t>HOW DO WE PROVIDE STABLE CONTROL CONDITIONS?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57300" y="400050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269875" indent="-269875">
              <a:lnSpc>
                <a:spcPct val="112000"/>
              </a:lnSpc>
              <a:buBlip>
                <a:blip r:embed="rId2"/>
              </a:buBlip>
            </a:pPr>
            <a:endParaRPr lang="en-US" sz="1400" dirty="0" err="1" smtClean="0"/>
          </a:p>
        </p:txBody>
      </p:sp>
      <p:sp>
        <p:nvSpPr>
          <p:cNvPr id="7" name="TextBox 6"/>
          <p:cNvSpPr txBox="1"/>
          <p:nvPr/>
        </p:nvSpPr>
        <p:spPr>
          <a:xfrm>
            <a:off x="985838" y="414338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269875" indent="-269875">
              <a:lnSpc>
                <a:spcPct val="112000"/>
              </a:lnSpc>
              <a:buBlip>
                <a:blip r:embed="rId2"/>
              </a:buBlip>
            </a:pPr>
            <a:endParaRPr lang="en-US" sz="1400" dirty="0" err="1" smtClean="0"/>
          </a:p>
        </p:txBody>
      </p:sp>
      <p:sp>
        <p:nvSpPr>
          <p:cNvPr id="8" name="TextBox 7"/>
          <p:cNvSpPr txBox="1"/>
          <p:nvPr/>
        </p:nvSpPr>
        <p:spPr>
          <a:xfrm>
            <a:off x="6729413" y="485775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269875" indent="-269875">
              <a:lnSpc>
                <a:spcPct val="112000"/>
              </a:lnSpc>
              <a:buBlip>
                <a:blip r:embed="rId2"/>
              </a:buBlip>
            </a:pPr>
            <a:endParaRPr lang="en-US" sz="1400" dirty="0" err="1" smtClean="0"/>
          </a:p>
        </p:txBody>
      </p:sp>
    </p:spTree>
    <p:extLst>
      <p:ext uri="{BB962C8B-B14F-4D97-AF65-F5344CB8AC3E}">
        <p14:creationId xmlns:p14="http://schemas.microsoft.com/office/powerpoint/2010/main" val="21473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025" y="806450"/>
            <a:ext cx="5575300" cy="513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48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89" y="288921"/>
            <a:ext cx="11715750" cy="4283074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 flipH="1">
            <a:off x="1985962" y="2643180"/>
            <a:ext cx="885825" cy="885824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solid"/>
          </a:ln>
        </p:spPr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endParaRPr lang="en-US" sz="1400" dirty="0" err="1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913" y="771518"/>
            <a:ext cx="7467600" cy="3760788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 flipH="1" flipV="1">
            <a:off x="3686175" y="4200518"/>
            <a:ext cx="1657350" cy="331788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solid"/>
          </a:ln>
        </p:spPr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endParaRPr lang="en-US" sz="1400" dirty="0" err="1" smtClean="0"/>
          </a:p>
        </p:txBody>
      </p:sp>
      <p:sp>
        <p:nvSpPr>
          <p:cNvPr id="5" name="TextBox 4"/>
          <p:cNvSpPr txBox="1"/>
          <p:nvPr/>
        </p:nvSpPr>
        <p:spPr>
          <a:xfrm>
            <a:off x="3086099" y="4800599"/>
            <a:ext cx="6086476" cy="128587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269875" indent="-269875">
              <a:lnSpc>
                <a:spcPct val="112000"/>
              </a:lnSpc>
              <a:buBlip>
                <a:blip r:embed="rId5"/>
              </a:buBlip>
            </a:pPr>
            <a:r>
              <a:rPr lang="en-US" sz="2000" b="1" dirty="0" err="1" smtClean="0"/>
              <a:t>Karabo</a:t>
            </a:r>
            <a:r>
              <a:rPr lang="en-US" sz="2000" b="1" dirty="0" smtClean="0"/>
              <a:t> 2.2.3 internal tests starting next week</a:t>
            </a:r>
          </a:p>
          <a:p>
            <a:pPr marL="269875" indent="-269875">
              <a:lnSpc>
                <a:spcPct val="112000"/>
              </a:lnSpc>
              <a:buBlip>
                <a:blip r:embed="rId5"/>
              </a:buBlip>
            </a:pPr>
            <a:r>
              <a:rPr lang="en-US" sz="2000" b="1" dirty="0" err="1" smtClean="0">
                <a:solidFill>
                  <a:srgbClr val="FF0000"/>
                </a:solidFill>
              </a:rPr>
              <a:t>Karabo</a:t>
            </a:r>
            <a:r>
              <a:rPr lang="en-US" sz="2000" b="1" dirty="0" smtClean="0">
                <a:solidFill>
                  <a:srgbClr val="FF0000"/>
                </a:solidFill>
              </a:rPr>
              <a:t> 2.2.3 will be released at </a:t>
            </a:r>
            <a:r>
              <a:rPr lang="en-US" sz="2000" b="1" u="sng" dirty="0" smtClean="0">
                <a:solidFill>
                  <a:srgbClr val="FF0000"/>
                </a:solidFill>
              </a:rPr>
              <a:t>04/04 (first days of the shutdown)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</a:p>
          <a:p>
            <a:pPr marL="727075" lvl="1" indent="-269875">
              <a:lnSpc>
                <a:spcPct val="112000"/>
              </a:lnSpc>
              <a:buBlip>
                <a:blip r:embed="rId5"/>
              </a:buBlip>
            </a:pPr>
            <a:r>
              <a:rPr lang="en-US" sz="2000" b="1" dirty="0" smtClean="0">
                <a:solidFill>
                  <a:srgbClr val="FF0000"/>
                </a:solidFill>
              </a:rPr>
              <a:t>ONLY FOR: AE, ITDM and DET</a:t>
            </a:r>
          </a:p>
          <a:p>
            <a:pPr marL="1184275" lvl="2" indent="-269875">
              <a:lnSpc>
                <a:spcPct val="112000"/>
              </a:lnSpc>
              <a:buBlip>
                <a:blip r:embed="rId5"/>
              </a:buBlip>
            </a:pPr>
            <a:r>
              <a:rPr lang="en-US" sz="2000" b="1" dirty="0" smtClean="0"/>
              <a:t>We have to validate interfaces with PLC, DAQ and Detectors </a:t>
            </a:r>
            <a:br>
              <a:rPr lang="en-US" sz="2000" b="1" dirty="0" smtClean="0"/>
            </a:br>
            <a:r>
              <a:rPr lang="en-US" sz="2000" b="1" dirty="0" smtClean="0"/>
              <a:t>before move to Tunnel and Instruments</a:t>
            </a:r>
          </a:p>
        </p:txBody>
      </p:sp>
    </p:spTree>
    <p:extLst>
      <p:ext uri="{BB962C8B-B14F-4D97-AF65-F5344CB8AC3E}">
        <p14:creationId xmlns:p14="http://schemas.microsoft.com/office/powerpoint/2010/main" val="46188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38" y="987425"/>
            <a:ext cx="11226800" cy="2082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0" y="2446336"/>
            <a:ext cx="6929438" cy="432891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814637" y="987425"/>
            <a:ext cx="8623299" cy="9144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endParaRPr lang="en-US" sz="1400" dirty="0" err="1" smtClean="0"/>
          </a:p>
        </p:txBody>
      </p:sp>
    </p:spTree>
    <p:extLst>
      <p:ext uri="{BB962C8B-B14F-4D97-AF65-F5344CB8AC3E}">
        <p14:creationId xmlns:p14="http://schemas.microsoft.com/office/powerpoint/2010/main" val="325065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38" y="987425"/>
            <a:ext cx="11226800" cy="2082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0" y="2446336"/>
            <a:ext cx="6929438" cy="432891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814637" y="987425"/>
            <a:ext cx="8623299" cy="9144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endParaRPr lang="en-US" sz="1400" dirty="0" err="1" smtClean="0"/>
          </a:p>
        </p:txBody>
      </p:sp>
    </p:spTree>
    <p:extLst>
      <p:ext uri="{BB962C8B-B14F-4D97-AF65-F5344CB8AC3E}">
        <p14:creationId xmlns:p14="http://schemas.microsoft.com/office/powerpoint/2010/main" val="53960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36" y="117460"/>
            <a:ext cx="11226800" cy="20828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172575" y="87298"/>
            <a:ext cx="2265361" cy="914400"/>
          </a:xfrm>
          <a:prstGeom prst="rect">
            <a:avLst/>
          </a:prstGeom>
          <a:noFill/>
          <a:ln w="76200">
            <a:solidFill>
              <a:srgbClr val="FF0000"/>
            </a:solidFill>
            <a:prstDash val="sysDot"/>
          </a:ln>
        </p:spPr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endParaRPr lang="en-US" sz="1400" dirty="0" err="1" smtClean="0"/>
          </a:p>
        </p:txBody>
      </p:sp>
      <p:sp>
        <p:nvSpPr>
          <p:cNvPr id="7" name="Rectangle 6"/>
          <p:cNvSpPr/>
          <p:nvPr/>
        </p:nvSpPr>
        <p:spPr>
          <a:xfrm>
            <a:off x="1214438" y="1001698"/>
            <a:ext cx="4757737" cy="9144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endParaRPr lang="en-US" sz="1400" dirty="0" err="1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475" y="1916098"/>
            <a:ext cx="5937248" cy="491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4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196850"/>
            <a:ext cx="12192000" cy="131134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143376" y="196850"/>
            <a:ext cx="4464052" cy="70326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endParaRPr lang="en-US" sz="1400" dirty="0" err="1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745" y="1771649"/>
            <a:ext cx="6583363" cy="4576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506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9" y="113520"/>
            <a:ext cx="10956924" cy="780540"/>
          </a:xfrm>
        </p:spPr>
        <p:txBody>
          <a:bodyPr/>
          <a:lstStyle/>
          <a:p>
            <a:r>
              <a:rPr lang="en-GB" dirty="0" smtClean="0"/>
              <a:t>In summary, what we (CAS) think as important</a:t>
            </a:r>
            <a:r>
              <a:rPr lang="mr-IN" dirty="0" smtClean="0"/>
              <a:t>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889" y="949568"/>
            <a:ext cx="10944224" cy="4956596"/>
          </a:xfrm>
        </p:spPr>
        <p:txBody>
          <a:bodyPr/>
          <a:lstStyle/>
          <a:p>
            <a:r>
              <a:rPr lang="en-GB" dirty="0" smtClean="0"/>
              <a:t>Karabo 2.2.3 release and </a:t>
            </a:r>
            <a:r>
              <a:rPr lang="en-GB" b="1" u="sng" dirty="0" smtClean="0"/>
              <a:t>feature freeze at the beginning of the shutdown (04/04)</a:t>
            </a:r>
            <a:r>
              <a:rPr lang="en-GB" dirty="0" smtClean="0"/>
              <a:t>. </a:t>
            </a:r>
            <a:endParaRPr lang="en-GB" dirty="0"/>
          </a:p>
          <a:p>
            <a:r>
              <a:rPr lang="en-GB" u="sng" dirty="0" smtClean="0"/>
              <a:t>After that, ONLY HOTFIXES (urgent corrections) </a:t>
            </a:r>
            <a:r>
              <a:rPr lang="mr-IN" u="sng" dirty="0" smtClean="0"/>
              <a:t>–</a:t>
            </a:r>
            <a:r>
              <a:rPr lang="en-GB" u="sng" dirty="0" smtClean="0"/>
              <a:t> Karabo 2.2.3.</a:t>
            </a:r>
            <a:r>
              <a:rPr lang="en-GB" u="sng" dirty="0" smtClean="0">
                <a:solidFill>
                  <a:srgbClr val="FF0000"/>
                </a:solidFill>
              </a:rPr>
              <a:t>x</a:t>
            </a:r>
          </a:p>
          <a:p>
            <a:r>
              <a:rPr lang="en-GB" dirty="0" smtClean="0"/>
              <a:t>Can we (CAS</a:t>
            </a:r>
            <a:r>
              <a:rPr lang="en-GB" smtClean="0"/>
              <a:t>, ITDM and AE) </a:t>
            </a:r>
            <a:r>
              <a:rPr lang="en-GB" dirty="0" smtClean="0"/>
              <a:t>have timeslots to test Karabo-DAQ-PLC </a:t>
            </a:r>
            <a:r>
              <a:rPr lang="en-GB" dirty="0" smtClean="0">
                <a:solidFill>
                  <a:srgbClr val="FF0000"/>
                </a:solidFill>
              </a:rPr>
              <a:t>(4-19 April)</a:t>
            </a:r>
            <a:r>
              <a:rPr lang="en-GB" dirty="0" smtClean="0"/>
              <a:t>?</a:t>
            </a:r>
            <a:endParaRPr lang="en-GB" dirty="0" smtClean="0"/>
          </a:p>
          <a:p>
            <a:r>
              <a:rPr lang="en-GB" u="sng" dirty="0" smtClean="0"/>
              <a:t>Integrated </a:t>
            </a:r>
            <a:r>
              <a:rPr lang="en-GB" u="sng" dirty="0" smtClean="0"/>
              <a:t>tests are needed</a:t>
            </a:r>
            <a:r>
              <a:rPr lang="en-GB" dirty="0" smtClean="0"/>
              <a:t>: AE (PLC), ITDM (DAQ) and DET (AGIPD, LPD, Calibration) and DA</a:t>
            </a:r>
          </a:p>
          <a:p>
            <a:pPr lvl="1"/>
            <a:r>
              <a:rPr lang="en-GB" dirty="0"/>
              <a:t>Only after AE, ITDM and DET </a:t>
            </a:r>
            <a:r>
              <a:rPr lang="en-GB" dirty="0" smtClean="0"/>
              <a:t>integrated tests with Karabo we will be able to move to SAs and Instruments.</a:t>
            </a:r>
            <a:endParaRPr lang="en-GB" dirty="0"/>
          </a:p>
          <a:p>
            <a:r>
              <a:rPr lang="en-GB" dirty="0" smtClean="0"/>
              <a:t>In order to allocate CAS members properly, </a:t>
            </a:r>
            <a:r>
              <a:rPr lang="en-GB" u="sng" dirty="0" smtClean="0"/>
              <a:t>operational maintenance/downtime dates of DAQ and PLC (loops) are needed.</a:t>
            </a:r>
          </a:p>
          <a:p>
            <a:pPr lvl="1"/>
            <a:r>
              <a:rPr lang="en-GB" dirty="0" smtClean="0"/>
              <a:t>Negotiate downtime with the Instruments and Tunnel</a:t>
            </a:r>
          </a:p>
          <a:p>
            <a:pPr lvl="1"/>
            <a:r>
              <a:rPr lang="en-GB" dirty="0" smtClean="0"/>
              <a:t>Re-establish services as fast as possible</a:t>
            </a:r>
          </a:p>
          <a:p>
            <a:r>
              <a:rPr lang="en-GB" dirty="0" smtClean="0"/>
              <a:t>Pair-testing AGIPD and LPD with DET. Especially AGIPD because of the previous Karabo-performance incidents.</a:t>
            </a:r>
          </a:p>
          <a:p>
            <a:r>
              <a:rPr lang="en-GB" dirty="0" smtClean="0"/>
              <a:t>FUTURE: Integrated tests (PLC + Karabo + DAQ) Environment for every new release.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030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theme/theme1.xml><?xml version="1.0" encoding="utf-8"?>
<a:theme xmlns:a="http://schemas.openxmlformats.org/drawingml/2006/main" name="Office">
  <a:themeElements>
    <a:clrScheme name="Benutzerdefiniert 59">
      <a:dk1>
        <a:srgbClr val="000000"/>
      </a:dk1>
      <a:lt1>
        <a:sysClr val="window" lastClr="FFFFFF"/>
      </a:lt1>
      <a:dk2>
        <a:srgbClr val="B2B2B2"/>
      </a:dk2>
      <a:lt2>
        <a:srgbClr val="F39200"/>
      </a:lt2>
      <a:accent1>
        <a:srgbClr val="0D1546"/>
      </a:accent1>
      <a:accent2>
        <a:srgbClr val="559DBB"/>
      </a:accent2>
      <a:accent3>
        <a:srgbClr val="81B0C8"/>
      </a:accent3>
      <a:accent4>
        <a:srgbClr val="A4C3D6"/>
      </a:accent4>
      <a:accent5>
        <a:srgbClr val="C5D6E4"/>
      </a:accent5>
      <a:accent6>
        <a:srgbClr val="E3EBF2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</a:spPr>
      <a:bodyPr rtlCol="0" anchor="ctr">
        <a:noAutofit/>
      </a:bodyPr>
      <a:lstStyle>
        <a:defPPr algn="ctr">
          <a:lnSpc>
            <a:spcPct val="113000"/>
          </a:lnSpc>
          <a:defRPr sz="1400" dirty="0" err="1" smtClean="0"/>
        </a:defPPr>
      </a:lst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noAutofit/>
      </a:bodyPr>
      <a:lstStyle>
        <a:defPPr marL="269875" indent="-269875">
          <a:lnSpc>
            <a:spcPct val="112000"/>
          </a:lnSpc>
          <a:buBlip>
            <a:blip xmlns:r="http://schemas.openxmlformats.org/officeDocument/2006/relationships" r:embed="rId1"/>
          </a:buBlip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XFEL_PowerPoint_16x9.potx" id="{5D9E4C7F-CF90-47AA-9B5A-D1B8A1F64B49}" vid="{107EC11D-EED3-47DC-89A2-C8C245B9F565}"/>
    </a:ext>
  </a:extLst>
</a:theme>
</file>

<file path=ppt/theme/theme2.xml><?xml version="1.0" encoding="utf-8"?>
<a:theme xmlns:a="http://schemas.openxmlformats.org/drawingml/2006/main" name="Office">
  <a:themeElements>
    <a:clrScheme name="Benutzerdefiniert 59">
      <a:dk1>
        <a:srgbClr val="000000"/>
      </a:dk1>
      <a:lt1>
        <a:sysClr val="window" lastClr="FFFFFF"/>
      </a:lt1>
      <a:dk2>
        <a:srgbClr val="B2B2B2"/>
      </a:dk2>
      <a:lt2>
        <a:srgbClr val="F39200"/>
      </a:lt2>
      <a:accent1>
        <a:srgbClr val="0D1546"/>
      </a:accent1>
      <a:accent2>
        <a:srgbClr val="559DBB"/>
      </a:accent2>
      <a:accent3>
        <a:srgbClr val="81B0C8"/>
      </a:accent3>
      <a:accent4>
        <a:srgbClr val="A4C3D6"/>
      </a:accent4>
      <a:accent5>
        <a:srgbClr val="C5D6E4"/>
      </a:accent5>
      <a:accent6>
        <a:srgbClr val="E3EBF2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Benutzerdefiniert 59">
      <a:dk1>
        <a:srgbClr val="000000"/>
      </a:dk1>
      <a:lt1>
        <a:sysClr val="window" lastClr="FFFFFF"/>
      </a:lt1>
      <a:dk2>
        <a:srgbClr val="B2B2B2"/>
      </a:dk2>
      <a:lt2>
        <a:srgbClr val="F39200"/>
      </a:lt2>
      <a:accent1>
        <a:srgbClr val="0D1546"/>
      </a:accent1>
      <a:accent2>
        <a:srgbClr val="559DBB"/>
      </a:accent2>
      <a:accent3>
        <a:srgbClr val="81B0C8"/>
      </a:accent3>
      <a:accent4>
        <a:srgbClr val="A4C3D6"/>
      </a:accent4>
      <a:accent5>
        <a:srgbClr val="C5D6E4"/>
      </a:accent5>
      <a:accent6>
        <a:srgbClr val="E3EBF2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European_XFEL_Template_Presentation_16x9</Template>
  <TotalTime>282</TotalTime>
  <Words>233</Words>
  <Application>Microsoft Macintosh PowerPoint</Application>
  <PresentationFormat>Widescreen</PresentationFormat>
  <Paragraphs>24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Arial</vt:lpstr>
      <vt:lpstr>Office</vt:lpstr>
      <vt:lpstr>Karabo (2.2.3) Rollout Process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 summary, what we (CAS) think as important…</vt:lpstr>
    </vt:vector>
  </TitlesOfParts>
  <Company/>
  <LinksUpToDate>false</LinksUpToDate>
  <SharedDoc>false</SharedDoc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Karabo (2.2.3) Rollout Process</dc:title>
  <dc:creator>Hugo Santos</dc:creator>
  <cp:lastModifiedBy>Hugo Santos</cp:lastModifiedBy>
  <cp:revision>22</cp:revision>
  <dcterms:created xsi:type="dcterms:W3CDTF">2018-03-14T16:08:03Z</dcterms:created>
  <dcterms:modified xsi:type="dcterms:W3CDTF">2018-03-15T13:39:32Z</dcterms:modified>
</cp:coreProperties>
</file>