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79" r:id="rId2"/>
    <p:sldId id="273" r:id="rId3"/>
    <p:sldId id="298" r:id="rId4"/>
    <p:sldId id="297" r:id="rId5"/>
    <p:sldId id="294" r:id="rId6"/>
    <p:sldId id="299" r:id="rId7"/>
    <p:sldId id="29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75" userDrawn="1">
          <p15:clr>
            <a:srgbClr val="A4A3A4"/>
          </p15:clr>
        </p15:guide>
        <p15:guide id="2" pos="3727" userDrawn="1">
          <p15:clr>
            <a:srgbClr val="A4A3A4"/>
          </p15:clr>
        </p15:guide>
        <p15:guide id="3" pos="3953" userDrawn="1">
          <p15:clr>
            <a:srgbClr val="A4A3A4"/>
          </p15:clr>
        </p15:guide>
        <p15:guide id="4" pos="7287" userDrawn="1">
          <p15:clr>
            <a:srgbClr val="A4A3A4"/>
          </p15:clr>
        </p15:guide>
        <p15:guide id="5" pos="393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06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208" y="848"/>
      </p:cViewPr>
      <p:guideLst>
        <p:guide orient="horz" pos="1275"/>
        <p:guide pos="3727"/>
        <p:guide pos="3953"/>
        <p:guide pos="7287"/>
        <p:guide pos="393"/>
        <p:guide orient="horz" pos="372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5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0AC80-9589-41A1-8ED2-EC2076B0E8E8}" type="datetimeFigureOut">
              <a:rPr lang="de-DE" smtClean="0"/>
              <a:t>22.03.18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92030-5346-4222-B1C0-77ABA51E04BA}" type="datetimeFigureOut">
              <a:rPr lang="de-DE" smtClean="0"/>
              <a:t>22.03.18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B39C8-6D5D-40E8-8D83-C1E41A39F5E0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9131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B39C8-6D5D-40E8-8D83-C1E41A39F5E0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952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pic>
        <p:nvPicPr>
          <p:cNvPr id="7" name="Grafik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4125" y="771527"/>
            <a:ext cx="1423988" cy="142234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7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2024064"/>
            <a:ext cx="8101013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02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422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116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1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2024063"/>
            <a:ext cx="10944224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5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828675"/>
            <a:ext cx="10944224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12403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9" y="1196976"/>
            <a:ext cx="5292723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8" y="1196976"/>
            <a:ext cx="5292725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70003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7" y="2024063"/>
            <a:ext cx="52927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9" y="2024063"/>
            <a:ext cx="5292724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00823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2.emf"/><Relationship Id="rId13" Type="http://schemas.openxmlformats.org/officeDocument/2006/relationships/image" Target="../media/image1.emf"/><Relationship Id="rId14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2024064"/>
            <a:ext cx="10944224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</p:txBody>
      </p:sp>
      <p:sp>
        <p:nvSpPr>
          <p:cNvPr id="9" name="Textfeld 8"/>
          <p:cNvSpPr txBox="1"/>
          <p:nvPr userDrawn="1"/>
        </p:nvSpPr>
        <p:spPr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‹#›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 userDrawn="1"/>
        </p:nvCxnSpPr>
        <p:spPr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 userDrawn="1"/>
        </p:nvCxnSpPr>
        <p:spPr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 userDrawn="1"/>
        </p:nvSpPr>
        <p:spPr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/>
              <a:t>Title of the presentation</a:t>
            </a:r>
          </a:p>
        </p:txBody>
      </p:sp>
      <p:sp>
        <p:nvSpPr>
          <p:cNvPr id="8" name="Rechteck 7"/>
          <p:cNvSpPr/>
          <p:nvPr userDrawn="1"/>
        </p:nvSpPr>
        <p:spPr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/>
              <a:t>(title) 1stname 2ndname, Function, Date</a:t>
            </a:r>
          </a:p>
        </p:txBody>
      </p:sp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73" r:id="rId6"/>
    <p:sldLayoutId id="2147483668" r:id="rId7"/>
    <p:sldLayoutId id="2147483669" r:id="rId8"/>
    <p:sldLayoutId id="2147483670" r:id="rId9"/>
    <p:sldLayoutId id="2147483671" r:id="rId10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14000"/>
        </a:lnSpc>
        <a:spcBef>
          <a:spcPts val="1800"/>
        </a:spcBef>
        <a:buClr>
          <a:schemeClr val="bg2"/>
        </a:buClr>
        <a:buFontTx/>
        <a:buBlip>
          <a:blip r:embed="rId13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188" algn="l" defTabSz="914400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2663" indent="-26828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03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788" indent="-180975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275" userDrawn="1">
          <p15:clr>
            <a:srgbClr val="F26B43"/>
          </p15:clr>
        </p15:guide>
        <p15:guide id="2" pos="3727" userDrawn="1">
          <p15:clr>
            <a:srgbClr val="F26B43"/>
          </p15:clr>
        </p15:guide>
        <p15:guide id="3" pos="3953" userDrawn="1">
          <p15:clr>
            <a:srgbClr val="F26B43"/>
          </p15:clr>
        </p15:guide>
        <p15:guide id="4" pos="393" userDrawn="1">
          <p15:clr>
            <a:srgbClr val="F26B43"/>
          </p15:clr>
        </p15:guide>
        <p15:guide id="5" pos="7287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8.png"/><Relationship Id="rId5" Type="http://schemas.openxmlformats.org/officeDocument/2006/relationships/image" Target="../media/image1.emf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1.emf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752643"/>
            <a:ext cx="8039624" cy="1050925"/>
          </a:xfrm>
        </p:spPr>
        <p:txBody>
          <a:bodyPr/>
          <a:lstStyle/>
          <a:p>
            <a:r>
              <a:rPr lang="en-GB" dirty="0" smtClean="0"/>
              <a:t>Karabo Rollout </a:t>
            </a:r>
            <a:r>
              <a:rPr lang="en-GB" dirty="0"/>
              <a:t>P</a:t>
            </a:r>
            <a:r>
              <a:rPr lang="en-GB" dirty="0" smtClean="0"/>
              <a:t>rocess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Santos, Hugo</a:t>
            </a:r>
            <a:endParaRPr lang="en-GB" dirty="0"/>
          </a:p>
          <a:p>
            <a:r>
              <a:rPr lang="en-GB" sz="1200" dirty="0" smtClean="0"/>
              <a:t>CAS, Agile Project Manager</a:t>
            </a:r>
            <a:endParaRPr lang="en-GB" sz="1200" dirty="0"/>
          </a:p>
          <a:p>
            <a:endParaRPr lang="en-GB" dirty="0"/>
          </a:p>
          <a:p>
            <a:r>
              <a:rPr lang="en-GB" dirty="0" err="1" smtClean="0"/>
              <a:t>Schenefeld</a:t>
            </a:r>
            <a:r>
              <a:rPr lang="en-GB" dirty="0" smtClean="0"/>
              <a:t>, 23/03/2018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4706" y="5153671"/>
            <a:ext cx="4230624" cy="15195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8738" y="5395460"/>
            <a:ext cx="1022019" cy="103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92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714500" y="1843784"/>
            <a:ext cx="8600378" cy="2728217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r>
              <a:rPr lang="en-US" sz="2800" dirty="0" smtClean="0"/>
              <a:t>Users </a:t>
            </a:r>
            <a:r>
              <a:rPr lang="en-US" sz="2800" dirty="0"/>
              <a:t>are expected by the </a:t>
            </a:r>
            <a:r>
              <a:rPr lang="en-US" sz="2800" u="sng" dirty="0"/>
              <a:t>24th of </a:t>
            </a:r>
            <a:r>
              <a:rPr lang="en-US" sz="2800" u="sng" dirty="0" smtClean="0"/>
              <a:t>May</a:t>
            </a:r>
          </a:p>
          <a:p>
            <a:pPr algn="ctr">
              <a:lnSpc>
                <a:spcPct val="113000"/>
              </a:lnSpc>
            </a:pPr>
            <a:endParaRPr lang="en-US" sz="2800" dirty="0"/>
          </a:p>
          <a:p>
            <a:pPr algn="ctr">
              <a:lnSpc>
                <a:spcPct val="113000"/>
              </a:lnSpc>
            </a:pPr>
            <a:r>
              <a:rPr lang="en-US" sz="2800" dirty="0" smtClean="0"/>
              <a:t>HOW DO WE PROVIDE STABLE CONTROL CONDITIONS?</a:t>
            </a:r>
          </a:p>
        </p:txBody>
      </p:sp>
    </p:spTree>
    <p:extLst>
      <p:ext uri="{BB962C8B-B14F-4D97-AF65-F5344CB8AC3E}">
        <p14:creationId xmlns:p14="http://schemas.microsoft.com/office/powerpoint/2010/main" val="208848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714500" y="1843784"/>
            <a:ext cx="8600378" cy="272821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Where we are in the Karabo 2.2.3 rollout</a:t>
            </a:r>
            <a:r>
              <a:rPr lang="mr-IN" sz="2800" dirty="0" smtClean="0">
                <a:solidFill>
                  <a:schemeClr val="tx1"/>
                </a:solidFill>
              </a:rPr>
              <a:t>…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1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348" y="780585"/>
            <a:ext cx="7457550" cy="49572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7452" y="5717121"/>
            <a:ext cx="1022019" cy="1035956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>
            <a:off x="390121" y="2352907"/>
            <a:ext cx="2753129" cy="1071563"/>
          </a:xfrm>
          <a:prstGeom prst="rightArrow">
            <a:avLst/>
          </a:prstGeom>
          <a:solidFill>
            <a:srgbClr val="FFC000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</p:spTree>
    <p:extLst>
      <p:ext uri="{BB962C8B-B14F-4D97-AF65-F5344CB8AC3E}">
        <p14:creationId xmlns:p14="http://schemas.microsoft.com/office/powerpoint/2010/main" val="189927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89" y="288921"/>
            <a:ext cx="11715750" cy="4283074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 flipH="1">
            <a:off x="1985962" y="2643180"/>
            <a:ext cx="885825" cy="885824"/>
          </a:xfrm>
          <a:prstGeom prst="ellipse">
            <a:avLst/>
          </a:prstGeom>
          <a:noFill/>
          <a:ln w="76200">
            <a:solidFill>
              <a:srgbClr val="FF0000"/>
            </a:solidFill>
            <a:prstDash val="solid"/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8488" y="303171"/>
            <a:ext cx="6209491" cy="50961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2889" y="5032560"/>
            <a:ext cx="6086476" cy="128587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5"/>
              </a:buBlip>
            </a:pPr>
            <a:r>
              <a:rPr lang="en-US" sz="2000" b="1" dirty="0" smtClean="0">
                <a:solidFill>
                  <a:srgbClr val="00B050"/>
                </a:solidFill>
              </a:rPr>
              <a:t>Karabo 2.2.3 internal tests </a:t>
            </a:r>
            <a:r>
              <a:rPr lang="en-US" sz="2000" b="1" u="sng" dirty="0" smtClean="0">
                <a:solidFill>
                  <a:srgbClr val="00B050"/>
                </a:solidFill>
              </a:rPr>
              <a:t>started </a:t>
            </a:r>
          </a:p>
          <a:p>
            <a:pPr marL="269875" indent="-269875">
              <a:lnSpc>
                <a:spcPct val="112000"/>
              </a:lnSpc>
              <a:buBlip>
                <a:blip r:embed="rId5"/>
              </a:buBlip>
            </a:pPr>
            <a:r>
              <a:rPr lang="en-US" sz="2000" b="1" dirty="0" smtClean="0">
                <a:solidFill>
                  <a:srgbClr val="FF0000"/>
                </a:solidFill>
              </a:rPr>
              <a:t>Karabo 2.2.3 still will be released at </a:t>
            </a:r>
            <a:r>
              <a:rPr lang="en-US" sz="2000" b="1" u="sng" dirty="0" smtClean="0">
                <a:solidFill>
                  <a:srgbClr val="FF0000"/>
                </a:solidFill>
              </a:rPr>
              <a:t>04/04 (first days of the shutdown)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</a:p>
          <a:p>
            <a:pPr marL="727075" lvl="1" indent="-269875">
              <a:lnSpc>
                <a:spcPct val="112000"/>
              </a:lnSpc>
              <a:buBlip>
                <a:blip r:embed="rId5"/>
              </a:buBlip>
            </a:pPr>
            <a:r>
              <a:rPr lang="en-US" sz="2000" b="1" dirty="0" smtClean="0">
                <a:solidFill>
                  <a:srgbClr val="FF0000"/>
                </a:solidFill>
              </a:rPr>
              <a:t>ONLY </a:t>
            </a:r>
            <a:r>
              <a:rPr lang="en-US" sz="2000" b="1" dirty="0" smtClean="0">
                <a:solidFill>
                  <a:srgbClr val="FF0000"/>
                </a:solidFill>
              </a:rPr>
              <a:t>FOR: AE, ITDM and </a:t>
            </a:r>
            <a:r>
              <a:rPr lang="en-US" sz="2000" b="1" dirty="0" smtClean="0">
                <a:solidFill>
                  <a:srgbClr val="FF0000"/>
                </a:solidFill>
              </a:rPr>
              <a:t>DET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396" y="5675497"/>
            <a:ext cx="1022019" cy="103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88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375580" y="1409331"/>
            <a:ext cx="8600378" cy="272821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Where we are in the Karabo 2.2.3 rollout</a:t>
            </a:r>
            <a:r>
              <a:rPr lang="mr-IN" sz="2800" dirty="0" smtClean="0">
                <a:solidFill>
                  <a:schemeClr val="tx1"/>
                </a:solidFill>
              </a:rPr>
              <a:t>…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714500" y="1843784"/>
            <a:ext cx="8600378" cy="2728217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r>
              <a:rPr lang="pt-BR" sz="28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To</a:t>
            </a:r>
            <a:r>
              <a:rPr lang="pt-BR" sz="2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pt-BR" sz="28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be</a:t>
            </a:r>
            <a:r>
              <a:rPr lang="pt-BR" sz="2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more </a:t>
            </a:r>
            <a:r>
              <a:rPr lang="pt-BR" sz="28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efficient</a:t>
            </a:r>
            <a:r>
              <a:rPr lang="pt-BR" sz="2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pt-BR" sz="28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regarding</a:t>
            </a:r>
            <a:r>
              <a:rPr lang="pt-BR" sz="2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pt-BR" sz="28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the</a:t>
            </a:r>
            <a:r>
              <a:rPr lang="pt-BR" sz="2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XFEL </a:t>
            </a:r>
            <a:r>
              <a:rPr lang="pt-BR" sz="28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Operational</a:t>
            </a:r>
            <a:r>
              <a:rPr lang="pt-BR" sz="2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Schedule, </a:t>
            </a:r>
            <a:r>
              <a:rPr lang="pt-BR" sz="28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we</a:t>
            </a:r>
            <a:r>
              <a:rPr lang="pt-BR" sz="2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pt-BR" sz="28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could</a:t>
            </a:r>
            <a:r>
              <a:rPr lang="pt-BR" sz="2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pt-BR" sz="28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deploy</a:t>
            </a:r>
            <a:r>
              <a:rPr lang="pt-BR" sz="2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pt-BR" sz="28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already</a:t>
            </a:r>
            <a:r>
              <a:rPr lang="pt-BR" sz="2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pt-BR" sz="28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at</a:t>
            </a:r>
            <a:r>
              <a:rPr lang="pt-BR" sz="2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pt-BR" sz="28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the</a:t>
            </a:r>
            <a:r>
              <a:rPr lang="pt-BR" sz="2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pt-BR" sz="28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beginning</a:t>
            </a:r>
            <a:r>
              <a:rPr lang="pt-BR" sz="2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pt-BR" sz="28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of</a:t>
            </a:r>
            <a:r>
              <a:rPr lang="pt-BR" sz="2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pt-BR" sz="28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the</a:t>
            </a:r>
            <a:r>
              <a:rPr lang="pt-BR" sz="2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shutdown...</a:t>
            </a:r>
            <a:endParaRPr lang="pt-BR" sz="2800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4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89" y="288921"/>
            <a:ext cx="11715750" cy="428307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2889" y="4822371"/>
            <a:ext cx="10686368" cy="16002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4"/>
              </a:buBlip>
            </a:pPr>
            <a:r>
              <a:rPr lang="en-US" sz="2000" b="1" dirty="0" smtClean="0"/>
              <a:t> We can have a consolidated version of Karabo already before the shutdown</a:t>
            </a:r>
          </a:p>
          <a:p>
            <a:pPr marL="727075" lvl="1" indent="-269875">
              <a:lnSpc>
                <a:spcPct val="112000"/>
              </a:lnSpc>
              <a:buBlip>
                <a:blip r:embed="rId4"/>
              </a:buBlip>
            </a:pPr>
            <a:r>
              <a:rPr lang="en-US" sz="2000" b="1" dirty="0" smtClean="0"/>
              <a:t>If not delayed, and;</a:t>
            </a:r>
          </a:p>
          <a:p>
            <a:pPr marL="727075" lvl="1" indent="-269875">
              <a:lnSpc>
                <a:spcPct val="112000"/>
              </a:lnSpc>
              <a:buBlip>
                <a:blip r:embed="rId4"/>
              </a:buBlip>
            </a:pPr>
            <a:r>
              <a:rPr lang="en-US" sz="2000" b="1" dirty="0" smtClean="0"/>
              <a:t>Has to be tested with AE, ITDM and DET</a:t>
            </a:r>
          </a:p>
          <a:p>
            <a:pPr marL="727075" lvl="1" indent="-269875">
              <a:lnSpc>
                <a:spcPct val="112000"/>
              </a:lnSpc>
              <a:buBlip>
                <a:blip r:embed="rId4"/>
              </a:buBlip>
            </a:pPr>
            <a:r>
              <a:rPr lang="en-US" sz="2000" b="1" dirty="0" smtClean="0"/>
              <a:t>Use the shutdown to deploy and start the setup (without beam - green)</a:t>
            </a:r>
            <a:endParaRPr lang="en-US" sz="2000" b="1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242889" y="1078143"/>
            <a:ext cx="11600768" cy="2067824"/>
          </a:xfrm>
          <a:prstGeom prst="roundRect">
            <a:avLst/>
          </a:prstGeom>
          <a:solidFill>
            <a:schemeClr val="accent6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  <p:sp>
        <p:nvSpPr>
          <p:cNvPr id="8" name="Rounded Rectangle 7"/>
          <p:cNvSpPr/>
          <p:nvPr/>
        </p:nvSpPr>
        <p:spPr>
          <a:xfrm>
            <a:off x="852489" y="3396343"/>
            <a:ext cx="10882311" cy="500284"/>
          </a:xfrm>
          <a:prstGeom prst="roundRect">
            <a:avLst/>
          </a:prstGeom>
          <a:noFill/>
          <a:ln w="76200">
            <a:solidFill>
              <a:schemeClr val="accent6">
                <a:lumMod val="10000"/>
              </a:schemeClr>
            </a:solidFill>
            <a:prstDash val="sysDot"/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  <p:sp>
        <p:nvSpPr>
          <p:cNvPr id="9" name="Rounded Rectangle 8"/>
          <p:cNvSpPr/>
          <p:nvPr/>
        </p:nvSpPr>
        <p:spPr>
          <a:xfrm>
            <a:off x="7587345" y="3989157"/>
            <a:ext cx="3886200" cy="550180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ysDot"/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  <p:sp>
        <p:nvSpPr>
          <p:cNvPr id="10" name="Rounded Rectangle 9"/>
          <p:cNvSpPr/>
          <p:nvPr/>
        </p:nvSpPr>
        <p:spPr>
          <a:xfrm>
            <a:off x="852490" y="3896627"/>
            <a:ext cx="6669540" cy="625472"/>
          </a:xfrm>
          <a:prstGeom prst="roundRect">
            <a:avLst/>
          </a:prstGeom>
          <a:noFill/>
          <a:ln w="76200">
            <a:solidFill>
              <a:schemeClr val="accent6">
                <a:lumMod val="10000"/>
              </a:schemeClr>
            </a:solidFill>
            <a:prstDash val="sysDot"/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  <p:sp>
        <p:nvSpPr>
          <p:cNvPr id="11" name="Rounded Rectangle 10"/>
          <p:cNvSpPr/>
          <p:nvPr/>
        </p:nvSpPr>
        <p:spPr>
          <a:xfrm>
            <a:off x="7130143" y="1527861"/>
            <a:ext cx="4528457" cy="625472"/>
          </a:xfrm>
          <a:prstGeom prst="roundRect">
            <a:avLst/>
          </a:prstGeom>
          <a:noFill/>
          <a:ln w="76200">
            <a:solidFill>
              <a:schemeClr val="accent6">
                <a:lumMod val="10000"/>
              </a:schemeClr>
            </a:solidFill>
            <a:prstDash val="sysDot"/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  <p:sp>
        <p:nvSpPr>
          <p:cNvPr id="12" name="TextBox 11"/>
          <p:cNvSpPr txBox="1"/>
          <p:nvPr/>
        </p:nvSpPr>
        <p:spPr>
          <a:xfrm>
            <a:off x="6781798" y="1135519"/>
            <a:ext cx="5214257" cy="46559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4"/>
              </a:buBlip>
            </a:pPr>
            <a:r>
              <a:rPr lang="en-US" sz="1400" b="1" dirty="0" smtClean="0"/>
              <a:t>No impact and changes in the Instruments and Tunnels </a:t>
            </a:r>
            <a:endParaRPr lang="en-US" sz="1400" b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7369628" y="4522099"/>
            <a:ext cx="5214257" cy="46559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4"/>
              </a:buBlip>
            </a:pPr>
            <a:r>
              <a:rPr lang="en-US" sz="1400" b="1" dirty="0" smtClean="0"/>
              <a:t>Perfect timeslots to deploy and setup new versions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257" y="5636991"/>
            <a:ext cx="1022019" cy="103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42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XFEL_PowerPoint_16x9.potx" id="{5D9E4C7F-CF90-47AA-9B5A-D1B8A1F64B49}" vid="{107EC11D-EED3-47DC-89A2-C8C245B9F56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European_XFEL_Template_Presentation_16x9</Template>
  <TotalTime>349</TotalTime>
  <Words>149</Words>
  <Application>Microsoft Macintosh PowerPoint</Application>
  <PresentationFormat>Widescreen</PresentationFormat>
  <Paragraphs>22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Office</vt:lpstr>
      <vt:lpstr>Karabo Rollout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Karabo (2.2.3) Rollout Process</dc:title>
  <dc:creator>Hugo Santos</dc:creator>
  <cp:lastModifiedBy>Hugo Santos</cp:lastModifiedBy>
  <cp:revision>32</cp:revision>
  <dcterms:created xsi:type="dcterms:W3CDTF">2018-03-14T16:08:03Z</dcterms:created>
  <dcterms:modified xsi:type="dcterms:W3CDTF">2018-03-22T16:58:45Z</dcterms:modified>
</cp:coreProperties>
</file>