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67" r:id="rId2"/>
    <p:sldId id="266" r:id="rId3"/>
    <p:sldId id="272" r:id="rId4"/>
    <p:sldId id="26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303" r:id="rId13"/>
    <p:sldId id="281" r:id="rId14"/>
    <p:sldId id="282" r:id="rId15"/>
    <p:sldId id="283" r:id="rId16"/>
    <p:sldId id="286" r:id="rId17"/>
    <p:sldId id="304" r:id="rId18"/>
    <p:sldId id="305" r:id="rId19"/>
    <p:sldId id="306" r:id="rId20"/>
    <p:sldId id="298" r:id="rId21"/>
    <p:sldId id="285" r:id="rId22"/>
    <p:sldId id="287" r:id="rId23"/>
    <p:sldId id="288" r:id="rId24"/>
    <p:sldId id="307" r:id="rId25"/>
    <p:sldId id="289" r:id="rId26"/>
    <p:sldId id="290" r:id="rId27"/>
    <p:sldId id="291" r:id="rId28"/>
    <p:sldId id="293" r:id="rId29"/>
    <p:sldId id="294" r:id="rId30"/>
    <p:sldId id="292" r:id="rId31"/>
    <p:sldId id="296" r:id="rId32"/>
    <p:sldId id="297" r:id="rId33"/>
    <p:sldId id="295" r:id="rId34"/>
    <p:sldId id="299" r:id="rId35"/>
    <p:sldId id="302" r:id="rId36"/>
    <p:sldId id="309" r:id="rId37"/>
    <p:sldId id="300" r:id="rId38"/>
    <p:sldId id="301" r:id="rId39"/>
    <p:sldId id="265" r:id="rId40"/>
    <p:sldId id="316" r:id="rId41"/>
    <p:sldId id="310" r:id="rId42"/>
    <p:sldId id="318" r:id="rId43"/>
    <p:sldId id="311" r:id="rId44"/>
    <p:sldId id="312" r:id="rId45"/>
    <p:sldId id="313" r:id="rId46"/>
    <p:sldId id="319" r:id="rId47"/>
    <p:sldId id="315" r:id="rId48"/>
    <p:sldId id="314" r:id="rId49"/>
    <p:sldId id="317" r:id="rId50"/>
    <p:sldId id="27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howGuides="1">
      <p:cViewPr>
        <p:scale>
          <a:sx n="160" d="100"/>
          <a:sy n="160" d="100"/>
        </p:scale>
        <p:origin x="-204" y="954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12.06.2018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12.06.2018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16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572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188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188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663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8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Using Maxwell | Maxwell Team | 23.04.2018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Using Maxwell | Maxwell Team | 23.04.2018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84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Using Maxwell | Maxwell Team | 23.04.2018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Using Maxwell | Maxwell Team | 23.04.2018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Using Maxwell | Maxwell Team | 23.04.2018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xmlns="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xmlns="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Using Maxwell | Maxwell Team | 23.04.2018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| Using Maxwell | Maxwell Team | 23.04.2018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  <p:sldLayoutId id="2147483676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x-display.desy.de:344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ympa@desy.de?body=subscribe%20hpc-seminar-announce@desy.de" TargetMode="External"/><Relationship Id="rId13" Type="http://schemas.openxmlformats.org/officeDocument/2006/relationships/hyperlink" Target="mailto:hpc-seminar-announce@desy.de" TargetMode="External"/><Relationship Id="rId3" Type="http://schemas.openxmlformats.org/officeDocument/2006/relationships/hyperlink" Target="https://confluence.desy.de/display/IS/Maxwell" TargetMode="External"/><Relationship Id="rId7" Type="http://schemas.openxmlformats.org/officeDocument/2006/relationships/hyperlink" Target="mailto:sympa@desy.de?body=subscribe%20maxwell-user@desy.de" TargetMode="External"/><Relationship Id="rId12" Type="http://schemas.openxmlformats.org/officeDocument/2006/relationships/hyperlink" Target="mailto:sympa@desy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axwell.service@desy.de" TargetMode="External"/><Relationship Id="rId11" Type="http://schemas.openxmlformats.org/officeDocument/2006/relationships/hyperlink" Target="https://lists.desy.de/sympa" TargetMode="External"/><Relationship Id="rId5" Type="http://schemas.openxmlformats.org/officeDocument/2006/relationships/hyperlink" Target="https://indico.desy.de/indico/event/19753/" TargetMode="External"/><Relationship Id="rId10" Type="http://schemas.openxmlformats.org/officeDocument/2006/relationships/hyperlink" Target="mailto:uco@desy.de" TargetMode="External"/><Relationship Id="rId4" Type="http://schemas.openxmlformats.org/officeDocument/2006/relationships/hyperlink" Target="https://confluence.desy.de/display/IS/Software" TargetMode="External"/><Relationship Id="rId9" Type="http://schemas.openxmlformats.org/officeDocument/2006/relationships/hyperlink" Target="mailto:hpc-seminar@desy.de" TargetMode="External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desy.de/display/IS/Parallel+Matlab+on+Maxwel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fluence.desy.de/display/IS/Parallel+COMSOL+on+Maxwel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hpc-seminar@desy.d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xwell.service@desy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Maxwell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HPC Seminar Series Part 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Maxwell Team</a:t>
            </a:r>
          </a:p>
          <a:p>
            <a:r>
              <a:rPr lang="en-US" dirty="0"/>
              <a:t>Hamburg, 23.04.2018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Getting access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24744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Verifying access to partitions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ssh</a:t>
            </a:r>
            <a:r>
              <a:rPr lang="en-US" sz="1200" dirty="0"/>
              <a:t> to max-</a:t>
            </a:r>
            <a:r>
              <a:rPr lang="en-US" sz="1200" dirty="0" err="1"/>
              <a:t>wgs</a:t>
            </a:r>
            <a:r>
              <a:rPr lang="en-US" sz="1200" dirty="0"/>
              <a:t>. If that doesn’t work you certainly don’t have any of the </a:t>
            </a:r>
            <a:r>
              <a:rPr lang="en-US" sz="1200" dirty="0" err="1"/>
              <a:t>maxwell</a:t>
            </a:r>
            <a:r>
              <a:rPr lang="en-US" sz="1200" dirty="0"/>
              <a:t> resources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IF it works, you have at least one of the resources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getent</a:t>
            </a:r>
            <a:r>
              <a:rPr lang="en-US" sz="1200" dirty="0"/>
              <a:t> </a:t>
            </a:r>
            <a:r>
              <a:rPr lang="en-US" sz="1200" dirty="0" err="1"/>
              <a:t>netgroup</a:t>
            </a:r>
            <a:r>
              <a:rPr lang="en-US" sz="1200" dirty="0"/>
              <a:t> </a:t>
            </a:r>
            <a:r>
              <a:rPr lang="en-US" sz="1200" dirty="0" err="1"/>
              <a:t>maxwell</a:t>
            </a:r>
            <a:r>
              <a:rPr lang="en-US" sz="1200" dirty="0"/>
              <a:t>-users | </a:t>
            </a:r>
            <a:r>
              <a:rPr lang="en-US" sz="1200" dirty="0" err="1"/>
              <a:t>grep</a:t>
            </a:r>
            <a:r>
              <a:rPr lang="en-US" sz="1200" dirty="0"/>
              <a:t> $USER   # if empty you don’t have access to </a:t>
            </a:r>
            <a:r>
              <a:rPr lang="en-US" sz="1200" dirty="0" err="1"/>
              <a:t>maxwell</a:t>
            </a:r>
            <a:r>
              <a:rPr lang="en-US" sz="1200" dirty="0"/>
              <a:t> partition. Likewise for all other partitions (except all)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module load </a:t>
            </a:r>
            <a:r>
              <a:rPr lang="en-US" sz="1200" dirty="0" err="1"/>
              <a:t>maxwell</a:t>
            </a:r>
            <a:r>
              <a:rPr lang="en-US" sz="1200" dirty="0"/>
              <a:t> tools; my-partitions   # lists all partitions you are entitled to use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Access to max-</a:t>
            </a:r>
            <a:r>
              <a:rPr lang="en-US" sz="1200" b="1" dirty="0" err="1"/>
              <a:t>fsc</a:t>
            </a:r>
            <a:r>
              <a:rPr lang="en-US" sz="1200" b="1" dirty="0"/>
              <a:t>, max-</a:t>
            </a:r>
            <a:r>
              <a:rPr lang="en-US" sz="1200" b="1" dirty="0" err="1"/>
              <a:t>fsg</a:t>
            </a:r>
            <a:endParaRPr lang="en-US" sz="1200" b="1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As mentioned: not considered part of </a:t>
            </a:r>
            <a:r>
              <a:rPr lang="en-US" sz="1200" dirty="0" err="1"/>
              <a:t>maxwell</a:t>
            </a:r>
            <a:r>
              <a:rPr lang="en-US" sz="1200" dirty="0"/>
              <a:t> for this seminar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Not a partition, so my-partitions won’t tell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getent</a:t>
            </a:r>
            <a:r>
              <a:rPr lang="en-US" sz="1200" dirty="0"/>
              <a:t> </a:t>
            </a:r>
            <a:r>
              <a:rPr lang="en-US" sz="1200" dirty="0" err="1"/>
              <a:t>netgroup</a:t>
            </a:r>
            <a:r>
              <a:rPr lang="en-US" sz="1200" dirty="0"/>
              <a:t> </a:t>
            </a:r>
            <a:r>
              <a:rPr lang="en-US" sz="1200" dirty="0" err="1"/>
              <a:t>hasy</a:t>
            </a:r>
            <a:r>
              <a:rPr lang="en-US" sz="1200" dirty="0"/>
              <a:t>-users | </a:t>
            </a:r>
            <a:r>
              <a:rPr lang="en-US" sz="1200" dirty="0" err="1"/>
              <a:t>grep</a:t>
            </a:r>
            <a:r>
              <a:rPr lang="en-US" sz="1200" dirty="0"/>
              <a:t> $USER # if empty you can’t user max-</a:t>
            </a:r>
            <a:r>
              <a:rPr lang="en-US" sz="1200" dirty="0" err="1"/>
              <a:t>fsc</a:t>
            </a:r>
            <a:r>
              <a:rPr lang="en-US" sz="1200" dirty="0"/>
              <a:t>, max-</a:t>
            </a:r>
            <a:r>
              <a:rPr lang="en-US" sz="1200" dirty="0" err="1"/>
              <a:t>fsg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getent</a:t>
            </a:r>
            <a:r>
              <a:rPr lang="en-US" sz="1200" dirty="0"/>
              <a:t> </a:t>
            </a:r>
            <a:r>
              <a:rPr lang="en-US" sz="1200" dirty="0" err="1"/>
              <a:t>netgroup</a:t>
            </a:r>
            <a:r>
              <a:rPr lang="en-US" sz="1200" dirty="0"/>
              <a:t> </a:t>
            </a:r>
            <a:r>
              <a:rPr lang="en-US" sz="1200" dirty="0" err="1"/>
              <a:t>psx</a:t>
            </a:r>
            <a:r>
              <a:rPr lang="en-US" sz="1200" dirty="0"/>
              <a:t>-users | </a:t>
            </a:r>
            <a:r>
              <a:rPr lang="en-US" sz="1200" dirty="0" err="1"/>
              <a:t>grep</a:t>
            </a:r>
            <a:r>
              <a:rPr lang="en-US" sz="1200" dirty="0"/>
              <a:t> $USER # for external users. if empty, you can’t use </a:t>
            </a:r>
            <a:r>
              <a:rPr lang="en-US" sz="1200" dirty="0" err="1"/>
              <a:t>desy-ps-cpu</a:t>
            </a:r>
            <a:r>
              <a:rPr lang="en-US" sz="1200" dirty="0"/>
              <a:t>, </a:t>
            </a:r>
            <a:r>
              <a:rPr lang="en-US" sz="1200" dirty="0" err="1"/>
              <a:t>desy-ps-gpu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endParaRPr lang="en-US" sz="1200" b="1" dirty="0"/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310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Maxwell specialties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2474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tokens and tickets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Very limited support of KRB5 and AFS on </a:t>
            </a:r>
            <a:r>
              <a:rPr lang="en-US" sz="1200" dirty="0" err="1"/>
              <a:t>maxwell</a:t>
            </a:r>
            <a:endParaRPr lang="en-US" sz="1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dirty="0"/>
              <a:t>No tickets or tokens in jobs!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dirty="0"/>
              <a:t>No automatic ticket or token renewal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NOT needed usually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Interactive sessions will inherit tickets, tokens. No automatic renewal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4098" name="Picture 2" descr="Bildergebnis fÃ¼r no ti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1812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7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Maxwell specialties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2474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tokens and tickets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Very limited support of KRB5 and AFS on </a:t>
            </a:r>
            <a:r>
              <a:rPr lang="en-US" sz="1200" dirty="0" err="1"/>
              <a:t>maxwell</a:t>
            </a:r>
            <a:endParaRPr lang="en-US" sz="1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dirty="0"/>
              <a:t>No tickets or tokens in jobs!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dirty="0"/>
              <a:t>No automatic ticket or token renewal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NOT needed unless accessing /</a:t>
            </a:r>
            <a:r>
              <a:rPr lang="en-US" sz="1200" dirty="0" err="1"/>
              <a:t>nfs</a:t>
            </a:r>
            <a:r>
              <a:rPr lang="en-US" sz="1200" dirty="0"/>
              <a:t>/</a:t>
            </a:r>
            <a:r>
              <a:rPr lang="en-US" sz="1200" dirty="0" err="1"/>
              <a:t>fs</a:t>
            </a:r>
            <a:r>
              <a:rPr lang="en-US" sz="1200" dirty="0"/>
              <a:t> or /</a:t>
            </a:r>
            <a:r>
              <a:rPr lang="en-US" sz="1200" dirty="0" err="1"/>
              <a:t>afs</a:t>
            </a:r>
            <a:r>
              <a:rPr lang="en-US" sz="1200" dirty="0"/>
              <a:t>/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Interactive sessions will inherit tickets, tokens. No automatic renewal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Viewing, obtaining, renewing, destroying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53149"/>
              </p:ext>
            </p:extLst>
          </p:nvPr>
        </p:nvGraphicFramePr>
        <p:xfrm>
          <a:off x="683568" y="2924944"/>
          <a:ext cx="6096000" cy="34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de-DE" sz="1200" dirty="0"/>
                        <a:t>Command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Effect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 err="1"/>
                        <a:t>klist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view</a:t>
                      </a:r>
                      <a:r>
                        <a:rPr lang="de-DE" sz="1200" dirty="0"/>
                        <a:t> KRB5 </a:t>
                      </a:r>
                      <a:r>
                        <a:rPr lang="de-DE" sz="1200" dirty="0" err="1"/>
                        <a:t>tickets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 err="1"/>
                        <a:t>tokens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view</a:t>
                      </a:r>
                      <a:r>
                        <a:rPr lang="de-DE" sz="1200" dirty="0"/>
                        <a:t> AFS </a:t>
                      </a:r>
                      <a:r>
                        <a:rPr lang="de-DE" sz="1200" dirty="0" err="1"/>
                        <a:t>tokens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 err="1"/>
                        <a:t>kinit</a:t>
                      </a:r>
                      <a:r>
                        <a:rPr lang="de-DE" sz="1200" dirty="0"/>
                        <a:t> -f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obtain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renewable</a:t>
                      </a:r>
                      <a:r>
                        <a:rPr lang="de-DE" sz="1200" baseline="0" dirty="0"/>
                        <a:t> KRB5 ticket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/>
                        <a:t>k5log</a:t>
                      </a:r>
                      <a:r>
                        <a:rPr lang="de-DE" sz="1200" baseline="0" dirty="0"/>
                        <a:t> -</a:t>
                      </a:r>
                      <a:r>
                        <a:rPr lang="de-DE" sz="1200" baseline="0" dirty="0" err="1"/>
                        <a:t>tmp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obtain</a:t>
                      </a:r>
                      <a:r>
                        <a:rPr lang="de-DE" sz="1200" dirty="0"/>
                        <a:t> KRB5</a:t>
                      </a:r>
                      <a:r>
                        <a:rPr lang="de-DE" sz="1200" baseline="0" dirty="0"/>
                        <a:t> ticket &amp; AFS </a:t>
                      </a:r>
                      <a:r>
                        <a:rPr lang="de-DE" sz="1200" baseline="0" dirty="0" err="1"/>
                        <a:t>token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 err="1"/>
                        <a:t>kinit</a:t>
                      </a:r>
                      <a:r>
                        <a:rPr lang="de-DE" sz="1200" baseline="0" dirty="0"/>
                        <a:t> –</a:t>
                      </a:r>
                      <a:r>
                        <a:rPr lang="de-DE" sz="1200" baseline="0" dirty="0" err="1"/>
                        <a:t>Rf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renew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existing</a:t>
                      </a:r>
                      <a:r>
                        <a:rPr lang="de-DE" sz="1200" baseline="0" dirty="0"/>
                        <a:t> KRB5 ticket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 err="1"/>
                        <a:t>aklog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get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new</a:t>
                      </a:r>
                      <a:r>
                        <a:rPr lang="de-DE" sz="1200" dirty="0"/>
                        <a:t> AFS </a:t>
                      </a:r>
                      <a:r>
                        <a:rPr lang="de-DE" sz="1200" dirty="0" err="1"/>
                        <a:t>token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from</a:t>
                      </a:r>
                      <a:r>
                        <a:rPr lang="de-DE" sz="1200" dirty="0"/>
                        <a:t> KRB5 ticket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 err="1"/>
                        <a:t>kdestroy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destroy</a:t>
                      </a:r>
                      <a:r>
                        <a:rPr lang="de-DE" sz="1200" dirty="0"/>
                        <a:t> KRB5 ticket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200" dirty="0" err="1"/>
                        <a:t>unlog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destroy</a:t>
                      </a:r>
                      <a:r>
                        <a:rPr lang="de-DE" sz="1200" dirty="0"/>
                        <a:t> AFS </a:t>
                      </a:r>
                      <a:r>
                        <a:rPr lang="de-DE" sz="1200" dirty="0" err="1"/>
                        <a:t>token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4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Maxwell specialties - Storage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2474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Several group specific storage locations (</a:t>
            </a:r>
            <a:r>
              <a:rPr lang="en-US" sz="1200" dirty="0" err="1"/>
              <a:t>gpfs</a:t>
            </a:r>
            <a:r>
              <a:rPr lang="en-US" sz="1200" dirty="0"/>
              <a:t>, </a:t>
            </a:r>
            <a:r>
              <a:rPr lang="en-US" sz="1200" dirty="0" err="1"/>
              <a:t>beegfs</a:t>
            </a:r>
            <a:r>
              <a:rPr lang="en-US" sz="1200" dirty="0"/>
              <a:t>, </a:t>
            </a:r>
            <a:r>
              <a:rPr lang="en-US" sz="1200" dirty="0" err="1"/>
              <a:t>nfs</a:t>
            </a:r>
            <a:r>
              <a:rPr lang="en-US" sz="1200" dirty="0"/>
              <a:t>, …)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Talk to your admins!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generic options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$HOME 		– GPFS hosted, 20GB hard quota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/</a:t>
            </a:r>
            <a:r>
              <a:rPr lang="en-US" sz="1200" dirty="0" err="1"/>
              <a:t>beegfs</a:t>
            </a:r>
            <a:r>
              <a:rPr lang="en-US" sz="1200" dirty="0"/>
              <a:t>/</a:t>
            </a:r>
            <a:r>
              <a:rPr lang="en-US" sz="1200" dirty="0" err="1"/>
              <a:t>desy</a:t>
            </a:r>
            <a:r>
              <a:rPr lang="en-US" sz="1200" dirty="0"/>
              <a:t> 	– </a:t>
            </a:r>
            <a:r>
              <a:rPr lang="en-US" sz="1200" dirty="0" err="1"/>
              <a:t>BeeGFS</a:t>
            </a:r>
            <a:r>
              <a:rPr lang="en-US" sz="1200" dirty="0"/>
              <a:t> scratch space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/data/</a:t>
            </a:r>
            <a:r>
              <a:rPr lang="en-US" sz="1200" dirty="0" err="1"/>
              <a:t>netapp</a:t>
            </a:r>
            <a:r>
              <a:rPr lang="en-US" sz="1200" dirty="0"/>
              <a:t> 	– NFS space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/pnfs/desy.de 	– </a:t>
            </a:r>
            <a:r>
              <a:rPr lang="en-US" sz="1200" dirty="0" err="1"/>
              <a:t>dCache</a:t>
            </a:r>
            <a:r>
              <a:rPr lang="en-US" sz="1200" dirty="0"/>
              <a:t> space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desyCloud</a:t>
            </a:r>
            <a:r>
              <a:rPr lang="en-US" sz="1200" dirty="0"/>
              <a:t> 	– unlimited cloud storage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/</a:t>
            </a:r>
            <a:r>
              <a:rPr lang="en-US" sz="1200" dirty="0" err="1"/>
              <a:t>afs</a:t>
            </a:r>
            <a:r>
              <a:rPr lang="en-US" sz="1200" dirty="0"/>
              <a:t>/	 	– simply avoid it on </a:t>
            </a:r>
            <a:r>
              <a:rPr lang="en-US" sz="1200" dirty="0" err="1"/>
              <a:t>maxwell</a:t>
            </a:r>
            <a:endParaRPr lang="en-US" sz="1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75866"/>
              </p:ext>
            </p:extLst>
          </p:nvPr>
        </p:nvGraphicFramePr>
        <p:xfrm>
          <a:off x="181517" y="3192562"/>
          <a:ext cx="8496944" cy="349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3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119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r>
                        <a:rPr lang="en-US" sz="1200" noProof="0"/>
                        <a:t>GPFS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/home/$USER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noProof="0" dirty="0"/>
                        <a:t>fast, snapshots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Personal</a:t>
                      </a:r>
                      <a:r>
                        <a:rPr lang="en-US" sz="1200" baseline="0" noProof="0" dirty="0"/>
                        <a:t> data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remove after account expired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r>
                        <a:rPr lang="en-US" sz="1200" noProof="0"/>
                        <a:t>BeeGFS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/</a:t>
                      </a:r>
                      <a:r>
                        <a:rPr lang="en-US" sz="1200" noProof="0" dirty="0" err="1"/>
                        <a:t>beegfs</a:t>
                      </a:r>
                      <a:r>
                        <a:rPr lang="en-US" sz="1200" noProof="0" dirty="0"/>
                        <a:t>/</a:t>
                      </a:r>
                      <a:r>
                        <a:rPr lang="en-US" sz="1200" noProof="0" dirty="0" err="1"/>
                        <a:t>desy</a:t>
                      </a:r>
                      <a:r>
                        <a:rPr lang="en-US" sz="1200" noProof="0" dirty="0"/>
                        <a:t>/user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noProof="0" dirty="0"/>
                        <a:t>fast, no backup, no snapshots 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temporary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remove after account expired. remove</a:t>
                      </a:r>
                      <a:r>
                        <a:rPr lang="en-US" sz="1200" baseline="0" noProof="0" dirty="0"/>
                        <a:t> aged data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NFS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/data/</a:t>
                      </a:r>
                      <a:r>
                        <a:rPr lang="en-US" sz="1200" noProof="0" dirty="0" err="1"/>
                        <a:t>netapp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slow, </a:t>
                      </a:r>
                      <a:r>
                        <a:rPr lang="en-US" sz="1200" noProof="0" dirty="0" smtClean="0"/>
                        <a:t>secure, no backup,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noProof="0" dirty="0" smtClean="0"/>
                        <a:t>no snapshots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removed</a:t>
                      </a:r>
                      <a:r>
                        <a:rPr lang="en-US" sz="1200" baseline="0" noProof="0" dirty="0"/>
                        <a:t> after account expired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r>
                        <a:rPr lang="en-US" sz="1200" noProof="0" dirty="0" err="1"/>
                        <a:t>dCache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/</a:t>
                      </a:r>
                      <a:r>
                        <a:rPr lang="en-US" sz="1200" noProof="0" dirty="0" err="1"/>
                        <a:t>pnfs</a:t>
                      </a:r>
                      <a:r>
                        <a:rPr lang="en-US" sz="1200" noProof="0" dirty="0"/>
                        <a:t>/desy.de/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scientific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permanent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r>
                        <a:rPr lang="en-US" sz="1200" noProof="0" dirty="0" err="1"/>
                        <a:t>desycloud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via</a:t>
                      </a:r>
                      <a:r>
                        <a:rPr lang="en-US" sz="1200" baseline="0" noProof="0" dirty="0"/>
                        <a:t> </a:t>
                      </a:r>
                      <a:r>
                        <a:rPr lang="en-US" sz="1200" baseline="0" noProof="0" dirty="0" err="1"/>
                        <a:t>gvfs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slow, world-wide</a:t>
                      </a:r>
                      <a:r>
                        <a:rPr lang="en-US" sz="1200" baseline="0" noProof="0" dirty="0"/>
                        <a:t> accessible, </a:t>
                      </a:r>
                      <a:r>
                        <a:rPr lang="en-US" sz="1200" baseline="0" noProof="0" dirty="0" smtClean="0"/>
                        <a:t>sharable, disaster-recovery in preparation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removed</a:t>
                      </a:r>
                      <a:r>
                        <a:rPr lang="en-US" sz="1200" baseline="0" noProof="0" dirty="0"/>
                        <a:t> after account expired(?)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469">
                <a:tc>
                  <a:txBody>
                    <a:bodyPr/>
                    <a:lstStyle/>
                    <a:p>
                      <a:r>
                        <a:rPr lang="en-US" sz="1200" noProof="0" dirty="0" err="1"/>
                        <a:t>afs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/</a:t>
                      </a:r>
                      <a:r>
                        <a:rPr lang="en-US" sz="1200" noProof="0" dirty="0" err="1"/>
                        <a:t>afs</a:t>
                      </a:r>
                      <a:r>
                        <a:rPr lang="en-US" sz="1200" noProof="0" dirty="0"/>
                        <a:t>/desy.de/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very</a:t>
                      </a:r>
                      <a:r>
                        <a:rPr lang="en-US" sz="1200" baseline="0" noProof="0" dirty="0"/>
                        <a:t> slow, world-wide accessible, sharable, backup &amp; snapshot (.</a:t>
                      </a:r>
                      <a:r>
                        <a:rPr lang="en-US" sz="1200" baseline="0" noProof="0" dirty="0" err="1"/>
                        <a:t>OldFiles</a:t>
                      </a:r>
                      <a:r>
                        <a:rPr lang="en-US" sz="1200" baseline="0" noProof="0" dirty="0"/>
                        <a:t>) 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archived after account expired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122" name="Picture 2" descr="Bildergebnis fÃ¼r stor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8112"/>
            <a:ext cx="1984686" cy="19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7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07504" y="1366769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In simple word, SLURM is a workload manager, or a batch scheduler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SLURM stands for Simple Linux </a:t>
            </a:r>
            <a:r>
              <a:rPr lang="en-GB" dirty="0" err="1"/>
              <a:t>UTlity</a:t>
            </a:r>
            <a:r>
              <a:rPr lang="en-GB" dirty="0"/>
              <a:t> for Resource Management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SLURM unites the cluster resource management (such as Torque) and job scheduling (such as Moab) into one system. Avoids inter-tool complexity.</a:t>
            </a:r>
          </a:p>
        </p:txBody>
      </p:sp>
      <p:pic>
        <p:nvPicPr>
          <p:cNvPr id="6" name="Picture 2" descr="Bildergebnis fÃ¼r slurm back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7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pic>
        <p:nvPicPr>
          <p:cNvPr id="8194" name="Picture 2" descr="Bildergebnis fÃ¼r getting star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9151764" cy="68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5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Submission / Login nodes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2474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Several group specific login &amp; submission hosts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Check the documentation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Talk to your admins!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generic options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ssh</a:t>
            </a:r>
            <a:r>
              <a:rPr lang="en-US" sz="1200" dirty="0"/>
              <a:t> max-wgs.desy.de			- connect to WGS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>
                <a:hlinkClick r:id="rId3"/>
              </a:rPr>
              <a:t>https://max-display.desy.de:3443/</a:t>
            </a:r>
            <a:r>
              <a:rPr lang="en-US" sz="1200" dirty="0"/>
              <a:t> 	- graphical session in your browser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fastx2_client				- graphical session in FastX2 client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what are they good for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composing &amp; submitting jobs! 						- all nodes.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compiling, testing, debugging profiling					- use max-</a:t>
            </a:r>
            <a:r>
              <a:rPr lang="en-US" sz="1200" dirty="0" err="1"/>
              <a:t>wgs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graphical applications requiring GPU acceleration 			- use max-display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1" dirty="0"/>
              <a:t>NOT</a:t>
            </a:r>
            <a:r>
              <a:rPr lang="en-US" sz="1200" dirty="0"/>
              <a:t>: multi-core, high-memory, long-running production jobs 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max-display favorable features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load balanced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persistent sessions (up to a reboot)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GPU accelerated sessions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open from outside world (no </a:t>
            </a:r>
            <a:r>
              <a:rPr lang="en-US" sz="1200" dirty="0" err="1"/>
              <a:t>ssh</a:t>
            </a:r>
            <a:r>
              <a:rPr lang="en-US" sz="1200" dirty="0"/>
              <a:t>-tunnel, </a:t>
            </a:r>
            <a:r>
              <a:rPr lang="en-US" sz="1200" dirty="0" err="1"/>
              <a:t>vpn</a:t>
            </a:r>
            <a:r>
              <a:rPr lang="en-US" sz="1200" dirty="0"/>
              <a:t>-client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978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Submission / Login nodes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96744" cy="50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rechts 5"/>
          <p:cNvSpPr/>
          <p:nvPr/>
        </p:nvSpPr>
        <p:spPr>
          <a:xfrm rot="8453662">
            <a:off x="4421131" y="5417681"/>
            <a:ext cx="432048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55776" y="3306004"/>
            <a:ext cx="187220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/>
              <a:t>myuserid</a:t>
            </a:r>
            <a:endParaRPr lang="en-GB" sz="1200" dirty="0" err="1"/>
          </a:p>
        </p:txBody>
      </p:sp>
      <p:sp>
        <p:nvSpPr>
          <p:cNvPr id="8" name="Textfeld 7"/>
          <p:cNvSpPr txBox="1"/>
          <p:nvPr/>
        </p:nvSpPr>
        <p:spPr>
          <a:xfrm>
            <a:off x="2548835" y="3861048"/>
            <a:ext cx="187220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************</a:t>
            </a:r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1376874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Submission / Login nodes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548188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356992"/>
            <a:ext cx="3881239" cy="181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rechts 4"/>
          <p:cNvSpPr/>
          <p:nvPr/>
        </p:nvSpPr>
        <p:spPr>
          <a:xfrm rot="8900639">
            <a:off x="1164415" y="1989882"/>
            <a:ext cx="360040" cy="28803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 rot="2700316">
            <a:off x="831344" y="2982800"/>
            <a:ext cx="720080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4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Submission / Login nodes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81239" cy="181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9422"/>
            <a:ext cx="6840760" cy="51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rechts 5"/>
          <p:cNvSpPr/>
          <p:nvPr/>
        </p:nvSpPr>
        <p:spPr>
          <a:xfrm rot="7811463">
            <a:off x="4725841" y="1263923"/>
            <a:ext cx="720080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6" y="2078230"/>
            <a:ext cx="6833374" cy="121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feil nach rechts 7"/>
          <p:cNvSpPr/>
          <p:nvPr/>
        </p:nvSpPr>
        <p:spPr>
          <a:xfrm rot="13333044">
            <a:off x="4506260" y="2348952"/>
            <a:ext cx="540060" cy="28803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3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980728"/>
            <a:ext cx="4105276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Basic Information</a:t>
            </a:r>
          </a:p>
          <a:p>
            <a:pPr>
              <a:spcAft>
                <a:spcPts val="0"/>
              </a:spcAft>
            </a:pPr>
            <a:r>
              <a:rPr lang="en-US" dirty="0"/>
              <a:t>Resources &amp; Lists</a:t>
            </a:r>
          </a:p>
          <a:p>
            <a:pPr>
              <a:spcAft>
                <a:spcPts val="0"/>
              </a:spcAft>
            </a:pPr>
            <a:r>
              <a:rPr lang="en-US" dirty="0"/>
              <a:t>What is Maxwell?</a:t>
            </a:r>
          </a:p>
          <a:p>
            <a:pPr>
              <a:spcAft>
                <a:spcPts val="0"/>
              </a:spcAft>
            </a:pPr>
            <a:r>
              <a:rPr lang="en-US" dirty="0"/>
              <a:t>Getting access</a:t>
            </a:r>
          </a:p>
          <a:p>
            <a:pPr>
              <a:spcAft>
                <a:spcPts val="0"/>
              </a:spcAft>
            </a:pPr>
            <a:r>
              <a:rPr lang="en-US" dirty="0"/>
              <a:t>Maxwell </a:t>
            </a:r>
            <a:r>
              <a:rPr lang="en-US" dirty="0" err="1"/>
              <a:t>specialities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What is </a:t>
            </a:r>
            <a:r>
              <a:rPr lang="en-US" dirty="0" err="1"/>
              <a:t>slurm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Getting started</a:t>
            </a:r>
          </a:p>
          <a:p>
            <a:pPr>
              <a:spcAft>
                <a:spcPts val="0"/>
              </a:spcAft>
            </a:pPr>
            <a:r>
              <a:rPr lang="en-US" dirty="0"/>
              <a:t>Submission hosts</a:t>
            </a:r>
          </a:p>
          <a:p>
            <a:pPr>
              <a:spcAft>
                <a:spcPts val="0"/>
              </a:spcAft>
            </a:pPr>
            <a:r>
              <a:rPr lang="en-US" dirty="0"/>
              <a:t>Login to Maxwell</a:t>
            </a:r>
          </a:p>
          <a:p>
            <a:pPr>
              <a:spcAft>
                <a:spcPts val="0"/>
              </a:spcAft>
            </a:pPr>
            <a:r>
              <a:rPr lang="en-US" dirty="0"/>
              <a:t>My first </a:t>
            </a:r>
            <a:r>
              <a:rPr lang="en-US" dirty="0" err="1"/>
              <a:t>slurm</a:t>
            </a:r>
            <a:r>
              <a:rPr lang="en-US" dirty="0"/>
              <a:t> jobs</a:t>
            </a:r>
          </a:p>
          <a:p>
            <a:pPr>
              <a:spcAft>
                <a:spcPts val="0"/>
              </a:spcAft>
            </a:pPr>
            <a:r>
              <a:rPr lang="en-US" dirty="0"/>
              <a:t>Importance of setting limits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4643438" y="980728"/>
            <a:ext cx="4116548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SLURM User commands</a:t>
            </a:r>
          </a:p>
          <a:p>
            <a:pPr>
              <a:spcAft>
                <a:spcPts val="0"/>
              </a:spcAft>
            </a:pPr>
            <a:r>
              <a:rPr lang="en-US" dirty="0"/>
              <a:t>Getting </a:t>
            </a:r>
            <a:r>
              <a:rPr lang="en-US" dirty="0" err="1"/>
              <a:t>infos</a:t>
            </a:r>
            <a:r>
              <a:rPr lang="en-US" dirty="0"/>
              <a:t> about the cluster</a:t>
            </a:r>
          </a:p>
          <a:p>
            <a:pPr>
              <a:spcAft>
                <a:spcPts val="0"/>
              </a:spcAft>
            </a:pPr>
            <a:r>
              <a:rPr lang="en-US" dirty="0"/>
              <a:t>Advanced jobs</a:t>
            </a:r>
          </a:p>
          <a:p>
            <a:pPr>
              <a:spcAft>
                <a:spcPts val="0"/>
              </a:spcAft>
            </a:pPr>
            <a:r>
              <a:rPr lang="en-US" dirty="0"/>
              <a:t>Constraints</a:t>
            </a:r>
          </a:p>
          <a:p>
            <a:pPr>
              <a:spcAft>
                <a:spcPts val="0"/>
              </a:spcAft>
            </a:pPr>
            <a:r>
              <a:rPr lang="en-US" dirty="0"/>
              <a:t>Installing your own software</a:t>
            </a:r>
          </a:p>
          <a:p>
            <a:pPr>
              <a:spcAft>
                <a:spcPts val="0"/>
              </a:spcAft>
            </a:pPr>
            <a:r>
              <a:rPr lang="en-US" dirty="0"/>
              <a:t>Parallel jobs</a:t>
            </a:r>
          </a:p>
          <a:p>
            <a:pPr>
              <a:spcAft>
                <a:spcPts val="0"/>
              </a:spcAft>
            </a:pPr>
            <a:r>
              <a:rPr lang="en-US" dirty="0"/>
              <a:t>Running … 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Organizing jobs</a:t>
            </a:r>
          </a:p>
          <a:p>
            <a:pPr>
              <a:spcAft>
                <a:spcPts val="0"/>
              </a:spcAft>
            </a:pPr>
            <a:r>
              <a:rPr lang="en-US" dirty="0"/>
              <a:t>Preemption &amp; signals</a:t>
            </a:r>
          </a:p>
          <a:p>
            <a:pPr>
              <a:spcAft>
                <a:spcPts val="0"/>
              </a:spcAft>
            </a:pPr>
            <a:r>
              <a:rPr lang="en-US" dirty="0"/>
              <a:t>Array jobs</a:t>
            </a:r>
          </a:p>
          <a:p>
            <a:pPr>
              <a:spcAft>
                <a:spcPts val="0"/>
              </a:spcAft>
            </a:pPr>
            <a:r>
              <a:rPr lang="en-US" dirty="0"/>
              <a:t>Chaining jobs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5229200"/>
            <a:ext cx="854861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Topics - if time permits. If not - we could continue at a later point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Please ask whenever you’ve got a question   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Please complain if progress is too fast or too slow   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 descr="Bildergebnis fÃ¼r import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20" y="5540345"/>
            <a:ext cx="578037" cy="5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06736"/>
            <a:ext cx="8353425" cy="5246600"/>
          </a:xfrm>
        </p:spPr>
        <p:txBody>
          <a:bodyPr/>
          <a:lstStyle/>
          <a:p>
            <a:r>
              <a:rPr lang="en-US" dirty="0"/>
              <a:t>Login to the cluster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max-</a:t>
            </a:r>
            <a:r>
              <a:rPr lang="en-US" dirty="0" err="1"/>
              <a:t>wgs.desy.de</a:t>
            </a:r>
            <a:r>
              <a:rPr lang="en-US" dirty="0"/>
              <a:t> (maybe </a:t>
            </a:r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err="1"/>
              <a:t>bastion.desy.de</a:t>
            </a:r>
            <a:r>
              <a:rPr lang="en-US" dirty="0"/>
              <a:t> before that)</a:t>
            </a:r>
          </a:p>
          <a:p>
            <a:r>
              <a:rPr lang="en-US" dirty="0"/>
              <a:t>Look at the partitions</a:t>
            </a:r>
          </a:p>
          <a:p>
            <a:pPr lvl="1"/>
            <a:r>
              <a:rPr lang="en-US" dirty="0" err="1"/>
              <a:t>sinfo</a:t>
            </a:r>
            <a:endParaRPr lang="en-US" dirty="0"/>
          </a:p>
          <a:p>
            <a:pPr lvl="1"/>
            <a:r>
              <a:rPr lang="en-US" dirty="0" err="1"/>
              <a:t>sinfo</a:t>
            </a:r>
            <a:r>
              <a:rPr lang="en-US" dirty="0"/>
              <a:t> –a (all partitions)</a:t>
            </a:r>
          </a:p>
          <a:p>
            <a:pPr lvl="1"/>
            <a:r>
              <a:rPr lang="en-US" dirty="0" err="1"/>
              <a:t>sinfo</a:t>
            </a:r>
            <a:r>
              <a:rPr lang="en-US" dirty="0"/>
              <a:t> –p &lt;name&gt; (specific partition)</a:t>
            </a:r>
          </a:p>
          <a:p>
            <a:r>
              <a:rPr lang="en-US" dirty="0"/>
              <a:t>Look at the nodes</a:t>
            </a:r>
          </a:p>
          <a:p>
            <a:pPr lvl="1"/>
            <a:r>
              <a:rPr lang="de-DE" dirty="0" err="1"/>
              <a:t>sinfo</a:t>
            </a:r>
            <a:r>
              <a:rPr lang="de-DE" dirty="0"/>
              <a:t> -N --</a:t>
            </a:r>
            <a:r>
              <a:rPr lang="de-DE" dirty="0" err="1"/>
              <a:t>long</a:t>
            </a:r>
            <a:endParaRPr lang="de-DE" dirty="0"/>
          </a:p>
          <a:p>
            <a:pPr lvl="1"/>
            <a:r>
              <a:rPr lang="de-DE" dirty="0" err="1"/>
              <a:t>sinfo</a:t>
            </a:r>
            <a:r>
              <a:rPr lang="de-DE" dirty="0"/>
              <a:t> -a -o "%R %.40N %c %m %f %</a:t>
            </a:r>
            <a:r>
              <a:rPr lang="de-DE" dirty="0" err="1"/>
              <a:t>g</a:t>
            </a:r>
            <a:r>
              <a:rPr lang="de-DE" dirty="0"/>
              <a:t>" (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, </a:t>
            </a:r>
            <a:r>
              <a:rPr lang="de-DE" dirty="0" err="1"/>
              <a:t>see</a:t>
            </a:r>
            <a:r>
              <a:rPr lang="de-DE" dirty="0"/>
              <a:t> SLURM </a:t>
            </a:r>
            <a:r>
              <a:rPr lang="de-DE" dirty="0" err="1"/>
              <a:t>sinfo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)</a:t>
            </a:r>
          </a:p>
          <a:p>
            <a:r>
              <a:rPr lang="de-DE" dirty="0"/>
              <a:t>Look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queue</a:t>
            </a:r>
            <a:endParaRPr lang="de-DE" dirty="0"/>
          </a:p>
          <a:p>
            <a:pPr lvl="1"/>
            <a:r>
              <a:rPr lang="de-DE" dirty="0" err="1"/>
              <a:t>squeue</a:t>
            </a:r>
            <a:endParaRPr lang="de-DE" dirty="0"/>
          </a:p>
          <a:p>
            <a:pPr lvl="1"/>
            <a:r>
              <a:rPr lang="de-DE" dirty="0" err="1"/>
              <a:t>squeue</a:t>
            </a:r>
            <a:r>
              <a:rPr lang="de-DE" dirty="0"/>
              <a:t> –u &lt;</a:t>
            </a:r>
            <a:r>
              <a:rPr lang="de-DE" dirty="0" err="1"/>
              <a:t>username</a:t>
            </a:r>
            <a:r>
              <a:rPr lang="de-DE" dirty="0"/>
              <a:t>&gt;</a:t>
            </a:r>
          </a:p>
          <a:p>
            <a:r>
              <a:rPr lang="de-DE" dirty="0" err="1"/>
              <a:t>sview</a:t>
            </a:r>
            <a:r>
              <a:rPr lang="de-DE" dirty="0"/>
              <a:t> 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-- </a:t>
            </a: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„</a:t>
            </a:r>
            <a:r>
              <a:rPr lang="de-DE" dirty="0" err="1"/>
              <a:t>purists</a:t>
            </a:r>
            <a:r>
              <a:rPr lang="de-DE" dirty="0"/>
              <a:t>“ </a:t>
            </a:r>
          </a:p>
          <a:p>
            <a:pPr lvl="1"/>
            <a:endParaRPr lang="de-DE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Getting Overview of the Cluster</a:t>
            </a:r>
          </a:p>
        </p:txBody>
      </p:sp>
    </p:spTree>
    <p:extLst>
      <p:ext uri="{BB962C8B-B14F-4D97-AF65-F5344CB8AC3E}">
        <p14:creationId xmlns:p14="http://schemas.microsoft.com/office/powerpoint/2010/main" val="135413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3312" y="1412900"/>
            <a:ext cx="5044752" cy="32316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 1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--partition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--job-name  slurm-01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LD_PRELOAD="„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„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"SLURM_CLUSTER_NAME    $SLURM_CLUSTER_NAME"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"SLURM_JOB_NAME        $SLURM_JOB_NAME"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"SLURM_JOB_PARTITION   $SLURM_JOB_PARTITION"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"SLURM_SUBMIT_HOST     $SLURM_SUBMIT_HOST"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"SLURM_JOB_NUM_NODES   $SLURM_JOB_NUM_NODES"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"SLURM_JOB_RESERVATION $SLURM_JOB_RESERVATION"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"SLURM_JOB_NODELIST    $SLURM_JOB_NODELIST"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300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16638" y="1417335"/>
            <a:ext cx="3316560" cy="32316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-t     0-00:01:00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-N     1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–p    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–J     slurm-01-short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LD_PRELOAD="„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300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Exit</a:t>
            </a: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5229200"/>
            <a:ext cx="854861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See the </a:t>
            </a:r>
            <a:r>
              <a:rPr lang="en-US" sz="1600" dirty="0" err="1">
                <a:solidFill>
                  <a:schemeClr val="bg1"/>
                </a:solidFill>
              </a:rPr>
              <a:t>sbatch</a:t>
            </a:r>
            <a:r>
              <a:rPr lang="en-US" sz="1600" dirty="0">
                <a:solidFill>
                  <a:schemeClr val="bg1"/>
                </a:solidFill>
              </a:rPr>
              <a:t> manual for flags, environments, 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we mostly use the long form 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easier to remember; matter of taste really</a:t>
            </a:r>
            <a:endParaRPr lang="en-US" sz="1600" dirty="0"/>
          </a:p>
        </p:txBody>
      </p:sp>
      <p:pic>
        <p:nvPicPr>
          <p:cNvPr id="9" name="Picture 2" descr="Bildergebnis fÃ¼r importa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58819"/>
            <a:ext cx="741089" cy="74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76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297607"/>
            <a:ext cx="8568952" cy="25545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 1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--partition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--job-name  slurm-01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LD_PRELOAD=""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30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1297607"/>
            <a:ext cx="8568952" cy="3311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1860" y="4005064"/>
            <a:ext cx="8548612" cy="416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Specify which shell to use – recommend to use bash</a:t>
            </a:r>
          </a:p>
        </p:txBody>
      </p:sp>
    </p:spTree>
    <p:extLst>
      <p:ext uri="{BB962C8B-B14F-4D97-AF65-F5344CB8AC3E}">
        <p14:creationId xmlns:p14="http://schemas.microsoft.com/office/powerpoint/2010/main" val="2107496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51520" y="5229200"/>
            <a:ext cx="8548612" cy="7853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	Don’t rely on the host environment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Define what you need for the job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297607"/>
            <a:ext cx="8568952" cy="25545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bash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-l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 1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--partition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--job-name  slurm-01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LD_PRELOAD="„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30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2574879"/>
            <a:ext cx="8568952" cy="494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1860" y="3955638"/>
            <a:ext cx="8548612" cy="416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Set the environment</a:t>
            </a:r>
          </a:p>
        </p:txBody>
      </p:sp>
      <p:pic>
        <p:nvPicPr>
          <p:cNvPr id="9218" name="Picture 2" descr="Bildergebnis fÃ¼r importa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20" y="5348611"/>
            <a:ext cx="578037" cy="5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7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51520" y="5229200"/>
            <a:ext cx="854861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	Always specify time, partition, number of nodes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partition determines limits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time &amp; number of nodes determine time of execution</a:t>
            </a: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297607"/>
            <a:ext cx="8568952" cy="25545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bash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-l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 1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--partition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#SBATCH --job-name  slurm-01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LD_PRELOAD="„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30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6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1572939"/>
            <a:ext cx="8568952" cy="10019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1860" y="3955638"/>
            <a:ext cx="8548612" cy="416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Job directives: instructions for the batch system</a:t>
            </a:r>
          </a:p>
        </p:txBody>
      </p:sp>
      <p:pic>
        <p:nvPicPr>
          <p:cNvPr id="9218" name="Picture 2" descr="Bildergebnis fÃ¼r importa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58819"/>
            <a:ext cx="741089" cy="74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19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pic>
        <p:nvPicPr>
          <p:cNvPr id="10242" name="Picture 2" descr="Bildergebnis fÃ¼r slurm back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3" y="1340768"/>
            <a:ext cx="6624736" cy="52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30115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Job1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592884" y="249987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Job2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006046" y="249395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Job3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462904" y="304962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Job4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922872" y="304264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Job5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354920" y="249987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330650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864" y="266322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2452" y="596540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Job1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83696" y="516413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Job2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996858" y="515821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Job3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75460" y="506986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Job4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235428" y="506288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Job5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62904" y="515820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3888" y="522952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7704" y="458624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2008005"/>
            <a:ext cx="2640466" cy="2769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Job executed in order of submission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168" y="4614160"/>
            <a:ext cx="2996141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Job executed in order of submission</a:t>
            </a:r>
          </a:p>
          <a:p>
            <a:r>
              <a:rPr lang="en-US" sz="1200" dirty="0"/>
              <a:t>Vacant queues are backfilled with jobs –  </a:t>
            </a:r>
          </a:p>
          <a:p>
            <a:r>
              <a:rPr lang="en-US" sz="1200" dirty="0"/>
              <a:t>If queued jobs don’t get delayed. </a:t>
            </a:r>
          </a:p>
          <a:p>
            <a:r>
              <a:rPr lang="en-US" sz="1200" dirty="0"/>
              <a:t>That’s what we have in </a:t>
            </a:r>
            <a:r>
              <a:rPr lang="en-US" sz="1200" dirty="0" err="1"/>
              <a:t>maxwell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69752" y="1257008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128" y="3847019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</p:spTree>
    <p:extLst>
      <p:ext uri="{BB962C8B-B14F-4D97-AF65-F5344CB8AC3E}">
        <p14:creationId xmlns:p14="http://schemas.microsoft.com/office/powerpoint/2010/main" val="2784564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pic>
        <p:nvPicPr>
          <p:cNvPr id="10242" name="Picture 2" descr="Bildergebnis fÃ¼r slurm back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3" y="1340768"/>
            <a:ext cx="6624736" cy="52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4860032" y="2472452"/>
            <a:ext cx="1224136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868912" y="3127028"/>
            <a:ext cx="1224136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63688" y="4356596"/>
            <a:ext cx="910800" cy="136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021336" y="5090484"/>
            <a:ext cx="1224136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030216" y="5745060"/>
            <a:ext cx="1224136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12308" y="5108172"/>
            <a:ext cx="338017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</a:rPr>
              <a:t>Longer</a:t>
            </a:r>
            <a:r>
              <a:rPr lang="de-DE" sz="1600" dirty="0">
                <a:solidFill>
                  <a:schemeClr val="bg1"/>
                </a:solidFill>
              </a:rPr>
              <a:t> time </a:t>
            </a:r>
            <a:r>
              <a:rPr lang="de-DE" sz="1600" dirty="0" err="1">
                <a:solidFill>
                  <a:schemeClr val="bg1"/>
                </a:solidFill>
              </a:rPr>
              <a:t>than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needed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  <a:p>
            <a:r>
              <a:rPr lang="de-DE" sz="1600" dirty="0" err="1">
                <a:solidFill>
                  <a:schemeClr val="bg1"/>
                </a:solidFill>
              </a:rPr>
              <a:t>might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delay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execution</a:t>
            </a:r>
            <a:endParaRPr lang="en-GB" sz="1600" dirty="0" err="1">
              <a:solidFill>
                <a:schemeClr val="bg1"/>
              </a:solidFill>
            </a:endParaRPr>
          </a:p>
        </p:txBody>
      </p:sp>
      <p:pic>
        <p:nvPicPr>
          <p:cNvPr id="15" name="Picture 2" descr="Bildergebnis fÃ¼r importa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215286"/>
            <a:ext cx="370545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bgerundetes Rechteck 15"/>
          <p:cNvSpPr/>
          <p:nvPr/>
        </p:nvSpPr>
        <p:spPr>
          <a:xfrm>
            <a:off x="1607020" y="4424035"/>
            <a:ext cx="1224136" cy="648072"/>
          </a:xfrm>
          <a:prstGeom prst="roundRect">
            <a:avLst/>
          </a:prstGeom>
          <a:solidFill>
            <a:schemeClr val="accent2">
              <a:lumMod val="75000"/>
              <a:alpha val="40000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1615900" y="5092571"/>
            <a:ext cx="1224136" cy="648072"/>
          </a:xfrm>
          <a:prstGeom prst="roundRect">
            <a:avLst/>
          </a:prstGeom>
          <a:solidFill>
            <a:schemeClr val="accent2">
              <a:lumMod val="75000"/>
              <a:alpha val="40000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160" y="1556792"/>
            <a:ext cx="989609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752" y="1257008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128" y="3847019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</p:spTree>
    <p:extLst>
      <p:ext uri="{BB962C8B-B14F-4D97-AF65-F5344CB8AC3E}">
        <p14:creationId xmlns:p14="http://schemas.microsoft.com/office/powerpoint/2010/main" val="3760041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pic>
        <p:nvPicPr>
          <p:cNvPr id="10242" name="Picture 2" descr="Bildergebnis fÃ¼r slurm back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3" y="1340768"/>
            <a:ext cx="6624736" cy="52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4867012" y="1988840"/>
            <a:ext cx="936104" cy="18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63688" y="4356596"/>
            <a:ext cx="910800" cy="136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12308" y="5108172"/>
            <a:ext cx="338017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More </a:t>
            </a:r>
            <a:r>
              <a:rPr lang="de-DE" sz="1600" dirty="0" err="1">
                <a:solidFill>
                  <a:schemeClr val="bg1"/>
                </a:solidFill>
              </a:rPr>
              <a:t>nodes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than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needed</a:t>
            </a:r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 err="1">
                <a:solidFill>
                  <a:schemeClr val="bg1"/>
                </a:solidFill>
              </a:rPr>
              <a:t>might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delay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execution</a:t>
            </a:r>
            <a:endParaRPr lang="en-GB" sz="1600" dirty="0" err="1">
              <a:solidFill>
                <a:schemeClr val="bg1"/>
              </a:solidFill>
            </a:endParaRPr>
          </a:p>
        </p:txBody>
      </p:sp>
      <p:pic>
        <p:nvPicPr>
          <p:cNvPr id="15" name="Picture 2" descr="Bildergebnis fÃ¼r importa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215286"/>
            <a:ext cx="370545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bgerundetes Rechteck 12"/>
          <p:cNvSpPr/>
          <p:nvPr/>
        </p:nvSpPr>
        <p:spPr>
          <a:xfrm>
            <a:off x="4025528" y="4581128"/>
            <a:ext cx="936104" cy="1800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738384" y="4233472"/>
            <a:ext cx="936104" cy="1800200"/>
          </a:xfrm>
          <a:prstGeom prst="roundRect">
            <a:avLst/>
          </a:prstGeom>
          <a:solidFill>
            <a:schemeClr val="accent2">
              <a:lumMod val="75000"/>
              <a:alpha val="39000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1556792"/>
            <a:ext cx="989609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752" y="1257008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128" y="3847019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</p:spTree>
    <p:extLst>
      <p:ext uri="{BB962C8B-B14F-4D97-AF65-F5344CB8AC3E}">
        <p14:creationId xmlns:p14="http://schemas.microsoft.com/office/powerpoint/2010/main" val="2874182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pic>
        <p:nvPicPr>
          <p:cNvPr id="10242" name="Picture 2" descr="Bildergebnis fÃ¼r slurm back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3" y="1340768"/>
            <a:ext cx="6624736" cy="52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4867012" y="1484784"/>
            <a:ext cx="936104" cy="23042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12308" y="5108172"/>
            <a:ext cx="338017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More </a:t>
            </a:r>
            <a:r>
              <a:rPr lang="de-DE" sz="1600" dirty="0" err="1">
                <a:solidFill>
                  <a:schemeClr val="bg1"/>
                </a:solidFill>
              </a:rPr>
              <a:t>nodes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than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allowed</a:t>
            </a:r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will </a:t>
            </a:r>
            <a:r>
              <a:rPr lang="de-DE" sz="1600" dirty="0" err="1">
                <a:solidFill>
                  <a:schemeClr val="bg1"/>
                </a:solidFill>
              </a:rPr>
              <a:t>delay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execution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indefinitely</a:t>
            </a:r>
            <a:endParaRPr lang="en-GB" sz="1600" dirty="0" err="1">
              <a:solidFill>
                <a:schemeClr val="bg1"/>
              </a:solidFill>
            </a:endParaRPr>
          </a:p>
        </p:txBody>
      </p:sp>
      <p:pic>
        <p:nvPicPr>
          <p:cNvPr id="15" name="Picture 2" descr="Bildergebnis fÃ¼r importa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215286"/>
            <a:ext cx="370545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bgerundetes Rechteck 12"/>
          <p:cNvSpPr/>
          <p:nvPr/>
        </p:nvSpPr>
        <p:spPr>
          <a:xfrm>
            <a:off x="4025528" y="4077072"/>
            <a:ext cx="936104" cy="23042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1556792"/>
            <a:ext cx="989609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1563" y="4356596"/>
            <a:ext cx="930125" cy="1368000"/>
            <a:chOff x="1751563" y="4356596"/>
            <a:chExt cx="930125" cy="1368000"/>
          </a:xfrm>
        </p:grpSpPr>
        <p:sp>
          <p:nvSpPr>
            <p:cNvPr id="6" name="Rechteck 5"/>
            <p:cNvSpPr/>
            <p:nvPr/>
          </p:nvSpPr>
          <p:spPr>
            <a:xfrm>
              <a:off x="1763688" y="4356596"/>
              <a:ext cx="918000" cy="136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hteck 5"/>
            <p:cNvSpPr/>
            <p:nvPr/>
          </p:nvSpPr>
          <p:spPr>
            <a:xfrm>
              <a:off x="1751563" y="4426396"/>
              <a:ext cx="746165" cy="1840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81360" y="1628800"/>
            <a:ext cx="533080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6506" y="1521078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max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4220274"/>
            <a:ext cx="5328592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8714" y="4112552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max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752" y="1257008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128" y="3847019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</p:spTree>
    <p:extLst>
      <p:ext uri="{BB962C8B-B14F-4D97-AF65-F5344CB8AC3E}">
        <p14:creationId xmlns:p14="http://schemas.microsoft.com/office/powerpoint/2010/main" val="403937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pic>
        <p:nvPicPr>
          <p:cNvPr id="10242" name="Picture 2" descr="Bildergebnis fÃ¼r slurm back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3" y="1340768"/>
            <a:ext cx="6624736" cy="52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4849522" y="2367898"/>
            <a:ext cx="1954726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63688" y="4356596"/>
            <a:ext cx="910800" cy="136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7208" y="332656"/>
            <a:ext cx="338017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Jobs not fitting into will be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delayed until after e.g. maintenance</a:t>
            </a:r>
          </a:p>
        </p:txBody>
      </p:sp>
      <p:pic>
        <p:nvPicPr>
          <p:cNvPr id="15" name="Picture 2" descr="Bildergebnis fÃ¼r importa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36" y="562881"/>
            <a:ext cx="370545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1642760"/>
            <a:ext cx="144016" cy="216024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4128" y="4228068"/>
            <a:ext cx="144016" cy="216024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Abgerundetes Rechteck 4"/>
          <p:cNvSpPr/>
          <p:nvPr/>
        </p:nvSpPr>
        <p:spPr>
          <a:xfrm>
            <a:off x="5876528" y="4941168"/>
            <a:ext cx="1935832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556792"/>
            <a:ext cx="989609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" name="Abgerundetes Rechteck 4"/>
          <p:cNvSpPr/>
          <p:nvPr/>
        </p:nvSpPr>
        <p:spPr>
          <a:xfrm>
            <a:off x="3995936" y="4958361"/>
            <a:ext cx="2016223" cy="1440160"/>
          </a:xfrm>
          <a:prstGeom prst="roundRect">
            <a:avLst/>
          </a:prstGeom>
          <a:solidFill>
            <a:schemeClr val="accent2">
              <a:lumMod val="75000"/>
              <a:alpha val="39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4" name="Abgerundetes Rechteck 4"/>
          <p:cNvSpPr/>
          <p:nvPr/>
        </p:nvSpPr>
        <p:spPr>
          <a:xfrm>
            <a:off x="1331640" y="4277922"/>
            <a:ext cx="2016223" cy="1440160"/>
          </a:xfrm>
          <a:prstGeom prst="roundRect">
            <a:avLst/>
          </a:prstGeom>
          <a:solidFill>
            <a:schemeClr val="accent2">
              <a:lumMod val="75000"/>
              <a:alpha val="39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308619" y="2585809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maintenance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304249" y="5271497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maintenance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752" y="1257008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128" y="3847019"/>
            <a:ext cx="6238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#Nodes</a:t>
            </a:r>
          </a:p>
        </p:txBody>
      </p:sp>
    </p:spTree>
    <p:extLst>
      <p:ext uri="{BB962C8B-B14F-4D97-AF65-F5344CB8AC3E}">
        <p14:creationId xmlns:p14="http://schemas.microsoft.com/office/powerpoint/2010/main" val="2996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</a:t>
            </a:r>
            <a:br>
              <a:rPr lang="en-US" dirty="0"/>
            </a:br>
            <a:r>
              <a:rPr lang="en-US" dirty="0"/>
              <a:t>Information</a:t>
            </a:r>
            <a:endParaRPr lang="de-DE" dirty="0"/>
          </a:p>
        </p:txBody>
      </p:sp>
      <p:pic>
        <p:nvPicPr>
          <p:cNvPr id="3080" name="Picture 8" descr="Ã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9128"/>
            <a:ext cx="65817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36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Using Maxwell | Maxwell Team | 23.04.2018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2939460"/>
            <a:ext cx="8568952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squeue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-u $USER 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JOBID PARTITION     NAME     USER ST       TIME  NODES NODELIST(REASON)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977794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20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PartitionNodeLimit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977798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20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PartitionNodeLimit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977795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PartitionTimeLimit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977799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PartitionTimeLimit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977828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Priority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977827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 R       0:18      1 max-wn009</a:t>
            </a:r>
          </a:p>
        </p:txBody>
      </p:sp>
      <p:sp>
        <p:nvSpPr>
          <p:cNvPr id="10" name="Textfeld 6"/>
          <p:cNvSpPr txBox="1"/>
          <p:nvPr/>
        </p:nvSpPr>
        <p:spPr>
          <a:xfrm>
            <a:off x="246956" y="1340768"/>
            <a:ext cx="8568952" cy="1384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--time 30-0 slurm-02-no-resources.sh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20 --time 30-0 slurm-01.sh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--time 30-0 slurm-01.sh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1 --time 1-0 slurm-01.sh \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                                 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has-no-effect</a:t>
            </a:r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1 --time 0-00:02:00 slurm-01.sh</a:t>
            </a:r>
          </a:p>
          <a:p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6242" y="3371508"/>
            <a:ext cx="5314230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1860" y="5550331"/>
            <a:ext cx="85486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Status: PD pending, R running.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SLURM tells why a job is pending (at least one of the reasons)!</a:t>
            </a:r>
          </a:p>
        </p:txBody>
      </p:sp>
    </p:spTree>
    <p:extLst>
      <p:ext uri="{BB962C8B-B14F-4D97-AF65-F5344CB8AC3E}">
        <p14:creationId xmlns:p14="http://schemas.microsoft.com/office/powerpoint/2010/main" val="504543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Using Maxwell | Maxwell Team | 23.04.2018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2880226"/>
            <a:ext cx="8568952" cy="24929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squeue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-u $USER 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JOBID PARTITION     NAME     USER ST       TIME  NODES NODELIST(REASON)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977794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20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PartitionNodeLimit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977798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20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PartitionNodeLimit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977795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PartitionTimeLimit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977799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PartitionTimeLimit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977828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Priority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977827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 R       0:18      1 max-wn009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--test-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only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-p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-N 20 -t 30-0 slurm-01.sh         </a:t>
            </a:r>
          </a:p>
          <a:p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allocation failure: Requested node configuration is not available</a:t>
            </a:r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scontrol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update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jobid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=977794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NumNodes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=1-2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# OR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scancel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-u $USER </a:t>
            </a:r>
          </a:p>
        </p:txBody>
      </p:sp>
      <p:sp>
        <p:nvSpPr>
          <p:cNvPr id="5" name="Rechteck 4"/>
          <p:cNvSpPr/>
          <p:nvPr/>
        </p:nvSpPr>
        <p:spPr>
          <a:xfrm>
            <a:off x="280616" y="4365104"/>
            <a:ext cx="8535292" cy="10081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1860" y="5550331"/>
            <a:ext cx="85486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You can test a job without submission using --test-only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Modify a pending job using </a:t>
            </a:r>
            <a:r>
              <a:rPr lang="en-US" sz="1600" dirty="0" err="1"/>
              <a:t>scontrol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Simply cancel all your jobs using </a:t>
            </a:r>
            <a:r>
              <a:rPr lang="en-US" sz="1600" dirty="0" err="1"/>
              <a:t>scancel</a:t>
            </a:r>
            <a:endParaRPr lang="en-US" sz="1600" dirty="0"/>
          </a:p>
        </p:txBody>
      </p:sp>
      <p:sp>
        <p:nvSpPr>
          <p:cNvPr id="9" name="Textfeld 6"/>
          <p:cNvSpPr txBox="1"/>
          <p:nvPr/>
        </p:nvSpPr>
        <p:spPr>
          <a:xfrm>
            <a:off x="246956" y="1340768"/>
            <a:ext cx="8568952" cy="1384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--time 30-0 slurm-02-no-resources.sh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20 --time 30-0 slurm-01.sh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--time 30-0 slurm-01.sh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1 --time 1-0 slurm-01.sh \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                                 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has-no-effect</a:t>
            </a:r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1 --time 0-00:02:00 slurm-01.sh</a:t>
            </a:r>
          </a:p>
          <a:p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70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6"/>
          <p:cNvSpPr txBox="1"/>
          <p:nvPr/>
        </p:nvSpPr>
        <p:spPr>
          <a:xfrm>
            <a:off x="246956" y="1340768"/>
            <a:ext cx="8568952" cy="1384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--time 30-0 slurm-02-no-resources.sh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20 --time 30-0 slurm-01.sh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--time 30-0 slurm-01.sh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1 --time 1-0 slurm-01.sh \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                                 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has-no-effect</a:t>
            </a:r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--partition all --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1 --time 0-00:02:00 slurm-01.sh</a:t>
            </a:r>
          </a:p>
          <a:p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Using Maxwell | Maxwell Team | 23.04.2018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2708920"/>
            <a:ext cx="8568952" cy="24929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squeue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-u $USER 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JOBID PARTITION     NAME     USER ST       TIME  NODES NODELIST(REASON)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977794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20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PartitionNodeLimit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977798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20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PartitionNodeLimit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977795  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slurm-02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PartitionTimeLimit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977799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PartitionTimeLimit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977828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PD       0:00      1 (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Priority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)        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977827       all slurm-01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 R       0:18      1 max-wn009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–-test-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only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-p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-N 20 -t 30-0 slurm-01.sh         </a:t>
            </a:r>
          </a:p>
          <a:p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allocation failure: Requested node configuration is not available</a:t>
            </a:r>
            <a:endParaRPr lang="de-DE" sz="12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scontrol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update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jobid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=977794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NumNodes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=1-2  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# OR  </a:t>
            </a:r>
          </a:p>
          <a:p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[@max-display002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tutorial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]$ </a:t>
            </a:r>
            <a:r>
              <a:rPr lang="de-DE" sz="12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scancel</a:t>
            </a:r>
            <a:r>
              <a:rPr lang="de-DE" sz="12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-u $USER </a:t>
            </a:r>
          </a:p>
        </p:txBody>
      </p:sp>
      <p:sp>
        <p:nvSpPr>
          <p:cNvPr id="5" name="Rechteck 4"/>
          <p:cNvSpPr/>
          <p:nvPr/>
        </p:nvSpPr>
        <p:spPr>
          <a:xfrm>
            <a:off x="3506242" y="1322636"/>
            <a:ext cx="5314230" cy="124226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1860" y="5550331"/>
            <a:ext cx="85486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Options on the command line override settings in the script!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Be aware: </a:t>
            </a:r>
            <a:r>
              <a:rPr lang="en-US" sz="1600" dirty="0"/>
              <a:t>options after the job-script have no effect!</a:t>
            </a:r>
          </a:p>
        </p:txBody>
      </p:sp>
      <p:pic>
        <p:nvPicPr>
          <p:cNvPr id="9" name="Picture 2" descr="Bildergebnis fÃ¼r importa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63" y="5780556"/>
            <a:ext cx="370545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15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51520" y="5229200"/>
            <a:ext cx="854861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</a:rPr>
              <a:t>	Likewise: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</a:rPr>
              <a:t>	any options after the first SHELL command will be ignored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</a:rPr>
              <a:t>	BIRD/SGE in contrast will scan the entire file for job directives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Using Maxwell | Maxwell Team | 23.04.2018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First Job Script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297607"/>
            <a:ext cx="8568952" cy="28007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bash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-l</a:t>
            </a:r>
          </a:p>
          <a:p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#SBATCH -t     0-00:01:00</a:t>
            </a:r>
          </a:p>
          <a:p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MAX_NODES=8</a:t>
            </a:r>
          </a:p>
          <a:p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#SBATCH -N     1-$MAX_NODES  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and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following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are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ignored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!</a:t>
            </a:r>
            <a:endParaRPr lang="de-DE" sz="16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#SBATCH –p    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6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#SBATCH –J     slurm-01-short</a:t>
            </a:r>
          </a:p>
          <a:p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LD_PRELOAD=""</a:t>
            </a:r>
          </a:p>
          <a:p>
            <a:r>
              <a:rPr lang="de-DE" sz="160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6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600" dirty="0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 30</a:t>
            </a:r>
          </a:p>
          <a:p>
            <a:r>
              <a:rPr lang="de-DE" sz="1600" dirty="0" err="1">
                <a:solidFill>
                  <a:prstClr val="white">
                    <a:lumMod val="95000"/>
                  </a:prstClr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600" dirty="0">
              <a:solidFill>
                <a:prstClr val="white">
                  <a:lumMod val="95000"/>
                </a:prst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1572939"/>
            <a:ext cx="8568952" cy="7759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prstClr val="black"/>
              </a:solidFill>
            </a:endParaRPr>
          </a:p>
        </p:txBody>
      </p:sp>
      <p:pic>
        <p:nvPicPr>
          <p:cNvPr id="9218" name="Picture 2" descr="Bildergebnis fÃ¼r importa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58819"/>
            <a:ext cx="741089" cy="74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49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56894"/>
            <a:ext cx="8353425" cy="5588204"/>
          </a:xfrm>
        </p:spPr>
        <p:txBody>
          <a:bodyPr/>
          <a:lstStyle/>
          <a:p>
            <a:r>
              <a:rPr lang="en-US" dirty="0"/>
              <a:t>Login to the cluster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max-</a:t>
            </a:r>
            <a:r>
              <a:rPr lang="en-US" dirty="0" err="1"/>
              <a:t>wgs.desy.de</a:t>
            </a:r>
            <a:r>
              <a:rPr lang="en-US" dirty="0"/>
              <a:t> (maybe </a:t>
            </a:r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err="1"/>
              <a:t>bastion.desy.de</a:t>
            </a:r>
            <a:r>
              <a:rPr lang="en-US" dirty="0"/>
              <a:t> before that)</a:t>
            </a:r>
          </a:p>
          <a:p>
            <a:pPr lvl="1"/>
            <a:r>
              <a:rPr lang="en-US" dirty="0"/>
              <a:t>create a script example1.sh</a:t>
            </a:r>
          </a:p>
          <a:p>
            <a:pPr marL="361950" lvl="1" indent="0">
              <a:buNone/>
            </a:pPr>
            <a:endParaRPr lang="de-DE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Submit the job: </a:t>
            </a:r>
            <a:r>
              <a:rPr lang="en-US" dirty="0" err="1"/>
              <a:t>sbatch</a:t>
            </a:r>
            <a:r>
              <a:rPr lang="en-US" dirty="0"/>
              <a:t> example1.sh</a:t>
            </a:r>
          </a:p>
          <a:p>
            <a:r>
              <a:rPr lang="en-US" dirty="0"/>
              <a:t>Check it is running: </a:t>
            </a:r>
            <a:r>
              <a:rPr lang="en-US" dirty="0" err="1"/>
              <a:t>squeue</a:t>
            </a:r>
            <a:r>
              <a:rPr lang="en-US" dirty="0"/>
              <a:t> –u &lt;</a:t>
            </a:r>
            <a:r>
              <a:rPr lang="en-US" dirty="0" err="1"/>
              <a:t>yourname</a:t>
            </a:r>
            <a:r>
              <a:rPr lang="en-US" dirty="0"/>
              <a:t>&gt;, job id will be shown</a:t>
            </a:r>
          </a:p>
          <a:p>
            <a:r>
              <a:rPr lang="en-US" dirty="0"/>
              <a:t>Check job output</a:t>
            </a:r>
          </a:p>
          <a:p>
            <a:r>
              <a:rPr lang="en-US" dirty="0" err="1"/>
              <a:t>ssh</a:t>
            </a:r>
            <a:r>
              <a:rPr lang="en-US" dirty="0"/>
              <a:t> into node allocated to job and check process list; log out</a:t>
            </a:r>
          </a:p>
          <a:p>
            <a:r>
              <a:rPr lang="en-US" dirty="0"/>
              <a:t>Kill the job on the submit host: </a:t>
            </a:r>
            <a:r>
              <a:rPr lang="en-US" dirty="0" err="1"/>
              <a:t>scancel</a:t>
            </a:r>
            <a:r>
              <a:rPr lang="en-US" dirty="0"/>
              <a:t> &lt;</a:t>
            </a:r>
            <a:r>
              <a:rPr lang="en-US" dirty="0" err="1"/>
              <a:t>jobid</a:t>
            </a:r>
            <a:r>
              <a:rPr lang="en-US" dirty="0"/>
              <a:t>&gt;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Create Job Script and Submit a Job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38B1CAA-5549-504F-9E31-4B5AE78FEE4A}"/>
              </a:ext>
            </a:extLst>
          </p:cNvPr>
          <p:cNvSpPr txBox="1"/>
          <p:nvPr/>
        </p:nvSpPr>
        <p:spPr>
          <a:xfrm>
            <a:off x="813283" y="2295654"/>
            <a:ext cx="5976664" cy="18158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1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--partition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--job-name  slurm-01-yourname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“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12000</a:t>
            </a:r>
          </a:p>
        </p:txBody>
      </p:sp>
    </p:spTree>
    <p:extLst>
      <p:ext uri="{BB962C8B-B14F-4D97-AF65-F5344CB8AC3E}">
        <p14:creationId xmlns:p14="http://schemas.microsoft.com/office/powerpoint/2010/main" val="2304418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--constraint parameter</a:t>
            </a:r>
          </a:p>
          <a:p>
            <a:pPr lvl="1"/>
            <a:r>
              <a:rPr lang="en-US" dirty="0"/>
              <a:t>create a script example2.sh</a:t>
            </a:r>
          </a:p>
          <a:p>
            <a:pPr marL="3619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r>
              <a:rPr lang="en-US" dirty="0"/>
              <a:t>Submit the job: </a:t>
            </a:r>
            <a:r>
              <a:rPr lang="en-US" dirty="0" err="1"/>
              <a:t>sbatch</a:t>
            </a:r>
            <a:r>
              <a:rPr lang="en-US"/>
              <a:t> example2.sh</a:t>
            </a:r>
            <a:endParaRPr lang="en-US" dirty="0"/>
          </a:p>
          <a:p>
            <a:r>
              <a:rPr lang="en-US" dirty="0"/>
              <a:t>Check job output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–Submit a Job To a Node with a Specific Feature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38B1CAA-5549-504F-9E31-4B5AE78FEE4A}"/>
              </a:ext>
            </a:extLst>
          </p:cNvPr>
          <p:cNvSpPr txBox="1"/>
          <p:nvPr/>
        </p:nvSpPr>
        <p:spPr>
          <a:xfrm>
            <a:off x="223319" y="2276872"/>
            <a:ext cx="4182544" cy="18158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1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--partition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--job-name  slurm-02-yourname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E5-2640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lscpu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45C4A576-2DFF-B342-9A2D-545D39C26D34}"/>
              </a:ext>
            </a:extLst>
          </p:cNvPr>
          <p:cNvSpPr txBox="1"/>
          <p:nvPr/>
        </p:nvSpPr>
        <p:spPr>
          <a:xfrm>
            <a:off x="4738136" y="2276872"/>
            <a:ext cx="4182544" cy="18158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1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--partition all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--job-name  slurm-02-yourname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GPU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nvidia-smi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64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–Submit a Job To a Node with a Specific Feature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38B1CAA-5549-504F-9E31-4B5AE78FEE4A}"/>
              </a:ext>
            </a:extLst>
          </p:cNvPr>
          <p:cNvSpPr txBox="1"/>
          <p:nvPr/>
        </p:nvSpPr>
        <p:spPr>
          <a:xfrm>
            <a:off x="223318" y="1268760"/>
            <a:ext cx="8741169" cy="44012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all valid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combinations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features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[@max-display002 bin]$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sinfo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-p all -o "%10c %10m %45f"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know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how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many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P100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other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features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available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[@max-display002 bin]$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sinfo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-p all -o "%30n %10c %10m %45f" |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grep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P100 | \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awk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'{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$4}' |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-k 1 |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uniq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-c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-----------------------------------------------------------------------------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-p all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="P100"       # will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you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1-4 P100 GPUs 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-p all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="P100|K40X"  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either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P100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K40X.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both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available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   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will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K40X. 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-p all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="P100&amp;GPUx2" 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dual P100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-----------------------------------------------------------------------------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[@max-display002 bin]$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--test-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only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-p all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="P100&amp;K40X" [...] 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would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tell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you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your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combination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constraints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valid 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when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expect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execution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4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available modules: module avail</a:t>
            </a:r>
          </a:p>
          <a:p>
            <a:r>
              <a:rPr lang="en-US" dirty="0"/>
              <a:t>Load module in the script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e-DE" dirty="0"/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Check job output</a:t>
            </a:r>
          </a:p>
          <a:p>
            <a:r>
              <a:rPr lang="en-US" dirty="0"/>
              <a:t>Check your email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Hands-On – Load module with MPI and start an MPI job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38B1CAA-5549-504F-9E31-4B5AE78FEE4A}"/>
              </a:ext>
            </a:extLst>
          </p:cNvPr>
          <p:cNvSpPr txBox="1"/>
          <p:nvPr/>
        </p:nvSpPr>
        <p:spPr>
          <a:xfrm>
            <a:off x="395287" y="2420888"/>
            <a:ext cx="5976664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--time      0-00:01:00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2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--partition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maxwell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--job-name  slurm-01-yourname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--mail-type ALL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--mail-user &lt;my-mail@desy.de&gt; 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module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load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mpi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/openmpi-x86_64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mpirun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hostname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42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load </a:t>
            </a:r>
            <a:r>
              <a:rPr lang="en-US" dirty="0" err="1"/>
              <a:t>maxwell</a:t>
            </a:r>
            <a:r>
              <a:rPr lang="en-US" dirty="0"/>
              <a:t>; module avail   # lots of software pre-installed. If not: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requirements.txt</a:t>
            </a:r>
            <a:r>
              <a:rPr lang="en-US" dirty="0"/>
              <a:t> file containing the modules you need</a:t>
            </a:r>
          </a:p>
          <a:p>
            <a:pPr lvl="2"/>
            <a:endParaRPr lang="en-US" dirty="0"/>
          </a:p>
          <a:p>
            <a:endParaRPr lang="de-DE" dirty="0"/>
          </a:p>
          <a:p>
            <a:pPr lvl="1"/>
            <a:r>
              <a:rPr lang="de-DE" dirty="0" err="1"/>
              <a:t>pip</a:t>
            </a:r>
            <a:r>
              <a:rPr lang="de-DE" dirty="0"/>
              <a:t> </a:t>
            </a:r>
            <a:r>
              <a:rPr lang="de-DE" dirty="0" err="1"/>
              <a:t>install</a:t>
            </a:r>
            <a:r>
              <a:rPr lang="de-DE" dirty="0"/>
              <a:t> --user -</a:t>
            </a:r>
            <a:r>
              <a:rPr lang="de-DE" dirty="0" err="1"/>
              <a:t>r</a:t>
            </a:r>
            <a:r>
              <a:rPr lang="de-DE" dirty="0"/>
              <a:t> </a:t>
            </a:r>
            <a:r>
              <a:rPr lang="de-DE" dirty="0" err="1"/>
              <a:t>requirements.txt</a:t>
            </a:r>
            <a:endParaRPr lang="de-DE" dirty="0"/>
          </a:p>
          <a:p>
            <a:r>
              <a:rPr lang="de-DE" dirty="0"/>
              <a:t>C/C++ </a:t>
            </a:r>
            <a:r>
              <a:rPr lang="de-DE" dirty="0" err="1"/>
              <a:t>and</a:t>
            </a:r>
            <a:r>
              <a:rPr lang="de-DE" dirty="0"/>
              <a:t> Co</a:t>
            </a:r>
          </a:p>
          <a:p>
            <a:pPr lvl="1"/>
            <a:r>
              <a:rPr lang="de-DE" dirty="0" err="1"/>
              <a:t>downloads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  <a:p>
            <a:pPr lvl="1"/>
            <a:r>
              <a:rPr lang="de-DE" dirty="0" err="1"/>
              <a:t>unpack</a:t>
            </a:r>
            <a:r>
              <a:rPr lang="de-DE" dirty="0"/>
              <a:t>, </a:t>
            </a:r>
            <a:r>
              <a:rPr lang="de-DE" dirty="0" err="1"/>
              <a:t>configure</a:t>
            </a:r>
            <a:r>
              <a:rPr lang="de-DE" dirty="0"/>
              <a:t> (--</a:t>
            </a:r>
            <a:r>
              <a:rPr lang="de-DE" dirty="0" err="1"/>
              <a:t>prefix</a:t>
            </a:r>
            <a:r>
              <a:rPr lang="de-DE" dirty="0"/>
              <a:t> $HOME/</a:t>
            </a:r>
            <a:r>
              <a:rPr lang="de-DE" dirty="0" err="1"/>
              <a:t>opt</a:t>
            </a:r>
            <a:r>
              <a:rPr lang="de-DE" dirty="0"/>
              <a:t>/…), </a:t>
            </a:r>
            <a:r>
              <a:rPr lang="de-DE" dirty="0" err="1"/>
              <a:t>compile</a:t>
            </a:r>
            <a:r>
              <a:rPr lang="de-DE" dirty="0"/>
              <a:t>, </a:t>
            </a:r>
            <a:r>
              <a:rPr lang="de-DE" dirty="0" err="1"/>
              <a:t>install</a:t>
            </a:r>
            <a:endParaRPr lang="de-DE" dirty="0"/>
          </a:p>
          <a:p>
            <a:pPr lvl="1"/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binary</a:t>
            </a:r>
            <a:r>
              <a:rPr lang="de-DE" dirty="0"/>
              <a:t>/</a:t>
            </a:r>
            <a:r>
              <a:rPr lang="de-DE" dirty="0" err="1"/>
              <a:t>libraries</a:t>
            </a:r>
            <a:endParaRPr lang="de-DE" dirty="0"/>
          </a:p>
          <a:p>
            <a:pPr lvl="1"/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zlib</a:t>
            </a:r>
            <a:r>
              <a:rPr lang="de-DE" dirty="0"/>
              <a:t>: https://</a:t>
            </a:r>
            <a:r>
              <a:rPr lang="de-DE" dirty="0" err="1"/>
              <a:t>zlib.net</a:t>
            </a:r>
            <a:r>
              <a:rPr lang="de-DE" dirty="0"/>
              <a:t>/zlib-1.2.11.tar.gz</a:t>
            </a:r>
          </a:p>
          <a:p>
            <a:pPr lvl="1"/>
            <a:endParaRPr lang="de-DE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Check job output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Install Your Own Software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791579" y="2690336"/>
            <a:ext cx="5976664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argparse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&gt;=1.2.1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datetime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dill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00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271" y="188640"/>
            <a:ext cx="8641209" cy="451098"/>
          </a:xfrm>
        </p:spPr>
        <p:txBody>
          <a:bodyPr/>
          <a:lstStyle/>
          <a:p>
            <a:r>
              <a:rPr lang="en-US" dirty="0"/>
              <a:t>Software – Engineering &amp; other major products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35614"/>
              </p:ext>
            </p:extLst>
          </p:nvPr>
        </p:nvGraphicFramePr>
        <p:xfrm>
          <a:off x="251520" y="807928"/>
          <a:ext cx="871297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Product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Initialize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License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ansys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ansys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ansys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concurrent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18.2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avizo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amira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avizo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avizo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concurrent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9.0-9.4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comsol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multiphysics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comsol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comsol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concurrent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5.2-5.3a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jetbrains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jetbrains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concurrent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maple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opt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maple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maple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</a:t>
                      </a:r>
                      <a:r>
                        <a:rPr lang="de-DE" sz="1200" dirty="0"/>
                        <a:t>./</a:t>
                      </a:r>
                      <a:r>
                        <a:rPr lang="de-DE" sz="1200" dirty="0" err="1"/>
                        <a:t>standal</a:t>
                      </a:r>
                      <a:r>
                        <a:rPr lang="de-DE" sz="1200" dirty="0"/>
                        <a:t>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2016-2018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matlab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opt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matlab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matlab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concurrent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2014b-2018a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mathematica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opt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mathematica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mathematica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</a:t>
                      </a:r>
                      <a:r>
                        <a:rPr lang="de-DE" sz="1200" dirty="0"/>
                        <a:t>./</a:t>
                      </a:r>
                      <a:r>
                        <a:rPr lang="de-DE" sz="1200" dirty="0" err="1"/>
                        <a:t>home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7.0-11.3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OpenFOAM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openfoam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openfoam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academic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5.0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Orca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orca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orca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academic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3.0-4.0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Paraview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paraview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pv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pvgui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academic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5.4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quantum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espresso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qe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qe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academic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6.0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salome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salome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salome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GPL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8.4.0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tensorflow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tensorflow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tf14/GPU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academic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1.2-1.4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vgstudio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software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vgstudiomax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/>
                        <a:t>module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load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vgstudiomax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concurrent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3.1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/>
                        <a:t>vtk</a:t>
                      </a:r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itk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/</a:t>
                      </a:r>
                      <a:r>
                        <a:rPr lang="de-DE" sz="1200" dirty="0" err="1"/>
                        <a:t>usr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GPL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6.1/3.4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8809962" y="455652"/>
            <a:ext cx="72008" cy="7200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pic>
        <p:nvPicPr>
          <p:cNvPr id="1026" name="Picture 2" descr="Bildergebnis fÃ¼r ansy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38" y="1226720"/>
            <a:ext cx="268574" cy="2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Ãhnliches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80" y="1607780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ildergebnis fÃ¼r comso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05" y="194537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ildergebnis fÃ¼r jetbrains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03" y="2146414"/>
            <a:ext cx="655534" cy="65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Bildergebnis fÃ¼r maplesof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16" y="2630693"/>
            <a:ext cx="995823" cy="4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Bildergebnis fÃ¼r matlab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69" y="3108123"/>
            <a:ext cx="32051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Bildergebnis fÃ¼r mathematica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38" y="3458734"/>
            <a:ext cx="239591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Bildergebnis fÃ¼r openfoam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3" y="3827027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44" y="4210578"/>
            <a:ext cx="35731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ildergebnis fÃ¼r paraview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86" y="4581128"/>
            <a:ext cx="268288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Bildergebnis fÃ¼r quantum espresso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460" y="4891457"/>
            <a:ext cx="386689" cy="3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Bildergebnis fÃ¼r tensorflow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15" y="5661248"/>
            <a:ext cx="23562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2" descr="Logo Volume Graph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8" name="Picture 34" descr="Bildergebnis fÃ¼r vgstudio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332" y="6067896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ildergebnis fÃ¼r vtk ic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97" y="6406728"/>
            <a:ext cx="30731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www.opencascade.com/sites/default/files/OCC_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17" y="5345170"/>
            <a:ext cx="588134" cy="1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743930"/>
            <a:ext cx="8364699" cy="379252"/>
          </a:xfrm>
        </p:spPr>
        <p:txBody>
          <a:bodyPr/>
          <a:lstStyle/>
          <a:p>
            <a:r>
              <a:rPr lang="en-US" dirty="0"/>
              <a:t>Resources &amp; Lists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42313"/>
              </p:ext>
            </p:extLst>
          </p:nvPr>
        </p:nvGraphicFramePr>
        <p:xfrm>
          <a:off x="251521" y="1102162"/>
          <a:ext cx="8718154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8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Type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of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information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Resource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General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3"/>
                        </a:rPr>
                        <a:t>https://confluence.desy.de/display/IS/Maxwell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Information about available</a:t>
                      </a:r>
                      <a:r>
                        <a:rPr lang="en-US" sz="1200" baseline="0" noProof="0" dirty="0"/>
                        <a:t> s</a:t>
                      </a:r>
                      <a:r>
                        <a:rPr lang="en-US" sz="1200" noProof="0" dirty="0"/>
                        <a:t>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4"/>
                        </a:rPr>
                        <a:t>https://confluence.desy.de/display/IS/Software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Slides</a:t>
                      </a:r>
                      <a:r>
                        <a:rPr lang="en-US" sz="1200" baseline="0" noProof="0" dirty="0"/>
                        <a:t> from the last user meeting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5"/>
                        </a:rPr>
                        <a:t>https://indico.desy.de/indico/event/19753/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Maxwell</a:t>
                      </a:r>
                      <a:r>
                        <a:rPr lang="en-US" sz="1200" baseline="0" noProof="0" dirty="0"/>
                        <a:t> question from Users to IT to Users – no subscription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6"/>
                        </a:rPr>
                        <a:t>maxwell.service@desy.de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Maxwell announcements from IT to Users – subscribe!</a:t>
                      </a:r>
                    </a:p>
                    <a:p>
                      <a:r>
                        <a:rPr lang="de-DE" sz="1200" noProof="0" dirty="0"/>
                        <a:t>Users </a:t>
                      </a:r>
                      <a:r>
                        <a:rPr lang="de-DE" sz="1200" noProof="0" dirty="0" err="1"/>
                        <a:t>to</a:t>
                      </a:r>
                      <a:r>
                        <a:rPr lang="de-DE" sz="1200" noProof="0" dirty="0"/>
                        <a:t> Users – </a:t>
                      </a:r>
                      <a:r>
                        <a:rPr lang="de-DE" sz="1200" noProof="0" dirty="0" err="1"/>
                        <a:t>moderated</a:t>
                      </a:r>
                      <a:r>
                        <a:rPr lang="de-DE" sz="1200" noProof="0" dirty="0"/>
                        <a:t>!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7"/>
                        </a:rPr>
                        <a:t>maxwell-user@desy.de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Seminar announcements from IT</a:t>
                      </a:r>
                      <a:r>
                        <a:rPr lang="en-US" sz="1200" baseline="0" noProof="0" dirty="0"/>
                        <a:t> – self subscription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8"/>
                        </a:rPr>
                        <a:t>hpc-seminar-announce@desy.de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Feedback/Request</a:t>
                      </a:r>
                      <a:r>
                        <a:rPr lang="en-US" sz="1200" baseline="0" noProof="0" dirty="0"/>
                        <a:t> for seminar from users – no subscription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9"/>
                        </a:rPr>
                        <a:t>hpc-seminar@desy.de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Any</a:t>
                      </a:r>
                      <a:r>
                        <a:rPr lang="en-US" sz="1200" baseline="0" noProof="0" dirty="0"/>
                        <a:t> questions or issues you might have, or if in doubt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hlinkClick r:id="rId10"/>
                        </a:rPr>
                        <a:t>uco@desy.de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Some of the (trivial) </a:t>
                      </a:r>
                      <a:r>
                        <a:rPr lang="en-US" sz="1200" noProof="0" dirty="0" err="1"/>
                        <a:t>scriplet</a:t>
                      </a:r>
                      <a:r>
                        <a:rPr lang="en-US" sz="1200" baseline="0" noProof="0" dirty="0"/>
                        <a:t> used in the tutorial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/software/</a:t>
                      </a:r>
                      <a:r>
                        <a:rPr lang="en-US" sz="1200" noProof="0" dirty="0" err="1"/>
                        <a:t>slurm</a:t>
                      </a:r>
                      <a:r>
                        <a:rPr lang="en-US" sz="1200" noProof="0" dirty="0"/>
                        <a:t>/tutorial/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Man</a:t>
                      </a:r>
                      <a:r>
                        <a:rPr lang="en-US" sz="1200" baseline="0" noProof="0" dirty="0"/>
                        <a:t> pages!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man </a:t>
                      </a:r>
                      <a:r>
                        <a:rPr lang="en-US" sz="1200" noProof="0" dirty="0" err="1"/>
                        <a:t>sinfo</a:t>
                      </a:r>
                      <a:r>
                        <a:rPr lang="en-US" sz="1200" noProof="0" dirty="0"/>
                        <a:t> 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79512" y="5325015"/>
            <a:ext cx="879016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err="1"/>
              <a:t>Hint</a:t>
            </a:r>
            <a:r>
              <a:rPr lang="de-DE" sz="1600" dirty="0"/>
              <a:t>: </a:t>
            </a:r>
            <a:r>
              <a:rPr lang="de-DE" sz="1600" dirty="0" err="1"/>
              <a:t>Subscribing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lists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>
                <a:hlinkClick r:id="rId11"/>
              </a:rPr>
              <a:t>https://lists.desy.de/sympa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subscribe</a:t>
            </a:r>
            <a:r>
              <a:rPr lang="de-DE" sz="1400" dirty="0"/>
              <a:t> via web. </a:t>
            </a:r>
            <a:r>
              <a:rPr lang="de-DE" sz="1400" dirty="0" err="1"/>
              <a:t>Some</a:t>
            </a:r>
            <a:r>
              <a:rPr lang="de-DE" sz="1400" dirty="0"/>
              <a:t> </a:t>
            </a:r>
            <a:r>
              <a:rPr lang="de-DE" sz="1400" dirty="0" err="1"/>
              <a:t>lists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visible</a:t>
            </a:r>
            <a:r>
              <a:rPr lang="de-DE" sz="1400" dirty="0"/>
              <a:t> upon </a:t>
            </a:r>
            <a:r>
              <a:rPr lang="de-DE" sz="1400" dirty="0" err="1"/>
              <a:t>login</a:t>
            </a:r>
            <a:endParaRPr lang="de-DE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/>
              <a:t>Send email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>
                <a:hlinkClick r:id="rId12"/>
              </a:rPr>
              <a:t>sympa@desy.de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empty</a:t>
            </a:r>
            <a:r>
              <a:rPr lang="de-DE" sz="1400" dirty="0"/>
              <a:t> </a:t>
            </a:r>
            <a:r>
              <a:rPr lang="de-DE" sz="1400" dirty="0" err="1"/>
              <a:t>subject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body</a:t>
            </a:r>
            <a:r>
              <a:rPr lang="de-DE" sz="1400" dirty="0"/>
              <a:t> </a:t>
            </a:r>
            <a:r>
              <a:rPr lang="de-DE" sz="1400" dirty="0" err="1"/>
              <a:t>subscribe</a:t>
            </a:r>
            <a:r>
              <a:rPr lang="de-DE" sz="1400" dirty="0"/>
              <a:t> </a:t>
            </a:r>
            <a:r>
              <a:rPr lang="de-DE" sz="1400" dirty="0">
                <a:hlinkClick r:id="rId13"/>
              </a:rPr>
              <a:t>hpc-seminar-announce@desy.de</a:t>
            </a:r>
            <a:r>
              <a:rPr lang="de-DE" sz="1400" dirty="0"/>
              <a:t>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/>
              <a:t>mailto:sympa@desy.de?body=subscribe </a:t>
            </a:r>
            <a:r>
              <a:rPr lang="en-GB" sz="1400" dirty="0">
                <a:hlinkClick r:id="rId13"/>
              </a:rPr>
              <a:t>hpc-seminar-announce@desy.de</a:t>
            </a:r>
            <a:endParaRPr lang="en-GB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400" dirty="0" err="1"/>
              <a:t>Use</a:t>
            </a:r>
            <a:r>
              <a:rPr lang="de-DE" sz="1400" dirty="0"/>
              <a:t> </a:t>
            </a:r>
            <a:r>
              <a:rPr lang="de-DE" sz="1400" dirty="0" err="1"/>
              <a:t>hyperlinks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table</a:t>
            </a:r>
            <a:r>
              <a:rPr lang="de-DE" sz="1400" dirty="0"/>
              <a:t> </a:t>
            </a:r>
            <a:r>
              <a:rPr lang="de-DE" sz="1400" dirty="0" err="1"/>
              <a:t>above</a:t>
            </a:r>
            <a:endParaRPr lang="en-GB" sz="1400" dirty="0" err="1"/>
          </a:p>
        </p:txBody>
      </p:sp>
      <p:pic>
        <p:nvPicPr>
          <p:cNvPr id="1026" name="Picture 2" descr="Ãhnliches Fot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807544" cy="87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</a:t>
            </a:r>
            <a:br>
              <a:rPr lang="en-US" dirty="0"/>
            </a:br>
            <a:r>
              <a:rPr lang="en-US" dirty="0"/>
              <a:t>Topics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005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68760"/>
            <a:ext cx="8353425" cy="5010249"/>
          </a:xfrm>
        </p:spPr>
        <p:txBody>
          <a:bodyPr/>
          <a:lstStyle/>
          <a:p>
            <a:r>
              <a:rPr lang="en-US" b="1" i="1" dirty="0">
                <a:solidFill>
                  <a:srgbClr val="00AA92"/>
                </a:solidFill>
              </a:rPr>
              <a:t>all</a:t>
            </a:r>
            <a:r>
              <a:rPr lang="en-US" dirty="0">
                <a:solidFill>
                  <a:srgbClr val="00AA92"/>
                </a:solidFill>
              </a:rPr>
              <a:t> </a:t>
            </a:r>
            <a:r>
              <a:rPr lang="en-US" dirty="0"/>
              <a:t>partition offers much more than any other partition</a:t>
            </a:r>
          </a:p>
          <a:p>
            <a:pPr lvl="1"/>
            <a:r>
              <a:rPr lang="en-US" dirty="0"/>
              <a:t>more concurrent jobs</a:t>
            </a:r>
          </a:p>
          <a:p>
            <a:pPr lvl="1"/>
            <a:r>
              <a:rPr lang="en-US" dirty="0"/>
              <a:t>more nodes per job</a:t>
            </a:r>
          </a:p>
          <a:p>
            <a:pPr lvl="1"/>
            <a:r>
              <a:rPr lang="en-US" dirty="0"/>
              <a:t>Many more nodes</a:t>
            </a:r>
          </a:p>
          <a:p>
            <a:r>
              <a:rPr lang="en-US" dirty="0"/>
              <a:t>but jobs might be killed (preempted)</a:t>
            </a:r>
          </a:p>
          <a:p>
            <a:pPr lvl="1"/>
            <a:r>
              <a:rPr lang="en-US" dirty="0"/>
              <a:t>Your choice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preempted jobs first get a SIGHUP, then a SIGKILL (use kill –l to list SIGNALS)</a:t>
            </a:r>
          </a:p>
          <a:p>
            <a:r>
              <a:rPr lang="en-US" dirty="0"/>
              <a:t>Your job gets 5 minutes before it’s being terminated</a:t>
            </a:r>
          </a:p>
          <a:p>
            <a:pPr lvl="1"/>
            <a:r>
              <a:rPr lang="en-US" dirty="0"/>
              <a:t>if you’re able to catch the signal!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</a:t>
            </a:r>
            <a:r>
              <a:rPr lang="en-US" dirty="0" err="1"/>
              <a:t>Requeue</a:t>
            </a:r>
            <a:r>
              <a:rPr lang="en-US" dirty="0"/>
              <a:t> and catching signals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673660" y="3579366"/>
            <a:ext cx="5976664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do not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restart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job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no-requeue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restart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default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requeue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68760"/>
            <a:ext cx="8353425" cy="5010249"/>
          </a:xfrm>
        </p:spPr>
        <p:txBody>
          <a:bodyPr/>
          <a:lstStyle/>
          <a:p>
            <a:r>
              <a:rPr lang="en-US" dirty="0"/>
              <a:t>Find an idle node in the </a:t>
            </a:r>
            <a:r>
              <a:rPr lang="en-US" dirty="0" err="1"/>
              <a:t>maxwell</a:t>
            </a:r>
            <a:r>
              <a:rPr lang="en-US" dirty="0"/>
              <a:t> partition (</a:t>
            </a:r>
            <a:r>
              <a:rPr lang="en-US" dirty="0" err="1"/>
              <a:t>sinfo</a:t>
            </a:r>
            <a:r>
              <a:rPr lang="en-US" dirty="0"/>
              <a:t>)</a:t>
            </a:r>
          </a:p>
          <a:p>
            <a:r>
              <a:rPr lang="en-US" dirty="0"/>
              <a:t>Submit a job to an idle node using the all partition</a:t>
            </a:r>
          </a:p>
          <a:p>
            <a:r>
              <a:rPr lang="en-US" dirty="0"/>
              <a:t>Submit a job to the same node using the </a:t>
            </a:r>
            <a:r>
              <a:rPr lang="en-US" dirty="0" err="1"/>
              <a:t>maxwell</a:t>
            </a:r>
            <a:r>
              <a:rPr lang="en-US" dirty="0"/>
              <a:t> partition</a:t>
            </a:r>
          </a:p>
          <a:p>
            <a:r>
              <a:rPr lang="en-US" dirty="0"/>
              <a:t>Watch </a:t>
            </a:r>
            <a:r>
              <a:rPr lang="en-US" dirty="0" err="1"/>
              <a:t>squeue</a:t>
            </a:r>
            <a:r>
              <a:rPr lang="en-US" dirty="0"/>
              <a:t>…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</a:t>
            </a:r>
            <a:r>
              <a:rPr lang="en-US" dirty="0" err="1"/>
              <a:t>Requeue</a:t>
            </a:r>
            <a:r>
              <a:rPr lang="en-US" dirty="0"/>
              <a:t> and catching signals</a:t>
            </a:r>
          </a:p>
        </p:txBody>
      </p:sp>
    </p:spTree>
    <p:extLst>
      <p:ext uri="{BB962C8B-B14F-4D97-AF65-F5344CB8AC3E}">
        <p14:creationId xmlns:p14="http://schemas.microsoft.com/office/powerpoint/2010/main" val="3151769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4869160"/>
            <a:ext cx="8353425" cy="1547515"/>
          </a:xfrm>
        </p:spPr>
        <p:txBody>
          <a:bodyPr/>
          <a:lstStyle/>
          <a:p>
            <a:r>
              <a:rPr lang="en-US" dirty="0"/>
              <a:t>Start the script in a terminal</a:t>
            </a:r>
          </a:p>
          <a:p>
            <a:r>
              <a:rPr lang="en-US" dirty="0"/>
              <a:t>Open another terminal and send the HUP signal to that process</a:t>
            </a:r>
          </a:p>
          <a:p>
            <a:r>
              <a:rPr lang="en-US" dirty="0"/>
              <a:t>Wait for the sleep to finish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</a:t>
            </a:r>
            <a:r>
              <a:rPr lang="en-US" dirty="0" err="1"/>
              <a:t>Requeue</a:t>
            </a:r>
            <a:r>
              <a:rPr lang="en-US" dirty="0"/>
              <a:t> and catching signals - bash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395536" y="1209812"/>
            <a:ext cx="8568952" cy="35394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sighup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echo "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HUP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-p 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scratch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/$USER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echo "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trapped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 &gt; 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scratch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/$USER/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trapped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sigquit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QUIT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INT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sighup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HUP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script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started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PID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$$"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30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12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</a:t>
            </a:r>
            <a:r>
              <a:rPr lang="en-US" dirty="0" err="1"/>
              <a:t>Requeue</a:t>
            </a:r>
            <a:r>
              <a:rPr lang="en-US" dirty="0"/>
              <a:t> and catching signals - C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434452" y="1196752"/>
            <a:ext cx="8496944" cy="41857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signal.h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unistd.h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sig_handler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== SIGHUP)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SIGHUP\n");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(SIGHUP,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sig_handler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== SIG_ERR)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("\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ncan't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catch SIGHUP\n");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// A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wait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so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that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can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easily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issue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(1) 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(1);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0;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5517232"/>
            <a:ext cx="83918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Stolen from: https://www.thegeekstuff.com/2012/03/catch-signals-sample-c-code/</a:t>
            </a:r>
          </a:p>
        </p:txBody>
      </p:sp>
    </p:spTree>
    <p:extLst>
      <p:ext uri="{BB962C8B-B14F-4D97-AF65-F5344CB8AC3E}">
        <p14:creationId xmlns:p14="http://schemas.microsoft.com/office/powerpoint/2010/main" val="645542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</a:t>
            </a:r>
            <a:r>
              <a:rPr lang="en-US" dirty="0" err="1"/>
              <a:t>Requeue</a:t>
            </a:r>
            <a:r>
              <a:rPr lang="en-US" dirty="0"/>
              <a:t> and catching signals - python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434452" y="1196752"/>
            <a:ext cx="8496944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env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python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signal_handler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frame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(' HUP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!')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sys.exit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(0)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signal.signal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signal.SIGHUP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signal_handler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(' Waiting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HUP')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signal.pause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920016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DDDCC7B-5921-E247-9C1F-FE07CB3B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68760"/>
            <a:ext cx="8353425" cy="5010249"/>
          </a:xfrm>
        </p:spPr>
        <p:txBody>
          <a:bodyPr/>
          <a:lstStyle/>
          <a:p>
            <a:r>
              <a:rPr lang="en-US" dirty="0"/>
              <a:t>Find an idle node in the </a:t>
            </a:r>
            <a:r>
              <a:rPr lang="en-US" dirty="0" err="1"/>
              <a:t>maxwell</a:t>
            </a:r>
            <a:r>
              <a:rPr lang="en-US" dirty="0"/>
              <a:t> partition (</a:t>
            </a:r>
            <a:r>
              <a:rPr lang="en-US" dirty="0" err="1"/>
              <a:t>sinfo</a:t>
            </a:r>
            <a:r>
              <a:rPr lang="en-US" dirty="0"/>
              <a:t>)</a:t>
            </a:r>
          </a:p>
          <a:p>
            <a:r>
              <a:rPr lang="en-US" dirty="0"/>
              <a:t>Submit a signal-catching job to an idle node using the all partition</a:t>
            </a:r>
          </a:p>
          <a:p>
            <a:r>
              <a:rPr lang="en-US" dirty="0"/>
              <a:t>Submit a job to the same node using the </a:t>
            </a:r>
            <a:r>
              <a:rPr lang="en-US" dirty="0" err="1"/>
              <a:t>maxwell</a:t>
            </a:r>
            <a:r>
              <a:rPr lang="en-US" dirty="0"/>
              <a:t> partition</a:t>
            </a:r>
          </a:p>
          <a:p>
            <a:r>
              <a:rPr lang="en-US" dirty="0"/>
              <a:t>Watch </a:t>
            </a:r>
            <a:r>
              <a:rPr lang="en-US" dirty="0" err="1"/>
              <a:t>squeue</a:t>
            </a:r>
            <a:r>
              <a:rPr lang="en-US" dirty="0"/>
              <a:t>…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</a:t>
            </a:r>
            <a:r>
              <a:rPr lang="en-US" dirty="0" err="1"/>
              <a:t>Requeue</a:t>
            </a:r>
            <a:r>
              <a:rPr lang="en-US" dirty="0"/>
              <a:t> and catching signals</a:t>
            </a:r>
          </a:p>
        </p:txBody>
      </p:sp>
    </p:spTree>
    <p:extLst>
      <p:ext uri="{BB962C8B-B14F-4D97-AF65-F5344CB8AC3E}">
        <p14:creationId xmlns:p14="http://schemas.microsoft.com/office/powerpoint/2010/main" val="1659230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434452" y="1196752"/>
            <a:ext cx="8496944" cy="37548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--time    0-00:01:00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1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--partition all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--array 1-10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--job-name job-array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--output array-%A_%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a.out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LD_PRELOAD=""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"SLURM_JOB_ID           $SLURM_JOB_ID"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"SLURM_ARRAY_JOB_ID     $SLURM_ARRAY_JOB_ID"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"SLURM_ARRAY_TASK_ID    $SLURM_ARRAY_TASK_ID"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"SLURM_ARRAY_TASK_COUNT $SLURM_ARRAY_TASK_COUNT"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"SLURM_ARRAY_TASK_MAX   $SLURM_ARRAY_TASK_MAX"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echo "SLURM_ARRAY_TASK_MIN   $SLURM_ARRAY_TASK_MIN"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Job arrays</a:t>
            </a:r>
          </a:p>
        </p:txBody>
      </p:sp>
      <p:sp>
        <p:nvSpPr>
          <p:cNvPr id="6" name="Rechteck 5"/>
          <p:cNvSpPr/>
          <p:nvPr/>
        </p:nvSpPr>
        <p:spPr>
          <a:xfrm>
            <a:off x="434452" y="2078720"/>
            <a:ext cx="8386020" cy="17103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7576" y="5134832"/>
            <a:ext cx="849694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--array 1-0 				# run through 1-10</a:t>
            </a:r>
          </a:p>
          <a:p>
            <a:r>
              <a:rPr lang="en-US" sz="1600" dirty="0"/>
              <a:t>SLURM_JOB_ID  			# increments for each job</a:t>
            </a:r>
          </a:p>
          <a:p>
            <a:r>
              <a:rPr lang="en-US" sz="1600" dirty="0"/>
              <a:t>SLURM_ARRAY_JOB_ID	# job id of the parent job    == %A</a:t>
            </a:r>
          </a:p>
          <a:p>
            <a:r>
              <a:rPr lang="en-US" sz="1600" dirty="0"/>
              <a:t>SLURM_ARRAY_TASK_ID 	# </a:t>
            </a:r>
            <a:r>
              <a:rPr lang="en-US" sz="1600" dirty="0" err="1"/>
              <a:t>interates</a:t>
            </a:r>
            <a:r>
              <a:rPr lang="en-US" sz="1600" dirty="0"/>
              <a:t> over –array       == %a</a:t>
            </a:r>
          </a:p>
          <a:p>
            <a:r>
              <a:rPr lang="en-US" sz="1600" dirty="0"/>
              <a:t># use </a:t>
            </a:r>
            <a:r>
              <a:rPr lang="en-US" sz="1600" dirty="0" err="1"/>
              <a:t>squeue</a:t>
            </a:r>
            <a:r>
              <a:rPr lang="en-US" sz="1600" dirty="0"/>
              <a:t> and check the output files!</a:t>
            </a:r>
          </a:p>
        </p:txBody>
      </p:sp>
    </p:spTree>
    <p:extLst>
      <p:ext uri="{BB962C8B-B14F-4D97-AF65-F5344CB8AC3E}">
        <p14:creationId xmlns:p14="http://schemas.microsoft.com/office/powerpoint/2010/main" val="3127680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Job dependencies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434452" y="1133692"/>
            <a:ext cx="8496944" cy="24622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--time    0-00:01:00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1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--partition all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wait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all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jobs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same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finish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before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running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one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dependency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singleton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--job-name singleton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LD_PRELOAD=""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sleep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434452" y="3704252"/>
            <a:ext cx="8496944" cy="26776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[@max-display001 ~]$ for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 {1..10}; do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sbatch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singleton.sh; done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[myuserid@max-display001 ~]$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squeue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-u $USER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JOBID PARTITION     NAME     USER ST       TIME  NODES NODELIST(REASON)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979510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979511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979512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979513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979514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979515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979516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979517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PD       0:00      1 (Dependency)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979509       all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singleto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myuserid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R       0:09      1 max-exfl079</a:t>
            </a:r>
          </a:p>
        </p:txBody>
      </p:sp>
    </p:spTree>
    <p:extLst>
      <p:ext uri="{BB962C8B-B14F-4D97-AF65-F5344CB8AC3E}">
        <p14:creationId xmlns:p14="http://schemas.microsoft.com/office/powerpoint/2010/main" val="3958204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– Running </a:t>
            </a:r>
            <a:r>
              <a:rPr lang="en-US" dirty="0" err="1"/>
              <a:t>mathematica</a:t>
            </a:r>
            <a:r>
              <a:rPr lang="en-US" dirty="0"/>
              <a:t>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consol</a:t>
            </a:r>
            <a:r>
              <a:rPr lang="en-US" dirty="0"/>
              <a:t> … in parallel</a:t>
            </a: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353151" y="2386426"/>
            <a:ext cx="8496944" cy="24622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#!/bin/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bash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--time    0-00:01:00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1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--partition all</a:t>
            </a:r>
          </a:p>
          <a:p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#SBATCH --job-name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mathematica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LD_PRELOAD=""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/etc/profile.d/modules.sh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module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load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mathematica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export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nprocs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=$((`/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/bin/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nproc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` / 2))  #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half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available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cores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(HT)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noprompt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-run '&lt;&lt;</a:t>
            </a:r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math-trivial.m</a:t>
            </a:r>
            <a:r>
              <a:rPr lang="de-DE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de-DE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exit</a:t>
            </a:r>
            <a:endParaRPr lang="de-DE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3BE43E9-7D00-514F-8629-820AA730921F}"/>
              </a:ext>
            </a:extLst>
          </p:cNvPr>
          <p:cNvSpPr txBox="1"/>
          <p:nvPr/>
        </p:nvSpPr>
        <p:spPr>
          <a:xfrm>
            <a:off x="368355" y="4996333"/>
            <a:ext cx="8496944" cy="1384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Environment["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nprocs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"]</a:t>
            </a:r>
          </a:p>
          <a:p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nprocs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FromDigits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LaunchKernels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nprocs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Do[Pause[1];f[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],{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i,nprocs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}] //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AbsoluteTiming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&gt;&gt; "math-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trivial.out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ParallelDo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[Pause[1];f[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],{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i,nprocs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}] // 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AbsoluteTiming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&gt;&gt;&gt; "math-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trivial.out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Quit[]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8657" y="1229851"/>
            <a:ext cx="7554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In </a:t>
            </a:r>
            <a:r>
              <a:rPr lang="de-DE" sz="1600" dirty="0" err="1"/>
              <a:t>most</a:t>
            </a:r>
            <a:r>
              <a:rPr lang="de-DE" sz="1600" dirty="0"/>
              <a:t> </a:t>
            </a:r>
            <a:r>
              <a:rPr lang="de-DE" sz="1600" dirty="0" err="1"/>
              <a:t>cases</a:t>
            </a:r>
            <a:r>
              <a:rPr lang="de-DE" sz="1600" dirty="0"/>
              <a:t> </a:t>
            </a:r>
            <a:r>
              <a:rPr lang="de-DE" sz="1600" dirty="0" err="1"/>
              <a:t>quite</a:t>
            </a:r>
            <a:r>
              <a:rPr lang="de-DE" sz="1600" dirty="0"/>
              <a:t> trivial, check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documentation</a:t>
            </a:r>
            <a:r>
              <a:rPr lang="de-DE" sz="1600" dirty="0"/>
              <a:t>. </a:t>
            </a:r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de-DE" sz="1600" dirty="0" err="1"/>
              <a:t>examples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/>
              <a:t>Matlab</a:t>
            </a:r>
            <a:r>
              <a:rPr lang="en-GB" sz="1600" dirty="0"/>
              <a:t>: </a:t>
            </a:r>
            <a:r>
              <a:rPr lang="en-GB" sz="1600" dirty="0">
                <a:hlinkClick r:id="rId3"/>
              </a:rPr>
              <a:t>https://confluence.desy.de/display/IS/Parallel+Matlab+on+Maxwell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/>
              <a:t>Comsol</a:t>
            </a:r>
            <a:r>
              <a:rPr lang="en-GB" sz="1600" dirty="0"/>
              <a:t>: </a:t>
            </a:r>
            <a:r>
              <a:rPr lang="en-GB" sz="1600" dirty="0">
                <a:hlinkClick r:id="rId4"/>
              </a:rPr>
              <a:t>https://confluence.desy.de/display/IS/Parallel+COMSOL+on+Maxwell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/>
              <a:t>Mathematica</a:t>
            </a:r>
            <a:r>
              <a:rPr lang="de-DE" sz="1600" dirty="0"/>
              <a:t>:</a:t>
            </a:r>
            <a:endParaRPr lang="en-GB" sz="1600" dirty="0"/>
          </a:p>
          <a:p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52399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What is the Maxwell cluster?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3214" y="1346284"/>
            <a:ext cx="8363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A bunch of computers named max-something sharing common features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connected via infiniband (fast low latency network) as well as 10GE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with the same GPFS home-directory 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with access to GPFS storage infrastructures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with access to </a:t>
            </a:r>
            <a:r>
              <a:rPr lang="en-US" sz="1200" dirty="0" err="1"/>
              <a:t>BeeGFS</a:t>
            </a:r>
            <a:r>
              <a:rPr lang="en-US" sz="1200" dirty="0"/>
              <a:t> storage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with access to </a:t>
            </a:r>
            <a:r>
              <a:rPr lang="en-US" sz="1200" dirty="0" err="1"/>
              <a:t>dCache</a:t>
            </a:r>
            <a:r>
              <a:rPr lang="en-US" sz="1200" dirty="0"/>
              <a:t> instances (on demand)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with access to identical software stacks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with (unusually) high memory/core counts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/>
              <a:t>SLURM controlled and/or serving as a SLURM submission host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max-p3a* aka max-</a:t>
            </a:r>
            <a:r>
              <a:rPr lang="en-US" sz="1200" dirty="0" err="1"/>
              <a:t>fsc</a:t>
            </a:r>
            <a:r>
              <a:rPr lang="en-US" sz="1200" dirty="0"/>
              <a:t>, max-</a:t>
            </a:r>
            <a:r>
              <a:rPr lang="en-US" sz="1200" dirty="0" err="1"/>
              <a:t>fsg</a:t>
            </a:r>
            <a:r>
              <a:rPr lang="en-US" sz="1200" dirty="0"/>
              <a:t>, aka </a:t>
            </a:r>
            <a:r>
              <a:rPr lang="en-US" sz="1200" dirty="0" err="1"/>
              <a:t>desy-ps-cpu</a:t>
            </a:r>
            <a:r>
              <a:rPr lang="en-US" sz="1200" dirty="0"/>
              <a:t>, </a:t>
            </a:r>
            <a:r>
              <a:rPr lang="en-US" sz="1200" dirty="0" err="1"/>
              <a:t>desy-ps-gpu</a:t>
            </a:r>
            <a:r>
              <a:rPr lang="en-US" sz="1200" dirty="0"/>
              <a:t> are here </a:t>
            </a:r>
            <a:r>
              <a:rPr lang="en-US" sz="1200" b="1" dirty="0"/>
              <a:t>NOT</a:t>
            </a:r>
            <a:r>
              <a:rPr lang="en-US" sz="1200" dirty="0"/>
              <a:t> considered a part of Maxwell here</a:t>
            </a:r>
          </a:p>
        </p:txBody>
      </p:sp>
    </p:spTree>
    <p:extLst>
      <p:ext uri="{BB962C8B-B14F-4D97-AF65-F5344CB8AC3E}">
        <p14:creationId xmlns:p14="http://schemas.microsoft.com/office/powerpoint/2010/main" val="2321508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367422"/>
          </a:xfrm>
        </p:spPr>
        <p:txBody>
          <a:bodyPr/>
          <a:lstStyle/>
          <a:p>
            <a:r>
              <a:rPr lang="en-US" dirty="0"/>
              <a:t>- Fin –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1800" dirty="0"/>
              <a:t>any feedback highly appreciated!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355976" y="2635350"/>
            <a:ext cx="254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hpc-seminar@desy.de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What does it mean?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22329"/>
              </p:ext>
            </p:extLst>
          </p:nvPr>
        </p:nvGraphicFramePr>
        <p:xfrm>
          <a:off x="251520" y="1556792"/>
          <a:ext cx="8503669" cy="425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730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Maxwell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Bird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 err="1"/>
                        <a:t>Bandwidth</a:t>
                      </a:r>
                      <a:r>
                        <a:rPr lang="de-DE" sz="1400" dirty="0"/>
                        <a:t> (2 </a:t>
                      </a:r>
                      <a:r>
                        <a:rPr lang="de-DE" sz="1400" dirty="0" err="1"/>
                        <a:t>nodes</a:t>
                      </a:r>
                      <a:r>
                        <a:rPr lang="de-DE" sz="1400" dirty="0"/>
                        <a:t>)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~4000 MB/s</a:t>
                      </a:r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/>
                        <a:t> ~1800 </a:t>
                      </a:r>
                      <a:r>
                        <a:rPr lang="en-GB" sz="1400" dirty="0"/>
                        <a:t>MB/s</a:t>
                      </a:r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/>
                        <a:t>0kb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msg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latency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~3 </a:t>
                      </a:r>
                      <a:r>
                        <a:rPr lang="de-DE" sz="1400" dirty="0" err="1"/>
                        <a:t>usec</a:t>
                      </a:r>
                      <a:endParaRPr lang="de-DE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~20 </a:t>
                      </a:r>
                      <a:r>
                        <a:rPr lang="de-DE" sz="1400" dirty="0" err="1"/>
                        <a:t>usec</a:t>
                      </a:r>
                      <a:endParaRPr lang="de-DE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/>
                        <a:t>4kb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msg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latency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/>
                        <a:t>~6 </a:t>
                      </a:r>
                      <a:r>
                        <a:rPr lang="en-GB" sz="1400" dirty="0" err="1"/>
                        <a:t>usec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~17 </a:t>
                      </a:r>
                      <a:r>
                        <a:rPr lang="en-GB" sz="1400" dirty="0" err="1"/>
                        <a:t>usec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/>
                        <a:t>64kb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msg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latency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~35 </a:t>
                      </a:r>
                      <a:r>
                        <a:rPr lang="de-DE" sz="1400" dirty="0" err="1"/>
                        <a:t>usec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~83 </a:t>
                      </a:r>
                      <a:r>
                        <a:rPr lang="en-GB" sz="1400" dirty="0" err="1"/>
                        <a:t>usec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/>
                        <a:t>4mb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msg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baseline="0" dirty="0" err="1"/>
                        <a:t>latency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~1000 </a:t>
                      </a:r>
                      <a:r>
                        <a:rPr lang="de-DE" sz="1400" dirty="0" err="1"/>
                        <a:t>usec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~2200 </a:t>
                      </a:r>
                      <a:r>
                        <a:rPr lang="de-DE" sz="1400" dirty="0" err="1"/>
                        <a:t>u</a:t>
                      </a:r>
                      <a:r>
                        <a:rPr lang="de-DE" sz="1400" baseline="0" dirty="0" err="1"/>
                        <a:t>sec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 err="1"/>
                        <a:t>jobs</a:t>
                      </a:r>
                      <a:r>
                        <a:rPr lang="de-DE" sz="1400" dirty="0"/>
                        <a:t> / </a:t>
                      </a:r>
                      <a:r>
                        <a:rPr lang="de-DE" sz="1400" dirty="0" err="1"/>
                        <a:t>node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 #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cores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b="1" dirty="0" err="1"/>
                        <a:t>max</a:t>
                      </a:r>
                      <a:r>
                        <a:rPr lang="de-DE" sz="1400" b="1" dirty="0"/>
                        <a:t> # </a:t>
                      </a:r>
                      <a:r>
                        <a:rPr lang="de-DE" sz="1400" b="1" dirty="0" err="1"/>
                        <a:t>of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nodes</a:t>
                      </a:r>
                      <a:r>
                        <a:rPr lang="de-DE" sz="1400" b="1" baseline="0" dirty="0"/>
                        <a:t> / </a:t>
                      </a:r>
                      <a:r>
                        <a:rPr lang="de-DE" sz="1400" b="1" baseline="0" dirty="0" err="1"/>
                        <a:t>job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100‘s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~1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b="1" dirty="0" err="1"/>
                        <a:t>max</a:t>
                      </a:r>
                      <a:r>
                        <a:rPr lang="de-DE" sz="1400" b="1" dirty="0"/>
                        <a:t> # </a:t>
                      </a:r>
                      <a:r>
                        <a:rPr lang="de-DE" sz="1400" b="1" dirty="0" err="1"/>
                        <a:t>of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cores</a:t>
                      </a:r>
                      <a:r>
                        <a:rPr lang="de-DE" sz="1400" b="1" dirty="0"/>
                        <a:t> / </a:t>
                      </a:r>
                      <a:r>
                        <a:rPr lang="de-DE" sz="1400" b="1" dirty="0" err="1"/>
                        <a:t>job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1000‘s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err="1"/>
                        <a:t>Typical</a:t>
                      </a:r>
                      <a:r>
                        <a:rPr lang="de-DE" sz="1400" b="1" baseline="0" dirty="0"/>
                        <a:t> 1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 err="1"/>
                        <a:t>max</a:t>
                      </a:r>
                      <a:r>
                        <a:rPr lang="de-DE" sz="1400" dirty="0"/>
                        <a:t> GB / </a:t>
                      </a:r>
                      <a:r>
                        <a:rPr lang="de-DE" sz="1400" dirty="0" err="1"/>
                        <a:t>core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1500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8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dirty="0"/>
                        <a:t>#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GPUs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~70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0</a:t>
                      </a:r>
                      <a:endParaRPr lang="en-GB" sz="14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b="1" dirty="0" err="1"/>
                        <a:t>costs</a:t>
                      </a:r>
                      <a:r>
                        <a:rPr lang="de-DE" sz="1400" b="1" dirty="0"/>
                        <a:t> per </a:t>
                      </a:r>
                      <a:r>
                        <a:rPr lang="de-DE" sz="1400" b="1" dirty="0" err="1"/>
                        <a:t>node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6-25k€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&lt;5k€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r>
                        <a:rPr lang="de-DE" sz="1400" b="1" dirty="0"/>
                        <a:t># </a:t>
                      </a:r>
                      <a:r>
                        <a:rPr lang="de-DE" sz="1400" b="1" dirty="0" err="1"/>
                        <a:t>of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concurrent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jobs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100‘s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10000‘s</a:t>
                      </a:r>
                      <a:endParaRPr lang="en-GB" sz="1400" b="1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96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24744"/>
            <a:ext cx="83632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We require that jobs on Maxwell to utilize at least one of the special features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fast, low latency interconnect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multi-core capabilities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memory utilization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[GPUs]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/>
              <a:t>This does not apply to group owned </a:t>
            </a:r>
            <a:r>
              <a:rPr lang="en-US" sz="1200" b="1" dirty="0" err="1"/>
              <a:t>maxwell</a:t>
            </a:r>
            <a:r>
              <a:rPr lang="en-US" sz="1200" b="1" dirty="0"/>
              <a:t> resources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Do whatever you like – but you’ll get “monitored” anyway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4094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9611"/>
            <a:ext cx="8353425" cy="451098"/>
          </a:xfrm>
        </p:spPr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Using Maxwell | Maxwell Team | 23.04.2018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817500"/>
            <a:ext cx="8364699" cy="379252"/>
          </a:xfrm>
        </p:spPr>
        <p:txBody>
          <a:bodyPr/>
          <a:lstStyle/>
          <a:p>
            <a:r>
              <a:rPr lang="en-US" dirty="0"/>
              <a:t>Getting access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1124744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You would like to use general (IT) resources in Maxwell (the </a:t>
            </a:r>
            <a:r>
              <a:rPr lang="en-US" sz="1200" b="1" dirty="0" err="1"/>
              <a:t>maxwell</a:t>
            </a:r>
            <a:r>
              <a:rPr lang="en-US" sz="1200" b="1" dirty="0"/>
              <a:t> and all partitions)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Drop a message to </a:t>
            </a:r>
            <a:r>
              <a:rPr lang="en-US" sz="1200" dirty="0">
                <a:hlinkClick r:id="rId3"/>
              </a:rPr>
              <a:t>maxwell.service@desy.de</a:t>
            </a:r>
            <a:r>
              <a:rPr lang="en-US" sz="1200" dirty="0"/>
              <a:t> briefly explaining your use case, so we have an idea that you really need </a:t>
            </a:r>
            <a:r>
              <a:rPr lang="en-US" sz="1200" dirty="0" err="1"/>
              <a:t>maxwell</a:t>
            </a:r>
            <a:r>
              <a:rPr lang="en-US" sz="1200" dirty="0"/>
              <a:t> resources (rather than bird, grid,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You would like to use group owned resources in Maxwell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None of our business!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Drop a message to your groups administrators. Only the group admins can grant the resources!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See next slide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You are uncertain if the </a:t>
            </a:r>
            <a:r>
              <a:rPr lang="en-US" sz="1200" b="1" dirty="0" err="1"/>
              <a:t>maxwell</a:t>
            </a:r>
            <a:r>
              <a:rPr lang="en-US" sz="1200" b="1" dirty="0"/>
              <a:t> cluster is useful and would like to make some tests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Drop a message to </a:t>
            </a:r>
            <a:r>
              <a:rPr lang="en-US" sz="1200" dirty="0">
                <a:hlinkClick r:id="rId3"/>
              </a:rPr>
              <a:t>maxwell.service@desy.de</a:t>
            </a:r>
            <a:r>
              <a:rPr lang="en-US" sz="1200" dirty="0"/>
              <a:t> briefly explaining your use case. We can provide temporary access using dedicated functional accounts. 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You intend to run hands-on tutorials, schools, </a:t>
            </a:r>
            <a:r>
              <a:rPr lang="en-US" sz="1200" b="1" dirty="0" err="1"/>
              <a:t>etc</a:t>
            </a:r>
            <a:r>
              <a:rPr lang="en-US" sz="1200" b="1" dirty="0"/>
              <a:t> on </a:t>
            </a:r>
            <a:r>
              <a:rPr lang="en-US" sz="1200" b="1" dirty="0" err="1"/>
              <a:t>maxwell</a:t>
            </a:r>
            <a:endParaRPr lang="en-US" sz="1200" b="1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Drop a message to </a:t>
            </a:r>
            <a:r>
              <a:rPr lang="en-US" sz="1200" dirty="0">
                <a:hlinkClick r:id="rId3"/>
              </a:rPr>
              <a:t>maxwell.service@desy.de</a:t>
            </a:r>
            <a:r>
              <a:rPr lang="en-US" sz="1200" dirty="0"/>
              <a:t> briefly explaining your use case. We can provide temporary access using dedicated functional accounts.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Note: reservation of substantial resources might be difficult. 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You need software only available on </a:t>
            </a:r>
            <a:r>
              <a:rPr lang="en-US" sz="1200" b="1" dirty="0" err="1"/>
              <a:t>maxwell</a:t>
            </a:r>
            <a:r>
              <a:rPr lang="en-US" sz="1200" b="1" dirty="0"/>
              <a:t>, or access to GPFS, or </a:t>
            </a:r>
            <a:r>
              <a:rPr lang="en-US" sz="1200" b="1" dirty="0" err="1"/>
              <a:t>BeeGFS</a:t>
            </a:r>
            <a:endParaRPr lang="en-US" sz="1200" b="1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Not good enough a reason.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You need group owned resources in such cases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Not an option at all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Any commercial/industrial use. This includes services for industry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Any commercial/industrial user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Crypto coin mining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Illegal/cracked software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b="1" dirty="0"/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125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ea typeface="ヒラギノ角ゴ Pro W3"/>
                <a:cs typeface="ヒラギノ角ゴ Pro W3"/>
              </a:rPr>
              <a:t>Partitions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27621"/>
              </p:ext>
            </p:extLst>
          </p:nvPr>
        </p:nvGraphicFramePr>
        <p:xfrm>
          <a:off x="0" y="25400"/>
          <a:ext cx="9144000" cy="683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3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9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6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536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Resource</a:t>
                      </a:r>
                      <a:r>
                        <a:rPr lang="en-GB" sz="1000" baseline="0" dirty="0"/>
                        <a:t>[-users]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#Jobs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#Nodes/Job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Time Limit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PreEmption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/>
                        <a:t>Maxwell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86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3720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12(+)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maxwell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IT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4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7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/>
                        <a:t>all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22280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71(+)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any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resource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all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10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32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yes</a:t>
                      </a:r>
                      <a:r>
                        <a:rPr lang="de-DE" sz="1000" b="1" dirty="0"/>
                        <a:t>/</a:t>
                      </a:r>
                      <a:r>
                        <a:rPr lang="de-DE" sz="1000" b="1" dirty="0" err="1"/>
                        <a:t>reque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cfel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20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864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cfel-wgs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CFEL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cms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320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max-cms</a:t>
                      </a:r>
                      <a:r>
                        <a:rPr lang="de-DE" sz="1000" dirty="0"/>
                        <a:t>-*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CMS-*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24 </a:t>
                      </a:r>
                      <a:r>
                        <a:rPr lang="de-DE" sz="1000" b="1" dirty="0" err="1"/>
                        <a:t>hours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yes</a:t>
                      </a:r>
                      <a:r>
                        <a:rPr lang="de-DE" sz="1000" b="1" dirty="0"/>
                        <a:t>/</a:t>
                      </a:r>
                      <a:r>
                        <a:rPr lang="de-DE" sz="1000" b="1" dirty="0" err="1"/>
                        <a:t>chkpt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cms-desy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160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max-cms-desy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CMS-DESY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24 </a:t>
                      </a:r>
                      <a:r>
                        <a:rPr lang="de-DE" sz="1000" b="1" dirty="0" err="1"/>
                        <a:t>horus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cms-uhh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160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max-cms-uhh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CMS-UHH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24 </a:t>
                      </a:r>
                      <a:r>
                        <a:rPr lang="de-DE" sz="1000" b="1" dirty="0" err="1"/>
                        <a:t>hours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cssb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max-</a:t>
                      </a:r>
                      <a:r>
                        <a:rPr lang="en-GB" sz="1000" dirty="0" err="1"/>
                        <a:t>cssb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FS/CSSB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/>
                        <a:t>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1" dirty="0"/>
                        <a:t>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exfel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183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13104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exfel-wgs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EXFEL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exfel-spb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288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exfel-theory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EXFEL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4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7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exfel-theory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31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1728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 err="1"/>
                        <a:t>exfel</a:t>
                      </a:r>
                      <a:r>
                        <a:rPr lang="en-GB" sz="1000" dirty="0"/>
                        <a:t>-theory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EXFEL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exfel-th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9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384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 err="1"/>
                        <a:t>exfel</a:t>
                      </a:r>
                      <a:r>
                        <a:rPr lang="en-GB" sz="1000" dirty="0"/>
                        <a:t>-theory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EXFEL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/>
                        <a:t>exfel-wp72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1056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 err="1"/>
                        <a:t>exfel</a:t>
                      </a:r>
                      <a:r>
                        <a:rPr lang="en-GB" sz="1000" dirty="0"/>
                        <a:t>-theory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EXFEL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ferrari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24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960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</a:t>
                      </a:r>
                      <a:r>
                        <a:rPr lang="de-DE" sz="1000" dirty="0"/>
                        <a:t>-ferrari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MPY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fspetra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max-fspetra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FS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/>
                        <a:t>p10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64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p10 </a:t>
                      </a:r>
                      <a:r>
                        <a:rPr lang="de-DE" sz="1000" dirty="0" err="1"/>
                        <a:t>staff+users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automatic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unlimited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ps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20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800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max-ps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FS/IT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3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en-GB" sz="1000" b="1" dirty="0" err="1"/>
                        <a:t>psx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240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max-psx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FS/IT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3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7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/>
                        <a:t>petra4/p4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80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p4(*)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M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uke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1024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max-uke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FS/IT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21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5362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upex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183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9224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err="1"/>
                        <a:t>upex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EXFEL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-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16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14 </a:t>
                      </a:r>
                      <a:r>
                        <a:rPr lang="de-DE" sz="1000" b="1" dirty="0" err="1"/>
                        <a:t>days</a:t>
                      </a:r>
                      <a:endParaRPr lang="en-GB" sz="1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 err="1"/>
                        <a:t>no</a:t>
                      </a:r>
                      <a:endParaRPr lang="en-GB" sz="1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37151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4x3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0</TotalTime>
  <Words>4579</Words>
  <Application>Microsoft Office PowerPoint</Application>
  <PresentationFormat>On-screen Show (4:3)</PresentationFormat>
  <Paragraphs>1158</Paragraphs>
  <Slides>50</Slides>
  <Notes>43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DESY_PowerPoint_4x3_en</vt:lpstr>
      <vt:lpstr>Using Maxwell</vt:lpstr>
      <vt:lpstr>Agenda</vt:lpstr>
      <vt:lpstr>Basic Information</vt:lpstr>
      <vt:lpstr>Basic Information</vt:lpstr>
      <vt:lpstr>Basic Information</vt:lpstr>
      <vt:lpstr>Basic Information</vt:lpstr>
      <vt:lpstr>Basic Information</vt:lpstr>
      <vt:lpstr>Basic Information</vt:lpstr>
      <vt:lpstr>Partitions</vt:lpstr>
      <vt:lpstr>Basic Information</vt:lpstr>
      <vt:lpstr>Basic Information</vt:lpstr>
      <vt:lpstr>Basic Information</vt:lpstr>
      <vt:lpstr>Basic Information</vt:lpstr>
      <vt:lpstr>Basic Information</vt:lpstr>
      <vt:lpstr>PowerPoint Presentation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Software – Engineering &amp; other major products</vt:lpstr>
      <vt:lpstr>Advanced Topics</vt:lpstr>
      <vt:lpstr>Advanced topics</vt:lpstr>
      <vt:lpstr>Advanced topics</vt:lpstr>
      <vt:lpstr>Advanced topics</vt:lpstr>
      <vt:lpstr>Advanced topics</vt:lpstr>
      <vt:lpstr>Advanced topics</vt:lpstr>
      <vt:lpstr>Advanced topics</vt:lpstr>
      <vt:lpstr>Advanced topics</vt:lpstr>
      <vt:lpstr>Advanced topics</vt:lpstr>
      <vt:lpstr>Advanced topics</vt:lpstr>
      <vt:lpstr>- Fin –   any feedback highly appreciated!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Maxwell</dc:title>
  <dc:creator>Schluenzen, Frank</dc:creator>
  <cp:lastModifiedBy>Schluenzen, Frank</cp:lastModifiedBy>
  <cp:revision>138</cp:revision>
  <dcterms:created xsi:type="dcterms:W3CDTF">2018-04-10T12:00:57Z</dcterms:created>
  <dcterms:modified xsi:type="dcterms:W3CDTF">2018-06-12T15:24:50Z</dcterms:modified>
</cp:coreProperties>
</file>