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8" r:id="rId2"/>
    <p:sldId id="263" r:id="rId3"/>
    <p:sldId id="260" r:id="rId4"/>
    <p:sldId id="261" r:id="rId5"/>
    <p:sldId id="262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EC252-76D2-461C-9A08-08C067BA8662}" type="datetimeFigureOut">
              <a:rPr lang="zh-CN" altLang="en-US" smtClean="0"/>
              <a:t>2018/3/28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A92B3-4420-498C-A5EF-04AFDF795D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8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35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095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6471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76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67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917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1706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3797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A33DFD0-1D85-43EA-AF71-E052EBB1DC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493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pPr marL="0" indent="0">
              <a:buNone/>
            </a:pPr>
            <a:r>
              <a:rPr lang="en-CA" altLang="zh-CN" sz="1800" dirty="0" err="1"/>
              <a:t>Dionisio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Doering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Yubo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Han</a:t>
            </a:r>
            <a:r>
              <a:rPr lang="en-CA" altLang="zh-CN" sz="1400" baseline="-25000" dirty="0" err="1"/>
              <a:t>IHEP</a:t>
            </a:r>
            <a:r>
              <a:rPr lang="en-CA" altLang="zh-CN" sz="1400" dirty="0"/>
              <a:t> ,</a:t>
            </a:r>
            <a:r>
              <a:rPr lang="en-CA" altLang="zh-CN" sz="1800" dirty="0"/>
              <a:t> </a:t>
            </a:r>
            <a:r>
              <a:rPr lang="en-CA" altLang="zh-CN" sz="1800" dirty="0" err="1"/>
              <a:t>Pietro</a:t>
            </a:r>
            <a:r>
              <a:rPr lang="en-CA" altLang="zh-CN" sz="1800" dirty="0"/>
              <a:t> Caragiulo, Larry Ruckman, Camillo Tamma, </a:t>
            </a:r>
            <a:r>
              <a:rPr lang="en-CA" altLang="zh-CN" sz="1800" dirty="0" err="1"/>
              <a:t>Mazin</a:t>
            </a:r>
            <a:r>
              <a:rPr lang="en-CA" altLang="zh-CN" sz="1800" dirty="0"/>
              <a:t> </a:t>
            </a:r>
            <a:r>
              <a:rPr lang="en-CA" altLang="zh-CN" sz="1800" dirty="0" err="1"/>
              <a:t>Khader</a:t>
            </a:r>
            <a:r>
              <a:rPr lang="en-CA" altLang="zh-CN" sz="1800" baseline="-25000" dirty="0" err="1"/>
              <a:t>UIUC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Murtaza</a:t>
            </a:r>
            <a:r>
              <a:rPr lang="en-CA" altLang="zh-CN" sz="1800" dirty="0"/>
              <a:t> </a:t>
            </a:r>
            <a:r>
              <a:rPr lang="en-CA" altLang="zh-CN" sz="1800" dirty="0" err="1"/>
              <a:t>Safdari</a:t>
            </a:r>
            <a:r>
              <a:rPr lang="en-CA" altLang="zh-CN" sz="1800" dirty="0"/>
              <a:t>, Su 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67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090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description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60638" y="6430962"/>
            <a:ext cx="4811713" cy="314325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Atlas Chess 2</a:t>
            </a:r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397" y="1646924"/>
            <a:ext cx="8812841" cy="421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9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353" y="269632"/>
            <a:ext cx="7807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</a:rPr>
              <a:t>Outline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114534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Review</a:t>
            </a:r>
          </a:p>
          <a:p>
            <a:r>
              <a:rPr lang="en-US" altLang="zh-CN" dirty="0" smtClean="0"/>
              <a:t>Mechanical setup upgraded for testing with laser.</a:t>
            </a:r>
          </a:p>
          <a:p>
            <a:r>
              <a:rPr lang="en-US" altLang="zh-CN" dirty="0" smtClean="0"/>
              <a:t>Tests with laser diode at 650nm (red) have been done -&gt; large signal, “shadow hits” on the other 2 matrix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Tests</a:t>
            </a:r>
          </a:p>
          <a:p>
            <a:r>
              <a:rPr lang="en-US" altLang="zh-CN" dirty="0" smtClean="0"/>
              <a:t>Check the data from the 3 matrix. (similar time information from 3 matrix)-&gt;new problem </a:t>
            </a:r>
          </a:p>
          <a:p>
            <a:r>
              <a:rPr lang="en-US" altLang="zh-CN" dirty="0" smtClean="0"/>
              <a:t>Checking the board and try to get the results with </a:t>
            </a:r>
            <a:r>
              <a:rPr lang="en-US" altLang="zh-CN" dirty="0" err="1" smtClean="0"/>
              <a:t>Qinj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Some tests regard to different Laser intensity and </a:t>
            </a:r>
            <a:r>
              <a:rPr lang="en-US" altLang="zh-CN" dirty="0" err="1" smtClean="0"/>
              <a:t>peltier</a:t>
            </a:r>
            <a:r>
              <a:rPr lang="en-US" altLang="zh-CN" dirty="0" smtClean="0"/>
              <a:t> module power supply</a:t>
            </a:r>
          </a:p>
          <a:p>
            <a:r>
              <a:rPr lang="en-US" altLang="zh-CN" dirty="0" smtClean="0"/>
              <a:t>   </a:t>
            </a:r>
            <a:endParaRPr lang="en-US" altLang="zh-CN" dirty="0"/>
          </a:p>
          <a:p>
            <a:endParaRPr lang="en-US" altLang="zh-CN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849" y="2797109"/>
            <a:ext cx="3115966" cy="15550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431" y="2739482"/>
            <a:ext cx="3101141" cy="16082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1140" y="3224835"/>
            <a:ext cx="2102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Results using LED</a:t>
            </a:r>
          </a:p>
          <a:p>
            <a:r>
              <a:rPr lang="en-US" altLang="zh-CN" sz="1200" dirty="0" smtClean="0"/>
              <a:t>(1500 events)</a:t>
            </a:r>
            <a:endParaRPr lang="zh-CN" alt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588408" y="3149104"/>
            <a:ext cx="1406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Results using laser (100 events)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9564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677" y="246185"/>
            <a:ext cx="7959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Checking the Data 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677" y="1066800"/>
            <a:ext cx="49823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>
                <a:solidFill>
                  <a:srgbClr val="C00000"/>
                </a:solidFill>
              </a:rPr>
              <a:t>Carrier board 28</a:t>
            </a:r>
          </a:p>
          <a:p>
            <a:r>
              <a:rPr lang="en-US" altLang="zh-CN" sz="1400" i="1" dirty="0" smtClean="0">
                <a:solidFill>
                  <a:srgbClr val="C00000"/>
                </a:solidFill>
              </a:rPr>
              <a:t>Daughter board 19 </a:t>
            </a:r>
          </a:p>
          <a:p>
            <a:r>
              <a:rPr lang="en-US" altLang="zh-CN" sz="1400" i="1" dirty="0" smtClean="0">
                <a:solidFill>
                  <a:srgbClr val="C00000"/>
                </a:solidFill>
              </a:rPr>
              <a:t>(High resistance)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677" y="1911477"/>
            <a:ext cx="468478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Only pointing the laser at Matrix 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Find the pixel targeted which is: (127,24)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BL=0.75V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Threshold: 0.9V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2000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The fraction of each kind of result &amp; the different between time information from Matrix 0 and Matrix 1, Matrix 0 and Matrix2. (same event)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379601"/>
              </p:ext>
            </p:extLst>
          </p:nvPr>
        </p:nvGraphicFramePr>
        <p:xfrm>
          <a:off x="529490" y="3984870"/>
          <a:ext cx="411284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156"/>
                <a:gridCol w="1138114"/>
                <a:gridCol w="1089271"/>
                <a:gridCol w="1172307"/>
              </a:tblGrid>
              <a:tr h="257462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-</a:t>
                      </a:r>
                      <a:r>
                        <a:rPr lang="en-US" altLang="zh-CN" sz="1200" dirty="0" smtClean="0"/>
                        <a:t>1.0(no hits)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-</a:t>
                      </a:r>
                      <a:r>
                        <a:rPr lang="en-US" altLang="zh-CN" sz="1200" dirty="0" smtClean="0"/>
                        <a:t>2.0(from other pixel)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time</a:t>
                      </a:r>
                      <a:endParaRPr lang="zh-CN" altLang="en-US" sz="1200" dirty="0"/>
                    </a:p>
                  </a:txBody>
                  <a:tcPr/>
                </a:tc>
              </a:tr>
              <a:tr h="257462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Matrix0 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0.979125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0.020875</a:t>
                      </a:r>
                      <a:endParaRPr lang="zh-CN" altLang="en-US" sz="1200" dirty="0"/>
                    </a:p>
                  </a:txBody>
                  <a:tcPr/>
                </a:tc>
              </a:tr>
              <a:tr h="257462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Matrix1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0.9785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0.0215</a:t>
                      </a:r>
                      <a:endParaRPr lang="zh-CN" altLang="en-US" sz="1200" dirty="0"/>
                    </a:p>
                  </a:txBody>
                  <a:tcPr/>
                </a:tc>
              </a:tr>
              <a:tr h="257462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matrix2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0.9785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0.0215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772544"/>
              </p:ext>
            </p:extLst>
          </p:nvPr>
        </p:nvGraphicFramePr>
        <p:xfrm>
          <a:off x="529491" y="5314116"/>
          <a:ext cx="410112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6601"/>
                <a:gridCol w="1132253"/>
                <a:gridCol w="1083409"/>
                <a:gridCol w="1148861"/>
              </a:tblGrid>
              <a:tr h="231086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-1.0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-2.0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time</a:t>
                      </a:r>
                      <a:endParaRPr lang="zh-CN" altLang="en-US" sz="1600" dirty="0"/>
                    </a:p>
                  </a:txBody>
                  <a:tcPr/>
                </a:tc>
              </a:tr>
              <a:tr h="23108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Matrix0 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0.9755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0.0245</a:t>
                      </a:r>
                      <a:endParaRPr lang="zh-CN" altLang="en-US" sz="1200" dirty="0"/>
                    </a:p>
                  </a:txBody>
                  <a:tcPr/>
                </a:tc>
              </a:tr>
              <a:tr h="23108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Matrix1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0.975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0.025</a:t>
                      </a:r>
                      <a:endParaRPr lang="zh-CN" altLang="en-US" sz="1200" dirty="0"/>
                    </a:p>
                  </a:txBody>
                  <a:tcPr/>
                </a:tc>
              </a:tr>
              <a:tr h="23108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matrix2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0.237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0.763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009" y="1420209"/>
            <a:ext cx="3056918" cy="17771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502" y="1420209"/>
            <a:ext cx="3050853" cy="17771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009" y="3197346"/>
            <a:ext cx="3075114" cy="177107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176" y="3203411"/>
            <a:ext cx="3081179" cy="176500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871669" y="1217979"/>
            <a:ext cx="330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Time_matrix0 – time_matrix1</a:t>
            </a:r>
            <a:endParaRPr lang="zh-CN" alt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9177577" y="1217979"/>
            <a:ext cx="330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Time_matrix0 – time_matrix2</a:t>
            </a:r>
            <a:endParaRPr lang="zh-CN" alt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5122985" y="5310554"/>
            <a:ext cx="677593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The time caused by noise have related time readout-&gt;cross talk?  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Large amount of -2.0.(time 0 from pixel (0,0))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No -1.0 and time 0 will not prevent us from seeing the signal.</a:t>
            </a:r>
          </a:p>
          <a:p>
            <a:r>
              <a:rPr lang="en-US" altLang="zh-CN" sz="1600" dirty="0" smtClean="0"/>
              <a:t>-&gt; Check the board and step back to use </a:t>
            </a:r>
            <a:r>
              <a:rPr lang="en-US" altLang="zh-CN" sz="1600" dirty="0" err="1" smtClean="0"/>
              <a:t>Qinj</a:t>
            </a:r>
            <a:r>
              <a:rPr lang="en-US" altLang="zh-CN" sz="1600" dirty="0" smtClean="0"/>
              <a:t>. 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483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292" y="257907"/>
            <a:ext cx="6811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</a:rPr>
              <a:t>Tests using </a:t>
            </a:r>
            <a:r>
              <a:rPr lang="en-US" altLang="zh-CN" sz="3200" dirty="0" err="1" smtClean="0">
                <a:solidFill>
                  <a:srgbClr val="C00000"/>
                </a:solidFill>
              </a:rPr>
              <a:t>Qinj</a:t>
            </a:r>
            <a:r>
              <a:rPr lang="en-US" altLang="zh-CN" sz="3200" dirty="0" smtClean="0">
                <a:solidFill>
                  <a:srgbClr val="C00000"/>
                </a:solidFill>
              </a:rPr>
              <a:t> 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10647" y="1346217"/>
            <a:ext cx="4472337" cy="506552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altLang="zh-CN" sz="1600" dirty="0" smtClean="0">
                <a:solidFill>
                  <a:srgbClr val="C00000"/>
                </a:solidFill>
                <a:latin typeface="+mn-ea"/>
              </a:rPr>
              <a:t>Threshold sweeping tests: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No </a:t>
            </a:r>
            <a:r>
              <a:rPr lang="en-US" altLang="zh-CN" sz="1600" dirty="0" smtClean="0">
                <a:latin typeface="+mn-ea"/>
              </a:rPr>
              <a:t>bias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the </a:t>
            </a:r>
            <a:r>
              <a:rPr lang="en-US" altLang="zh-CN" sz="1600" dirty="0" smtClean="0">
                <a:latin typeface="+mn-ea"/>
              </a:rPr>
              <a:t>current will increase from 0.4mA to 1.02mA </a:t>
            </a:r>
            <a:r>
              <a:rPr lang="en-US" altLang="zh-CN" sz="1600" dirty="0" smtClean="0">
                <a:latin typeface="+mn-ea"/>
              </a:rPr>
              <a:t>-&gt; a resistance between the </a:t>
            </a:r>
            <a:r>
              <a:rPr lang="en-US" altLang="zh-CN" sz="1600" dirty="0" err="1" smtClean="0">
                <a:latin typeface="+mn-ea"/>
              </a:rPr>
              <a:t>Qinj</a:t>
            </a:r>
            <a:r>
              <a:rPr lang="en-US" altLang="zh-CN" sz="1600" dirty="0" smtClean="0">
                <a:latin typeface="+mn-ea"/>
              </a:rPr>
              <a:t> and the sensor forms the path of leakage current.</a:t>
            </a:r>
            <a:endParaRPr lang="en-US" altLang="zh-CN" sz="1600" dirty="0" smtClean="0">
              <a:latin typeface="+mn-ea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Pulse size: 1V </a:t>
            </a:r>
            <a:r>
              <a:rPr lang="en-US" altLang="zh-CN" sz="1600" dirty="0" smtClean="0">
                <a:latin typeface="+mn-ea"/>
              </a:rPr>
              <a:t>(</a:t>
            </a:r>
            <a:r>
              <a:rPr lang="en-US" altLang="zh-CN" sz="1600" dirty="0" smtClean="0">
                <a:latin typeface="+mn-ea"/>
              </a:rPr>
              <a:t>negative pulse, 50</a:t>
            </a:r>
            <a:r>
              <a:rPr lang="en-US" altLang="zh-CN" sz="1600" dirty="0" smtClean="0">
                <a:latin typeface="+mn-ea"/>
              </a:rPr>
              <a:t>μs delay, 10 </a:t>
            </a:r>
            <a:r>
              <a:rPr lang="en-US" altLang="zh-CN" sz="1600" dirty="0" err="1" smtClean="0">
                <a:latin typeface="+mn-ea"/>
              </a:rPr>
              <a:t>μs</a:t>
            </a:r>
            <a:r>
              <a:rPr lang="en-US" altLang="zh-CN" sz="1600" dirty="0" smtClean="0">
                <a:latin typeface="+mn-ea"/>
              </a:rPr>
              <a:t> width)</a:t>
            </a:r>
            <a:endParaRPr lang="en-US" altLang="zh-CN" sz="1600" dirty="0" smtClean="0">
              <a:latin typeface="+mn-ea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BL:0.6V </a:t>
            </a:r>
            <a:endParaRPr lang="en-US" altLang="zh-CN" sz="1600" dirty="0" smtClean="0">
              <a:latin typeface="+mn-ea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On 3 pixels</a:t>
            </a:r>
            <a:r>
              <a:rPr lang="en-US" altLang="zh-CN" sz="16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CN" sz="1600" dirty="0" smtClean="0">
                <a:latin typeface="+mn-ea"/>
                <a:sym typeface="Wingdings" panose="05000000000000000000" pitchFamily="2" charset="2"/>
              </a:rPr>
              <a:t>: (20,20),(120,30),(10,20)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  <a:sym typeface="Wingdings" panose="05000000000000000000" pitchFamily="2" charset="2"/>
              </a:rPr>
              <a:t>The number of each kind of data and the sum of them.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>
                <a:latin typeface="+mn-ea"/>
                <a:sym typeface="Wingdings" panose="05000000000000000000" pitchFamily="2" charset="2"/>
              </a:rPr>
              <a:t>Could get similar results </a:t>
            </a:r>
          </a:p>
          <a:p>
            <a:pPr>
              <a:lnSpc>
                <a:spcPct val="100000"/>
              </a:lnSpc>
            </a:pPr>
            <a:endParaRPr lang="en-US" altLang="zh-CN" sz="1600" dirty="0" smtClean="0">
              <a:latin typeface="+mn-ea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en-US" altLang="zh-CN" sz="1600" dirty="0" err="1" smtClean="0">
                <a:solidFill>
                  <a:srgbClr val="C00000"/>
                </a:solidFill>
                <a:latin typeface="+mn-ea"/>
                <a:sym typeface="Wingdings" panose="05000000000000000000" pitchFamily="2" charset="2"/>
              </a:rPr>
              <a:t>Hitmap</a:t>
            </a:r>
            <a:r>
              <a:rPr lang="en-US" altLang="zh-CN" sz="1600" dirty="0" smtClean="0">
                <a:solidFill>
                  <a:srgbClr val="C00000"/>
                </a:solidFill>
                <a:latin typeface="+mn-ea"/>
                <a:sym typeface="Wingdings" panose="05000000000000000000" pitchFamily="2" charset="2"/>
              </a:rPr>
              <a:t> using </a:t>
            </a:r>
            <a:r>
              <a:rPr lang="en-US" altLang="zh-CN" sz="1600" dirty="0" err="1" smtClean="0">
                <a:solidFill>
                  <a:srgbClr val="C00000"/>
                </a:solidFill>
                <a:latin typeface="+mn-ea"/>
                <a:sym typeface="Wingdings" panose="05000000000000000000" pitchFamily="2" charset="2"/>
              </a:rPr>
              <a:t>Qinj</a:t>
            </a:r>
            <a:r>
              <a:rPr lang="en-US" altLang="zh-CN" sz="1600" dirty="0" smtClean="0">
                <a:solidFill>
                  <a:srgbClr val="C00000"/>
                </a:solidFill>
                <a:latin typeface="+mn-ea"/>
                <a:sym typeface="Wingdings" panose="05000000000000000000" pitchFamily="2" charset="2"/>
              </a:rPr>
              <a:t>:</a:t>
            </a:r>
          </a:p>
          <a:p>
            <a:pPr>
              <a:lnSpc>
                <a:spcPct val="100000"/>
              </a:lnSpc>
            </a:pPr>
            <a:endParaRPr lang="en-US" altLang="zh-CN" sz="1600" dirty="0" smtClean="0">
              <a:solidFill>
                <a:srgbClr val="C00000"/>
              </a:solidFill>
              <a:latin typeface="+mn-ea"/>
              <a:sym typeface="Wingdings" panose="05000000000000000000" pitchFamily="2" charset="2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Threshold: </a:t>
            </a:r>
            <a:r>
              <a:rPr lang="en-US" altLang="zh-CN" sz="1600" dirty="0" smtClean="0"/>
              <a:t>0.7V,0.8V,0.9V,1.0V,1.1V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Different </a:t>
            </a:r>
            <a:r>
              <a:rPr lang="en-US" altLang="zh-CN" sz="1600" dirty="0" err="1" smtClean="0"/>
              <a:t>hitmap</a:t>
            </a:r>
            <a:r>
              <a:rPr lang="en-US" altLang="zh-CN" sz="1600" dirty="0" smtClean="0"/>
              <a:t> with different Threshold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Similar results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Time 0: no hits. </a:t>
            </a:r>
            <a:endParaRPr lang="en-US" altLang="zh-CN" sz="1600" dirty="0"/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>
                <a:solidFill>
                  <a:srgbClr val="C00000"/>
                </a:solidFill>
              </a:rPr>
              <a:t>This board still works.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rgbClr val="C00000"/>
              </a:solidFill>
              <a:latin typeface="+mn-ea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endParaRPr lang="en-US" altLang="zh-CN" sz="1600" dirty="0" smtClean="0">
              <a:latin typeface="+mn-ea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endParaRPr lang="en-US" altLang="zh-CN" sz="1600" dirty="0" smtClean="0">
              <a:latin typeface="+mn-ea"/>
            </a:endParaRPr>
          </a:p>
          <a:p>
            <a:endParaRPr lang="en-US" altLang="zh-CN" sz="1800" dirty="0" smtClean="0"/>
          </a:p>
          <a:p>
            <a:endParaRPr lang="zh-CN" altLang="en-US" sz="1800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199" y="1088309"/>
            <a:ext cx="7223727" cy="32163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167" y="4433082"/>
            <a:ext cx="2502894" cy="10858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7861" y="4447795"/>
            <a:ext cx="2412031" cy="10711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1692" y="4462201"/>
            <a:ext cx="2400308" cy="10276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9445" y="5597846"/>
            <a:ext cx="2397386" cy="10517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3046" y="5580608"/>
            <a:ext cx="2412031" cy="109134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73969" y="5344533"/>
            <a:ext cx="2239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err="1" smtClean="0"/>
              <a:t>Th</a:t>
            </a:r>
            <a:r>
              <a:rPr lang="en-US" altLang="zh-CN" sz="1200" b="1" dirty="0" smtClean="0"/>
              <a:t>=0.7V</a:t>
            </a:r>
            <a:endParaRPr lang="zh-CN" alt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38401" y="5359668"/>
            <a:ext cx="2239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err="1" smtClean="0"/>
              <a:t>Th</a:t>
            </a:r>
            <a:r>
              <a:rPr lang="en-US" altLang="zh-CN" sz="1200" b="1" dirty="0" smtClean="0"/>
              <a:t>=0.8V</a:t>
            </a:r>
            <a:endParaRPr lang="zh-CN" alt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703169" y="5370425"/>
            <a:ext cx="2239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err="1" smtClean="0"/>
              <a:t>Th</a:t>
            </a:r>
            <a:r>
              <a:rPr lang="en-US" altLang="zh-CN" sz="1200" b="1" dirty="0" smtClean="0"/>
              <a:t>=0.9V</a:t>
            </a:r>
            <a:endParaRPr lang="zh-CN" alt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673969" y="6614122"/>
            <a:ext cx="2239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err="1" smtClean="0"/>
              <a:t>Th</a:t>
            </a:r>
            <a:r>
              <a:rPr lang="en-US" altLang="zh-CN" sz="1200" b="1" dirty="0" smtClean="0"/>
              <a:t>=1.0V</a:t>
            </a:r>
            <a:endParaRPr lang="zh-CN" alt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238401" y="6601616"/>
            <a:ext cx="2239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err="1" smtClean="0"/>
              <a:t>Th</a:t>
            </a:r>
            <a:r>
              <a:rPr lang="en-US" altLang="zh-CN" sz="1200" b="1" dirty="0" smtClean="0"/>
              <a:t>=1.1V</a:t>
            </a:r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350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Tests with the Laser 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8995" y="1418491"/>
            <a:ext cx="61377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Find the target pixel: (52,31)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Pointing Laser at Matrix2.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BL=0.6V.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Threshold sweeping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Different Voltage to trigger the Laser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 2V 2.5V 3V 4V 5V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Different efficiency observed with different Pulse size.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Similar threshold response range (0.6V-0.73V)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929" y="4070998"/>
            <a:ext cx="4873880" cy="237601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8199" y="1418491"/>
            <a:ext cx="4867111" cy="230832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8199" y="4121769"/>
            <a:ext cx="5009266" cy="227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0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Tests with the Laser 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7568" y="1535907"/>
            <a:ext cx="61377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On pixel (52,31)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BL=0.6V.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Threshold sweeping.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Different cooling condition.</a:t>
            </a:r>
          </a:p>
          <a:p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 smtClean="0"/>
              <a:t>Efficiency decreased 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dirty="0" smtClean="0"/>
              <a:t>Big effect observed.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716" y="4221016"/>
            <a:ext cx="4421820" cy="24241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9500" y="1767156"/>
            <a:ext cx="4407602" cy="23317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9500" y="4306324"/>
            <a:ext cx="4571110" cy="233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66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Tests with the Laser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707195" y="1275029"/>
            <a:ext cx="7447446" cy="506552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Crossing Laser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size of the crossing structure depending on the distance.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Could not focus manually.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Bigger than the matrix size.</a:t>
            </a:r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Still unclear about seeing the crossing structure.</a:t>
            </a:r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en-US" altLang="zh-CN" sz="1800" dirty="0" smtClean="0"/>
              <a:t>Change to use a point Laser. Enable to focus manually.</a:t>
            </a:r>
            <a:endParaRPr lang="zh-CN" alt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147" y="1327444"/>
            <a:ext cx="3218298" cy="42910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135" y="3908399"/>
            <a:ext cx="3620005" cy="265784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19860344">
            <a:off x="9627755" y="4252770"/>
            <a:ext cx="1562041" cy="545864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0890738" y="3501577"/>
            <a:ext cx="516451" cy="406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113477" y="3132245"/>
            <a:ext cx="215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Matrix 2</a:t>
            </a:r>
            <a:endParaRPr lang="zh-CN" alt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289" y="3645936"/>
            <a:ext cx="5316240" cy="230989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95759" y="6001998"/>
            <a:ext cx="66704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Hitmap</a:t>
            </a:r>
            <a:r>
              <a:rPr lang="en-US" altLang="zh-CN" sz="1600" dirty="0" smtClean="0"/>
              <a:t> of Matrix2 (tests on the pixels around the target pixel)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18503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and Next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1008185" y="1430216"/>
            <a:ext cx="10811933" cy="48320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000" dirty="0" smtClean="0"/>
              <a:t>Summary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High resistance board still works.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Lost efficiency using Lower Laser intensity.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Temperature effect the efficiency a lot.(why that big)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Still didn’t find the crossing structure.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r>
              <a:rPr lang="en-US" altLang="zh-CN" sz="2000" dirty="0" smtClean="0"/>
              <a:t>Next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Implement stream readout to speed up the test.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Implement temperature sensor on the </a:t>
            </a:r>
            <a:r>
              <a:rPr lang="en-US" altLang="zh-CN" sz="2000" dirty="0" err="1" smtClean="0"/>
              <a:t>peltier’s</a:t>
            </a:r>
            <a:r>
              <a:rPr lang="en-US" altLang="zh-CN" sz="2000" dirty="0" smtClean="0"/>
              <a:t> cold side to better control the temperature.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Real time event display.(location and time)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Tests with the point laser.</a:t>
            </a:r>
          </a:p>
          <a:p>
            <a:r>
              <a:rPr lang="en-US" altLang="zh-CN" dirty="0" smtClean="0"/>
              <a:t>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3633367"/>
      </p:ext>
    </p:extLst>
  </p:cSld>
  <p:clrMapOvr>
    <a:masterClrMapping/>
  </p:clrMapOvr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2475</TotalTime>
  <Words>609</Words>
  <Application>Microsoft Office PowerPoint</Application>
  <PresentationFormat>Widescreen</PresentationFormat>
  <Paragraphs>141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Wingdings</vt:lpstr>
      <vt:lpstr>slactheme</vt:lpstr>
      <vt:lpstr>Tests on Chess 2 ASIC </vt:lpstr>
      <vt:lpstr>Pixel description </vt:lpstr>
      <vt:lpstr>PowerPoint Presentation</vt:lpstr>
      <vt:lpstr>PowerPoint Presentation</vt:lpstr>
      <vt:lpstr>PowerPoint Presentation</vt:lpstr>
      <vt:lpstr>Tests with the Laser </vt:lpstr>
      <vt:lpstr>Tests with the Laser </vt:lpstr>
      <vt:lpstr>Tests with the Laser </vt:lpstr>
      <vt:lpstr>Summary and Next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hanyubo</dc:creator>
  <cp:lastModifiedBy>hanyubo</cp:lastModifiedBy>
  <cp:revision>91</cp:revision>
  <dcterms:created xsi:type="dcterms:W3CDTF">2017-12-06T19:14:35Z</dcterms:created>
  <dcterms:modified xsi:type="dcterms:W3CDTF">2018-03-29T02:07:44Z</dcterms:modified>
</cp:coreProperties>
</file>