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5" r:id="rId2"/>
    <p:sldId id="264" r:id="rId3"/>
    <p:sldId id="266" r:id="rId4"/>
    <p:sldId id="257" r:id="rId5"/>
    <p:sldId id="258" r:id="rId6"/>
    <p:sldId id="259" r:id="rId7"/>
    <p:sldId id="260" r:id="rId8"/>
    <p:sldId id="261" r:id="rId9"/>
    <p:sldId id="262" r:id="rId10"/>
    <p:sldId id="263" r:id="rId11"/>
    <p:sldId id="267" r:id="rId12"/>
    <p:sldId id="268" r:id="rId13"/>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E0E0"/>
    <a:srgbClr val="FD930A"/>
    <a:srgbClr val="261748"/>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59" autoAdjust="0"/>
    <p:restoredTop sz="83939" autoAdjust="0"/>
  </p:normalViewPr>
  <p:slideViewPr>
    <p:cSldViewPr snapToGrid="0" showGuides="1">
      <p:cViewPr>
        <p:scale>
          <a:sx n="100" d="100"/>
          <a:sy n="100" d="100"/>
        </p:scale>
        <p:origin x="-3868" y="-1564"/>
      </p:cViewPr>
      <p:guideLst>
        <p:guide orient="horz" pos="3956"/>
        <p:guide orient="horz" pos="900"/>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00" d="100"/>
          <a:sy n="100" d="100"/>
        </p:scale>
        <p:origin x="-3468" y="-72"/>
      </p:cViewPr>
      <p:guideLst>
        <p:guide orient="horz" pos="2880"/>
        <p:guide pos="215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20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F96095-A911-4B8A-9974-6A40BAAD5501}" type="slidenum">
              <a:rPr lang="de-DE"/>
              <a:pPr/>
              <a:t>‹Nr.›</a:t>
            </a:fld>
            <a:endParaRPr lang="de-DE"/>
          </a:p>
        </p:txBody>
      </p:sp>
    </p:spTree>
    <p:extLst>
      <p:ext uri="{BB962C8B-B14F-4D97-AF65-F5344CB8AC3E}">
        <p14:creationId xmlns:p14="http://schemas.microsoft.com/office/powerpoint/2010/main" val="2821931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2325" y="114300"/>
            <a:ext cx="576264" cy="907200"/>
          </a:xfrm>
          <a:prstGeom prst="rect">
            <a:avLst/>
          </a:prstGeom>
          <a:solidFill>
            <a:schemeClr val="tx1"/>
          </a:solidFill>
          <a:ln w="9525">
            <a:solidFill>
              <a:srgbClr val="261748"/>
            </a:solidFill>
            <a:miter lim="800000"/>
            <a:headEnd/>
            <a:tailEnd/>
          </a:ln>
        </p:spPr>
        <p:txBody>
          <a:bodyPr wrap="none" anchor="ctr"/>
          <a:lstStyle/>
          <a:p>
            <a:endParaRPr lang="en-GB" noProof="0"/>
          </a:p>
        </p:txBody>
      </p:sp>
      <p:sp>
        <p:nvSpPr>
          <p:cNvPr id="10313"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404607" y="3411538"/>
            <a:ext cx="8325262"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0" indent="0" algn="ctr">
              <a:buFont typeface="Wingdings" pitchFamily="2" charset="2"/>
              <a:buNone/>
              <a:defRPr sz="3200">
                <a:solidFill>
                  <a:schemeClr val="tx1"/>
                </a:solidFill>
              </a:defRPr>
            </a:lvl1pPr>
          </a:lstStyle>
          <a:p>
            <a:pPr lvl="0"/>
            <a:endParaRPr lang="en-GB" noProof="0" dirty="0" smtClean="0"/>
          </a:p>
        </p:txBody>
      </p:sp>
      <p:sp>
        <p:nvSpPr>
          <p:cNvPr id="10325" name="Line 85"/>
          <p:cNvSpPr>
            <a:spLocks noChangeShapeType="1"/>
          </p:cNvSpPr>
          <p:nvPr userDrawn="1"/>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0326" name="Rectangle 86"/>
          <p:cNvSpPr>
            <a:spLocks noGrp="1" noChangeArrowheads="1"/>
          </p:cNvSpPr>
          <p:nvPr>
            <p:ph type="ctrTitle" sz="quarter"/>
          </p:nvPr>
        </p:nvSpPr>
        <p:spPr>
          <a:xfrm>
            <a:off x="404813" y="1314450"/>
            <a:ext cx="83312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ctr">
              <a:defRPr sz="5500" b="0">
                <a:solidFill>
                  <a:schemeClr val="tx1"/>
                </a:solidFill>
              </a:defRPr>
            </a:lvl1pPr>
          </a:lstStyle>
          <a:p>
            <a:pPr lvl="0"/>
            <a:endParaRPr lang="en-GB" noProof="0" dirty="0" smtClean="0"/>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Inhaltsplatzhalt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90325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212391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No 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73266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Picture 134" descr="Undulator_final_nurh#50DE97_recht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2325" y="114300"/>
            <a:ext cx="582613" cy="917575"/>
          </a:xfrm>
          <a:prstGeom prst="rect">
            <a:avLst/>
          </a:prstGeom>
          <a:noFill/>
          <a:extLst>
            <a:ext uri="{909E8E84-426E-40DD-AFC4-6F175D3DCCD1}">
              <a14:hiddenFill xmlns:a14="http://schemas.microsoft.com/office/drawing/2010/main">
                <a:solidFill>
                  <a:srgbClr val="FFFFFF"/>
                </a:solidFill>
              </a14:hiddenFill>
            </a:ext>
          </a:extLst>
        </p:spPr>
      </p:pic>
      <p:sp>
        <p:nvSpPr>
          <p:cNvPr id="1146" name="Rectangle 122"/>
          <p:cNvSpPr>
            <a:spLocks noChangeArrowheads="1"/>
          </p:cNvSpPr>
          <p:nvPr/>
        </p:nvSpPr>
        <p:spPr bwMode="auto">
          <a:xfrm>
            <a:off x="1093788" y="114300"/>
            <a:ext cx="7283450" cy="915988"/>
          </a:xfrm>
          <a:prstGeom prst="rect">
            <a:avLst/>
          </a:prstGeom>
          <a:solidFill>
            <a:schemeClr val="tx1"/>
          </a:solidFill>
          <a:ln>
            <a:noFill/>
          </a:ln>
        </p:spPr>
        <p:txBody>
          <a:bodyPr wrap="none" anchor="ctr"/>
          <a:lstStyle/>
          <a:p>
            <a:pPr algn="ctr" eaLnBrk="0" hangingPunct="0">
              <a:spcBef>
                <a:spcPct val="0"/>
              </a:spcBef>
              <a:buClrTx/>
              <a:buFontTx/>
              <a:buNone/>
            </a:pPr>
            <a:endParaRPr lang="en-GB" sz="2400" noProof="0"/>
          </a:p>
        </p:txBody>
      </p:sp>
      <p:sp>
        <p:nvSpPr>
          <p:cNvPr id="1154" name="Rectangle 130"/>
          <p:cNvSpPr>
            <a:spLocks noGrp="1" noChangeArrowheads="1"/>
          </p:cNvSpPr>
          <p:nvPr>
            <p:ph type="title"/>
          </p:nvPr>
        </p:nvSpPr>
        <p:spPr bwMode="auto">
          <a:xfrm>
            <a:off x="1093788" y="307975"/>
            <a:ext cx="72834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noProof="0" smtClean="0"/>
              <a:t>Slide title: Don’t edit here!</a:t>
            </a:r>
          </a:p>
        </p:txBody>
      </p:sp>
      <p:sp>
        <p:nvSpPr>
          <p:cNvPr id="1144" name="Line 120"/>
          <p:cNvSpPr>
            <a:spLocks noChangeShapeType="1"/>
          </p:cNvSpPr>
          <p:nvPr/>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US" sz="1000" noProof="0" dirty="0" smtClean="0">
                <a:solidFill>
                  <a:schemeClr val="bg1"/>
                </a:solidFill>
              </a:rPr>
              <a:t>Operations meeting</a:t>
            </a:r>
            <a:endParaRPr lang="en-GB" sz="1000" noProof="0" dirty="0">
              <a:solidFill>
                <a:schemeClr val="bg1"/>
              </a:solidFill>
            </a:endParaRPr>
          </a:p>
        </p:txBody>
      </p:sp>
      <p:pic>
        <p:nvPicPr>
          <p:cNvPr id="1151" name="Picture 127" descr="logo-XFEL_rgb"/>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6" name="Rectangle 132"/>
          <p:cNvSpPr>
            <a:spLocks noGrp="1" noChangeAspect="1" noChangeArrowheads="1"/>
          </p:cNvSpPr>
          <p:nvPr>
            <p:ph type="body" idx="1"/>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text format – don’t edit!</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 name="Rechteck 16"/>
          <p:cNvSpPr/>
          <p:nvPr/>
        </p:nvSpPr>
        <p:spPr bwMode="auto">
          <a:xfrm>
            <a:off x="8448938" y="784800"/>
            <a:ext cx="576000" cy="247075"/>
          </a:xfrm>
          <a:prstGeom prst="rect">
            <a:avLst/>
          </a:prstGeom>
          <a:noFill/>
          <a:ln>
            <a:noFill/>
          </a:ln>
        </p:spPr>
        <p:txBody>
          <a:bodyPr vert="horz" wrap="square" lIns="54000" tIns="45720" rIns="54000" bIns="18000" numCol="1" anchor="b" anchorCtr="0" compatLnSpc="1">
            <a:prstTxWarp prst="textNoShape">
              <a:avLst/>
            </a:prstTxWarp>
          </a:bodyPr>
          <a:lstStyle/>
          <a:p>
            <a:pPr lvl="0" algn="ctr" eaLnBrk="0" hangingPunct="0">
              <a:spcBef>
                <a:spcPct val="0"/>
              </a:spcBef>
              <a:buClrTx/>
              <a:buFontTx/>
              <a:buNone/>
            </a:pPr>
            <a:fld id="{7BD41925-BADA-44CD-9D29-92AC82CF061D}" type="slidenum">
              <a:rPr lang="en-GB" sz="1000" b="1" noProof="0" smtClean="0">
                <a:solidFill>
                  <a:schemeClr val="bg1"/>
                </a:solidFill>
                <a:ea typeface="Geneva" pitchFamily="1" charset="-128"/>
              </a:rPr>
              <a:t>‹Nr.›</a:t>
            </a:fld>
            <a:endParaRPr lang="en-GB" sz="1000" b="1" noProof="0" smtClean="0">
              <a:solidFill>
                <a:schemeClr val="bg1"/>
              </a:solidFill>
              <a:ea typeface="Geneva" pitchFamily="1" charset="-128"/>
            </a:endParaRPr>
          </a:p>
        </p:txBody>
      </p:sp>
      <p:sp>
        <p:nvSpPr>
          <p:cNvPr id="3" name="Textfeld 2"/>
          <p:cNvSpPr txBox="1"/>
          <p:nvPr/>
        </p:nvSpPr>
        <p:spPr>
          <a:xfrm>
            <a:off x="117475" y="6477000"/>
            <a:ext cx="8902700"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defPPr>
              <a:defRPr lang="de-DE"/>
            </a:defPPr>
            <a:lvl1pPr eaLnBrk="0" hangingPunct="0">
              <a:lnSpc>
                <a:spcPct val="110000"/>
              </a:lnSpc>
              <a:spcBef>
                <a:spcPct val="0"/>
              </a:spcBef>
              <a:buClrTx/>
              <a:buFontTx/>
              <a:buNone/>
              <a:defRPr sz="800">
                <a:solidFill>
                  <a:srgbClr val="000000"/>
                </a:solidFill>
              </a:defRPr>
            </a:lvl1pPr>
          </a:lstStyle>
          <a:p>
            <a:pPr lvl="0"/>
            <a:endParaRPr lang="en-GB" noProof="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ttfinfo.desy.de/XFELelog/show.jsp?dir=/2018/13&amp;pos=2018-04-02T13:44:52"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Run </a:t>
            </a:r>
            <a:r>
              <a:rPr lang="de-DE" dirty="0" err="1" smtClean="0"/>
              <a:t>Coordinator</a:t>
            </a:r>
            <a:endParaRPr lang="de-DE" dirty="0"/>
          </a:p>
        </p:txBody>
      </p:sp>
      <p:sp>
        <p:nvSpPr>
          <p:cNvPr id="3" name="Inhaltsplatzhalter 2"/>
          <p:cNvSpPr>
            <a:spLocks noGrp="1"/>
          </p:cNvSpPr>
          <p:nvPr>
            <p:ph idx="1"/>
          </p:nvPr>
        </p:nvSpPr>
        <p:spPr>
          <a:xfrm>
            <a:off x="404813" y="1119188"/>
            <a:ext cx="8615362" cy="4932362"/>
          </a:xfrm>
        </p:spPr>
        <p:txBody>
          <a:bodyPr/>
          <a:lstStyle/>
          <a:p>
            <a:pPr marL="0" indent="0">
              <a:buNone/>
            </a:pPr>
            <a:r>
              <a:rPr lang="en-US" b="1" dirty="0"/>
              <a:t>Photon system </a:t>
            </a:r>
            <a:r>
              <a:rPr lang="en-US" b="1" dirty="0" smtClean="0"/>
              <a:t>activities </a:t>
            </a:r>
            <a:endParaRPr lang="en-US" b="1" dirty="0"/>
          </a:p>
          <a:p>
            <a:r>
              <a:rPr lang="en-US" dirty="0"/>
              <a:t>FEL delivery parameters see </a:t>
            </a:r>
            <a:r>
              <a:rPr lang="en-US" u="sng" dirty="0">
                <a:hlinkClick r:id="rId2"/>
              </a:rPr>
              <a:t>Summary by accelerator </a:t>
            </a:r>
            <a:r>
              <a:rPr lang="en-US" u="sng" dirty="0" smtClean="0">
                <a:hlinkClick r:id="rId2"/>
              </a:rPr>
              <a:t>RCs</a:t>
            </a:r>
            <a:endParaRPr lang="en-US" dirty="0" smtClean="0"/>
          </a:p>
          <a:p>
            <a:endParaRPr lang="en-US" dirty="0" smtClean="0"/>
          </a:p>
          <a:p>
            <a:r>
              <a:rPr lang="en-US" dirty="0" smtClean="0"/>
              <a:t>Mon</a:t>
            </a:r>
            <a:r>
              <a:rPr lang="en-US" dirty="0"/>
              <a:t>: preparation/experiment set-up for user </a:t>
            </a:r>
            <a:r>
              <a:rPr lang="en-US" dirty="0" smtClean="0"/>
              <a:t>experiments </a:t>
            </a:r>
            <a:r>
              <a:rPr lang="en-US" dirty="0"/>
              <a:t>(SPB day, FXE night),</a:t>
            </a:r>
          </a:p>
          <a:p>
            <a:endParaRPr lang="en-US" dirty="0" smtClean="0"/>
          </a:p>
          <a:p>
            <a:r>
              <a:rPr lang="en-US" dirty="0" smtClean="0"/>
              <a:t>commissioning </a:t>
            </a:r>
            <a:r>
              <a:rPr lang="en-US" dirty="0"/>
              <a:t>of hard X-ray </a:t>
            </a:r>
            <a:r>
              <a:rPr lang="en-US" dirty="0" err="1"/>
              <a:t>monochromator</a:t>
            </a:r>
            <a:r>
              <a:rPr lang="en-US" dirty="0"/>
              <a:t> in FXE branch  Tue: Morning: reboot of several PLC loops</a:t>
            </a:r>
          </a:p>
          <a:p>
            <a:endParaRPr lang="en-US" dirty="0" smtClean="0"/>
          </a:p>
          <a:p>
            <a:r>
              <a:rPr lang="en-US" dirty="0" smtClean="0"/>
              <a:t>Afternoon</a:t>
            </a:r>
            <a:r>
              <a:rPr lang="en-US" dirty="0"/>
              <a:t>: HIREX calibration with FEL beam (SA1)  Wed: SA1: HIREX calibration, FXE experiment </a:t>
            </a:r>
            <a:r>
              <a:rPr lang="en-US" dirty="0" smtClean="0"/>
              <a:t>set-up</a:t>
            </a:r>
          </a:p>
          <a:p>
            <a:endParaRPr lang="en-US" dirty="0"/>
          </a:p>
          <a:p>
            <a:pPr marL="0" lvl="0" indent="0">
              <a:buNone/>
            </a:pPr>
            <a:endParaRPr lang="de-DE" dirty="0"/>
          </a:p>
        </p:txBody>
      </p:sp>
    </p:spTree>
    <p:extLst>
      <p:ext uri="{BB962C8B-B14F-4D97-AF65-F5344CB8AC3E}">
        <p14:creationId xmlns:p14="http://schemas.microsoft.com/office/powerpoint/2010/main" val="4128801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a:t>
            </a:r>
            <a:endParaRPr lang="de-DE" dirty="0"/>
          </a:p>
        </p:txBody>
      </p:sp>
      <p:sp>
        <p:nvSpPr>
          <p:cNvPr id="3" name="Inhaltsplatzhalter 2"/>
          <p:cNvSpPr>
            <a:spLocks noGrp="1"/>
          </p:cNvSpPr>
          <p:nvPr>
            <p:ph idx="1"/>
          </p:nvPr>
        </p:nvSpPr>
        <p:spPr>
          <a:xfrm>
            <a:off x="404813" y="1174750"/>
            <a:ext cx="8459787" cy="5105400"/>
          </a:xfrm>
        </p:spPr>
        <p:txBody>
          <a:bodyPr/>
          <a:lstStyle/>
          <a:p>
            <a:r>
              <a:rPr lang="en-US" dirty="0" smtClean="0"/>
              <a:t>Broken </a:t>
            </a:r>
            <a:r>
              <a:rPr lang="en-US" dirty="0" err="1"/>
              <a:t>Infiniband</a:t>
            </a:r>
            <a:r>
              <a:rPr lang="en-US" dirty="0"/>
              <a:t> connection on one GPFS server </a:t>
            </a:r>
            <a:r>
              <a:rPr lang="en-US" dirty="0" smtClean="0"/>
              <a:t>- need </a:t>
            </a:r>
            <a:r>
              <a:rPr lang="en-US" dirty="0"/>
              <a:t>to be investigated </a:t>
            </a:r>
            <a:endParaRPr lang="en-US" dirty="0" smtClean="0"/>
          </a:p>
          <a:p>
            <a:r>
              <a:rPr lang="en-US" dirty="0" smtClean="0"/>
              <a:t>one </a:t>
            </a:r>
            <a:r>
              <a:rPr lang="en-US" dirty="0"/>
              <a:t>draw of disks (11 disks) in GPFS server not visible. Technician from IBM expected on Friday. </a:t>
            </a:r>
            <a:endParaRPr lang="en-US" dirty="0" smtClean="0"/>
          </a:p>
          <a:p>
            <a:r>
              <a:rPr lang="en-US" dirty="0" smtClean="0"/>
              <a:t>Cooling </a:t>
            </a:r>
            <a:r>
              <a:rPr lang="en-US" dirty="0"/>
              <a:t>problem on 04/04/2018 at around 6am. Fixed by MKK but not communicated to us. Lost two power supplies. </a:t>
            </a:r>
            <a:endParaRPr lang="en-US" dirty="0" smtClean="0"/>
          </a:p>
          <a:p>
            <a:r>
              <a:rPr lang="en-US" dirty="0" smtClean="0"/>
              <a:t>One </a:t>
            </a:r>
            <a:r>
              <a:rPr lang="en-US" dirty="0"/>
              <a:t>router in the Control Network was showing some errors on Tuesday, due to redundancy it was not affecting network performance, now fixed by replacing some transceivers. </a:t>
            </a:r>
            <a:endParaRPr lang="en-US" dirty="0" smtClean="0"/>
          </a:p>
          <a:p>
            <a:r>
              <a:rPr lang="en-US" dirty="0" smtClean="0"/>
              <a:t>additional </a:t>
            </a:r>
            <a:r>
              <a:rPr lang="en-US" dirty="0"/>
              <a:t>servers (2 per </a:t>
            </a:r>
            <a:r>
              <a:rPr lang="en-US" dirty="0" err="1"/>
              <a:t>sase</a:t>
            </a:r>
            <a:r>
              <a:rPr lang="en-US" dirty="0"/>
              <a:t>) were added (sa1 and sa3 since more than a week, sa2 today will be installed) </a:t>
            </a:r>
            <a:endParaRPr lang="en-US" dirty="0" smtClean="0"/>
          </a:p>
          <a:p>
            <a:r>
              <a:rPr lang="en-US" dirty="0" smtClean="0"/>
              <a:t>the </a:t>
            </a:r>
            <a:r>
              <a:rPr lang="en-US" dirty="0"/>
              <a:t>increasing number of requests for servers for cameras needs to be </a:t>
            </a:r>
            <a:r>
              <a:rPr lang="en-US" dirty="0" smtClean="0"/>
              <a:t>tackled</a:t>
            </a:r>
            <a:endParaRPr lang="de-DE" dirty="0"/>
          </a:p>
        </p:txBody>
      </p:sp>
    </p:spTree>
    <p:extLst>
      <p:ext uri="{BB962C8B-B14F-4D97-AF65-F5344CB8AC3E}">
        <p14:creationId xmlns:p14="http://schemas.microsoft.com/office/powerpoint/2010/main" val="3976215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100" y="1104900"/>
            <a:ext cx="8337800" cy="499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title"/>
          </p:nvPr>
        </p:nvSpPr>
        <p:spPr/>
        <p:txBody>
          <a:bodyPr/>
          <a:lstStyle/>
          <a:p>
            <a:r>
              <a:rPr lang="de-DE" dirty="0" smtClean="0"/>
              <a:t>ITDM</a:t>
            </a:r>
            <a:endParaRPr lang="de-DE" dirty="0"/>
          </a:p>
        </p:txBody>
      </p:sp>
      <p:sp>
        <p:nvSpPr>
          <p:cNvPr id="3" name="Inhaltsplatzhalter 2"/>
          <p:cNvSpPr>
            <a:spLocks noGrp="1"/>
          </p:cNvSpPr>
          <p:nvPr>
            <p:ph idx="1"/>
          </p:nvPr>
        </p:nvSpPr>
        <p:spPr>
          <a:xfrm>
            <a:off x="404813" y="5016500"/>
            <a:ext cx="8434387" cy="1193800"/>
          </a:xfrm>
          <a:solidFill>
            <a:schemeClr val="bg1"/>
          </a:solidFill>
        </p:spPr>
        <p:txBody>
          <a:bodyPr/>
          <a:lstStyle/>
          <a:p>
            <a:r>
              <a:rPr lang="en-US" dirty="0"/>
              <a:t>- User operation last week. See the attached plot for the recorded data statistics over the user week. Data collection using all types of data 2D detectors, pipeline data slow data including detectors. </a:t>
            </a:r>
            <a:endParaRPr lang="de-DE" dirty="0"/>
          </a:p>
        </p:txBody>
      </p:sp>
    </p:spTree>
    <p:extLst>
      <p:ext uri="{BB962C8B-B14F-4D97-AF65-F5344CB8AC3E}">
        <p14:creationId xmlns:p14="http://schemas.microsoft.com/office/powerpoint/2010/main" val="59641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 - </a:t>
            </a:r>
            <a:r>
              <a:rPr lang="en-US" dirty="0" smtClean="0"/>
              <a:t>Observations/possible </a:t>
            </a:r>
            <a:r>
              <a:rPr lang="en-US" dirty="0"/>
              <a:t>improvements: </a:t>
            </a:r>
            <a:endParaRPr lang="de-DE" dirty="0"/>
          </a:p>
        </p:txBody>
      </p:sp>
      <p:sp>
        <p:nvSpPr>
          <p:cNvPr id="3" name="Inhaltsplatzhalter 2"/>
          <p:cNvSpPr>
            <a:spLocks noGrp="1"/>
          </p:cNvSpPr>
          <p:nvPr>
            <p:ph idx="1"/>
          </p:nvPr>
        </p:nvSpPr>
        <p:spPr/>
        <p:txBody>
          <a:bodyPr/>
          <a:lstStyle/>
          <a:p>
            <a:r>
              <a:rPr lang="en-US" dirty="0" smtClean="0"/>
              <a:t>Stability </a:t>
            </a:r>
            <a:r>
              <a:rPr lang="en-US" dirty="0"/>
              <a:t>of the DAQ system much better than in the last user operations. </a:t>
            </a:r>
            <a:endParaRPr lang="en-US" dirty="0" smtClean="0"/>
          </a:p>
          <a:p>
            <a:r>
              <a:rPr lang="en-US" dirty="0" smtClean="0"/>
              <a:t>sample </a:t>
            </a:r>
            <a:r>
              <a:rPr lang="en-US" dirty="0"/>
              <a:t>names require further protection </a:t>
            </a:r>
            <a:endParaRPr lang="en-US" dirty="0" smtClean="0"/>
          </a:p>
          <a:p>
            <a:r>
              <a:rPr lang="en-US" dirty="0" smtClean="0"/>
              <a:t>How </a:t>
            </a:r>
            <a:r>
              <a:rPr lang="en-US" dirty="0"/>
              <a:t>to deal with runs which were forgotten to be stopped (few thousand of files generated) </a:t>
            </a:r>
            <a:endParaRPr lang="en-US" dirty="0" smtClean="0"/>
          </a:p>
          <a:p>
            <a:r>
              <a:rPr lang="en-US" dirty="0" smtClean="0"/>
              <a:t>Few </a:t>
            </a:r>
            <a:r>
              <a:rPr lang="en-US" dirty="0"/>
              <a:t>times configuration was changed for slow cameras and not propagated to DAQ (I think this requires more information and training) </a:t>
            </a:r>
            <a:endParaRPr lang="en-US" dirty="0" smtClean="0"/>
          </a:p>
          <a:p>
            <a:r>
              <a:rPr lang="en-US" dirty="0" smtClean="0"/>
              <a:t>Monitoring </a:t>
            </a:r>
            <a:r>
              <a:rPr lang="en-US" dirty="0"/>
              <a:t>of data sources with respect to </a:t>
            </a:r>
            <a:r>
              <a:rPr lang="en-US" dirty="0" err="1"/>
              <a:t>trainIds</a:t>
            </a:r>
            <a:r>
              <a:rPr lang="en-US" dirty="0"/>
              <a:t> is crucial for DAQ and require further improvement by </a:t>
            </a:r>
            <a:r>
              <a:rPr lang="en-US" dirty="0" smtClean="0"/>
              <a:t>CAS</a:t>
            </a:r>
            <a:endParaRPr lang="de-DE" dirty="0"/>
          </a:p>
        </p:txBody>
      </p:sp>
    </p:spTree>
    <p:extLst>
      <p:ext uri="{BB962C8B-B14F-4D97-AF65-F5344CB8AC3E}">
        <p14:creationId xmlns:p14="http://schemas.microsoft.com/office/powerpoint/2010/main" val="1631523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Run </a:t>
            </a:r>
            <a:r>
              <a:rPr lang="de-DE" dirty="0" err="1" smtClean="0"/>
              <a:t>Coordinator</a:t>
            </a:r>
            <a:endParaRPr lang="de-DE" dirty="0"/>
          </a:p>
        </p:txBody>
      </p:sp>
      <p:sp>
        <p:nvSpPr>
          <p:cNvPr id="3" name="Inhaltsplatzhalter 2"/>
          <p:cNvSpPr>
            <a:spLocks noGrp="1"/>
          </p:cNvSpPr>
          <p:nvPr>
            <p:ph idx="1"/>
          </p:nvPr>
        </p:nvSpPr>
        <p:spPr/>
        <p:txBody>
          <a:bodyPr/>
          <a:lstStyle/>
          <a:p>
            <a:pPr marL="0" indent="0">
              <a:buNone/>
            </a:pPr>
            <a:r>
              <a:rPr lang="en-US" b="1" dirty="0"/>
              <a:t>Photon system </a:t>
            </a:r>
            <a:r>
              <a:rPr lang="en-US" b="1" dirty="0" smtClean="0"/>
              <a:t>activities </a:t>
            </a:r>
            <a:endParaRPr lang="en-US" b="1" dirty="0"/>
          </a:p>
          <a:p>
            <a:pPr lvl="0"/>
            <a:r>
              <a:rPr lang="en-US" dirty="0" smtClean="0"/>
              <a:t>SA3</a:t>
            </a:r>
            <a:r>
              <a:rPr lang="en-US" dirty="0"/>
              <a:t>: parasitic measurements with GATT, XGM, and several imagers  Thu till Tue morning (3.April): successful SA1 User operation at FXE (day) and SPB (night)</a:t>
            </a:r>
          </a:p>
          <a:p>
            <a:pPr lvl="0"/>
            <a:r>
              <a:rPr lang="en-US" dirty="0" smtClean="0"/>
              <a:t>no </a:t>
            </a:r>
            <a:r>
              <a:rPr lang="en-US" dirty="0"/>
              <a:t>parasitic measurements possible in SA3 (</a:t>
            </a:r>
            <a:r>
              <a:rPr lang="en-US" dirty="0" err="1"/>
              <a:t>undulator</a:t>
            </a:r>
            <a:r>
              <a:rPr lang="en-US" dirty="0"/>
              <a:t> open)  Tue (3.April): "300 bunches test", up to 500 bunches per train in the photon system </a:t>
            </a:r>
            <a:r>
              <a:rPr lang="en-US" dirty="0" smtClean="0"/>
              <a:t>and </a:t>
            </a:r>
            <a:r>
              <a:rPr lang="en-US" dirty="0"/>
              <a:t>up to 300 bunches per train in the FXE experiment hutch, ~1mJ per each pulse, 4.5 </a:t>
            </a:r>
            <a:r>
              <a:rPr lang="en-US" dirty="0" err="1" smtClean="0"/>
              <a:t>MHz</a:t>
            </a:r>
            <a:r>
              <a:rPr lang="en-US" dirty="0" err="1"/>
              <a:t>.</a:t>
            </a:r>
            <a:r>
              <a:rPr lang="en-US" dirty="0"/>
              <a:t> Material tests - drilling into Cu,...</a:t>
            </a:r>
          </a:p>
          <a:p>
            <a:pPr lvl="0"/>
            <a:r>
              <a:rPr lang="en-US" dirty="0"/>
              <a:t>From </a:t>
            </a:r>
            <a:r>
              <a:rPr lang="en-US" dirty="0" smtClean="0"/>
              <a:t>Wednesday </a:t>
            </a:r>
            <a:r>
              <a:rPr lang="en-US" dirty="0"/>
              <a:t>4.4.2018: shutdown period with open tunnels, no operation</a:t>
            </a:r>
          </a:p>
          <a:p>
            <a:endParaRPr lang="de-DE" dirty="0"/>
          </a:p>
        </p:txBody>
      </p:sp>
    </p:spTree>
    <p:extLst>
      <p:ext uri="{BB962C8B-B14F-4D97-AF65-F5344CB8AC3E}">
        <p14:creationId xmlns:p14="http://schemas.microsoft.com/office/powerpoint/2010/main" val="3966423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Run </a:t>
            </a:r>
            <a:r>
              <a:rPr lang="de-DE" dirty="0" err="1" smtClean="0"/>
              <a:t>Coordinator</a:t>
            </a:r>
            <a:endParaRPr lang="de-DE" dirty="0"/>
          </a:p>
        </p:txBody>
      </p:sp>
      <p:sp>
        <p:nvSpPr>
          <p:cNvPr id="3" name="Inhaltsplatzhalter 2"/>
          <p:cNvSpPr>
            <a:spLocks noGrp="1"/>
          </p:cNvSpPr>
          <p:nvPr>
            <p:ph idx="1"/>
          </p:nvPr>
        </p:nvSpPr>
        <p:spPr>
          <a:xfrm>
            <a:off x="385763" y="1071563"/>
            <a:ext cx="7972425" cy="4932362"/>
          </a:xfrm>
        </p:spPr>
        <p:txBody>
          <a:bodyPr/>
          <a:lstStyle/>
          <a:p>
            <a:pPr marL="0" indent="0">
              <a:buNone/>
            </a:pPr>
            <a:r>
              <a:rPr lang="en-US" sz="1800" b="1" dirty="0"/>
              <a:t>Problems</a:t>
            </a:r>
          </a:p>
          <a:p>
            <a:pPr lvl="0"/>
            <a:r>
              <a:rPr lang="en-US" sz="1800" dirty="0"/>
              <a:t>Mon/Tue night 4h30: Beam stopped by EPS interlock from FXE tunnel vacuum (known issue, </a:t>
            </a:r>
            <a:r>
              <a:rPr lang="en-US" sz="1800" dirty="0" err="1"/>
              <a:t>reoccuring</a:t>
            </a:r>
            <a:r>
              <a:rPr lang="en-US" sz="1800" dirty="0"/>
              <a:t>)</a:t>
            </a:r>
          </a:p>
          <a:p>
            <a:pPr lvl="0"/>
            <a:r>
              <a:rPr lang="en-US" sz="1800" dirty="0"/>
              <a:t>Mon-Wed: Beam pointing stability issues reported by SPB+FXE, investigated over several days </a:t>
            </a:r>
            <a:r>
              <a:rPr lang="en-US" sz="1800" dirty="0" smtClean="0"/>
              <a:t> by </a:t>
            </a:r>
            <a:r>
              <a:rPr lang="en-US" sz="1800" dirty="0"/>
              <a:t>accelerator and coordinator team. Stability improved for the user run (example: SPB </a:t>
            </a:r>
            <a:r>
              <a:rPr lang="en-US" sz="1800" dirty="0" smtClean="0"/>
              <a:t> </a:t>
            </a:r>
            <a:r>
              <a:rPr lang="en-US" sz="1800" dirty="0" err="1" smtClean="0"/>
              <a:t>elog</a:t>
            </a:r>
            <a:r>
              <a:rPr lang="en-US" sz="1800" dirty="0" smtClean="0"/>
              <a:t> </a:t>
            </a:r>
            <a:r>
              <a:rPr lang="en-US" sz="1800" dirty="0"/>
              <a:t>entries #48 of 30.3. and #57 of 2.4.)</a:t>
            </a:r>
          </a:p>
          <a:p>
            <a:pPr lvl="0"/>
            <a:r>
              <a:rPr lang="en-US" sz="1800" dirty="0"/>
              <a:t>Wed: EPS interlock logic error: SPB tunnel valve did not trip beam even though closed and SPB/SFX </a:t>
            </a:r>
            <a:br>
              <a:rPr lang="en-US" sz="1800" dirty="0"/>
            </a:br>
            <a:r>
              <a:rPr lang="en-US" sz="1800" dirty="0"/>
              <a:t>shutter open.</a:t>
            </a:r>
          </a:p>
          <a:p>
            <a:pPr lvl="0"/>
            <a:r>
              <a:rPr lang="en-US" sz="1800" dirty="0"/>
              <a:t>Fri: Beam permission lost at 9:45h due to broken interlock at the FXE hutch (interference between </a:t>
            </a:r>
            <a:r>
              <a:rPr lang="en-US" sz="1800" dirty="0" smtClean="0"/>
              <a:t>laser </a:t>
            </a:r>
            <a:r>
              <a:rPr lang="en-US" sz="1800" dirty="0"/>
              <a:t>interlock and radiation safety interlock)</a:t>
            </a:r>
          </a:p>
          <a:p>
            <a:pPr lvl="0"/>
            <a:r>
              <a:rPr lang="en-US" sz="1800" dirty="0"/>
              <a:t>Sun: Beam permission lost at 6:25h due to broken interlock in beamline 9.2 (SPB). Machine took </a:t>
            </a:r>
            <a:br>
              <a:rPr lang="en-US" sz="1800" dirty="0"/>
            </a:br>
            <a:r>
              <a:rPr lang="en-US" sz="1800" dirty="0"/>
              <a:t>6 hours to recover. Parasitic work in SASE3 not possible due to losses in BLM.3098.T10 </a:t>
            </a:r>
            <a:br>
              <a:rPr lang="en-US" sz="1800" dirty="0"/>
            </a:br>
            <a:r>
              <a:rPr lang="en-US" sz="1800" dirty="0"/>
              <a:t>(</a:t>
            </a:r>
            <a:r>
              <a:rPr lang="en-US" sz="1800" dirty="0" err="1"/>
              <a:t>undulator</a:t>
            </a:r>
            <a:r>
              <a:rPr lang="en-US" sz="1800" dirty="0"/>
              <a:t> had to be reopened after a short test, if parasitic operation is possible)</a:t>
            </a:r>
          </a:p>
          <a:p>
            <a:endParaRPr lang="de-DE" dirty="0"/>
          </a:p>
        </p:txBody>
      </p:sp>
    </p:spTree>
    <p:extLst>
      <p:ext uri="{BB962C8B-B14F-4D97-AF65-F5344CB8AC3E}">
        <p14:creationId xmlns:p14="http://schemas.microsoft.com/office/powerpoint/2010/main" val="429414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SPB/SFX</a:t>
            </a:r>
          </a:p>
        </p:txBody>
      </p:sp>
      <p:sp>
        <p:nvSpPr>
          <p:cNvPr id="3" name="Inhaltsplatzhalter 2"/>
          <p:cNvSpPr>
            <a:spLocks noGrp="1"/>
          </p:cNvSpPr>
          <p:nvPr>
            <p:ph idx="1"/>
          </p:nvPr>
        </p:nvSpPr>
        <p:spPr>
          <a:xfrm>
            <a:off x="355600" y="1162050"/>
            <a:ext cx="8604249" cy="5118100"/>
          </a:xfrm>
        </p:spPr>
        <p:txBody>
          <a:bodyPr/>
          <a:lstStyle/>
          <a:p>
            <a:r>
              <a:rPr lang="en-US" dirty="0" smtClean="0"/>
              <a:t>The </a:t>
            </a:r>
            <a:r>
              <a:rPr lang="en-US" dirty="0"/>
              <a:t>2012 users measured a bunch of stuff, a structure has already been determined during </a:t>
            </a:r>
            <a:r>
              <a:rPr lang="en-US" dirty="0" err="1"/>
              <a:t>beamtime</a:t>
            </a:r>
            <a:r>
              <a:rPr lang="en-US" dirty="0"/>
              <a:t>, movies of the liquid jets exploding have been made, and (new) paper drafts are already circulating in the collaboration</a:t>
            </a:r>
          </a:p>
          <a:p>
            <a:pPr marL="0" indent="0">
              <a:buNone/>
            </a:pPr>
            <a:endParaRPr lang="en-US" dirty="0"/>
          </a:p>
          <a:p>
            <a:r>
              <a:rPr lang="en-US" dirty="0" smtClean="0"/>
              <a:t>Observed </a:t>
            </a:r>
            <a:r>
              <a:rPr lang="en-US" dirty="0"/>
              <a:t>alarm from smoke sensors in the SPB control room on 5.4.2018 at ~11:00 . Safety is investigating what was the reason. </a:t>
            </a:r>
          </a:p>
          <a:p>
            <a:pPr marL="0" indent="0">
              <a:buNone/>
            </a:pPr>
            <a:r>
              <a:rPr lang="en-US" dirty="0"/>
              <a:t> </a:t>
            </a:r>
          </a:p>
          <a:p>
            <a:r>
              <a:rPr lang="en-US" dirty="0" smtClean="0"/>
              <a:t>The </a:t>
            </a:r>
            <a:r>
              <a:rPr lang="en-US" dirty="0"/>
              <a:t>next two mirrors, to complete the installation of the micron-scale set, go in from next week. No access to the optics hutch. </a:t>
            </a:r>
          </a:p>
        </p:txBody>
      </p:sp>
    </p:spTree>
    <p:extLst>
      <p:ext uri="{BB962C8B-B14F-4D97-AF65-F5344CB8AC3E}">
        <p14:creationId xmlns:p14="http://schemas.microsoft.com/office/powerpoint/2010/main" val="381490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FXE</a:t>
            </a:r>
            <a:endParaRPr lang="de-DE" dirty="0"/>
          </a:p>
        </p:txBody>
      </p:sp>
      <p:sp>
        <p:nvSpPr>
          <p:cNvPr id="3" name="Inhaltsplatzhalter 2"/>
          <p:cNvSpPr>
            <a:spLocks noGrp="1"/>
          </p:cNvSpPr>
          <p:nvPr>
            <p:ph idx="1"/>
          </p:nvPr>
        </p:nvSpPr>
        <p:spPr/>
        <p:txBody>
          <a:bodyPr/>
          <a:lstStyle/>
          <a:p>
            <a:endParaRPr lang="de-DE" dirty="0"/>
          </a:p>
        </p:txBody>
      </p:sp>
    </p:spTree>
    <p:extLst>
      <p:ext uri="{BB962C8B-B14F-4D97-AF65-F5344CB8AC3E}">
        <p14:creationId xmlns:p14="http://schemas.microsoft.com/office/powerpoint/2010/main" val="4097214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3" name="Inhaltsplatzhalter 2"/>
          <p:cNvSpPr>
            <a:spLocks noGrp="1"/>
          </p:cNvSpPr>
          <p:nvPr>
            <p:ph idx="1"/>
          </p:nvPr>
        </p:nvSpPr>
        <p:spPr>
          <a:xfrm>
            <a:off x="404813" y="1200150"/>
            <a:ext cx="7972425" cy="5080000"/>
          </a:xfrm>
        </p:spPr>
        <p:txBody>
          <a:bodyPr/>
          <a:lstStyle/>
          <a:p>
            <a:pPr marL="0" indent="0">
              <a:buNone/>
            </a:pPr>
            <a:r>
              <a:rPr lang="en-US" b="1" dirty="0"/>
              <a:t>SASE 1:</a:t>
            </a:r>
          </a:p>
          <a:p>
            <a:r>
              <a:rPr lang="en-US" dirty="0" smtClean="0"/>
              <a:t>Front-End failure:</a:t>
            </a:r>
          </a:p>
          <a:p>
            <a:pPr lvl="1"/>
            <a:r>
              <a:rPr lang="en-US" dirty="0" smtClean="0"/>
              <a:t>on </a:t>
            </a:r>
            <a:r>
              <a:rPr lang="en-US" dirty="0"/>
              <a:t>Mo. 19th March we had an internal failure in the Front-End amplifier</a:t>
            </a:r>
          </a:p>
          <a:p>
            <a:r>
              <a:rPr lang="en-US" dirty="0"/>
              <a:t>S</a:t>
            </a:r>
            <a:r>
              <a:rPr lang="en-US" dirty="0" smtClean="0"/>
              <a:t>everal </a:t>
            </a:r>
            <a:r>
              <a:rPr lang="en-US" dirty="0"/>
              <a:t>subsequent damages to FE done</a:t>
            </a:r>
          </a:p>
          <a:p>
            <a:r>
              <a:rPr lang="en-US" dirty="0" smtClean="0"/>
              <a:t>We </a:t>
            </a:r>
            <a:r>
              <a:rPr lang="en-US" dirty="0"/>
              <a:t>could repair all but one, which requires a factory service.</a:t>
            </a:r>
          </a:p>
          <a:p>
            <a:pPr marL="0" indent="0">
              <a:buNone/>
            </a:pPr>
            <a:endParaRPr lang="en-US" dirty="0"/>
          </a:p>
          <a:p>
            <a:r>
              <a:rPr lang="en-US" dirty="0" smtClean="0"/>
              <a:t>Status:</a:t>
            </a:r>
          </a:p>
          <a:p>
            <a:pPr lvl="1"/>
            <a:r>
              <a:rPr lang="en-US" dirty="0" smtClean="0"/>
              <a:t>Front-End </a:t>
            </a:r>
            <a:r>
              <a:rPr lang="en-US" dirty="0"/>
              <a:t>was exchanged and will be sent to </a:t>
            </a:r>
            <a:r>
              <a:rPr lang="en-US" dirty="0" smtClean="0"/>
              <a:t>factory.</a:t>
            </a:r>
          </a:p>
          <a:p>
            <a:pPr lvl="1"/>
            <a:r>
              <a:rPr lang="en-US" dirty="0" smtClean="0"/>
              <a:t>PP-laser </a:t>
            </a:r>
            <a:r>
              <a:rPr lang="en-US" dirty="0"/>
              <a:t>realignment is in progress. </a:t>
            </a:r>
            <a:endParaRPr lang="en-US" dirty="0" smtClean="0"/>
          </a:p>
          <a:p>
            <a:pPr lvl="1"/>
            <a:r>
              <a:rPr lang="en-US" dirty="0" smtClean="0"/>
              <a:t>Aim</a:t>
            </a:r>
            <a:r>
              <a:rPr lang="en-US" dirty="0"/>
              <a:t>:  back up in operation at start of May.</a:t>
            </a:r>
          </a:p>
          <a:p>
            <a:endParaRPr lang="de-DE" dirty="0"/>
          </a:p>
        </p:txBody>
      </p:sp>
    </p:spTree>
    <p:extLst>
      <p:ext uri="{BB962C8B-B14F-4D97-AF65-F5344CB8AC3E}">
        <p14:creationId xmlns:p14="http://schemas.microsoft.com/office/powerpoint/2010/main" val="4160433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a:t>
            </a:r>
            <a:endParaRPr lang="de-DE" dirty="0"/>
          </a:p>
        </p:txBody>
      </p:sp>
      <p:sp>
        <p:nvSpPr>
          <p:cNvPr id="3" name="Inhaltsplatzhalter 2"/>
          <p:cNvSpPr>
            <a:spLocks noGrp="1"/>
          </p:cNvSpPr>
          <p:nvPr>
            <p:ph idx="1"/>
          </p:nvPr>
        </p:nvSpPr>
        <p:spPr/>
        <p:txBody>
          <a:bodyPr/>
          <a:lstStyle/>
          <a:p>
            <a:endParaRPr lang="de-DE"/>
          </a:p>
        </p:txBody>
      </p:sp>
    </p:spTree>
    <p:extLst>
      <p:ext uri="{BB962C8B-B14F-4D97-AF65-F5344CB8AC3E}">
        <p14:creationId xmlns:p14="http://schemas.microsoft.com/office/powerpoint/2010/main" val="1563928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endParaRPr lang="de-DE" dirty="0"/>
          </a:p>
        </p:txBody>
      </p:sp>
      <p:sp>
        <p:nvSpPr>
          <p:cNvPr id="3" name="Inhaltsplatzhalter 2"/>
          <p:cNvSpPr>
            <a:spLocks noGrp="1"/>
          </p:cNvSpPr>
          <p:nvPr>
            <p:ph idx="1"/>
          </p:nvPr>
        </p:nvSpPr>
        <p:spPr/>
        <p:txBody>
          <a:bodyPr/>
          <a:lstStyle/>
          <a:p>
            <a:r>
              <a:rPr lang="en-US" dirty="0" smtClean="0"/>
              <a:t>no </a:t>
            </a:r>
            <a:r>
              <a:rPr lang="en-US" dirty="0"/>
              <a:t>feedback concerning tasks planned by other groups affecting or related to LPD (except for CAS)</a:t>
            </a:r>
            <a:br>
              <a:rPr lang="en-US" dirty="0"/>
            </a:br>
            <a:r>
              <a:rPr lang="en-US" dirty="0" smtClean="0"/>
              <a:t> </a:t>
            </a:r>
          </a:p>
          <a:p>
            <a:r>
              <a:rPr lang="en-US" dirty="0" smtClean="0"/>
              <a:t>2 </a:t>
            </a:r>
            <a:r>
              <a:rPr lang="en-US" dirty="0"/>
              <a:t>LPD </a:t>
            </a:r>
            <a:r>
              <a:rPr lang="en-US" dirty="0" err="1"/>
              <a:t>supermodules</a:t>
            </a:r>
            <a:r>
              <a:rPr lang="en-US" dirty="0"/>
              <a:t> under investigation in detector lab</a:t>
            </a:r>
          </a:p>
          <a:p>
            <a:endParaRPr lang="de-DE" dirty="0"/>
          </a:p>
        </p:txBody>
      </p:sp>
    </p:spTree>
    <p:extLst>
      <p:ext uri="{BB962C8B-B14F-4D97-AF65-F5344CB8AC3E}">
        <p14:creationId xmlns:p14="http://schemas.microsoft.com/office/powerpoint/2010/main" val="745008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Advanced</a:t>
            </a:r>
            <a:r>
              <a:rPr lang="de-DE" dirty="0" smtClean="0"/>
              <a:t> Electronics</a:t>
            </a:r>
            <a:endParaRPr lang="de-DE" dirty="0"/>
          </a:p>
        </p:txBody>
      </p:sp>
      <p:sp>
        <p:nvSpPr>
          <p:cNvPr id="3" name="Inhaltsplatzhalter 2"/>
          <p:cNvSpPr>
            <a:spLocks noGrp="1"/>
          </p:cNvSpPr>
          <p:nvPr>
            <p:ph idx="1"/>
          </p:nvPr>
        </p:nvSpPr>
        <p:spPr/>
        <p:txBody>
          <a:bodyPr/>
          <a:lstStyle/>
          <a:p>
            <a:endParaRPr lang="de-DE"/>
          </a:p>
        </p:txBody>
      </p:sp>
    </p:spTree>
    <p:extLst>
      <p:ext uri="{BB962C8B-B14F-4D97-AF65-F5344CB8AC3E}">
        <p14:creationId xmlns:p14="http://schemas.microsoft.com/office/powerpoint/2010/main" val="919782231"/>
      </p:ext>
    </p:extLst>
  </p:cSld>
  <p:clrMapOvr>
    <a:masterClrMapping/>
  </p:clrMapOvr>
</p:sld>
</file>

<file path=ppt/theme/theme1.xml><?xml version="1.0" encoding="utf-8"?>
<a:theme xmlns:a="http://schemas.openxmlformats.org/drawingml/2006/main" name="template-european-xfel-gmbh_presentation">
  <a:themeElements>
    <a:clrScheme name="XFEL">
      <a:dk1>
        <a:srgbClr val="261748"/>
      </a:dk1>
      <a:lt1>
        <a:srgbClr val="FFFFFF"/>
      </a:lt1>
      <a:dk2>
        <a:srgbClr val="000000"/>
      </a:dk2>
      <a:lt2>
        <a:srgbClr val="E0E0E0"/>
      </a:lt2>
      <a:accent1>
        <a:srgbClr val="261748"/>
      </a:accent1>
      <a:accent2>
        <a:srgbClr val="FD930A"/>
      </a:accent2>
      <a:accent3>
        <a:srgbClr val="000000"/>
      </a:accent3>
      <a:accent4>
        <a:srgbClr val="626262"/>
      </a:accent4>
      <a:accent5>
        <a:srgbClr val="ACABB1"/>
      </a:accent5>
      <a:accent6>
        <a:srgbClr val="E0E0E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accent3"/>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n"/>
          <a:tabLst/>
          <a:defRPr kumimoji="0" sz="2000" b="0" i="0" u="none" strike="noStrike" cap="none" normalizeH="0" baseline="0" smtClean="0">
            <a:ln>
              <a:noFill/>
            </a:ln>
            <a:solidFill>
              <a:schemeClr val="accent3"/>
            </a:solidFill>
            <a:effectLst/>
            <a:latin typeface="Arial" charset="0"/>
            <a:ea typeface="ＭＳ Ｐゴシック" pitchFamily="112" charset="-128"/>
          </a:defRPr>
        </a:defPPr>
      </a:lstStyle>
    </a:spDef>
    <a:lnDef>
      <a:spPr bwMode="auto">
        <a:noFill/>
        <a:ln w="12700"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a:lstStyle/>
    </a:lnDef>
    <a:txDef>
      <a:spPr>
        <a:noFill/>
      </a:spPr>
      <a:bodyPr wrap="none" rtlCol="0">
        <a:spAutoFit/>
      </a:bodyPr>
      <a:lstStyle>
        <a:defPPr marL="268288" indent="-268288">
          <a:spcBef>
            <a:spcPts val="600"/>
          </a:spcBef>
          <a:buClr>
            <a:schemeClr val="accent2"/>
          </a:buClr>
          <a:buSzPct val="80000"/>
          <a:defRPr sz="2000" smtClean="0">
            <a:solidFill>
              <a:schemeClr val="accent3"/>
            </a:solidFill>
          </a:defRPr>
        </a:defPPr>
      </a:lstStyle>
    </a:tx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template-european-xfel-gmbh_presentation_test03</Template>
  <TotalTime>0</TotalTime>
  <Words>484</Words>
  <Application>Microsoft Office PowerPoint</Application>
  <PresentationFormat>Bildschirmpräsentation (4:3)</PresentationFormat>
  <Paragraphs>59</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template-european-xfel-gmbh_presentation</vt:lpstr>
      <vt:lpstr>Photon Run Coordinator</vt:lpstr>
      <vt:lpstr>Photon Run Coordinator</vt:lpstr>
      <vt:lpstr>Photon Run Coordinator</vt:lpstr>
      <vt:lpstr>SPB/SFX</vt:lpstr>
      <vt:lpstr>FXE</vt:lpstr>
      <vt:lpstr>Laser</vt:lpstr>
      <vt:lpstr>CAS</vt:lpstr>
      <vt:lpstr>Detectors</vt:lpstr>
      <vt:lpstr>Advanced Electronics</vt:lpstr>
      <vt:lpstr>ITDM</vt:lpstr>
      <vt:lpstr>ITDM</vt:lpstr>
      <vt:lpstr>ITDM - Observations/possible improvements: </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Poppe, Frank</dc:creator>
  <cp:lastModifiedBy>Wellenreuther, Gerd</cp:lastModifiedBy>
  <cp:revision>433</cp:revision>
  <cp:lastPrinted>2008-09-01T15:04:16Z</cp:lastPrinted>
  <dcterms:created xsi:type="dcterms:W3CDTF">2012-08-22T09:26:39Z</dcterms:created>
  <dcterms:modified xsi:type="dcterms:W3CDTF">2018-04-05T15:30:29Z</dcterms:modified>
</cp:coreProperties>
</file>