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79" r:id="rId2"/>
    <p:sldId id="273" r:id="rId3"/>
    <p:sldId id="298" r:id="rId4"/>
    <p:sldId id="297" r:id="rId5"/>
    <p:sldId id="302" r:id="rId6"/>
    <p:sldId id="300" r:id="rId7"/>
    <p:sldId id="294" r:id="rId8"/>
    <p:sldId id="30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26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216" y="824"/>
      </p:cViewPr>
      <p:guideLst>
        <p:guide orient="horz" pos="1275"/>
        <p:guide pos="3727"/>
        <p:guide pos="3953"/>
        <p:guide pos="7287"/>
        <p:guide pos="393"/>
        <p:guide orient="horz" pos="37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05.04.18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05.04.18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B39C8-6D5D-40E8-8D83-C1E41A39F5E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131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B39C8-6D5D-40E8-8D83-C1E41A39F5E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4648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4"/>
            <a:ext cx="8101013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3"/>
            <a:ext cx="10944224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828675"/>
            <a:ext cx="10944224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9" y="1196976"/>
            <a:ext cx="5292723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8" y="1196976"/>
            <a:ext cx="52927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7" y="2024063"/>
            <a:ext cx="52927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9" y="2024063"/>
            <a:ext cx="5292724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2.emf"/><Relationship Id="rId13" Type="http://schemas.openxmlformats.org/officeDocument/2006/relationships/image" Target="../media/image1.emf"/><Relationship Id="rId14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024064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 userDrawn="1"/>
        </p:nvSpPr>
        <p:spPr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 userDrawn="1"/>
        </p:nvSpPr>
        <p:spPr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/>
              <a:t>Title of the presentation</a:t>
            </a:r>
          </a:p>
        </p:txBody>
      </p:sp>
      <p:sp>
        <p:nvSpPr>
          <p:cNvPr id="8" name="Rechteck 7"/>
          <p:cNvSpPr/>
          <p:nvPr userDrawn="1"/>
        </p:nvSpPr>
        <p:spPr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/>
              <a:t>(title) 1stname 2ndname, Function, Date</a:t>
            </a:r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03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1809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752643"/>
            <a:ext cx="8039624" cy="1050925"/>
          </a:xfrm>
        </p:spPr>
        <p:txBody>
          <a:bodyPr/>
          <a:lstStyle/>
          <a:p>
            <a:r>
              <a:rPr lang="en-GB" dirty="0" smtClean="0"/>
              <a:t>Karabo </a:t>
            </a:r>
            <a:r>
              <a:rPr lang="en-GB" dirty="0" smtClean="0"/>
              <a:t>2.2.3 Rollout (Status Update)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Brockhauser, Sandor</a:t>
            </a:r>
            <a:endParaRPr lang="en-GB" dirty="0"/>
          </a:p>
          <a:p>
            <a:r>
              <a:rPr lang="en-GB" sz="1200" dirty="0" smtClean="0"/>
              <a:t>CAS, </a:t>
            </a:r>
            <a:r>
              <a:rPr lang="en-GB" sz="1200" dirty="0" smtClean="0"/>
              <a:t>Group Leader</a:t>
            </a:r>
            <a:endParaRPr lang="en-GB" sz="1200" dirty="0"/>
          </a:p>
          <a:p>
            <a:endParaRPr lang="en-GB" dirty="0"/>
          </a:p>
          <a:p>
            <a:r>
              <a:rPr lang="en-GB" dirty="0" err="1" smtClean="0"/>
              <a:t>Schenefeld</a:t>
            </a:r>
            <a:r>
              <a:rPr lang="en-GB" smtClean="0"/>
              <a:t>, </a:t>
            </a:r>
            <a:r>
              <a:rPr lang="en-GB" smtClean="0"/>
              <a:t>06</a:t>
            </a:r>
            <a:r>
              <a:rPr lang="en-GB" smtClean="0"/>
              <a:t>/04/2018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4706" y="5153671"/>
            <a:ext cx="4230624" cy="15195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738" y="5395460"/>
            <a:ext cx="1022019" cy="103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9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714500" y="1843784"/>
            <a:ext cx="8600378" cy="2728217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en-US" sz="2800" dirty="0" smtClean="0"/>
              <a:t>Users </a:t>
            </a:r>
            <a:r>
              <a:rPr lang="en-US" sz="2800" dirty="0"/>
              <a:t>are expected by the </a:t>
            </a:r>
            <a:r>
              <a:rPr lang="en-US" sz="2800" u="sng" dirty="0"/>
              <a:t>24th of </a:t>
            </a:r>
            <a:r>
              <a:rPr lang="en-US" sz="2800" u="sng" dirty="0" smtClean="0"/>
              <a:t>May</a:t>
            </a:r>
          </a:p>
          <a:p>
            <a:pPr algn="ctr">
              <a:lnSpc>
                <a:spcPct val="113000"/>
              </a:lnSpc>
            </a:pPr>
            <a:endParaRPr lang="en-US" sz="2800" dirty="0"/>
          </a:p>
          <a:p>
            <a:pPr algn="ctr">
              <a:lnSpc>
                <a:spcPct val="113000"/>
              </a:lnSpc>
            </a:pPr>
            <a:r>
              <a:rPr lang="en-US" sz="2800" dirty="0" smtClean="0"/>
              <a:t>HOW DO WE PROVIDE STABLE CONTROL CONDITIONS?</a:t>
            </a:r>
          </a:p>
        </p:txBody>
      </p:sp>
    </p:spTree>
    <p:extLst>
      <p:ext uri="{BB962C8B-B14F-4D97-AF65-F5344CB8AC3E}">
        <p14:creationId xmlns:p14="http://schemas.microsoft.com/office/powerpoint/2010/main" val="208848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714500" y="1843784"/>
            <a:ext cx="8600378" cy="272821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Where we are in the Karabo 2.2.3 rollout</a:t>
            </a:r>
            <a:r>
              <a:rPr lang="mr-IN" sz="2800" dirty="0" smtClean="0">
                <a:solidFill>
                  <a:schemeClr val="tx1"/>
                </a:solidFill>
              </a:rPr>
              <a:t>…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7452" y="5717121"/>
            <a:ext cx="1022019" cy="10359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732488" y="3926964"/>
            <a:ext cx="7764572" cy="1443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indent="-269875">
              <a:lnSpc>
                <a:spcPct val="112000"/>
              </a:lnSpc>
              <a:buBlip>
                <a:blip r:embed="rId3"/>
              </a:buBlip>
            </a:pPr>
            <a:r>
              <a:rPr lang="en-US" sz="2000" b="1" dirty="0" smtClean="0">
                <a:solidFill>
                  <a:srgbClr val="00B050"/>
                </a:solidFill>
              </a:rPr>
              <a:t>Karabo </a:t>
            </a:r>
            <a:r>
              <a:rPr lang="en-US" sz="2000" b="1" dirty="0">
                <a:solidFill>
                  <a:srgbClr val="00B050"/>
                </a:solidFill>
              </a:rPr>
              <a:t>2.2.3 </a:t>
            </a:r>
            <a:r>
              <a:rPr lang="en-US" sz="2000" b="1" dirty="0" smtClean="0">
                <a:solidFill>
                  <a:srgbClr val="00B050"/>
                </a:solidFill>
              </a:rPr>
              <a:t>tested against AE Test System with PLC:</a:t>
            </a:r>
          </a:p>
          <a:p>
            <a:pPr marL="727075" lvl="1" indent="-269875">
              <a:lnSpc>
                <a:spcPct val="112000"/>
              </a:lnSpc>
              <a:buBlip>
                <a:blip r:embed="rId3"/>
              </a:buBlip>
            </a:pPr>
            <a:r>
              <a:rPr lang="en-US" sz="2000" b="1" dirty="0" smtClean="0">
                <a:solidFill>
                  <a:srgbClr val="00B050"/>
                </a:solidFill>
              </a:rPr>
              <a:t>Old</a:t>
            </a:r>
            <a:r>
              <a:rPr lang="en-US" sz="2000" b="1" dirty="0">
                <a:solidFill>
                  <a:srgbClr val="00B050"/>
                </a:solidFill>
              </a:rPr>
              <a:t>: 1.26.3 (most of the </a:t>
            </a:r>
            <a:r>
              <a:rPr lang="en-US" sz="2000" b="1" dirty="0" smtClean="0">
                <a:solidFill>
                  <a:srgbClr val="00B050"/>
                </a:solidFill>
              </a:rPr>
              <a:t>systems)</a:t>
            </a:r>
          </a:p>
          <a:p>
            <a:pPr marL="727075" lvl="1" indent="-269875">
              <a:lnSpc>
                <a:spcPct val="112000"/>
              </a:lnSpc>
              <a:buBlip>
                <a:blip r:embed="rId3"/>
              </a:buBlip>
            </a:pPr>
            <a:r>
              <a:rPr lang="en-US" sz="2000" b="1" dirty="0" smtClean="0">
                <a:solidFill>
                  <a:srgbClr val="00B050"/>
                </a:solidFill>
              </a:rPr>
              <a:t>New</a:t>
            </a:r>
            <a:r>
              <a:rPr lang="en-US" sz="2000" b="1" dirty="0">
                <a:solidFill>
                  <a:srgbClr val="00B050"/>
                </a:solidFill>
              </a:rPr>
              <a:t>: 1.27.8 </a:t>
            </a:r>
            <a:r>
              <a:rPr lang="en-US" sz="2000" b="1" dirty="0" smtClean="0">
                <a:solidFill>
                  <a:srgbClr val="00B050"/>
                </a:solidFill>
              </a:rPr>
              <a:t>(SASE2 </a:t>
            </a:r>
            <a:r>
              <a:rPr lang="en-US" sz="2000" b="1" dirty="0">
                <a:solidFill>
                  <a:srgbClr val="00B050"/>
                </a:solidFill>
              </a:rPr>
              <a:t>MOV1 and VAC, SASE3 XGM and SASE3 SCS)</a:t>
            </a:r>
            <a:endParaRPr lang="en-US" sz="2000" b="1" u="sng" dirty="0">
              <a:solidFill>
                <a:srgbClr val="00B05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760" y="1018540"/>
            <a:ext cx="6845300" cy="1803400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1275195" y="2123564"/>
            <a:ext cx="2753129" cy="1071563"/>
          </a:xfrm>
          <a:prstGeom prst="rightArrow">
            <a:avLst/>
          </a:prstGeom>
          <a:solidFill>
            <a:srgbClr val="00B05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Done!</a:t>
            </a:r>
            <a:endParaRPr 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27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7452" y="5717121"/>
            <a:ext cx="1022019" cy="10359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685" y="1128809"/>
            <a:ext cx="8280400" cy="3898900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111341" y="3144644"/>
            <a:ext cx="2753129" cy="1071563"/>
          </a:xfrm>
          <a:prstGeom prst="rightArrow">
            <a:avLst/>
          </a:prstGeom>
          <a:solidFill>
            <a:srgbClr val="00B05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Done!</a:t>
            </a:r>
            <a:endParaRPr lang="en-US" sz="1400" dirty="0" smtClean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10568" y="5307842"/>
            <a:ext cx="823447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indent="-269875">
              <a:lnSpc>
                <a:spcPct val="112000"/>
              </a:lnSpc>
              <a:buBlip>
                <a:blip r:embed="rId4"/>
              </a:buBlip>
            </a:pPr>
            <a:r>
              <a:rPr lang="en-US" sz="2000" b="1" dirty="0">
                <a:solidFill>
                  <a:srgbClr val="00B050"/>
                </a:solidFill>
              </a:rPr>
              <a:t>Karabo 2.2.3 </a:t>
            </a:r>
            <a:r>
              <a:rPr lang="en-US" sz="2000" b="1" dirty="0" smtClean="0">
                <a:solidFill>
                  <a:srgbClr val="00B050"/>
                </a:solidFill>
              </a:rPr>
              <a:t>published for DET and ITDM </a:t>
            </a:r>
            <a:r>
              <a:rPr lang="en-US" sz="2000" b="1" smtClean="0">
                <a:solidFill>
                  <a:srgbClr val="00B050"/>
                </a:solidFill>
              </a:rPr>
              <a:t>Acceptance Tests</a:t>
            </a:r>
            <a:endParaRPr lang="en-US" sz="2000" b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92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7452" y="5717121"/>
            <a:ext cx="1022019" cy="10359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685" y="1128809"/>
            <a:ext cx="8280400" cy="3898900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0" y="3746810"/>
            <a:ext cx="2497873" cy="1071563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en-US" sz="1400" dirty="0" smtClean="0"/>
              <a:t>Next steps</a:t>
            </a:r>
            <a:r>
              <a:rPr lang="mr-IN" sz="1400" dirty="0" smtClean="0"/>
              <a:t>…</a:t>
            </a:r>
            <a:endParaRPr 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37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396" y="5675497"/>
            <a:ext cx="1022019" cy="10359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9400"/>
            <a:ext cx="12192000" cy="3755236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944880" y="2240279"/>
            <a:ext cx="11049000" cy="1740705"/>
          </a:xfrm>
          <a:prstGeom prst="roundRect">
            <a:avLst/>
          </a:prstGeom>
          <a:solidFill>
            <a:schemeClr val="tx2">
              <a:alpha val="86000"/>
            </a:schemeClr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11" name="Right Arrow 10"/>
          <p:cNvSpPr/>
          <p:nvPr/>
        </p:nvSpPr>
        <p:spPr>
          <a:xfrm rot="5400000">
            <a:off x="6675120" y="2456412"/>
            <a:ext cx="2497873" cy="1071563"/>
          </a:xfrm>
          <a:prstGeom prst="rightArrow">
            <a:avLst/>
          </a:prstGeom>
          <a:solidFill>
            <a:srgbClr val="FF00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pt-BR" sz="1400" dirty="0" err="1" smtClean="0">
                <a:solidFill>
                  <a:schemeClr val="bg1"/>
                </a:solidFill>
              </a:rPr>
              <a:t>Tunnel</a:t>
            </a:r>
            <a:r>
              <a:rPr lang="pt-BR" sz="1400" dirty="0" smtClean="0">
                <a:solidFill>
                  <a:schemeClr val="bg1"/>
                </a:solidFill>
              </a:rPr>
              <a:t> </a:t>
            </a:r>
            <a:r>
              <a:rPr lang="pt-BR" sz="1400" dirty="0" err="1" smtClean="0">
                <a:solidFill>
                  <a:schemeClr val="bg1"/>
                </a:solidFill>
              </a:rPr>
              <a:t>Closure</a:t>
            </a:r>
            <a:r>
              <a:rPr lang="pt-BR" sz="1400" dirty="0" smtClean="0">
                <a:solidFill>
                  <a:schemeClr val="bg1"/>
                </a:solidFill>
              </a:rPr>
              <a:t> (?)</a:t>
            </a:r>
            <a:endParaRPr 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88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396" y="5675497"/>
            <a:ext cx="1022019" cy="10359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1160"/>
            <a:ext cx="12192000" cy="3755236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944880" y="1082039"/>
            <a:ext cx="11049000" cy="1740705"/>
          </a:xfrm>
          <a:prstGeom prst="roundRect">
            <a:avLst/>
          </a:prstGeom>
          <a:solidFill>
            <a:schemeClr val="tx2">
              <a:alpha val="86000"/>
            </a:schemeClr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8" name="Rounded Rectangle 7"/>
          <p:cNvSpPr/>
          <p:nvPr/>
        </p:nvSpPr>
        <p:spPr>
          <a:xfrm>
            <a:off x="2011681" y="2888151"/>
            <a:ext cx="5654040" cy="625472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ysDot"/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2" name="Rectangle 1"/>
          <p:cNvSpPr/>
          <p:nvPr/>
        </p:nvSpPr>
        <p:spPr>
          <a:xfrm>
            <a:off x="870196" y="4131690"/>
            <a:ext cx="9982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>
                <a:solidFill>
                  <a:schemeClr val="accent3">
                    <a:lumMod val="50000"/>
                  </a:schemeClr>
                </a:solidFill>
                <a:latin typeface="Segoe UI" charset="0"/>
              </a:rPr>
              <a:t>QUESTIONS FROM PSPO: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Segoe UI" charset="0"/>
              </a:rPr>
              <a:t>When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Segoe UI" charset="0"/>
              </a:rPr>
              <a:t>(and maybe how long) will the test of ITDM / DAQ be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Segoe UI" charset="0"/>
              </a:rPr>
              <a:t>? </a:t>
            </a:r>
            <a:r>
              <a:rPr lang="en-US" b="1" dirty="0" smtClean="0">
                <a:solidFill>
                  <a:srgbClr val="FF0000"/>
                </a:solidFill>
                <a:latin typeface="Segoe UI" charset="0"/>
              </a:rPr>
              <a:t>(ITDM’s)</a:t>
            </a:r>
            <a:endParaRPr lang="en-US" b="1" dirty="0">
              <a:solidFill>
                <a:srgbClr val="FF0000"/>
              </a:solidFill>
              <a:latin typeface="Segoe UI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Segoe UI" charset="0"/>
              </a:rPr>
              <a:t>When (and maybe how long) will the test with the detectors be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Segoe UI" charset="0"/>
              </a:rPr>
              <a:t>? </a:t>
            </a:r>
            <a:r>
              <a:rPr lang="en-US" b="1" dirty="0" smtClean="0">
                <a:solidFill>
                  <a:srgbClr val="FF0000"/>
                </a:solidFill>
                <a:latin typeface="Segoe UI" charset="0"/>
              </a:rPr>
              <a:t>(DET)</a:t>
            </a:r>
            <a:endParaRPr lang="en-US" b="1" dirty="0">
              <a:solidFill>
                <a:srgbClr val="FF0000"/>
              </a:solidFill>
              <a:latin typeface="Segoe UI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Segoe UI" charset="0"/>
              </a:rPr>
              <a:t>When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Segoe UI" charset="0"/>
              </a:rPr>
              <a:t>do the instruments have to decide whether they want to still deploy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Segoe UI" charset="0"/>
              </a:rPr>
              <a:t>? (</a:t>
            </a:r>
            <a:r>
              <a:rPr lang="en-US" b="1" dirty="0" smtClean="0">
                <a:solidFill>
                  <a:srgbClr val="00B050"/>
                </a:solidFill>
                <a:latin typeface="Segoe UI" charset="0"/>
              </a:rPr>
              <a:t>SPB: 07/05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Segoe UI" charset="0"/>
              </a:rPr>
              <a:t>, </a:t>
            </a:r>
            <a:r>
              <a:rPr lang="en-US" b="1" dirty="0" smtClean="0">
                <a:solidFill>
                  <a:srgbClr val="FF0000"/>
                </a:solidFill>
                <a:latin typeface="Segoe UI" charset="0"/>
              </a:rPr>
              <a:t>FXE: ?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Segoe UI" charset="0"/>
              </a:rPr>
              <a:t>)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Segoe UI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Segoe UI" charset="0"/>
              </a:rPr>
              <a:t>Can we still deploy in the tunnel before the tunnel closes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Segoe UI" charset="0"/>
              </a:rPr>
              <a:t>? </a:t>
            </a:r>
            <a:r>
              <a:rPr lang="en-US" b="1" dirty="0" smtClean="0">
                <a:solidFill>
                  <a:srgbClr val="FF0000"/>
                </a:solidFill>
                <a:latin typeface="Segoe UI" charset="0"/>
              </a:rPr>
              <a:t>(Depends of CAS-ITDM and CAS-DET tests)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Segoe UI" charset="0"/>
              </a:rPr>
              <a:t>When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Segoe UI" charset="0"/>
              </a:rPr>
              <a:t>would the deployment and the tests at the beamline then take, including the detectors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Segoe UI" charset="0"/>
              </a:rPr>
              <a:t>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Segoe UI" charset="0"/>
              </a:rPr>
              <a:t>Still depends of 1, 2 and 4. However, should happen during the ST and AD phases.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Segoe UI" charset="0"/>
              </a:rPr>
              <a:t>Indeed, CAS, ITDM and DET need time to setup things properly!</a:t>
            </a:r>
          </a:p>
        </p:txBody>
      </p:sp>
    </p:spTree>
    <p:extLst>
      <p:ext uri="{BB962C8B-B14F-4D97-AF65-F5344CB8AC3E}">
        <p14:creationId xmlns:p14="http://schemas.microsoft.com/office/powerpoint/2010/main" val="15328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European_XFEL_Template_Presentation_16x9</Template>
  <TotalTime>405</TotalTime>
  <Words>220</Words>
  <Application>Microsoft Macintosh PowerPoint</Application>
  <PresentationFormat>Widescreen</PresentationFormat>
  <Paragraphs>27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Segoe UI</vt:lpstr>
      <vt:lpstr>Arial</vt:lpstr>
      <vt:lpstr>Office</vt:lpstr>
      <vt:lpstr>Karabo 2.2.3 Rollout (Status Update)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Karabo (2.2.3) Rollout Process</dc:title>
  <dc:creator>Hugo Santos</dc:creator>
  <cp:lastModifiedBy>Hugo Santos</cp:lastModifiedBy>
  <cp:revision>46</cp:revision>
  <dcterms:created xsi:type="dcterms:W3CDTF">2018-03-14T16:08:03Z</dcterms:created>
  <dcterms:modified xsi:type="dcterms:W3CDTF">2018-04-05T13:53:26Z</dcterms:modified>
</cp:coreProperties>
</file>