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9" r:id="rId2"/>
    <p:sldId id="461" r:id="rId3"/>
    <p:sldId id="462" r:id="rId4"/>
    <p:sldId id="464" r:id="rId5"/>
    <p:sldId id="458" r:id="rId6"/>
    <p:sldId id="454" r:id="rId7"/>
    <p:sldId id="459" r:id="rId8"/>
    <p:sldId id="465" r:id="rId9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8A0"/>
    <a:srgbClr val="669900"/>
    <a:srgbClr val="3B77B3"/>
    <a:srgbClr val="33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9886" autoAdjust="0"/>
  </p:normalViewPr>
  <p:slideViewPr>
    <p:cSldViewPr snapToGrid="0" showGuides="1">
      <p:cViewPr varScale="1">
        <p:scale>
          <a:sx n="85" d="100"/>
          <a:sy n="85" d="100"/>
        </p:scale>
        <p:origin x="-470" y="-8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50AC80-9589-41A1-8ED2-EC2076B0E8E8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492030-5346-4222-B1C0-77ABA51E04BA}" type="datetimeFigureOut">
              <a:rPr lang="de-DE" smtClean="0"/>
              <a:t>12.04.2018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Level 1</a:t>
            </a:r>
          </a:p>
          <a:p>
            <a:pPr lvl="1"/>
            <a:r>
              <a:rPr lang="en-US" noProof="0" dirty="0" smtClean="0"/>
              <a:t>Level 2</a:t>
            </a:r>
          </a:p>
          <a:p>
            <a:pPr lvl="2"/>
            <a:r>
              <a:rPr lang="en-US" noProof="0" dirty="0" smtClean="0"/>
              <a:t>Level 3</a:t>
            </a:r>
          </a:p>
          <a:p>
            <a:pPr lvl="3"/>
            <a:r>
              <a:rPr lang="en-US" noProof="0" dirty="0" smtClean="0"/>
              <a:t>Level 4</a:t>
            </a:r>
          </a:p>
          <a:p>
            <a:pPr lvl="4"/>
            <a:r>
              <a:rPr lang="en-US" noProof="0" dirty="0" smtClean="0"/>
              <a:t>Level 5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Data Management Overview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err="1" smtClean="0"/>
              <a:t>K.Wrona</a:t>
            </a:r>
            <a:r>
              <a:rPr lang="en-US" sz="900" dirty="0" smtClean="0"/>
              <a:t>, </a:t>
            </a:r>
            <a:r>
              <a:rPr lang="en-US" sz="900" dirty="0" smtClean="0"/>
              <a:t>2018-04-13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DAQ software testing strategy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624886" cy="333025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Krzysztof Wrona</a:t>
            </a:r>
            <a:endParaRPr lang="en-GB" dirty="0"/>
          </a:p>
          <a:p>
            <a:r>
              <a:rPr lang="en-GB" dirty="0" smtClean="0"/>
              <a:t>ITDM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  <a:p>
            <a:endParaRPr lang="en-GB" dirty="0" smtClean="0"/>
          </a:p>
          <a:p>
            <a:r>
              <a:rPr lang="en-GB" dirty="0" smtClean="0"/>
              <a:t>Schenefeld, </a:t>
            </a:r>
            <a:r>
              <a:rPr lang="en-GB" dirty="0" smtClean="0"/>
              <a:t>13.04.2017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06" y="1292684"/>
            <a:ext cx="4945062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3"/>
          <p:cNvSpPr txBox="1">
            <a:spLocks/>
          </p:cNvSpPr>
          <p:nvPr/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DAQ architecture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41665" y="712232"/>
            <a:ext cx="6034518" cy="5688568"/>
          </a:xfrm>
          <a:prstGeom prst="rect">
            <a:avLst/>
          </a:prstGeom>
        </p:spPr>
        <p:txBody>
          <a:bodyPr/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PC Layer</a:t>
            </a:r>
          </a:p>
          <a:p>
            <a:pPr lvl="1"/>
            <a:r>
              <a:rPr lang="en-US" sz="1200" dirty="0" smtClean="0"/>
              <a:t>Data aggregation from multiple sources</a:t>
            </a:r>
          </a:p>
          <a:p>
            <a:pPr lvl="1"/>
            <a:r>
              <a:rPr lang="en-US" sz="1200" dirty="0" smtClean="0"/>
              <a:t>Pixel reordering for 2D detectors</a:t>
            </a:r>
            <a:endParaRPr lang="en-US" sz="1200" dirty="0" smtClean="0"/>
          </a:p>
          <a:p>
            <a:pPr lvl="1"/>
            <a:r>
              <a:rPr lang="en-US" sz="1200" dirty="0" smtClean="0"/>
              <a:t>Optionally data reduction</a:t>
            </a:r>
            <a:endParaRPr lang="en-US" sz="1200" dirty="0" smtClean="0"/>
          </a:p>
          <a:p>
            <a:pPr lvl="1"/>
            <a:r>
              <a:rPr lang="en-US" sz="1200" dirty="0" smtClean="0"/>
              <a:t>Writing</a:t>
            </a:r>
            <a:r>
              <a:rPr lang="en-US" sz="1200" dirty="0" smtClean="0"/>
              <a:t> data to HDF5 files on the </a:t>
            </a:r>
            <a:r>
              <a:rPr lang="en-US" sz="1200" dirty="0" smtClean="0"/>
              <a:t>online </a:t>
            </a:r>
            <a:r>
              <a:rPr lang="en-US" sz="1200" dirty="0" smtClean="0"/>
              <a:t>storage</a:t>
            </a:r>
            <a:endParaRPr lang="en-US" sz="1200" dirty="0" smtClean="0"/>
          </a:p>
          <a:p>
            <a:r>
              <a:rPr lang="en-US" sz="1200" dirty="0" smtClean="0"/>
              <a:t>Online cluster</a:t>
            </a:r>
          </a:p>
          <a:p>
            <a:pPr lvl="1"/>
            <a:r>
              <a:rPr lang="en-US" sz="1200" dirty="0" smtClean="0"/>
              <a:t>CPU and GPU nodes </a:t>
            </a:r>
          </a:p>
          <a:p>
            <a:pPr lvl="1"/>
            <a:r>
              <a:rPr lang="en-US" sz="1200" dirty="0" smtClean="0"/>
              <a:t>Online data analysis (fast feedback)</a:t>
            </a:r>
          </a:p>
          <a:p>
            <a:pPr lvl="1"/>
            <a:r>
              <a:rPr lang="en-US" sz="1200" dirty="0" smtClean="0"/>
              <a:t>Calibration and data correction</a:t>
            </a:r>
          </a:p>
          <a:p>
            <a:r>
              <a:rPr lang="en-US" sz="1200" dirty="0" smtClean="0"/>
              <a:t>Long-Haul </a:t>
            </a:r>
            <a:r>
              <a:rPr lang="en-US" sz="1200" dirty="0" err="1"/>
              <a:t>Infiniband</a:t>
            </a:r>
            <a:r>
              <a:rPr lang="en-US" sz="1200" dirty="0"/>
              <a:t> </a:t>
            </a:r>
            <a:r>
              <a:rPr lang="en-US" sz="1200" dirty="0" smtClean="0"/>
              <a:t>Metro-X</a:t>
            </a:r>
          </a:p>
          <a:p>
            <a:pPr lvl="1"/>
            <a:r>
              <a:rPr lang="en-US" sz="1200" dirty="0" smtClean="0"/>
              <a:t>Supports 6 long haul ports (FDR-10 40Gb/s)</a:t>
            </a:r>
          </a:p>
          <a:p>
            <a:pPr lvl="1"/>
            <a:r>
              <a:rPr lang="en-US" sz="1200" dirty="0" smtClean="0"/>
              <a:t>Scalable by multiple switches</a:t>
            </a:r>
          </a:p>
          <a:p>
            <a:r>
              <a:rPr lang="en-US" sz="1200" dirty="0" smtClean="0"/>
              <a:t>Transfer online to offline storage</a:t>
            </a:r>
          </a:p>
          <a:p>
            <a:pPr lvl="1"/>
            <a:r>
              <a:rPr lang="en-US" sz="1200" dirty="0" smtClean="0"/>
              <a:t>Custom scripts with policy runs</a:t>
            </a:r>
          </a:p>
          <a:p>
            <a:pPr lvl="1"/>
            <a:r>
              <a:rPr lang="en-US" sz="1200" dirty="0" smtClean="0"/>
              <a:t>GPFS AFM</a:t>
            </a:r>
          </a:p>
          <a:p>
            <a:r>
              <a:rPr lang="en-US" sz="1200" dirty="0" smtClean="0"/>
              <a:t>Offline storage</a:t>
            </a:r>
          </a:p>
          <a:p>
            <a:pPr lvl="1"/>
            <a:r>
              <a:rPr lang="en-US" sz="1200" dirty="0" smtClean="0"/>
              <a:t>Shared across experiment stations</a:t>
            </a:r>
          </a:p>
          <a:p>
            <a:pPr lvl="1"/>
            <a:r>
              <a:rPr lang="en-US" sz="1200" dirty="0" smtClean="0"/>
              <a:t>Data migrated to offline storage after quality checks</a:t>
            </a:r>
          </a:p>
          <a:p>
            <a:pPr lvl="1"/>
            <a:r>
              <a:rPr lang="en-US" sz="1200" dirty="0" smtClean="0"/>
              <a:t>Copy data to </a:t>
            </a:r>
            <a:r>
              <a:rPr lang="en-US" sz="1200" dirty="0" err="1" smtClean="0"/>
              <a:t>dCache</a:t>
            </a:r>
            <a:r>
              <a:rPr lang="en-US" sz="1200" dirty="0" smtClean="0"/>
              <a:t>, ACLs</a:t>
            </a:r>
          </a:p>
          <a:p>
            <a:pPr lvl="1"/>
            <a:r>
              <a:rPr lang="en-US" sz="1200" dirty="0" smtClean="0"/>
              <a:t>Raw data access only from </a:t>
            </a:r>
            <a:r>
              <a:rPr lang="en-US" sz="1200" dirty="0" err="1" smtClean="0"/>
              <a:t>dCache</a:t>
            </a:r>
            <a:endParaRPr lang="en-US" sz="1200" dirty="0" smtClean="0"/>
          </a:p>
          <a:p>
            <a:pPr lvl="1"/>
            <a:r>
              <a:rPr lang="en-US" sz="1200" dirty="0" smtClean="0"/>
              <a:t>Calibrated data stored on GPFS</a:t>
            </a:r>
          </a:p>
          <a:p>
            <a:pPr lvl="1"/>
            <a:r>
              <a:rPr lang="en-US" sz="1200" dirty="0" smtClean="0"/>
              <a:t>User analysis based on calibrated data</a:t>
            </a:r>
            <a:endParaRPr lang="en-US" sz="1200" dirty="0"/>
          </a:p>
        </p:txBody>
      </p:sp>
      <p:sp>
        <p:nvSpPr>
          <p:cNvPr id="4" name="Oval 3"/>
          <p:cNvSpPr/>
          <p:nvPr/>
        </p:nvSpPr>
        <p:spPr>
          <a:xfrm>
            <a:off x="306389" y="1649506"/>
            <a:ext cx="4301470" cy="887506"/>
          </a:xfrm>
          <a:prstGeom prst="ellipse">
            <a:avLst/>
          </a:prstGeom>
          <a:solidFill>
            <a:srgbClr val="4A78A0">
              <a:alpha val="50196"/>
            </a:srgbClr>
          </a:solidFill>
          <a:ln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336201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72" y="511547"/>
            <a:ext cx="10956924" cy="780540"/>
          </a:xfrm>
        </p:spPr>
        <p:txBody>
          <a:bodyPr/>
          <a:lstStyle/>
          <a:p>
            <a:r>
              <a:rPr lang="en-US" dirty="0" smtClean="0"/>
              <a:t>Software running on PC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64" y="1459287"/>
            <a:ext cx="6978183" cy="50042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 smtClean="0"/>
              <a:t>DAQ software uses Karabo framework</a:t>
            </a:r>
          </a:p>
          <a:p>
            <a:pPr>
              <a:lnSpc>
                <a:spcPct val="100000"/>
              </a:lnSpc>
            </a:pPr>
            <a:r>
              <a:rPr lang="en-US" sz="1600" dirty="0" smtClean="0"/>
              <a:t>DAQ instance consists of a set of Karabo devices running in the Karabo environment (e.g. requires </a:t>
            </a:r>
            <a:r>
              <a:rPr lang="en-US" sz="1600" dirty="0" err="1" smtClean="0"/>
              <a:t>gui</a:t>
            </a:r>
            <a:r>
              <a:rPr lang="en-US" sz="1600" dirty="0" smtClean="0"/>
              <a:t> server, timeserver)</a:t>
            </a:r>
          </a:p>
          <a:p>
            <a:pPr lvl="1"/>
            <a:r>
              <a:rPr lang="en-US" sz="1600" dirty="0"/>
              <a:t>Run Control, Data </a:t>
            </a:r>
            <a:r>
              <a:rPr lang="en-US" sz="1600" dirty="0" smtClean="0"/>
              <a:t>Manager</a:t>
            </a:r>
            <a:r>
              <a:rPr lang="en-US" sz="1600" dirty="0"/>
              <a:t> </a:t>
            </a:r>
            <a:r>
              <a:rPr lang="en-US" sz="1600" dirty="0" smtClean="0"/>
              <a:t>– orchestration</a:t>
            </a:r>
          </a:p>
          <a:p>
            <a:pPr lvl="1"/>
            <a:r>
              <a:rPr lang="en-US" sz="1600" dirty="0" err="1" smtClean="0"/>
              <a:t>MDCRemote</a:t>
            </a:r>
            <a:r>
              <a:rPr lang="en-US" sz="1600" dirty="0" smtClean="0"/>
              <a:t> – interface to the metadata catalogue</a:t>
            </a:r>
            <a:endParaRPr lang="en-US" sz="1600" dirty="0"/>
          </a:p>
          <a:p>
            <a:pPr lvl="1"/>
            <a:r>
              <a:rPr lang="en-US" sz="1600" dirty="0" err="1"/>
              <a:t>DataConfigurationGroups</a:t>
            </a:r>
            <a:r>
              <a:rPr lang="en-US" sz="1600" dirty="0"/>
              <a:t>, Configurator devices – configuration</a:t>
            </a:r>
          </a:p>
          <a:p>
            <a:pPr lvl="1"/>
            <a:r>
              <a:rPr lang="en-US" sz="1600" dirty="0"/>
              <a:t>Data Aggregators – receive data and write to </a:t>
            </a:r>
            <a:r>
              <a:rPr lang="en-US" sz="1600" dirty="0" smtClean="0"/>
              <a:t>files on disk storage</a:t>
            </a:r>
          </a:p>
          <a:p>
            <a:pPr lvl="1"/>
            <a:r>
              <a:rPr lang="en-US" sz="1600" dirty="0" smtClean="0"/>
              <a:t>Auxiliary tools – macros, validators</a:t>
            </a:r>
          </a:p>
          <a:p>
            <a:r>
              <a:rPr lang="en-US" sz="1600" dirty="0" smtClean="0"/>
              <a:t>DAQ software consists of ~26000 lines of code</a:t>
            </a:r>
          </a:p>
          <a:p>
            <a:r>
              <a:rPr lang="en-US" sz="1600" dirty="0" smtClean="0"/>
              <a:t>DAQ software runs on multiple servers</a:t>
            </a:r>
          </a:p>
          <a:p>
            <a:pPr lvl="1"/>
            <a:r>
              <a:rPr lang="en-US" sz="1600" dirty="0" smtClean="0"/>
              <a:t>Currently the biggest installation uses 20 servers</a:t>
            </a:r>
          </a:p>
          <a:p>
            <a:r>
              <a:rPr lang="en-US" sz="1600" dirty="0" smtClean="0"/>
              <a:t>DAQ software is optimized for high data rates transfers</a:t>
            </a:r>
          </a:p>
          <a:p>
            <a:pPr lvl="1"/>
            <a:r>
              <a:rPr lang="en-US" sz="1600" dirty="0" smtClean="0"/>
              <a:t>With current detectors the typical rates are up to 4 GB/s</a:t>
            </a:r>
          </a:p>
          <a:p>
            <a:pPr lvl="1"/>
            <a:r>
              <a:rPr lang="en-US" sz="1600" dirty="0" smtClean="0"/>
              <a:t>Slow data with 5k parameters per data aggregator updated with 10Hz </a:t>
            </a:r>
          </a:p>
          <a:p>
            <a:pPr marL="0" indent="0">
              <a:buNone/>
            </a:pPr>
            <a:endParaRPr lang="en-US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812" y="511547"/>
            <a:ext cx="4174564" cy="6054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79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DAQ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DAQ software version</a:t>
            </a:r>
          </a:p>
          <a:p>
            <a:pPr lvl="1"/>
            <a:r>
              <a:rPr lang="en-US" dirty="0" err="1" smtClean="0"/>
              <a:t>pcLayer</a:t>
            </a:r>
            <a:r>
              <a:rPr lang="en-US" dirty="0" smtClean="0"/>
              <a:t> 1.5.13 - 2.2.3 </a:t>
            </a:r>
          </a:p>
          <a:p>
            <a:endParaRPr lang="en-US" dirty="0"/>
          </a:p>
          <a:p>
            <a:r>
              <a:rPr lang="en-US" dirty="0" smtClean="0"/>
              <a:t>Testing the existing DAQ software against new Karabo release</a:t>
            </a:r>
          </a:p>
          <a:p>
            <a:r>
              <a:rPr lang="en-US" dirty="0" smtClean="0"/>
              <a:t>Testing the new DAQ software release against existing Karabo version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187388" y="2671482"/>
            <a:ext cx="188259" cy="1703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80564" y="2792506"/>
            <a:ext cx="1613648" cy="34962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DAQ version</a:t>
            </a:r>
            <a:endParaRPr lang="en-US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994212" y="2801471"/>
            <a:ext cx="1613648" cy="34962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Karabo version</a:t>
            </a:r>
            <a:endParaRPr lang="en-US" sz="1400" dirty="0" smtClean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424518" y="2649071"/>
            <a:ext cx="103094" cy="1927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ITDM Acceptance tests (from CAS presentation last week)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14" y="2024063"/>
            <a:ext cx="8260172" cy="388937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0" y="4544695"/>
            <a:ext cx="2497873" cy="1071563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400" dirty="0" smtClean="0"/>
              <a:t>Next steps</a:t>
            </a:r>
            <a:r>
              <a:rPr lang="mr-IN" sz="1400" dirty="0" smtClean="0"/>
              <a:t>…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740" y="1537012"/>
            <a:ext cx="9825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means: Testing </a:t>
            </a:r>
            <a:r>
              <a:rPr lang="en-US" dirty="0"/>
              <a:t>the existing DAQ software against new Karabo release</a:t>
            </a:r>
          </a:p>
        </p:txBody>
      </p:sp>
    </p:spTree>
    <p:extLst>
      <p:ext uri="{BB962C8B-B14F-4D97-AF65-F5344CB8AC3E}">
        <p14:creationId xmlns:p14="http://schemas.microsoft.com/office/powerpoint/2010/main" val="3067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951159" y="3286522"/>
            <a:ext cx="1606471" cy="1068715"/>
          </a:xfrm>
          <a:prstGeom prst="roundRect">
            <a:avLst/>
          </a:prstGeom>
          <a:solidFill>
            <a:schemeClr val="accent6"/>
          </a:solidFill>
        </p:spPr>
        <p:txBody>
          <a:bodyPr rtlCol="0" anchor="b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600" dirty="0" smtClean="0"/>
              <a:t>adding regression tests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testing strategy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693432" y="2890110"/>
            <a:ext cx="835886" cy="382823"/>
          </a:xfrm>
          <a:prstGeom prst="rightArrow">
            <a:avLst/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 smtClean="0"/>
          </a:p>
        </p:txBody>
      </p:sp>
      <p:sp>
        <p:nvSpPr>
          <p:cNvPr id="7" name="U-Turn Arrow 6"/>
          <p:cNvSpPr/>
          <p:nvPr/>
        </p:nvSpPr>
        <p:spPr>
          <a:xfrm rot="10800000">
            <a:off x="3366218" y="3237072"/>
            <a:ext cx="2108088" cy="1407831"/>
          </a:xfrm>
          <a:prstGeom prst="uturnArrow">
            <a:avLst>
              <a:gd name="adj1" fmla="val 8183"/>
              <a:gd name="adj2" fmla="val 11593"/>
              <a:gd name="adj3" fmla="val 8544"/>
              <a:gd name="adj4" fmla="val 24540"/>
              <a:gd name="adj5" fmla="val 98172"/>
            </a:avLst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/>
          </a:p>
        </p:txBody>
      </p:sp>
      <p:sp>
        <p:nvSpPr>
          <p:cNvPr id="9" name="U-Turn Arrow 8"/>
          <p:cNvSpPr/>
          <p:nvPr/>
        </p:nvSpPr>
        <p:spPr>
          <a:xfrm flipH="1">
            <a:off x="2689379" y="2186741"/>
            <a:ext cx="877680" cy="542333"/>
          </a:xfrm>
          <a:prstGeom prst="uturnArrow">
            <a:avLst>
              <a:gd name="adj1" fmla="val 19118"/>
              <a:gd name="adj2" fmla="val 21906"/>
              <a:gd name="adj3" fmla="val 25626"/>
              <a:gd name="adj4" fmla="val 39828"/>
              <a:gd name="adj5" fmla="val 100000"/>
            </a:avLst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/>
          </a:p>
        </p:txBody>
      </p:sp>
      <p:sp>
        <p:nvSpPr>
          <p:cNvPr id="17" name="U-Turn Arrow 16"/>
          <p:cNvSpPr/>
          <p:nvPr/>
        </p:nvSpPr>
        <p:spPr>
          <a:xfrm flipH="1">
            <a:off x="4596626" y="2187486"/>
            <a:ext cx="877680" cy="542333"/>
          </a:xfrm>
          <a:prstGeom prst="uturnArrow">
            <a:avLst>
              <a:gd name="adj1" fmla="val 19118"/>
              <a:gd name="adj2" fmla="val 21079"/>
              <a:gd name="adj3" fmla="val 25626"/>
              <a:gd name="adj4" fmla="val 39828"/>
              <a:gd name="adj5" fmla="val 100000"/>
            </a:avLst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/>
          </a:p>
        </p:txBody>
      </p:sp>
      <p:sp>
        <p:nvSpPr>
          <p:cNvPr id="18" name="Right Arrow 17"/>
          <p:cNvSpPr/>
          <p:nvPr/>
        </p:nvSpPr>
        <p:spPr>
          <a:xfrm>
            <a:off x="5625326" y="2854251"/>
            <a:ext cx="777617" cy="382823"/>
          </a:xfrm>
          <a:prstGeom prst="rightArrow">
            <a:avLst/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 smtClean="0"/>
          </a:p>
        </p:txBody>
      </p:sp>
      <p:sp>
        <p:nvSpPr>
          <p:cNvPr id="19" name="Right Arrow 18"/>
          <p:cNvSpPr/>
          <p:nvPr/>
        </p:nvSpPr>
        <p:spPr>
          <a:xfrm>
            <a:off x="7897882" y="2845286"/>
            <a:ext cx="835886" cy="382823"/>
          </a:xfrm>
          <a:prstGeom prst="rightArrow">
            <a:avLst/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 smtClean="0"/>
          </a:p>
        </p:txBody>
      </p:sp>
      <p:sp>
        <p:nvSpPr>
          <p:cNvPr id="20" name="U-Turn Arrow 19"/>
          <p:cNvSpPr/>
          <p:nvPr/>
        </p:nvSpPr>
        <p:spPr>
          <a:xfrm rot="10800000">
            <a:off x="3003146" y="3395412"/>
            <a:ext cx="4707601" cy="1646943"/>
          </a:xfrm>
          <a:prstGeom prst="uturnArrow">
            <a:avLst>
              <a:gd name="adj1" fmla="val 6256"/>
              <a:gd name="adj2" fmla="val 8177"/>
              <a:gd name="adj3" fmla="val 8544"/>
              <a:gd name="adj4" fmla="val 33858"/>
              <a:gd name="adj5" fmla="val 98172"/>
            </a:avLst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/>
          </a:p>
        </p:txBody>
      </p:sp>
      <p:sp>
        <p:nvSpPr>
          <p:cNvPr id="21" name="U-Turn Arrow 20"/>
          <p:cNvSpPr/>
          <p:nvPr/>
        </p:nvSpPr>
        <p:spPr>
          <a:xfrm rot="10800000">
            <a:off x="2590762" y="3354280"/>
            <a:ext cx="7316339" cy="2137425"/>
          </a:xfrm>
          <a:prstGeom prst="uturnArrow">
            <a:avLst>
              <a:gd name="adj1" fmla="val 4864"/>
              <a:gd name="adj2" fmla="val 4995"/>
              <a:gd name="adj3" fmla="val 6250"/>
              <a:gd name="adj4" fmla="val 35075"/>
              <a:gd name="adj5" fmla="val 98172"/>
            </a:avLst>
          </a:prstGeom>
          <a:solidFill>
            <a:schemeClr val="bg2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dirty="0" err="1"/>
          </a:p>
        </p:txBody>
      </p:sp>
      <p:sp>
        <p:nvSpPr>
          <p:cNvPr id="42" name="Oval 41"/>
          <p:cNvSpPr/>
          <p:nvPr/>
        </p:nvSpPr>
        <p:spPr>
          <a:xfrm>
            <a:off x="8615059" y="2466480"/>
            <a:ext cx="1901642" cy="102086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100" dirty="0" smtClean="0"/>
              <a:t>Instruments/</a:t>
            </a:r>
          </a:p>
          <a:p>
            <a:pPr algn="ctr">
              <a:lnSpc>
                <a:spcPct val="113000"/>
              </a:lnSpc>
            </a:pPr>
            <a:r>
              <a:rPr lang="en-US" sz="1100" dirty="0" smtClean="0"/>
              <a:t>production</a:t>
            </a:r>
          </a:p>
          <a:p>
            <a:pPr algn="ctr">
              <a:lnSpc>
                <a:spcPct val="113000"/>
              </a:lnSpc>
            </a:pPr>
            <a:r>
              <a:rPr lang="en-US" sz="1100" dirty="0" smtClean="0"/>
              <a:t>system</a:t>
            </a:r>
          </a:p>
        </p:txBody>
      </p:sp>
      <p:sp>
        <p:nvSpPr>
          <p:cNvPr id="41" name="Oval 40"/>
          <p:cNvSpPr/>
          <p:nvPr/>
        </p:nvSpPr>
        <p:spPr>
          <a:xfrm>
            <a:off x="6275269" y="2540918"/>
            <a:ext cx="1891194" cy="9464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100" dirty="0" smtClean="0"/>
              <a:t>Instruments/</a:t>
            </a:r>
          </a:p>
          <a:p>
            <a:pPr algn="ctr">
              <a:lnSpc>
                <a:spcPct val="113000"/>
              </a:lnSpc>
            </a:pPr>
            <a:r>
              <a:rPr lang="en-US" sz="1100" dirty="0" smtClean="0"/>
              <a:t>parasitic/full deployment procedure</a:t>
            </a:r>
          </a:p>
        </p:txBody>
      </p:sp>
      <p:sp>
        <p:nvSpPr>
          <p:cNvPr id="4" name="Oval 3"/>
          <p:cNvSpPr/>
          <p:nvPr/>
        </p:nvSpPr>
        <p:spPr>
          <a:xfrm>
            <a:off x="2519055" y="2647634"/>
            <a:ext cx="1368764" cy="80197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200" dirty="0" smtClean="0"/>
              <a:t>Dev. workstation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93429" y="2323978"/>
            <a:ext cx="1060963" cy="8116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200" dirty="0" smtClean="0"/>
              <a:t>Release Candidate</a:t>
            </a:r>
            <a:endParaRPr lang="en-US" sz="12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547540" y="2329346"/>
            <a:ext cx="951848" cy="4231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200" dirty="0" smtClean="0"/>
              <a:t>Release</a:t>
            </a:r>
            <a:endParaRPr lang="en-US" sz="1200" dirty="0" smtClean="0"/>
          </a:p>
        </p:txBody>
      </p:sp>
      <p:sp>
        <p:nvSpPr>
          <p:cNvPr id="11" name="Oval 10"/>
          <p:cNvSpPr/>
          <p:nvPr/>
        </p:nvSpPr>
        <p:spPr>
          <a:xfrm>
            <a:off x="4374749" y="2654586"/>
            <a:ext cx="1394888" cy="7124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1100" dirty="0" smtClean="0"/>
              <a:t>Test Stand</a:t>
            </a:r>
          </a:p>
        </p:txBody>
      </p:sp>
    </p:spTree>
    <p:extLst>
      <p:ext uri="{BB962C8B-B14F-4D97-AF65-F5344CB8AC3E}">
        <p14:creationId xmlns:p14="http://schemas.microsoft.com/office/powerpoint/2010/main" val="26458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DAQ testing strategy - </a:t>
            </a:r>
            <a:r>
              <a:rPr lang="en-US" dirty="0" smtClean="0"/>
              <a:t>catch </a:t>
            </a:r>
            <a:r>
              <a:rPr lang="en-US" dirty="0"/>
              <a:t>issues as soon as possible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35" y="1219200"/>
            <a:ext cx="11317101" cy="5181600"/>
          </a:xfrm>
        </p:spPr>
        <p:txBody>
          <a:bodyPr/>
          <a:lstStyle/>
          <a:p>
            <a:r>
              <a:rPr lang="en-US" dirty="0" smtClean="0"/>
              <a:t>Developer environment</a:t>
            </a:r>
          </a:p>
          <a:p>
            <a:pPr lvl="1"/>
            <a:r>
              <a:rPr lang="en-US" dirty="0" smtClean="0"/>
              <a:t>Easy to check basic functionality</a:t>
            </a:r>
          </a:p>
          <a:p>
            <a:r>
              <a:rPr lang="en-US" dirty="0" smtClean="0"/>
              <a:t>Test stand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hardware as close as possible to the </a:t>
            </a:r>
            <a:r>
              <a:rPr lang="en-US" dirty="0" smtClean="0"/>
              <a:t>production</a:t>
            </a:r>
          </a:p>
          <a:p>
            <a:pPr lvl="1"/>
            <a:r>
              <a:rPr lang="en-US" dirty="0" smtClean="0"/>
              <a:t>Isolated Karabo environment and simulated data sources</a:t>
            </a:r>
          </a:p>
          <a:p>
            <a:r>
              <a:rPr lang="en-US" dirty="0" smtClean="0"/>
              <a:t>Pre-production</a:t>
            </a:r>
          </a:p>
          <a:p>
            <a:pPr lvl="1"/>
            <a:r>
              <a:rPr lang="en-US" dirty="0"/>
              <a:t>Requires working Karabo version in production </a:t>
            </a:r>
            <a:r>
              <a:rPr lang="en-US" dirty="0" smtClean="0"/>
              <a:t>environment i.e. deployed at instrument/tunnel</a:t>
            </a:r>
          </a:p>
          <a:p>
            <a:pPr lvl="1"/>
            <a:r>
              <a:rPr lang="en-US" dirty="0" smtClean="0"/>
              <a:t>Dedicated DAQ setup in the production environment allows us to use real data sources but without touching production DAQ instance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is how we can test AGIPD and LPD or simple devices in tunnel e.g. XGM, </a:t>
            </a:r>
            <a:r>
              <a:rPr lang="en-US" dirty="0" err="1"/>
              <a:t>B</a:t>
            </a:r>
            <a:r>
              <a:rPr lang="en-US" dirty="0" err="1" smtClean="0"/>
              <a:t>assler</a:t>
            </a:r>
            <a:r>
              <a:rPr lang="en-US" dirty="0" smtClean="0"/>
              <a:t> camera</a:t>
            </a:r>
          </a:p>
          <a:p>
            <a:pPr lvl="1"/>
            <a:r>
              <a:rPr lang="en-US" dirty="0" smtClean="0"/>
              <a:t>Here we can test also data source configurations</a:t>
            </a:r>
          </a:p>
          <a:p>
            <a:r>
              <a:rPr lang="en-US" dirty="0" smtClean="0"/>
              <a:t>Production environment (without and with the beam)</a:t>
            </a:r>
          </a:p>
          <a:p>
            <a:pPr lvl="1"/>
            <a:r>
              <a:rPr lang="en-US" dirty="0" smtClean="0"/>
              <a:t>Last step before we switch to new version of DAQ or Karabo</a:t>
            </a:r>
          </a:p>
          <a:p>
            <a:pPr lvl="1"/>
            <a:r>
              <a:rPr lang="en-US" dirty="0" smtClean="0"/>
              <a:t>Minimizing the downtime of the production DAQ</a:t>
            </a:r>
          </a:p>
        </p:txBody>
      </p:sp>
    </p:spTree>
    <p:extLst>
      <p:ext uri="{BB962C8B-B14F-4D97-AF65-F5344CB8AC3E}">
        <p14:creationId xmlns:p14="http://schemas.microsoft.com/office/powerpoint/2010/main" val="7816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test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5947240" cy="3889375"/>
          </a:xfrm>
        </p:spPr>
        <p:txBody>
          <a:bodyPr/>
          <a:lstStyle/>
          <a:p>
            <a:r>
              <a:rPr lang="en-US" dirty="0" smtClean="0"/>
              <a:t>Testing DAQ against Karabo 2.2.3</a:t>
            </a:r>
          </a:p>
          <a:p>
            <a:pPr lvl="1"/>
            <a:r>
              <a:rPr lang="en-US" dirty="0" smtClean="0"/>
              <a:t>Completed developer and test stand phases</a:t>
            </a:r>
          </a:p>
          <a:p>
            <a:pPr lvl="1"/>
            <a:r>
              <a:rPr lang="en-US" dirty="0" smtClean="0"/>
              <a:t>No major issue found so far</a:t>
            </a:r>
          </a:p>
          <a:p>
            <a:pPr lvl="1"/>
            <a:r>
              <a:rPr lang="en-US" dirty="0" smtClean="0"/>
              <a:t>Next phase - pre-production environment</a:t>
            </a:r>
          </a:p>
          <a:p>
            <a:pPr lvl="2"/>
            <a:r>
              <a:rPr lang="en-US" dirty="0" smtClean="0"/>
              <a:t>Next week after Karabo upgrade in the tunnels</a:t>
            </a:r>
          </a:p>
          <a:p>
            <a:r>
              <a:rPr lang="en-US" dirty="0" smtClean="0"/>
              <a:t>Testing new DAQ version with 2.2.3</a:t>
            </a:r>
          </a:p>
          <a:p>
            <a:pPr lvl="1"/>
            <a:r>
              <a:rPr lang="en-US" dirty="0" smtClean="0"/>
              <a:t>So far only 2 bug fixes as detected during the last user operation period</a:t>
            </a:r>
          </a:p>
          <a:p>
            <a:pPr lvl="1"/>
            <a:r>
              <a:rPr lang="en-US" dirty="0" smtClean="0"/>
              <a:t>Few small improvements on the way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16706" y="1928843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/>
              <a:t>Test report for Karabo 2.2.3: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1) Shutdown a device from a GUI or Macro has problem when connection from OLD GUI 2.2.2</a:t>
            </a:r>
            <a:br>
              <a:rPr lang="en-US" sz="1100" dirty="0"/>
            </a:br>
            <a:r>
              <a:rPr lang="en-US" sz="1100" dirty="0"/>
              <a:t>  while the </a:t>
            </a:r>
            <a:r>
              <a:rPr lang="en-US" sz="1100" dirty="0" err="1"/>
              <a:t>guiServer</a:t>
            </a:r>
            <a:r>
              <a:rPr lang="en-US" sz="1100" dirty="0"/>
              <a:t> is 2.2.3. Not always but I have seen some devices could not be shutdown</a:t>
            </a:r>
            <a:br>
              <a:rPr lang="en-US" sz="1100" dirty="0"/>
            </a:br>
            <a:r>
              <a:rPr lang="en-US" sz="1100" dirty="0"/>
              <a:t>  and enter in endless waiting</a:t>
            </a:r>
            <a:r>
              <a:rPr lang="en-US" sz="1100" dirty="0" smtClean="0"/>
              <a:t>.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2) Buttons allowed states visibilities are varied between scene and configuration Editor (handled by Denis</a:t>
            </a:r>
            <a:r>
              <a:rPr lang="en-US" sz="1100" dirty="0" smtClean="0"/>
              <a:t>).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3) Renaming the device name on the project will clear the old configuration</a:t>
            </a:r>
            <a:r>
              <a:rPr lang="en-US" sz="1100" dirty="0" smtClean="0"/>
              <a:t>.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4) Instantiating the devices a bit slower than before, not much but I can notice in sometime.</a:t>
            </a:r>
          </a:p>
        </p:txBody>
      </p:sp>
    </p:spTree>
    <p:extLst>
      <p:ext uri="{BB962C8B-B14F-4D97-AF65-F5344CB8AC3E}">
        <p14:creationId xmlns:p14="http://schemas.microsoft.com/office/powerpoint/2010/main" val="2040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16x9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0</TotalTime>
  <Words>512</Words>
  <Application>Microsoft Office PowerPoint</Application>
  <PresentationFormat>Custom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European_XFEL_Template_Presentation_16x9</vt:lpstr>
      <vt:lpstr>DAQ software testing strategy</vt:lpstr>
      <vt:lpstr>PowerPoint Presentation</vt:lpstr>
      <vt:lpstr>Software running on PC layer</vt:lpstr>
      <vt:lpstr>Testing DAQ software</vt:lpstr>
      <vt:lpstr>ITDM Acceptance tests (from CAS presentation last week)</vt:lpstr>
      <vt:lpstr>DAQ testing strategy</vt:lpstr>
      <vt:lpstr>DAQ testing strategy - catch issues as soon as possible </vt:lpstr>
      <vt:lpstr>Current test activities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Wrona, Krzysztof</dc:creator>
  <cp:lastModifiedBy>Wrona, Krzysztof</cp:lastModifiedBy>
  <cp:revision>262</cp:revision>
  <cp:lastPrinted>2016-12-05T21:09:44Z</cp:lastPrinted>
  <dcterms:created xsi:type="dcterms:W3CDTF">2016-11-28T17:50:46Z</dcterms:created>
  <dcterms:modified xsi:type="dcterms:W3CDTF">2018-04-12T23:04:56Z</dcterms:modified>
</cp:coreProperties>
</file>