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263" r:id="rId3"/>
    <p:sldId id="260" r:id="rId4"/>
    <p:sldId id="261" r:id="rId5"/>
    <p:sldId id="262" r:id="rId6"/>
    <p:sldId id="267" r:id="rId7"/>
    <p:sldId id="268" r:id="rId8"/>
    <p:sldId id="265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C252-76D2-461C-9A08-08C067BA8662}" type="datetimeFigureOut">
              <a:rPr lang="zh-CN" altLang="en-US" smtClean="0"/>
              <a:t>2018/4/12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92B3-4420-498C-A5EF-04AFDF795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5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47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76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6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1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170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7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pPr marL="0" indent="0">
              <a:buNone/>
            </a:pPr>
            <a:r>
              <a:rPr lang="en-CA" altLang="zh-CN" sz="1800" dirty="0"/>
              <a:t>Dionisio Doering, </a:t>
            </a:r>
            <a:r>
              <a:rPr lang="en-CA" altLang="zh-CN" sz="1800" dirty="0" err="1"/>
              <a:t>Yubo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Han</a:t>
            </a:r>
            <a:r>
              <a:rPr lang="en-CA" altLang="zh-CN" sz="1400" baseline="-25000" dirty="0" err="1"/>
              <a:t>IHEP</a:t>
            </a:r>
            <a:r>
              <a:rPr lang="en-CA" altLang="zh-CN" sz="1400" dirty="0"/>
              <a:t> ,</a:t>
            </a:r>
            <a:r>
              <a:rPr lang="en-CA" altLang="zh-CN" sz="1800" dirty="0"/>
              <a:t> </a:t>
            </a:r>
            <a:r>
              <a:rPr lang="en-CA" altLang="zh-CN" sz="1800" dirty="0" err="1"/>
              <a:t>Pietro</a:t>
            </a:r>
            <a:r>
              <a:rPr lang="en-CA" altLang="zh-CN" sz="1800" dirty="0"/>
              <a:t> Caragiulo, Larry Ruckman, Camillo Tamma, </a:t>
            </a:r>
            <a:r>
              <a:rPr lang="en-CA" altLang="zh-CN" sz="1800" dirty="0" smtClean="0"/>
              <a:t> </a:t>
            </a:r>
            <a:r>
              <a:rPr lang="en-CA" altLang="zh-CN" sz="1800" dirty="0"/>
              <a:t>Su 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638" y="6430962"/>
            <a:ext cx="4811713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Atlas Chess 2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7" y="1646924"/>
            <a:ext cx="8812841" cy="42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5242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Outline</a:t>
            </a:r>
            <a:r>
              <a:rPr lang="en-US" altLang="zh-CN" sz="2800" b="1" dirty="0" smtClean="0"/>
              <a:t> 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2333" y="1748647"/>
            <a:ext cx="9410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Testing with a new laser: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-&gt;rectangle Laser.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-&gt;could be focused manually.</a:t>
            </a:r>
          </a:p>
          <a:p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New issues and </a:t>
            </a:r>
            <a:r>
              <a:rPr lang="en-US" altLang="zh-CN" dirty="0" smtClean="0"/>
              <a:t>results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Board </a:t>
            </a:r>
            <a:r>
              <a:rPr lang="en-US" altLang="zh-CN" dirty="0" smtClean="0"/>
              <a:t>#19 (high resistivity): new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Tests using Laser on Board #02 (</a:t>
            </a:r>
            <a:r>
              <a:rPr lang="en-US" altLang="zh-CN" dirty="0" err="1" smtClean="0"/>
              <a:t>std</a:t>
            </a:r>
            <a:r>
              <a:rPr lang="en-US" altLang="zh-CN" dirty="0" smtClean="0"/>
              <a:t> resistivity).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Some updates on the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9564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400050"/>
            <a:ext cx="625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New issues on Board #19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99" y="1173692"/>
            <a:ext cx="115157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Board #19 (high resistivity) was the board giving all the results we used to have.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Works fine till last week.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Problems came out:</a:t>
            </a:r>
            <a:r>
              <a:rPr lang="zh-CN" altLang="en-US" sz="1400" dirty="0" smtClean="0"/>
              <a:t> </a:t>
            </a:r>
            <a:endParaRPr lang="en-US" altLang="zh-CN" sz="1400" dirty="0"/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-&gt; cannot control BL lower than 0.8V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-&gt; broken wires observed ( </a:t>
            </a:r>
            <a:r>
              <a:rPr lang="en-US" altLang="zh-CN" sz="1400" dirty="0" err="1" smtClean="0"/>
              <a:t>vdda</a:t>
            </a:r>
            <a:r>
              <a:rPr lang="en-US" altLang="zh-CN" sz="1400" dirty="0" smtClean="0"/>
              <a:t>! on Matrix 1)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-&gt; no response from Matrix 1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-&gt; only noise report from part of Matrix 0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-&gt; Matrix 2 response correct time and position information but acting different than before.</a:t>
            </a:r>
          </a:p>
          <a:p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Caused by the broken wires? Or damaged </a:t>
            </a:r>
            <a:r>
              <a:rPr lang="en-US" altLang="zh-CN" sz="1400" dirty="0" err="1" smtClean="0"/>
              <a:t>asic</a:t>
            </a:r>
            <a:r>
              <a:rPr lang="en-US" altLang="zh-CN" sz="1400" dirty="0" smtClean="0"/>
              <a:t>?</a:t>
            </a:r>
          </a:p>
          <a:p>
            <a:endParaRPr lang="en-US" altLang="zh-CN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3910336"/>
            <a:ext cx="3692940" cy="255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962" y="1249821"/>
            <a:ext cx="3107971" cy="2464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239" y="3979333"/>
            <a:ext cx="4122833" cy="2419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017" y="3968819"/>
            <a:ext cx="3706916" cy="2419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2038" y="6388395"/>
            <a:ext cx="333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Measured value </a:t>
            </a:r>
            <a:r>
              <a:rPr lang="en-US" altLang="zh-CN" sz="1100" b="1" dirty="0" err="1" smtClean="0"/>
              <a:t>vs</a:t>
            </a:r>
            <a:r>
              <a:rPr lang="en-US" altLang="zh-CN" sz="1100" b="1" dirty="0" smtClean="0"/>
              <a:t> </a:t>
            </a:r>
            <a:r>
              <a:rPr lang="en-US" altLang="zh-CN" sz="1100" b="1" dirty="0" err="1" smtClean="0"/>
              <a:t>setted</a:t>
            </a:r>
            <a:r>
              <a:rPr lang="en-US" altLang="zh-CN" sz="1100" b="1" dirty="0" smtClean="0"/>
              <a:t> value</a:t>
            </a:r>
            <a:endParaRPr lang="zh-CN" alt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6890" y="6388395"/>
            <a:ext cx="3226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Results of one pixel from Matrix 2 using </a:t>
            </a:r>
            <a:r>
              <a:rPr lang="en-US" altLang="zh-CN" sz="1100" b="1" dirty="0" err="1" smtClean="0"/>
              <a:t>Qinj</a:t>
            </a:r>
            <a:r>
              <a:rPr lang="en-US" altLang="zh-CN" sz="1100" b="1" dirty="0" smtClean="0"/>
              <a:t> </a:t>
            </a:r>
            <a:endParaRPr lang="zh-CN" alt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0745" y="6380841"/>
            <a:ext cx="3424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Results of one pixel from Matrix 2 using Laser 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3483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332352"/>
            <a:ext cx="8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Test results on Board #2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67" y="1193607"/>
            <a:ext cx="114977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Board #2 : </a:t>
            </a:r>
            <a:r>
              <a:rPr lang="en-US" altLang="zh-CN" sz="1400" dirty="0" err="1" smtClean="0"/>
              <a:t>std</a:t>
            </a:r>
            <a:r>
              <a:rPr lang="en-US" altLang="zh-CN" sz="1400" dirty="0" smtClean="0"/>
              <a:t> resistivity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Only used to do the test with </a:t>
            </a:r>
            <a:r>
              <a:rPr lang="en-US" altLang="zh-CN" sz="1400" dirty="0" err="1" smtClean="0"/>
              <a:t>Qinj</a:t>
            </a:r>
            <a:endParaRPr lang="en-US" altLang="zh-CN" sz="1400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3649452"/>
            <a:ext cx="4199466" cy="2869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392" y="1818700"/>
            <a:ext cx="6925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Before testing:</a:t>
            </a:r>
          </a:p>
          <a:p>
            <a:r>
              <a:rPr lang="en-US" altLang="zh-CN" sz="1400" dirty="0" smtClean="0"/>
              <a:t>—Wire </a:t>
            </a:r>
            <a:r>
              <a:rPr lang="en-US" altLang="zh-CN" sz="1400" dirty="0"/>
              <a:t>bond: didn’t see any obvious broken </a:t>
            </a:r>
            <a:r>
              <a:rPr lang="en-US" altLang="zh-CN" sz="1400" dirty="0" smtClean="0"/>
              <a:t>wire.</a:t>
            </a:r>
          </a:p>
          <a:p>
            <a:r>
              <a:rPr lang="en-US" altLang="zh-CN" sz="1400" dirty="0" smtClean="0"/>
              <a:t>—Threshold, BL, BLR could be controlled.</a:t>
            </a:r>
          </a:p>
          <a:p>
            <a:r>
              <a:rPr lang="en-US" altLang="zh-CN" sz="1400" dirty="0" smtClean="0"/>
              <a:t>—</a:t>
            </a:r>
            <a:r>
              <a:rPr lang="en-US" altLang="zh-CN" sz="1400" dirty="0" err="1" smtClean="0"/>
              <a:t>hitmap</a:t>
            </a:r>
            <a:r>
              <a:rPr lang="en-US" altLang="zh-CN" sz="1400" dirty="0" smtClean="0"/>
              <a:t> using </a:t>
            </a:r>
            <a:r>
              <a:rPr lang="en-US" altLang="zh-CN" sz="1400" dirty="0" err="1" smtClean="0"/>
              <a:t>Qinj</a:t>
            </a:r>
            <a:r>
              <a:rPr lang="en-US" altLang="zh-CN" sz="1400" dirty="0" smtClean="0"/>
              <a:t>: constant with the results we used to have.</a:t>
            </a:r>
          </a:p>
          <a:p>
            <a:r>
              <a:rPr lang="en-US" altLang="zh-CN" sz="1400" dirty="0" smtClean="0"/>
              <a:t>—IV curve: </a:t>
            </a:r>
            <a:r>
              <a:rPr lang="en-US" altLang="zh-CN" sz="1400" dirty="0" smtClean="0"/>
              <a:t>a </a:t>
            </a:r>
            <a:r>
              <a:rPr lang="en-US" altLang="zh-CN" sz="1400" dirty="0" smtClean="0"/>
              <a:t>small </a:t>
            </a:r>
            <a:r>
              <a:rPr lang="en-US" altLang="zh-CN" sz="1400" dirty="0" smtClean="0"/>
              <a:t>plateau.</a:t>
            </a:r>
            <a:endParaRPr lang="zh-CN" alt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777" y="1251760"/>
            <a:ext cx="2445068" cy="2345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010" y="1248559"/>
            <a:ext cx="2480272" cy="2349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3125" y="3603841"/>
            <a:ext cx="2338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err="1" smtClean="0"/>
              <a:t>Hitmap</a:t>
            </a:r>
            <a:r>
              <a:rPr lang="en-US" altLang="zh-CN" sz="1100" b="1" dirty="0" smtClean="0"/>
              <a:t>: BL:0.6V  </a:t>
            </a:r>
            <a:r>
              <a:rPr lang="en-US" altLang="zh-CN" sz="1100" b="1" dirty="0" err="1" smtClean="0"/>
              <a:t>Th</a:t>
            </a:r>
            <a:r>
              <a:rPr lang="en-US" altLang="zh-CN" sz="1100" b="1" dirty="0" smtClean="0"/>
              <a:t>: 0.9V</a:t>
            </a:r>
            <a:endParaRPr lang="zh-CN" alt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75151" y="3603841"/>
            <a:ext cx="2338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err="1" smtClean="0"/>
              <a:t>Hitmap</a:t>
            </a:r>
            <a:r>
              <a:rPr lang="en-US" altLang="zh-CN" sz="1100" b="1" dirty="0" smtClean="0"/>
              <a:t>: BL:0.6V  </a:t>
            </a:r>
            <a:r>
              <a:rPr lang="en-US" altLang="zh-CN" sz="1100" b="1" dirty="0" err="1" smtClean="0"/>
              <a:t>Th</a:t>
            </a:r>
            <a:r>
              <a:rPr lang="en-US" altLang="zh-CN" sz="1100" b="1" dirty="0" smtClean="0"/>
              <a:t>: 1.1V</a:t>
            </a:r>
            <a:endParaRPr lang="zh-CN" alt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8984" y="6388395"/>
            <a:ext cx="333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Measured value </a:t>
            </a:r>
            <a:r>
              <a:rPr lang="en-US" altLang="zh-CN" sz="1100" b="1" dirty="0" err="1" smtClean="0"/>
              <a:t>vs</a:t>
            </a:r>
            <a:r>
              <a:rPr lang="en-US" altLang="zh-CN" sz="1100" b="1" dirty="0" smtClean="0"/>
              <a:t> </a:t>
            </a:r>
            <a:r>
              <a:rPr lang="en-US" altLang="zh-CN" sz="1100" b="1" dirty="0" err="1" smtClean="0"/>
              <a:t>setted</a:t>
            </a:r>
            <a:r>
              <a:rPr lang="en-US" altLang="zh-CN" sz="1100" b="1" dirty="0" smtClean="0"/>
              <a:t> value</a:t>
            </a:r>
            <a:endParaRPr lang="zh-CN" alt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74925" y="6460935"/>
            <a:ext cx="333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IV curve of Board #02</a:t>
            </a:r>
            <a:endParaRPr lang="zh-CN" altLang="en-US" sz="1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175" y="3855570"/>
            <a:ext cx="4448625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37067" y="1308409"/>
            <a:ext cx="5147270" cy="50655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 smtClean="0"/>
              <a:t>Tests with Laser: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Using a rectangle laser (could be focused manually)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No bias voltage.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Laser delay: 50μs.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BL=0.6V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Threshold sweeping from 0.6-1V (step:0.2V)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Moving Laser  to pointing at different Matrix.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From top matrix to bottom: Matrix 0,1,2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Only enable small region of pixels of each matrix.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 To prevent the pixels in one row from blocking each other.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-&gt; enable and read from the pixels row by row and combine those results. 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(after tests which enabling a large region of the matrix to roughly locate the laser)</a:t>
            </a:r>
          </a:p>
          <a:p>
            <a:pPr>
              <a:lnSpc>
                <a:spcPct val="100000"/>
              </a:lnSpc>
            </a:pPr>
            <a:endParaRPr lang="en-US" altLang="zh-CN" sz="14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The laser’s location could be seen by the sensor.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Could see the shape of the laser.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Also see small peak from the time distribution results of the matrix without Laser-&gt; scattering or cross talk?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endParaRPr lang="en-US" altLang="zh-CN" sz="2000" dirty="0" smtClean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067" y="332352"/>
            <a:ext cx="8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Test results on Board #2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1677" y="955850"/>
            <a:ext cx="2462119" cy="330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49567" y="3705778"/>
            <a:ext cx="2406340" cy="330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545" y="1375790"/>
            <a:ext cx="3352481" cy="246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500" y="4063549"/>
            <a:ext cx="3336526" cy="25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9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37067" y="1308409"/>
            <a:ext cx="5147270" cy="50655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 smtClean="0"/>
              <a:t>Tests with Laser: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Using a rectangle laser (could be focused manually)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No bias voltage.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Laser delay: 50μs.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BL=0.6V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Threshold sweeping from 0.6-1V (step:0.2V)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Moving Laser  to pointing at different Matrix.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From top matrix to bottom: Matrix 0,1,2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Only enable small region of pixels of each matrix.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 To prevent the pixels in one row from blocking each other.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-&gt; enable and read from the pixels row by row and combine those results. </a:t>
            </a:r>
          </a:p>
          <a:p>
            <a:pPr>
              <a:lnSpc>
                <a:spcPct val="100000"/>
              </a:lnSpc>
            </a:pPr>
            <a:r>
              <a:rPr lang="en-US" altLang="zh-CN" sz="1400" dirty="0" smtClean="0"/>
              <a:t>(after tests which enabling a large region of the matrix to roughly locate the laser)</a:t>
            </a:r>
          </a:p>
          <a:p>
            <a:pPr>
              <a:lnSpc>
                <a:spcPct val="100000"/>
              </a:lnSpc>
            </a:pPr>
            <a:endParaRPr lang="en-US" altLang="zh-CN" sz="14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The laser’s location could be seen by the sensor.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Could see the shape of the laser.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Also see small peak from the time distribution results of the matrix without Laser-&gt; </a:t>
            </a:r>
            <a:r>
              <a:rPr lang="en-US" altLang="zh-CN" sz="1400" dirty="0"/>
              <a:t>scattering or cross talk?</a:t>
            </a:r>
          </a:p>
          <a:p>
            <a:pPr>
              <a:lnSpc>
                <a:spcPct val="100000"/>
              </a:lnSpc>
            </a:pPr>
            <a:endParaRPr lang="en-US" altLang="zh-CN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endParaRPr lang="en-US" altLang="zh-CN" sz="2000" dirty="0" smtClean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067" y="332352"/>
            <a:ext cx="8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Test results on Board #2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1677" y="955850"/>
            <a:ext cx="2462119" cy="330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49567" y="3705778"/>
            <a:ext cx="2406340" cy="330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545" y="1375790"/>
            <a:ext cx="3352481" cy="246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500" y="4063549"/>
            <a:ext cx="3336526" cy="2586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7" y="1347529"/>
            <a:ext cx="3416518" cy="25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Updates of the software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1275" y="1381606"/>
            <a:ext cx="10811933" cy="50655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Implement real time and similar size </a:t>
            </a:r>
            <a:r>
              <a:rPr lang="en-US" altLang="zh-CN" sz="1800" dirty="0" err="1" smtClean="0"/>
              <a:t>hitmap</a:t>
            </a:r>
            <a:r>
              <a:rPr lang="en-US" altLang="zh-CN" sz="1800" dirty="0" smtClean="0"/>
              <a:t> display into the scripts.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/>
              <a:t>T</a:t>
            </a:r>
            <a:r>
              <a:rPr lang="en-US" altLang="zh-CN" sz="1800" dirty="0" smtClean="0"/>
              <a:t>he time distribution and hit number </a:t>
            </a:r>
            <a:r>
              <a:rPr lang="en-US" altLang="zh-CN" sz="1800" dirty="0" err="1" smtClean="0"/>
              <a:t>vs</a:t>
            </a:r>
            <a:r>
              <a:rPr lang="en-US" altLang="zh-CN" sz="1800" dirty="0" smtClean="0"/>
              <a:t> Threshold will be shown and updated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 offline plotting scripts were also updated.</a:t>
            </a:r>
            <a:endParaRPr lang="zh-CN" altLang="en-US" sz="1800" dirty="0"/>
          </a:p>
        </p:txBody>
      </p:sp>
      <p:pic>
        <p:nvPicPr>
          <p:cNvPr id="4" name="Content Placeholder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 r="21271"/>
          <a:stretch/>
        </p:blipFill>
        <p:spPr bwMode="auto">
          <a:xfrm>
            <a:off x="215661" y="3032312"/>
            <a:ext cx="3700732" cy="3396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61" y="3146121"/>
            <a:ext cx="3961940" cy="3168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601" y="3747191"/>
            <a:ext cx="4168750" cy="19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6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Next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2429" y="1390233"/>
            <a:ext cx="10811933" cy="5065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board #19 acting differently than before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-&gt;BL out of control.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-&gt;Broken wire and no response from Matrix 1.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-&gt;Matrix 2 responses but in a confused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Board #02 works fine till now.</a:t>
            </a:r>
          </a:p>
          <a:p>
            <a:r>
              <a:rPr lang="en-US" altLang="zh-CN" sz="1600" dirty="0" smtClean="0"/>
              <a:t>      -&gt; response the time and location of the Laser but have a lot of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Board #01: at least 6 broken wires observed.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-&gt;should we fix the wires on board #01 and board #19 and give them a try?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Look into the cross talk issue on Board #02.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Stream readout to speed up the tests.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Implement temperature sensor on the </a:t>
            </a:r>
            <a:r>
              <a:rPr lang="en-US" altLang="zh-CN" sz="1600" dirty="0" err="1"/>
              <a:t>peltier’s</a:t>
            </a:r>
            <a:r>
              <a:rPr lang="en-US" altLang="zh-CN" sz="1600" dirty="0"/>
              <a:t> cold side to better control the temperature.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4914694"/>
      </p:ext>
    </p:extLst>
  </p:cSld>
  <p:clrMapOvr>
    <a:masterClrMapping/>
  </p:clrMapOvr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2491</TotalTime>
  <Words>755</Words>
  <Application>Microsoft Office PowerPoint</Application>
  <PresentationFormat>Widescreen</PresentationFormat>
  <Paragraphs>101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Wingdings</vt:lpstr>
      <vt:lpstr>slactheme</vt:lpstr>
      <vt:lpstr>Tests on Chess 2 ASIC </vt:lpstr>
      <vt:lpstr>Pixel description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Updates of the software </vt:lpstr>
      <vt:lpstr>Summary and Next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hanyubo</dc:creator>
  <cp:lastModifiedBy>hanyubo</cp:lastModifiedBy>
  <cp:revision>92</cp:revision>
  <dcterms:created xsi:type="dcterms:W3CDTF">2017-12-06T19:14:35Z</dcterms:created>
  <dcterms:modified xsi:type="dcterms:W3CDTF">2018-04-12T14:53:14Z</dcterms:modified>
</cp:coreProperties>
</file>