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7"/>
  </p:notesMasterIdLst>
  <p:handoutMasterIdLst>
    <p:handoutMasterId r:id="rId8"/>
  </p:handoutMasterIdLst>
  <p:sldIdLst>
    <p:sldId id="353" r:id="rId3"/>
    <p:sldId id="354" r:id="rId4"/>
    <p:sldId id="355" r:id="rId5"/>
    <p:sldId id="35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75" userDrawn="1">
          <p15:clr>
            <a:srgbClr val="A4A3A4"/>
          </p15:clr>
        </p15:guide>
        <p15:guide id="2" pos="2767" userDrawn="1">
          <p15:clr>
            <a:srgbClr val="A4A3A4"/>
          </p15:clr>
        </p15:guide>
        <p15:guide id="3" pos="2993" userDrawn="1">
          <p15:clr>
            <a:srgbClr val="A4A3A4"/>
          </p15:clr>
        </p15:guide>
        <p15:guide id="4" pos="5375" userDrawn="1">
          <p15:clr>
            <a:srgbClr val="A4A3A4"/>
          </p15:clr>
        </p15:guide>
        <p15:guide id="5" pos="385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F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 showGuides="1">
      <p:cViewPr>
        <p:scale>
          <a:sx n="141" d="100"/>
          <a:sy n="141" d="100"/>
        </p:scale>
        <p:origin x="-822" y="180"/>
      </p:cViewPr>
      <p:guideLst>
        <p:guide orient="horz" pos="1275"/>
        <p:guide orient="horz" pos="3725"/>
        <p:guide pos="2767"/>
        <p:guide pos="2993"/>
        <p:guide pos="5375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18.04.2018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18.04.2018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188" y="1120779"/>
            <a:ext cx="5877529" cy="1050925"/>
          </a:xfrm>
        </p:spPr>
        <p:txBody>
          <a:bodyPr anchor="b"/>
          <a:lstStyle>
            <a:lvl1pPr algn="l">
              <a:defRPr sz="2200"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2583180"/>
            <a:ext cx="5886446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4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pic>
        <p:nvPicPr>
          <p:cNvPr id="8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823" y="771527"/>
            <a:ext cx="1423988" cy="1422341"/>
          </a:xfrm>
          <a:prstGeom prst="rect">
            <a:avLst/>
          </a:prstGeom>
        </p:spPr>
      </p:pic>
      <p:pic>
        <p:nvPicPr>
          <p:cNvPr id="6" name="Grafi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7"/>
            <a:ext cx="5932487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593248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753224" y="2033593"/>
            <a:ext cx="1779590" cy="3879847"/>
          </a:xfrm>
        </p:spPr>
        <p:txBody>
          <a:bodyPr/>
          <a:lstStyle>
            <a:lvl1pPr marL="200020" indent="-200020">
              <a:defRPr sz="1050"/>
            </a:lvl1pPr>
            <a:lvl2pPr marL="407184" indent="-207164">
              <a:defRPr sz="1050"/>
            </a:lvl2pPr>
            <a:lvl3pPr marL="607204" indent="-200020">
              <a:defRPr sz="1050"/>
            </a:lvl3pPr>
            <a:lvl4pPr marL="742931" indent="-135728">
              <a:defRPr sz="1050"/>
            </a:lvl4pPr>
            <a:lvl5pPr marL="871517" indent="-128585"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/>
            </a:pPr>
            <a:endParaRPr lang="de-DE" sz="900">
              <a:solidFill>
                <a:srgbClr val="261748"/>
              </a:solidFill>
            </a:endParaRPr>
          </a:p>
        </p:txBody>
      </p:sp>
      <p:sp>
        <p:nvSpPr>
          <p:cNvPr id="5" name="Rectangle 82"/>
          <p:cNvSpPr>
            <a:spLocks noChangeArrowheads="1"/>
          </p:cNvSpPr>
          <p:nvPr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de-DE" altLang="de-DE">
              <a:solidFill>
                <a:srgbClr val="261748"/>
              </a:solidFill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/>
            </a:pPr>
            <a:endParaRPr lang="de-DE" sz="900">
              <a:solidFill>
                <a:srgbClr val="261748"/>
              </a:solidFill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Subtitle format (max. 4 lines)</a:t>
            </a:r>
          </a:p>
          <a:p>
            <a:pPr lvl="0"/>
            <a:r>
              <a:rPr lang="en-GB" noProof="0" smtClean="0"/>
              <a:t>(conference, location, name of the speaker, date)</a:t>
            </a:r>
          </a:p>
          <a:p>
            <a:pPr lvl="0"/>
            <a:r>
              <a:rPr lang="en-GB" noProof="0" smtClean="0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GB" noProof="0" smtClean="0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3507270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3D915A-C3D4-4EFD-A122-0792C6962299}" type="slidenum">
              <a:rPr lang="en-GB" altLang="de-DE">
                <a:solidFill>
                  <a:srgbClr val="FFFFFF"/>
                </a:solidFill>
              </a:rPr>
              <a:pPr/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Commissioning meeting, 23 March 2016</a:t>
            </a:r>
          </a:p>
          <a:p>
            <a:pPr>
              <a:defRPr/>
            </a:pPr>
            <a:r>
              <a:rPr lang="en-GB" dirty="0" smtClean="0"/>
              <a:t>Jan Grünert, WP74, European XFEL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15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F2C293-B446-4FA2-9BF4-3F9190EBDCD1}" type="slidenum">
              <a:rPr lang="en-GB" altLang="de-DE">
                <a:solidFill>
                  <a:srgbClr val="FFFFFF"/>
                </a:solidFill>
              </a:rPr>
              <a:pPr/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Commissioning meeting, 23 March 2016</a:t>
            </a:r>
          </a:p>
          <a:p>
            <a:pPr>
              <a:defRPr/>
            </a:pPr>
            <a:r>
              <a:rPr lang="en-GB" dirty="0" smtClean="0"/>
              <a:t>Jan Grünert, WP74, European XFEL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08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834C61-9D6D-4B3C-BD93-2641014AF590}" type="slidenum">
              <a:rPr lang="en-GB" altLang="de-DE">
                <a:solidFill>
                  <a:srgbClr val="FFFFFF"/>
                </a:solidFill>
              </a:rPr>
              <a:pPr/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Commissioning meeting, 23 March 2016</a:t>
            </a:r>
          </a:p>
          <a:p>
            <a:pPr>
              <a:defRPr/>
            </a:pPr>
            <a:r>
              <a:rPr lang="en-GB" dirty="0" smtClean="0"/>
              <a:t>Jan Grünert, WP74, European XFEL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777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804BBC-887E-439C-86D0-ABD3FA15E83C}" type="slidenum">
              <a:rPr lang="en-GB" altLang="de-DE">
                <a:solidFill>
                  <a:srgbClr val="FFFFFF"/>
                </a:solidFill>
              </a:rPr>
              <a:pPr/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Commissioning meeting, 23 March 2016</a:t>
            </a:r>
          </a:p>
          <a:p>
            <a:pPr>
              <a:defRPr/>
            </a:pPr>
            <a:r>
              <a:rPr lang="en-GB" dirty="0" smtClean="0"/>
              <a:t>Jan Grünert, WP74, European XFEL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5278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995A60-4426-4096-948A-BD1C0033D4A9}" type="slidenum">
              <a:rPr lang="en-GB" altLang="de-DE">
                <a:solidFill>
                  <a:srgbClr val="FFFFFF"/>
                </a:solidFill>
              </a:rPr>
              <a:pPr/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Commissioning meeting, 23 March 2016</a:t>
            </a:r>
          </a:p>
          <a:p>
            <a:pPr>
              <a:defRPr/>
            </a:pPr>
            <a:r>
              <a:rPr lang="en-GB" dirty="0" smtClean="0"/>
              <a:t>Jan Grünert, WP74, European XFEL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8262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F8D205-3563-40CB-B03A-DE33C0A68D1F}" type="slidenum">
              <a:rPr lang="en-GB" altLang="de-DE">
                <a:solidFill>
                  <a:srgbClr val="FFFFFF"/>
                </a:solidFill>
              </a:rPr>
              <a:pPr/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Commissioning meeting, 23 March 2016</a:t>
            </a:r>
          </a:p>
          <a:p>
            <a:pPr>
              <a:defRPr/>
            </a:pPr>
            <a:r>
              <a:rPr lang="en-GB" dirty="0" smtClean="0"/>
              <a:t>Jan Grünert, WP74, European XFEL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05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C65FFE-37CA-4A8F-921C-C4B66E57235C}" type="slidenum">
              <a:rPr lang="en-GB" altLang="de-DE">
                <a:solidFill>
                  <a:srgbClr val="FFFFFF"/>
                </a:solidFill>
              </a:rPr>
              <a:pPr/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Commissioning meeting, 23 March 2016</a:t>
            </a:r>
          </a:p>
          <a:p>
            <a:pPr>
              <a:defRPr/>
            </a:pPr>
            <a:r>
              <a:rPr lang="en-GB" dirty="0" smtClean="0"/>
              <a:t>Jan Grünert, WP74, European XFEL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25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8AEDDD-E3F4-460E-BAD6-35AB1E6C6E9A}" type="slidenum">
              <a:rPr lang="en-GB" altLang="de-DE">
                <a:solidFill>
                  <a:srgbClr val="FFFFFF"/>
                </a:solidFill>
              </a:rPr>
              <a:pPr/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Commissioning meeting, 23 March 2016</a:t>
            </a:r>
          </a:p>
          <a:p>
            <a:pPr>
              <a:defRPr/>
            </a:pPr>
            <a:r>
              <a:rPr lang="en-GB" dirty="0" smtClean="0"/>
              <a:t>Jan Grünert, WP74, European XFEL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111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90E7A9-48DF-4AFE-83E5-DAF487BF227F}" type="slidenum">
              <a:rPr lang="en-GB" altLang="de-DE">
                <a:solidFill>
                  <a:srgbClr val="FFFFFF"/>
                </a:solidFill>
              </a:rPr>
              <a:pPr/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Commissioning meeting, 23 March 2016</a:t>
            </a:r>
          </a:p>
          <a:p>
            <a:pPr>
              <a:defRPr/>
            </a:pPr>
            <a:r>
              <a:rPr lang="en-GB" dirty="0" smtClean="0"/>
              <a:t>Jan Grünert, WP74, European XFEL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78192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0B464A-E16F-49F0-8047-A5B4717CD86B}" type="slidenum">
              <a:rPr lang="en-GB" altLang="de-DE">
                <a:solidFill>
                  <a:srgbClr val="FFFFFF"/>
                </a:solidFill>
              </a:rPr>
              <a:pPr/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Commissioning meeting, 23 March 2016</a:t>
            </a:r>
          </a:p>
          <a:p>
            <a:pPr>
              <a:defRPr/>
            </a:pPr>
            <a:r>
              <a:rPr lang="en-GB" dirty="0" smtClean="0"/>
              <a:t>Jan Grünert, WP74, European XFEL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4964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, Inhal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3788" y="541338"/>
            <a:ext cx="7283450" cy="4810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3044825" y="1347788"/>
            <a:ext cx="2774950" cy="215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3044825" y="3652838"/>
            <a:ext cx="2774950" cy="21542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577A72-A6F5-457F-B113-4AD2F5802572}" type="slidenum">
              <a:rPr lang="en-GB" altLang="de-DE">
                <a:solidFill>
                  <a:srgbClr val="FFFFFF"/>
                </a:solidFill>
              </a:rPr>
              <a:pPr/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Commissioning meeting, 23 March 2016</a:t>
            </a:r>
          </a:p>
          <a:p>
            <a:pPr>
              <a:defRPr/>
            </a:pPr>
            <a:r>
              <a:rPr lang="en-GB" dirty="0" smtClean="0"/>
              <a:t>Jan Grünert, WP74, European XFEL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485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1093788" y="541338"/>
            <a:ext cx="7283450" cy="4810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117475" y="1347788"/>
            <a:ext cx="2774950" cy="215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3044825" y="1347788"/>
            <a:ext cx="2774950" cy="21526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117475" y="3652838"/>
            <a:ext cx="2774950" cy="21542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044825" y="3652838"/>
            <a:ext cx="2774950" cy="21542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9B41B0-6281-4C97-B70B-C200783F8B45}" type="slidenum">
              <a:rPr lang="en-GB" altLang="de-DE">
                <a:solidFill>
                  <a:srgbClr val="FFFFFF"/>
                </a:solidFill>
              </a:rPr>
              <a:pPr/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Commissioning meeting, 23 March 2016</a:t>
            </a:r>
          </a:p>
          <a:p>
            <a:pPr>
              <a:defRPr/>
            </a:pPr>
            <a:r>
              <a:rPr lang="en-GB" dirty="0" smtClean="0"/>
              <a:t>Jan Grünert, WP74, European XFEL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937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5985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552576"/>
            <a:ext cx="7921626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5448300"/>
            <a:ext cx="79216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6"/>
            <a:ext cx="7921625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828678"/>
            <a:ext cx="7921625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11190" y="5913441"/>
            <a:ext cx="79216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7" y="1196979"/>
            <a:ext cx="37814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1196979"/>
            <a:ext cx="3781426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88" y="5913441"/>
            <a:ext cx="3781428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7" y="5913441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111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51388" y="2024063"/>
            <a:ext cx="37814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11190" y="5086354"/>
            <a:ext cx="37814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4751385" y="5086354"/>
            <a:ext cx="37814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5.jpeg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8" y="712232"/>
            <a:ext cx="7921625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7" y="2024067"/>
            <a:ext cx="7921625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532814" y="293577"/>
            <a:ext cx="385763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11187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4751388" y="339297"/>
            <a:ext cx="37814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hteck 6"/>
          <p:cNvSpPr/>
          <p:nvPr/>
        </p:nvSpPr>
        <p:spPr>
          <a:xfrm>
            <a:off x="6111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 sz="900" dirty="0" smtClean="0"/>
              <a:t>Plan for </a:t>
            </a:r>
            <a:r>
              <a:rPr lang="de-DE" sz="900" dirty="0" err="1" smtClean="0"/>
              <a:t>next</a:t>
            </a:r>
            <a:r>
              <a:rPr lang="de-DE" sz="900" dirty="0" smtClean="0"/>
              <a:t> Operation Phase (PRC report)</a:t>
            </a:r>
            <a:endParaRPr lang="en-US" sz="900" dirty="0"/>
          </a:p>
        </p:txBody>
      </p:sp>
      <p:sp>
        <p:nvSpPr>
          <p:cNvPr id="8" name="Rechteck 7"/>
          <p:cNvSpPr/>
          <p:nvPr/>
        </p:nvSpPr>
        <p:spPr>
          <a:xfrm>
            <a:off x="4751388" y="381001"/>
            <a:ext cx="37814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smtClean="0"/>
              <a:t>Dr.</a:t>
            </a:r>
            <a:r>
              <a:rPr lang="en-US" sz="900" baseline="0" dirty="0" smtClean="0"/>
              <a:t> </a:t>
            </a:r>
            <a:r>
              <a:rPr lang="en-US" sz="900" dirty="0" smtClean="0"/>
              <a:t>Jan Grünert,  Group Leader X-ray Photon Diagnostics</a:t>
            </a:r>
            <a:endParaRPr lang="en-US" sz="900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4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685783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884" indent="-267884" algn="l" defTabSz="685783" rtl="0" eaLnBrk="1" latinLnBrk="0" hangingPunct="1">
        <a:lnSpc>
          <a:spcPct val="114000"/>
        </a:lnSpc>
        <a:spcBef>
          <a:spcPts val="1350"/>
        </a:spcBef>
        <a:buClr>
          <a:schemeClr val="bg2"/>
        </a:buClr>
        <a:buFontTx/>
        <a:buBlip>
          <a:blip r:embed="rId13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35768" indent="-267884" algn="l" defTabSz="685783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979" indent="-201211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871517" indent="-129776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10816" indent="-135728" algn="l" defTabSz="685783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275" userDrawn="1">
          <p15:clr>
            <a:srgbClr val="F26B43"/>
          </p15:clr>
        </p15:guide>
        <p15:guide id="2" pos="2767" userDrawn="1">
          <p15:clr>
            <a:srgbClr val="F26B43"/>
          </p15:clr>
        </p15:guide>
        <p15:guide id="3" pos="2993" userDrawn="1">
          <p15:clr>
            <a:srgbClr val="F26B43"/>
          </p15:clr>
        </p15:guide>
        <p15:guide id="4" pos="385" userDrawn="1">
          <p15:clr>
            <a:srgbClr val="F26B43"/>
          </p15:clr>
        </p15:guide>
        <p15:guide id="5" pos="5375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</a:defRPr>
            </a:lvl1pPr>
          </a:lstStyle>
          <a:p>
            <a:pPr defTabSz="914400" fontAlgn="base">
              <a:spcAft>
                <a:spcPct val="0"/>
              </a:spcAft>
            </a:pPr>
            <a:fld id="{530DE7C3-209C-40E2-86EE-95C5BFF34C8D}" type="slidenum">
              <a:rPr lang="en-GB" altLang="de-DE">
                <a:solidFill>
                  <a:srgbClr val="FFFFFF"/>
                </a:solidFill>
              </a:rPr>
              <a:pPr defTabSz="914400" fontAlgn="base">
                <a:spcAft>
                  <a:spcPct val="0"/>
                </a:spcAft>
              </a:pPr>
              <a:t>‹#›</a:t>
            </a:fld>
            <a:endParaRPr lang="en-GB" altLang="de-DE">
              <a:solidFill>
                <a:srgbClr val="FFFFFF"/>
              </a:solidFill>
            </a:endParaRPr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050" y="6534150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  <a:latin typeface="Arial" charset="0"/>
                <a:ea typeface="ＭＳ Ｐゴシック" pitchFamily="112" charset="-128"/>
              </a:defRPr>
            </a:lvl1pPr>
          </a:lstStyle>
          <a:p>
            <a:pPr defTabSz="914400" fontAlgn="base">
              <a:spcAft>
                <a:spcPct val="0"/>
              </a:spcAft>
              <a:defRPr/>
            </a:pPr>
            <a:r>
              <a:rPr lang="en-US" dirty="0" smtClean="0"/>
              <a:t>Commissioning meeting, 23 March 2016</a:t>
            </a:r>
          </a:p>
          <a:p>
            <a:pPr defTabSz="914400" fontAlgn="base">
              <a:spcAft>
                <a:spcPct val="0"/>
              </a:spcAft>
              <a:defRPr/>
            </a:pPr>
            <a:r>
              <a:rPr lang="en-GB" dirty="0" smtClean="0"/>
              <a:t>Jan Grünert, WP74, European XFEL</a:t>
            </a:r>
            <a:endParaRPr lang="en-GB" dirty="0"/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/>
            </a:pPr>
            <a:endParaRPr lang="de-DE" sz="900">
              <a:solidFill>
                <a:srgbClr val="261748"/>
              </a:solidFill>
            </a:endParaRPr>
          </a:p>
        </p:txBody>
      </p:sp>
      <p:sp>
        <p:nvSpPr>
          <p:cNvPr id="1030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GB" altLang="de-DE" sz="2400">
              <a:solidFill>
                <a:srgbClr val="261748"/>
              </a:solidFill>
            </a:endParaRPr>
          </a:p>
        </p:txBody>
      </p:sp>
      <p:sp>
        <p:nvSpPr>
          <p:cNvPr id="1031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>
            <a:lvl1pPr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  <a:defRPr sz="9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914400" fontAlgn="base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de-DE" sz="1000">
                <a:solidFill>
                  <a:srgbClr val="FFFFFF"/>
                </a:solidFill>
              </a:rPr>
              <a:t>X-ray photon diagnostics</a:t>
            </a:r>
            <a:endParaRPr lang="en-GB" altLang="de-DE" sz="1000">
              <a:solidFill>
                <a:srgbClr val="FFFFFF"/>
              </a:solidFill>
            </a:endParaRPr>
          </a:p>
        </p:txBody>
      </p:sp>
      <p:pic>
        <p:nvPicPr>
          <p:cNvPr id="1032" name="Picture 127" descr="logo-XFEL_rgb"/>
          <p:cNvPicPr>
            <a:picLocks noChangeAspect="1" noChangeArrowheads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Slide title: Don’t edit here!</a:t>
            </a:r>
          </a:p>
        </p:txBody>
      </p:sp>
      <p:sp>
        <p:nvSpPr>
          <p:cNvPr id="1034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text format – don’t edit!</a:t>
            </a:r>
          </a:p>
          <a:p>
            <a:pPr lvl="1"/>
            <a:r>
              <a:rPr lang="en-GB" altLang="de-DE" smtClean="0"/>
              <a:t>second level</a:t>
            </a:r>
          </a:p>
          <a:p>
            <a:pPr lvl="2"/>
            <a:r>
              <a:rPr lang="en-GB" altLang="de-DE" smtClean="0"/>
              <a:t>third level</a:t>
            </a:r>
          </a:p>
          <a:p>
            <a:pPr lvl="3"/>
            <a:r>
              <a:rPr lang="en-GB" altLang="de-DE" smtClean="0"/>
              <a:t>fourth level</a:t>
            </a:r>
          </a:p>
          <a:p>
            <a:pPr lvl="4"/>
            <a:r>
              <a:rPr lang="en-GB" altLang="de-DE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6811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022594" y="6546004"/>
            <a:ext cx="6033353" cy="228600"/>
          </a:xfrm>
          <a:prstGeom prst="rect">
            <a:avLst/>
          </a:prstGeom>
          <a:solidFill>
            <a:schemeClr val="accent6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endParaRPr lang="de-DE" sz="1400" dirty="0" err="1" smtClean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880533" y="2034379"/>
            <a:ext cx="7839993" cy="2279724"/>
            <a:chOff x="182877" y="1159086"/>
            <a:chExt cx="8876316" cy="2581067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62" r="5492" b="81364"/>
            <a:stretch/>
          </p:blipFill>
          <p:spPr bwMode="auto">
            <a:xfrm>
              <a:off x="182878" y="1159086"/>
              <a:ext cx="8876315" cy="1299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62" t="36605" r="5492" b="45038"/>
            <a:stretch/>
          </p:blipFill>
          <p:spPr bwMode="auto">
            <a:xfrm>
              <a:off x="182877" y="2459994"/>
              <a:ext cx="8876315" cy="12801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sz="2400" dirty="0" smtClean="0"/>
              <a:t>Plan </a:t>
            </a:r>
            <a:r>
              <a:rPr lang="de-DE" sz="2400" dirty="0"/>
              <a:t>for </a:t>
            </a:r>
            <a:r>
              <a:rPr lang="de-DE" sz="2400" dirty="0" err="1"/>
              <a:t>next</a:t>
            </a:r>
            <a:r>
              <a:rPr lang="de-DE" sz="2400" dirty="0"/>
              <a:t> </a:t>
            </a:r>
            <a:r>
              <a:rPr lang="de-DE" sz="2400" dirty="0" smtClean="0"/>
              <a:t>Operation Phase : April – June 2018</a:t>
            </a:r>
            <a:br>
              <a:rPr lang="de-DE" sz="2400" dirty="0" smtClean="0"/>
            </a:br>
            <a:r>
              <a:rPr lang="de-DE" sz="2000" dirty="0" smtClean="0"/>
              <a:t>Report </a:t>
            </a:r>
            <a:r>
              <a:rPr lang="de-DE" sz="2000" dirty="0" err="1" smtClean="0"/>
              <a:t>by</a:t>
            </a:r>
            <a:r>
              <a:rPr lang="de-DE" sz="2000" dirty="0" smtClean="0"/>
              <a:t> PRC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7" y="1814094"/>
            <a:ext cx="7921625" cy="4369960"/>
          </a:xfrm>
        </p:spPr>
        <p:txBody>
          <a:bodyPr/>
          <a:lstStyle/>
          <a:p>
            <a:r>
              <a:rPr lang="en-US" sz="1600" dirty="0" smtClean="0"/>
              <a:t>Scope of this report: </a:t>
            </a:r>
            <a:br>
              <a:rPr lang="en-US" sz="1600" dirty="0" smtClean="0"/>
            </a:br>
            <a:r>
              <a:rPr lang="en-US" sz="1600" dirty="0" smtClean="0"/>
              <a:t>from end of this shutdown (23.4.2018) until start of next shutdown (20.6.2018):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Main operation goals for this period (in sequence of time):</a:t>
            </a:r>
            <a:endParaRPr lang="en-US" sz="1600" dirty="0"/>
          </a:p>
          <a:p>
            <a:pPr lvl="1"/>
            <a:r>
              <a:rPr lang="en-US" sz="1600" dirty="0" smtClean="0"/>
              <a:t>Commissioning with beam </a:t>
            </a:r>
            <a:r>
              <a:rPr lang="en-US" sz="1600" dirty="0"/>
              <a:t>in XTD1 </a:t>
            </a:r>
            <a:r>
              <a:rPr lang="en-US" sz="1600" dirty="0" smtClean="0"/>
              <a:t>/ SASE2</a:t>
            </a:r>
          </a:p>
          <a:p>
            <a:pPr lvl="1"/>
            <a:r>
              <a:rPr lang="en-US" sz="1600" dirty="0" smtClean="0"/>
              <a:t>SASE2 First Lasing</a:t>
            </a:r>
            <a:endParaRPr lang="en-US" sz="1600" dirty="0"/>
          </a:p>
          <a:p>
            <a:pPr lvl="1"/>
            <a:r>
              <a:rPr lang="de-DE" sz="1600" dirty="0" err="1" smtClean="0"/>
              <a:t>Simultaneous</a:t>
            </a:r>
            <a:r>
              <a:rPr lang="de-DE" sz="1600" dirty="0" smtClean="0"/>
              <a:t> </a:t>
            </a:r>
            <a:r>
              <a:rPr lang="de-DE" sz="1600" dirty="0" err="1" smtClean="0"/>
              <a:t>operation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Northern + Southern Beamlines (SA1/SA3 + SA2)</a:t>
            </a:r>
          </a:p>
          <a:p>
            <a:pPr lvl="1"/>
            <a:r>
              <a:rPr lang="de-DE" sz="1600" dirty="0" smtClean="0"/>
              <a:t>SASE1: </a:t>
            </a:r>
            <a:r>
              <a:rPr lang="de-DE" sz="1600" dirty="0" err="1" smtClean="0"/>
              <a:t>setup</a:t>
            </a:r>
            <a:r>
              <a:rPr lang="de-DE" sz="1600" dirty="0" smtClean="0"/>
              <a:t> for </a:t>
            </a:r>
            <a:r>
              <a:rPr lang="de-DE" sz="1600" dirty="0" err="1" smtClean="0"/>
              <a:t>experiments</a:t>
            </a:r>
            <a:r>
              <a:rPr lang="de-DE" sz="1600" dirty="0"/>
              <a:t> (at SPB/SFX </a:t>
            </a:r>
            <a:r>
              <a:rPr lang="de-DE" sz="1600" dirty="0" err="1"/>
              <a:t>and</a:t>
            </a:r>
            <a:r>
              <a:rPr lang="de-DE" sz="1600" dirty="0"/>
              <a:t> FXE</a:t>
            </a:r>
            <a:r>
              <a:rPr lang="de-DE" sz="1600" dirty="0" smtClean="0"/>
              <a:t>)</a:t>
            </a:r>
          </a:p>
          <a:p>
            <a:pPr lvl="1"/>
            <a:r>
              <a:rPr lang="de-DE" sz="1600" dirty="0" smtClean="0"/>
              <a:t>SASE1: 3 </a:t>
            </a:r>
            <a:r>
              <a:rPr lang="de-DE" sz="1600" dirty="0"/>
              <a:t>x 5 </a:t>
            </a:r>
            <a:r>
              <a:rPr lang="de-DE" sz="1600" dirty="0" err="1"/>
              <a:t>days</a:t>
            </a:r>
            <a:r>
              <a:rPr lang="de-DE" sz="1600" dirty="0"/>
              <a:t> </a:t>
            </a:r>
            <a:r>
              <a:rPr lang="de-DE" sz="1600" dirty="0" err="1" smtClean="0"/>
              <a:t>of</a:t>
            </a:r>
            <a:r>
              <a:rPr lang="de-DE" sz="1600" dirty="0"/>
              <a:t> </a:t>
            </a:r>
            <a:r>
              <a:rPr lang="de-DE" sz="1600" dirty="0" err="1" smtClean="0"/>
              <a:t>early</a:t>
            </a:r>
            <a:r>
              <a:rPr lang="de-DE" sz="1600" dirty="0" smtClean="0"/>
              <a:t> </a:t>
            </a:r>
            <a:r>
              <a:rPr lang="de-DE" sz="1600" dirty="0" err="1" smtClean="0"/>
              <a:t>user</a:t>
            </a:r>
            <a:r>
              <a:rPr lang="de-DE" sz="1600" dirty="0" smtClean="0"/>
              <a:t> </a:t>
            </a:r>
            <a:r>
              <a:rPr lang="de-DE" sz="1600" dirty="0" err="1" smtClean="0"/>
              <a:t>experiments</a:t>
            </a:r>
            <a:r>
              <a:rPr lang="de-DE" sz="1600" dirty="0" smtClean="0"/>
              <a:t> (EUE) </a:t>
            </a:r>
          </a:p>
          <a:p>
            <a:pPr lvl="1"/>
            <a:r>
              <a:rPr lang="de-DE" sz="1600" dirty="0" smtClean="0"/>
              <a:t>SASE2+3: </a:t>
            </a:r>
            <a:r>
              <a:rPr lang="de-DE" sz="1600" dirty="0" err="1" smtClean="0"/>
              <a:t>parasitic</a:t>
            </a:r>
            <a:r>
              <a:rPr lang="de-DE" sz="1600" dirty="0" smtClean="0"/>
              <a:t> beamline </a:t>
            </a:r>
            <a:r>
              <a:rPr lang="de-DE" sz="1600" dirty="0" err="1" smtClean="0"/>
              <a:t>commissioning</a:t>
            </a:r>
            <a:r>
              <a:rPr lang="de-DE" sz="1600" dirty="0" smtClean="0"/>
              <a:t> in XTD1 </a:t>
            </a:r>
            <a:r>
              <a:rPr lang="de-DE" sz="1600" dirty="0" err="1" smtClean="0"/>
              <a:t>and</a:t>
            </a:r>
            <a:r>
              <a:rPr lang="de-DE" sz="1600" dirty="0" smtClean="0"/>
              <a:t> XTD10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36050" y="6546004"/>
            <a:ext cx="4971627" cy="2286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de-DE" sz="800" b="1" dirty="0" smtClean="0"/>
              <a:t>Operation Schedule, Version 23, PDF </a:t>
            </a:r>
            <a:r>
              <a:rPr lang="de-DE" sz="800" b="1" dirty="0" err="1" smtClean="0"/>
              <a:t>printed</a:t>
            </a:r>
            <a:r>
              <a:rPr lang="de-DE" sz="800" b="1" dirty="0" smtClean="0"/>
              <a:t> on 23.3.2018, </a:t>
            </a:r>
            <a:r>
              <a:rPr lang="de-DE" sz="800" b="1" dirty="0" err="1" smtClean="0"/>
              <a:t>downloaded</a:t>
            </a:r>
            <a:r>
              <a:rPr lang="de-DE" sz="800" b="1" dirty="0" smtClean="0"/>
              <a:t> </a:t>
            </a:r>
            <a:r>
              <a:rPr lang="de-DE" sz="800" b="1" dirty="0" err="1" smtClean="0"/>
              <a:t>from</a:t>
            </a:r>
            <a:r>
              <a:rPr lang="de-DE" sz="800" b="1" dirty="0" smtClean="0"/>
              <a:t> Main XFEL </a:t>
            </a:r>
            <a:r>
              <a:rPr lang="de-DE" sz="800" b="1" dirty="0" err="1" smtClean="0"/>
              <a:t>logbook</a:t>
            </a:r>
            <a:r>
              <a:rPr lang="de-DE" sz="800" b="1" dirty="0" smtClean="0"/>
              <a:t> </a:t>
            </a:r>
            <a:r>
              <a:rPr lang="de-DE" sz="800" b="1" dirty="0" err="1" smtClean="0"/>
              <a:t>schedule</a:t>
            </a:r>
            <a:r>
              <a:rPr lang="de-DE" sz="800" b="1" dirty="0" smtClean="0"/>
              <a:t> on 17.4.2018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99840" y="2553546"/>
            <a:ext cx="457200" cy="4095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de-DE" sz="1600" b="1" dirty="0" smtClean="0"/>
              <a:t>*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22594" y="6516655"/>
            <a:ext cx="335280" cy="29181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de-DE" sz="1600" b="1" dirty="0" smtClean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119787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541371"/>
              </p:ext>
            </p:extLst>
          </p:nvPr>
        </p:nvGraphicFramePr>
        <p:xfrm>
          <a:off x="642868" y="706638"/>
          <a:ext cx="7830571" cy="5514668"/>
        </p:xfrm>
        <a:graphic>
          <a:graphicData uri="http://schemas.openxmlformats.org/drawingml/2006/table">
            <a:tbl>
              <a:tblPr/>
              <a:tblGrid>
                <a:gridCol w="1244641"/>
                <a:gridCol w="843985"/>
                <a:gridCol w="1669005"/>
                <a:gridCol w="455183"/>
                <a:gridCol w="1244641"/>
                <a:gridCol w="843985"/>
                <a:gridCol w="1529131"/>
              </a:tblGrid>
              <a:tr h="168541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Donnerstag 19.04.18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606060"/>
                          </a:solidFill>
                          <a:effectLst/>
                          <a:latin typeface="Calibri"/>
                        </a:rPr>
                        <a:t>Shutdown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F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Freitag 20.04.18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101010"/>
                          </a:solidFill>
                          <a:effectLst/>
                          <a:latin typeface="Calibri"/>
                        </a:rPr>
                        <a:t>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Accelerator 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Montag 21.05.18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Exp.Comm.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Experiment 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CCC"/>
                    </a:solidFill>
                  </a:tcPr>
                </a:tc>
              </a:tr>
              <a:tr h="168541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Samstag 21.04.18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101010"/>
                          </a:solidFill>
                          <a:effectLst/>
                          <a:latin typeface="Calibri"/>
                        </a:rPr>
                        <a:t>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Accelerator 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Dienstag 22.05.18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101010"/>
                          </a:solidFill>
                          <a:effectLst/>
                          <a:latin typeface="Calibri"/>
                        </a:rPr>
                        <a:t>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Sonntag 22.04.18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101010"/>
                          </a:solidFill>
                          <a:effectLst/>
                          <a:latin typeface="Calibri"/>
                        </a:rPr>
                        <a:t>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Accelerator 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Mittwoch 23.05.18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User 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541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Montag 23.04.18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101010"/>
                          </a:solidFill>
                          <a:effectLst/>
                          <a:latin typeface="Calibri"/>
                        </a:rPr>
                        <a:t>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Accelerator Development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Donnerstag 24.05.18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503000"/>
                          </a:solidFill>
                          <a:effectLst/>
                          <a:latin typeface="Calibri"/>
                        </a:rPr>
                        <a:t>User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User program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Dienstag 24.04.18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Accelerator Development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Freitag 25.05.18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503000"/>
                          </a:solidFill>
                          <a:effectLst/>
                          <a:latin typeface="Calibri"/>
                        </a:rPr>
                        <a:t>User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User program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541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Mittwoch 25.04.18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Accelerator Development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Samstag 26.05.18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503000"/>
                          </a:solidFill>
                          <a:effectLst/>
                          <a:latin typeface="Calibri"/>
                        </a:rPr>
                        <a:t>User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User program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Donnerstag 26.04.18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Accelerator Development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Sonntag 27.05.18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503000"/>
                          </a:solidFill>
                          <a:effectLst/>
                          <a:latin typeface="Calibri"/>
                        </a:rPr>
                        <a:t>User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User program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Freitag 27.04.18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Accelerator Development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Montag 28.05.18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503000"/>
                          </a:solidFill>
                          <a:effectLst/>
                          <a:latin typeface="Calibri"/>
                        </a:rPr>
                        <a:t>User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User program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541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Samstag 28.04.18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lasing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Dienstag 29.05.18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101010"/>
                          </a:solidFill>
                          <a:effectLst/>
                          <a:latin typeface="Calibri"/>
                        </a:rPr>
                        <a:t>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Sonntag 29.04.18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SASE2 BBA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Mittwoch 30.05.18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Accelerator Development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541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Montag 30.04.18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SASE2 BBA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Donnerstag 31.05.18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Exp.Comm.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Experiment 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Dienstag 01.05.18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101010"/>
                          </a:solidFill>
                          <a:effectLst/>
                          <a:latin typeface="Calibri"/>
                        </a:rPr>
                        <a:t>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Freitag 01.06.18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Exp.Comm.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Experiment 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541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Mittwoch 02.05.18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Accelerator Development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Samstag 02.06.18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Exp.Comm.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Experiment 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Donnerstag 03.05.18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SASE1/2 lasing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Sonntag 03.06.18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Exp.Comm.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Experiment 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Freitag 04.05.18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SASE1/2 lasing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Montag 04.06.18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Exp.Comm.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Experiment 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541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Samstag 05.05.18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SASE1/2 lasing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Dienstag 05.06.18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101010"/>
                          </a:solidFill>
                          <a:effectLst/>
                          <a:latin typeface="Calibri"/>
                        </a:rPr>
                        <a:t>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Sonntag 06.05.18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SASE1/2 lasing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Mittwoch 06.06.18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User 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541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Montag 07.05.18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SASE1/2 lasing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Donnerstag 07.06.18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503000"/>
                          </a:solidFill>
                          <a:effectLst/>
                          <a:latin typeface="Calibri"/>
                        </a:rPr>
                        <a:t>User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User program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Dienstag 08.05.18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101010"/>
                          </a:solidFill>
                          <a:effectLst/>
                          <a:latin typeface="Calibri"/>
                        </a:rPr>
                        <a:t>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Freitag 08.06.18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503000"/>
                          </a:solidFill>
                          <a:effectLst/>
                          <a:latin typeface="Calibri"/>
                        </a:rPr>
                        <a:t>User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User program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541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Mittwoch 09.05.18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Accelerator Development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Samstag 09.06.18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503000"/>
                          </a:solidFill>
                          <a:effectLst/>
                          <a:latin typeface="Calibri"/>
                        </a:rPr>
                        <a:t>User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User program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Donnerstag 10.05.18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707000"/>
                          </a:solidFill>
                          <a:effectLst/>
                          <a:latin typeface="Calibri"/>
                        </a:rPr>
                        <a:t>X-ray 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SASE1/2 lasing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Sonntag 10.06.18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503000"/>
                          </a:solidFill>
                          <a:effectLst/>
                          <a:latin typeface="Calibri"/>
                        </a:rPr>
                        <a:t>User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User program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Freitag 11.05.18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707000"/>
                          </a:solidFill>
                          <a:effectLst/>
                          <a:latin typeface="Calibri"/>
                        </a:rPr>
                        <a:t>X-ray 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SASE1/2 lasing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Montag 11.06.18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503000"/>
                          </a:solidFill>
                          <a:effectLst/>
                          <a:latin typeface="Calibri"/>
                        </a:rPr>
                        <a:t>User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User program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541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Samstag 12.05.18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707000"/>
                          </a:solidFill>
                          <a:effectLst/>
                          <a:latin typeface="Calibri"/>
                        </a:rPr>
                        <a:t>X-ray 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SASE1/2 lasing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Dienstag 12.06.18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101010"/>
                          </a:solidFill>
                          <a:effectLst/>
                          <a:latin typeface="Calibri"/>
                        </a:rPr>
                        <a:t>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Sonntag 13.05.18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707000"/>
                          </a:solidFill>
                          <a:effectLst/>
                          <a:latin typeface="Calibri"/>
                        </a:rPr>
                        <a:t>X-ray 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SASE1/2 lasing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Mittwoch 13.06.18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503000"/>
                          </a:solidFill>
                          <a:effectLst/>
                          <a:latin typeface="Calibri"/>
                        </a:rPr>
                        <a:t>User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User program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541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Montag 14.05.18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707000"/>
                          </a:solidFill>
                          <a:effectLst/>
                          <a:latin typeface="Calibri"/>
                        </a:rPr>
                        <a:t>X-ray 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SASE1/2 lasing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Donnerstag 14.06.18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503000"/>
                          </a:solidFill>
                          <a:effectLst/>
                          <a:latin typeface="Calibri"/>
                        </a:rPr>
                        <a:t>User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User program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Dienstag 15.05.18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101010"/>
                          </a:solidFill>
                          <a:effectLst/>
                          <a:latin typeface="Calibri"/>
                        </a:rPr>
                        <a:t>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B4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Freitag 15.06.18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503000"/>
                          </a:solidFill>
                          <a:effectLst/>
                          <a:latin typeface="Calibri"/>
                        </a:rPr>
                        <a:t>User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User program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541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Mittwoch 16.05.18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Accelerator Development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Samstag 16.06.18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503000"/>
                          </a:solidFill>
                          <a:effectLst/>
                          <a:latin typeface="Calibri"/>
                        </a:rPr>
                        <a:t>User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User program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Donnerstag 17.05.18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Exp.Comm.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Experiment 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Sonntag 17.06.18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503000"/>
                          </a:solidFill>
                          <a:effectLst/>
                          <a:latin typeface="Calibri"/>
                        </a:rPr>
                        <a:t>User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User program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Freitag 18.05.18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Exp.Comm.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Experiment 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Montag 18.06.18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Accelerator Development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541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Samstag 19.05.18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Exp.Comm.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Experiment 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Dienstag 19.06.18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AAAAAA"/>
                          </a:solidFill>
                          <a:effectLst/>
                          <a:latin typeface="Calibri"/>
                        </a:rPr>
                        <a:t>Accel.Develop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Accelerator Development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283"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Sonntag 20.05.18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/>
                        </a:rPr>
                        <a:t>Exp.Comm.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SASE1 Experiment setup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DE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Mittwoch 20.06.18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900" b="0" i="0" u="none" strike="noStrike">
                          <a:solidFill>
                            <a:srgbClr val="606060"/>
                          </a:solidFill>
                          <a:effectLst/>
                          <a:latin typeface="Calibri"/>
                        </a:rPr>
                        <a:t>Shutdown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FC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4755" marR="4755" marT="4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59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Tunnel Access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2931" y="1791754"/>
            <a:ext cx="6712585" cy="4743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1187" y="2024067"/>
            <a:ext cx="7921625" cy="3889375"/>
          </a:xfrm>
        </p:spPr>
        <p:txBody>
          <a:bodyPr/>
          <a:lstStyle/>
          <a:p>
            <a:r>
              <a:rPr lang="en-US" sz="1600" dirty="0" smtClean="0"/>
              <a:t>All tunnels closed</a:t>
            </a:r>
            <a:r>
              <a:rPr lang="de-DE" sz="1600" dirty="0" smtClean="0"/>
              <a:t/>
            </a:r>
            <a:br>
              <a:rPr lang="de-DE" sz="1600" dirty="0" smtClean="0"/>
            </a:br>
            <a:r>
              <a:rPr lang="de-DE" sz="1600" dirty="0" err="1" smtClean="0"/>
              <a:t>from</a:t>
            </a:r>
            <a:r>
              <a:rPr lang="de-DE" sz="1600" dirty="0" smtClean="0"/>
              <a:t> 23.4.2018</a:t>
            </a:r>
            <a:br>
              <a:rPr lang="de-DE" sz="1600" dirty="0" smtClean="0"/>
            </a:br>
            <a:r>
              <a:rPr lang="de-DE" sz="1600" dirty="0" err="1" smtClean="0"/>
              <a:t>until</a:t>
            </a:r>
            <a:r>
              <a:rPr lang="de-DE" sz="1600" dirty="0" smtClean="0"/>
              <a:t> 19.6.2018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u="sng" dirty="0" smtClean="0"/>
              <a:t>except XTD6</a:t>
            </a:r>
          </a:p>
          <a:p>
            <a:r>
              <a:rPr lang="en-US" sz="1600" dirty="0" smtClean="0"/>
              <a:t>XTD6 stays open</a:t>
            </a:r>
            <a:br>
              <a:rPr lang="en-US" sz="1600" dirty="0" smtClean="0"/>
            </a:br>
            <a:r>
              <a:rPr lang="en-US" sz="1600" dirty="0" smtClean="0"/>
              <a:t>(at least </a:t>
            </a:r>
            <a:br>
              <a:rPr lang="en-US" sz="1600" dirty="0" smtClean="0"/>
            </a:br>
            <a:r>
              <a:rPr lang="en-US" sz="1600" dirty="0" smtClean="0"/>
              <a:t>until </a:t>
            </a:r>
            <a:r>
              <a:rPr lang="en-US" sz="1600" dirty="0" smtClean="0"/>
              <a:t>24.6.2018)</a:t>
            </a:r>
          </a:p>
          <a:p>
            <a:r>
              <a:rPr lang="en-US" sz="1600" dirty="0" smtClean="0"/>
              <a:t>XTD9+10 </a:t>
            </a:r>
            <a:br>
              <a:rPr lang="en-US" sz="1600" dirty="0" smtClean="0"/>
            </a:br>
            <a:r>
              <a:rPr lang="en-US" sz="1600" dirty="0" smtClean="0"/>
              <a:t>could </a:t>
            </a:r>
            <a:r>
              <a:rPr lang="en-US" sz="1600" dirty="0" smtClean="0"/>
              <a:t>remain </a:t>
            </a:r>
            <a:br>
              <a:rPr lang="en-US" sz="1600" dirty="0" smtClean="0"/>
            </a:br>
            <a:r>
              <a:rPr lang="en-US" sz="1600" dirty="0" smtClean="0"/>
              <a:t>open for a few more</a:t>
            </a:r>
            <a:br>
              <a:rPr lang="en-US" sz="1600" dirty="0" smtClean="0"/>
            </a:br>
            <a:r>
              <a:rPr lang="en-US" sz="1600" dirty="0" smtClean="0"/>
              <a:t>days after 23.4.</a:t>
            </a:r>
            <a:br>
              <a:rPr lang="en-US" sz="1600" dirty="0" smtClean="0"/>
            </a:br>
            <a:r>
              <a:rPr lang="en-US" sz="1600" dirty="0" smtClean="0"/>
              <a:t>if </a:t>
            </a:r>
            <a:r>
              <a:rPr lang="en-US" sz="1600" dirty="0" smtClean="0"/>
              <a:t>requested</a:t>
            </a:r>
            <a:endParaRPr lang="en-US" sz="1600" dirty="0" smtClean="0"/>
          </a:p>
          <a:p>
            <a:pPr marL="0" indent="0">
              <a:buNone/>
            </a:pPr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3422076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Tunnel </a:t>
            </a:r>
            <a:r>
              <a:rPr lang="de-DE" dirty="0" err="1" smtClean="0"/>
              <a:t>Closure</a:t>
            </a:r>
            <a:r>
              <a:rPr lang="de-DE" dirty="0" smtClean="0"/>
              <a:t> Times</a:t>
            </a:r>
            <a:endParaRPr lang="de-DE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11187" y="2024067"/>
            <a:ext cx="7921625" cy="3889375"/>
          </a:xfrm>
        </p:spPr>
        <p:txBody>
          <a:bodyPr/>
          <a:lstStyle/>
          <a:p>
            <a:r>
              <a:rPr lang="en-US" sz="1600" dirty="0"/>
              <a:t>XTD1: </a:t>
            </a:r>
            <a:r>
              <a:rPr lang="en-US" sz="1600" dirty="0" smtClean="0"/>
              <a:t>closing Monday 23.04. morning</a:t>
            </a:r>
            <a:endParaRPr lang="en-US" sz="1600" dirty="0"/>
          </a:p>
          <a:p>
            <a:r>
              <a:rPr lang="en-US" sz="1600" dirty="0"/>
              <a:t>XTD2: closing Monday 23.04. </a:t>
            </a:r>
            <a:r>
              <a:rPr lang="en-US" sz="1600" dirty="0" smtClean="0"/>
              <a:t>morning</a:t>
            </a:r>
            <a:endParaRPr lang="en-US" sz="1600" dirty="0"/>
          </a:p>
          <a:p>
            <a:r>
              <a:rPr lang="en-US" sz="1600" dirty="0"/>
              <a:t>XTD6: </a:t>
            </a:r>
            <a:r>
              <a:rPr lang="en-US" sz="1600" dirty="0" smtClean="0"/>
              <a:t>final closure 09.07</a:t>
            </a:r>
            <a:r>
              <a:rPr lang="en-US" sz="1600" dirty="0"/>
              <a:t>. </a:t>
            </a:r>
            <a:r>
              <a:rPr lang="en-US" sz="1600" dirty="0" smtClean="0"/>
              <a:t>(closed for interlock tests 25.6.-27.6. + 2.7.-4.7.)</a:t>
            </a:r>
            <a:endParaRPr lang="en-US" sz="1600" dirty="0"/>
          </a:p>
          <a:p>
            <a:r>
              <a:rPr lang="en-US" sz="1600" dirty="0"/>
              <a:t>XTD9: </a:t>
            </a:r>
            <a:r>
              <a:rPr lang="en-US" sz="1600" dirty="0" smtClean="0"/>
              <a:t>closing Friday 27.04</a:t>
            </a:r>
            <a:r>
              <a:rPr lang="en-US" sz="1600" dirty="0"/>
              <a:t>. after lunch</a:t>
            </a:r>
          </a:p>
          <a:p>
            <a:r>
              <a:rPr lang="en-US" sz="1600" dirty="0" smtClean="0"/>
              <a:t>XTD10</a:t>
            </a:r>
            <a:r>
              <a:rPr lang="en-US" sz="1600" dirty="0"/>
              <a:t>: closing </a:t>
            </a:r>
            <a:r>
              <a:rPr lang="en-US" sz="1600" dirty="0" smtClean="0"/>
              <a:t>Tuesday 24.04</a:t>
            </a:r>
            <a:r>
              <a:rPr lang="en-US" sz="1600" dirty="0"/>
              <a:t>. after lunch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929" y="4183114"/>
            <a:ext cx="5452028" cy="1901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18958" y="4303103"/>
            <a:ext cx="12059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b="1" dirty="0" err="1" smtClean="0"/>
              <a:t>Week</a:t>
            </a:r>
            <a:r>
              <a:rPr lang="de-DE" sz="2000" b="1" dirty="0" smtClean="0"/>
              <a:t> 17</a:t>
            </a:r>
            <a:endParaRPr lang="de-DE" sz="2000" b="1" dirty="0"/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3075585" y="5156376"/>
            <a:ext cx="360000" cy="360000"/>
          </a:xfrm>
          <a:prstGeom prst="ellipse">
            <a:avLst/>
          </a:prstGeom>
          <a:solidFill>
            <a:srgbClr val="FF0000"/>
          </a:solidFill>
        </p:spPr>
        <p:txBody>
          <a:bodyPr lIns="0" tIns="0" rIns="0" bIns="0" rtlCol="0" anchor="ctr">
            <a:spAutoFit/>
          </a:bodyPr>
          <a:lstStyle/>
          <a:p>
            <a:pPr algn="ctr">
              <a:lnSpc>
                <a:spcPct val="113000"/>
              </a:lnSpc>
            </a:pPr>
            <a:r>
              <a:rPr lang="de-DE" sz="1400" b="1" dirty="0" smtClean="0"/>
              <a:t>1</a:t>
            </a:r>
            <a:endParaRPr lang="de-DE" sz="1400" b="1" dirty="0" smtClean="0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3435585" y="5165198"/>
            <a:ext cx="360000" cy="342357"/>
          </a:xfrm>
          <a:prstGeom prst="ellipse">
            <a:avLst/>
          </a:prstGeom>
          <a:solidFill>
            <a:srgbClr val="FF0000"/>
          </a:solidFill>
        </p:spPr>
        <p:txBody>
          <a:bodyPr lIns="0" tIns="0" rIns="0" bIns="0" rtlCol="0" anchor="ctr">
            <a:spAutoFit/>
          </a:bodyPr>
          <a:lstStyle/>
          <a:p>
            <a:pPr algn="ctr">
              <a:lnSpc>
                <a:spcPct val="113000"/>
              </a:lnSpc>
            </a:pPr>
            <a:r>
              <a:rPr lang="de-DE" sz="1400" b="1" dirty="0"/>
              <a:t>2</a:t>
            </a:r>
            <a:endParaRPr lang="de-DE" sz="1400" b="1" dirty="0" smtClean="0"/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4034013" y="5724593"/>
            <a:ext cx="360000" cy="314226"/>
          </a:xfrm>
          <a:prstGeom prst="ellipse">
            <a:avLst/>
          </a:prstGeom>
          <a:solidFill>
            <a:srgbClr val="FF0000"/>
          </a:solidFill>
        </p:spPr>
        <p:txBody>
          <a:bodyPr lIns="0" tIns="0" rIns="0" bIns="0" rtlCol="0" anchor="ctr">
            <a:spAutoFit/>
          </a:bodyPr>
          <a:lstStyle/>
          <a:p>
            <a:pPr algn="ctr">
              <a:lnSpc>
                <a:spcPct val="113000"/>
              </a:lnSpc>
            </a:pPr>
            <a:r>
              <a:rPr lang="de-DE" sz="1400" b="1" dirty="0" smtClean="0"/>
              <a:t>10</a:t>
            </a:r>
            <a:endParaRPr lang="de-DE" sz="1400" b="1" dirty="0" smtClean="0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6211640" y="5721927"/>
            <a:ext cx="360000" cy="314226"/>
          </a:xfrm>
          <a:prstGeom prst="ellipse">
            <a:avLst/>
          </a:prstGeom>
          <a:solidFill>
            <a:srgbClr val="FF0000"/>
          </a:solidFill>
        </p:spPr>
        <p:txBody>
          <a:bodyPr lIns="0" tIns="0" rIns="0" bIns="0" rtlCol="0" anchor="ctr">
            <a:spAutoFit/>
          </a:bodyPr>
          <a:lstStyle/>
          <a:p>
            <a:pPr algn="ctr">
              <a:lnSpc>
                <a:spcPct val="113000"/>
              </a:lnSpc>
            </a:pPr>
            <a:r>
              <a:rPr lang="de-DE" sz="1400" b="1" dirty="0" smtClean="0"/>
              <a:t>9</a:t>
            </a:r>
            <a:endParaRPr lang="de-DE" sz="1400" b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980081" y="5167818"/>
            <a:ext cx="106952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err="1" smtClean="0"/>
              <a:t>XTDx</a:t>
            </a:r>
            <a:r>
              <a:rPr lang="de-DE" b="1" dirty="0" smtClean="0"/>
              <a:t> </a:t>
            </a:r>
            <a:br>
              <a:rPr lang="de-DE" b="1" dirty="0" smtClean="0"/>
            </a:br>
            <a:r>
              <a:rPr lang="de-DE" b="1" dirty="0" err="1" smtClean="0"/>
              <a:t>closure</a:t>
            </a:r>
            <a:r>
              <a:rPr lang="de-DE" b="1" dirty="0" smtClean="0"/>
              <a:t> </a:t>
            </a:r>
            <a:br>
              <a:rPr lang="de-DE" b="1" dirty="0" smtClean="0"/>
            </a:br>
            <a:r>
              <a:rPr lang="de-DE" b="1" dirty="0" err="1" smtClean="0"/>
              <a:t>times</a:t>
            </a:r>
            <a:r>
              <a:rPr lang="de-DE" b="1" dirty="0" smtClean="0"/>
              <a:t>:</a:t>
            </a:r>
            <a:endParaRPr lang="de-DE" dirty="0"/>
          </a:p>
        </p:txBody>
      </p:sp>
      <p:sp>
        <p:nvSpPr>
          <p:cNvPr id="17" name="Rectangle 16"/>
          <p:cNvSpPr/>
          <p:nvPr/>
        </p:nvSpPr>
        <p:spPr>
          <a:xfrm>
            <a:off x="2236534" y="5245140"/>
            <a:ext cx="73770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 err="1" smtClean="0"/>
              <a:t>morning</a:t>
            </a:r>
            <a:endParaRPr lang="de-DE" sz="1200" dirty="0"/>
          </a:p>
        </p:txBody>
      </p:sp>
      <p:sp>
        <p:nvSpPr>
          <p:cNvPr id="18" name="Rectangle 17"/>
          <p:cNvSpPr/>
          <p:nvPr/>
        </p:nvSpPr>
        <p:spPr>
          <a:xfrm>
            <a:off x="2192650" y="5721346"/>
            <a:ext cx="8322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200" dirty="0" err="1" smtClean="0"/>
              <a:t>afternoon</a:t>
            </a:r>
            <a:endParaRPr lang="de-DE" sz="1200" dirty="0"/>
          </a:p>
        </p:txBody>
      </p:sp>
      <p:sp>
        <p:nvSpPr>
          <p:cNvPr id="9" name="Rectangle 8"/>
          <p:cNvSpPr/>
          <p:nvPr/>
        </p:nvSpPr>
        <p:spPr>
          <a:xfrm>
            <a:off x="3024929" y="6156959"/>
            <a:ext cx="5452028" cy="189653"/>
          </a:xfrm>
          <a:prstGeom prst="rect">
            <a:avLst/>
          </a:prstGeom>
          <a:solidFill>
            <a:srgbClr val="00B050"/>
          </a:solidFill>
        </p:spPr>
        <p:txBody>
          <a:bodyPr rtlCol="0" anchor="ctr">
            <a:noAutofit/>
          </a:bodyPr>
          <a:lstStyle/>
          <a:p>
            <a:pPr algn="ctr">
              <a:lnSpc>
                <a:spcPct val="113000"/>
              </a:lnSpc>
            </a:pPr>
            <a:r>
              <a:rPr lang="de-DE" sz="1400" dirty="0"/>
              <a:t>6</a:t>
            </a:r>
            <a:endParaRPr lang="de-DE" sz="1400" dirty="0" smtClean="0"/>
          </a:p>
        </p:txBody>
      </p:sp>
    </p:spTree>
    <p:extLst>
      <p:ext uri="{BB962C8B-B14F-4D97-AF65-F5344CB8AC3E}">
        <p14:creationId xmlns:p14="http://schemas.microsoft.com/office/powerpoint/2010/main" val="20355773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European_XFEL_Template_Presentation_4x3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XFEL_PowerPoint_4x3.potx" id="{BC191F8A-93AC-4D54-B0A3-61F02C6C23C2}" vid="{3786C33C-45D4-4C30-B0CA-267E7E457705}"/>
    </a:ext>
  </a:extLst>
</a:theme>
</file>

<file path=ppt/theme/theme2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European_XFEL_Template_Presentation_4x3</Template>
  <TotalTime>0</TotalTime>
  <Words>411</Words>
  <Application>Microsoft Office PowerPoint</Application>
  <PresentationFormat>On-screen Show (4:3)</PresentationFormat>
  <Paragraphs>224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European_XFEL_Template_Presentation_4x3</vt:lpstr>
      <vt:lpstr>DESY European XFEL</vt:lpstr>
      <vt:lpstr>Plan for next Operation Phase : April – June 2018 Report by PRC</vt:lpstr>
      <vt:lpstr>PowerPoint Presentation</vt:lpstr>
      <vt:lpstr>Tunnel Access</vt:lpstr>
      <vt:lpstr>Tunnel Closure Times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gruenert</dc:creator>
  <cp:lastModifiedBy>gruenert</cp:lastModifiedBy>
  <cp:revision>99</cp:revision>
  <dcterms:created xsi:type="dcterms:W3CDTF">2016-12-02T16:24:22Z</dcterms:created>
  <dcterms:modified xsi:type="dcterms:W3CDTF">2018-04-19T09:59:30Z</dcterms:modified>
</cp:coreProperties>
</file>