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5" r:id="rId2"/>
    <p:sldId id="266" r:id="rId3"/>
    <p:sldId id="257" r:id="rId4"/>
    <p:sldId id="267" r:id="rId5"/>
    <p:sldId id="258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0E0E0"/>
    <a:srgbClr val="FD930A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59" autoAdjust="0"/>
    <p:restoredTop sz="83939" autoAdjust="0"/>
  </p:normalViewPr>
  <p:slideViewPr>
    <p:cSldViewPr snapToGrid="0" showGuides="1">
      <p:cViewPr>
        <p:scale>
          <a:sx n="100" d="100"/>
          <a:sy n="100" d="100"/>
        </p:scale>
        <p:origin x="-1944" y="-822"/>
      </p:cViewPr>
      <p:guideLst>
        <p:guide orient="horz" pos="3956"/>
        <p:guide orient="horz" pos="900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>
        <p:scale>
          <a:sx n="100" d="100"/>
          <a:sy n="100" d="100"/>
        </p:scale>
        <p:origin x="-3468" y="-72"/>
      </p:cViewPr>
      <p:guideLst>
        <p:guide orient="horz" pos="2880"/>
        <p:guide pos="215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8203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70F96095-A911-4B8A-9974-6A40BAAD5501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1931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2" name="Rectangle 82"/>
          <p:cNvSpPr>
            <a:spLocks noChangeArrowheads="1"/>
          </p:cNvSpPr>
          <p:nvPr userDrawn="1"/>
        </p:nvSpPr>
        <p:spPr bwMode="auto">
          <a:xfrm>
            <a:off x="8442325" y="114300"/>
            <a:ext cx="576264" cy="907200"/>
          </a:xfrm>
          <a:prstGeom prst="rect">
            <a:avLst/>
          </a:prstGeom>
          <a:solidFill>
            <a:schemeClr val="tx1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noProof="0"/>
          </a:p>
        </p:txBody>
      </p:sp>
      <p:sp>
        <p:nvSpPr>
          <p:cNvPr id="10313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4607" y="3411538"/>
            <a:ext cx="8325262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sp>
        <p:nvSpPr>
          <p:cNvPr id="10325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404813" y="1314450"/>
            <a:ext cx="83312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ctr">
              <a:defRPr sz="5500" b="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903253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12391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o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7326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34" descr="Undulator_final_nurh#50DE97_recht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325" y="114300"/>
            <a:ext cx="582613" cy="91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 noProof="0"/>
          </a:p>
        </p:txBody>
      </p:sp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307975"/>
            <a:ext cx="72834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Slide title: Don’t edit here!</a:t>
            </a:r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1000" noProof="0" dirty="0" smtClean="0">
                <a:solidFill>
                  <a:schemeClr val="bg1"/>
                </a:solidFill>
              </a:rPr>
              <a:t>Operations meeting</a:t>
            </a:r>
            <a:endParaRPr lang="en-GB" sz="1000" noProof="0" dirty="0">
              <a:solidFill>
                <a:schemeClr val="bg1"/>
              </a:solidFill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404813" y="1347788"/>
            <a:ext cx="7972425" cy="493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text format – don’t edit!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7" name="Rechteck 16"/>
          <p:cNvSpPr/>
          <p:nvPr/>
        </p:nvSpPr>
        <p:spPr bwMode="auto">
          <a:xfrm>
            <a:off x="8448938" y="784800"/>
            <a:ext cx="576000" cy="247075"/>
          </a:xfrm>
          <a:prstGeom prst="rect">
            <a:avLst/>
          </a:prstGeom>
          <a:noFill/>
          <a:ln>
            <a:noFill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/>
          <a:p>
            <a:pPr lvl="0" algn="ctr" eaLnBrk="0" hangingPunct="0">
              <a:spcBef>
                <a:spcPct val="0"/>
              </a:spcBef>
              <a:buClrTx/>
              <a:buFontTx/>
              <a:buNone/>
            </a:pPr>
            <a:fld id="{7BD41925-BADA-44CD-9D29-92AC82CF061D}" type="slidenum">
              <a:rPr lang="en-GB" sz="1000" b="1" noProof="0" smtClean="0">
                <a:solidFill>
                  <a:schemeClr val="bg1"/>
                </a:solidFill>
                <a:ea typeface="Geneva" pitchFamily="1" charset="-128"/>
              </a:rPr>
              <a:t>‹#›</a:t>
            </a:fld>
            <a:endParaRPr lang="en-GB" sz="1000" b="1" noProof="0" smtClean="0">
              <a:solidFill>
                <a:schemeClr val="bg1"/>
              </a:solidFill>
              <a:ea typeface="Geneva" pitchFamily="1" charset="-128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17475" y="6477000"/>
            <a:ext cx="8902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1" fontAlgn="base" hangingPunct="1">
        <a:spcBef>
          <a:spcPts val="6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Photon Run </a:t>
            </a:r>
            <a:r>
              <a:rPr lang="de-DE" dirty="0" err="1" smtClean="0"/>
              <a:t>Coordinator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119188"/>
            <a:ext cx="8615362" cy="4932362"/>
          </a:xfrm>
        </p:spPr>
        <p:txBody>
          <a:bodyPr/>
          <a:lstStyle/>
          <a:p>
            <a:pPr marL="0" lv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288017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ITDM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174750"/>
            <a:ext cx="8459787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DAQ installations:</a:t>
            </a:r>
          </a:p>
          <a:p>
            <a:r>
              <a:rPr lang="en-US" sz="1600" dirty="0" smtClean="0"/>
              <a:t>SA1</a:t>
            </a:r>
            <a:r>
              <a:rPr lang="en-US" sz="1600" dirty="0"/>
              <a:t>:</a:t>
            </a:r>
          </a:p>
          <a:p>
            <a:pPr lvl="1"/>
            <a:r>
              <a:rPr lang="en-US" sz="1600" dirty="0" smtClean="0"/>
              <a:t>DAQ </a:t>
            </a:r>
            <a:r>
              <a:rPr lang="en-US" sz="1600" dirty="0"/>
              <a:t>instances upgraded (</a:t>
            </a:r>
            <a:r>
              <a:rPr lang="en-US" sz="1600" dirty="0" err="1"/>
              <a:t>Karabo</a:t>
            </a:r>
            <a:r>
              <a:rPr lang="en-US" sz="1600" dirty="0"/>
              <a:t> 2.2.3, </a:t>
            </a:r>
            <a:r>
              <a:rPr lang="en-US" sz="1600" dirty="0" err="1"/>
              <a:t>pcLayer</a:t>
            </a:r>
            <a:r>
              <a:rPr lang="en-US" sz="1600" dirty="0"/>
              <a:t> 1.5.14)</a:t>
            </a:r>
          </a:p>
          <a:p>
            <a:pPr lvl="1"/>
            <a:r>
              <a:rPr lang="en-US" sz="1600" dirty="0" smtClean="0"/>
              <a:t>Data </a:t>
            </a:r>
            <a:r>
              <a:rPr lang="en-US" sz="1600" dirty="0"/>
              <a:t>Source Groups change requests </a:t>
            </a:r>
            <a:r>
              <a:rPr lang="en-US" sz="1600" dirty="0" smtClean="0"/>
              <a:t>– implemented</a:t>
            </a:r>
          </a:p>
          <a:p>
            <a:r>
              <a:rPr lang="en-US" sz="1600" dirty="0" smtClean="0"/>
              <a:t>FXE</a:t>
            </a:r>
            <a:r>
              <a:rPr lang="en-US" sz="1600" dirty="0"/>
              <a:t>:</a:t>
            </a:r>
          </a:p>
          <a:p>
            <a:pPr lvl="1"/>
            <a:r>
              <a:rPr lang="en-US" sz="1600" dirty="0" smtClean="0"/>
              <a:t>2 </a:t>
            </a:r>
            <a:r>
              <a:rPr lang="en-US" sz="1600" dirty="0"/>
              <a:t>DAQ instances upgraded (</a:t>
            </a:r>
            <a:r>
              <a:rPr lang="en-US" sz="1600" dirty="0" err="1"/>
              <a:t>Karabo</a:t>
            </a:r>
            <a:r>
              <a:rPr lang="en-US" sz="1600" dirty="0"/>
              <a:t> 2.2.3, </a:t>
            </a:r>
            <a:r>
              <a:rPr lang="en-US" sz="1600" dirty="0" err="1"/>
              <a:t>pcLayer</a:t>
            </a:r>
            <a:r>
              <a:rPr lang="en-US" sz="1600" dirty="0"/>
              <a:t> 1.5.14)</a:t>
            </a:r>
          </a:p>
          <a:p>
            <a:pPr lvl="1"/>
            <a:r>
              <a:rPr lang="en-US" sz="1600" dirty="0" smtClean="0"/>
              <a:t>LPD </a:t>
            </a:r>
            <a:r>
              <a:rPr lang="en-US" sz="1600" dirty="0"/>
              <a:t>tested successfully</a:t>
            </a:r>
          </a:p>
          <a:p>
            <a:pPr lvl="1"/>
            <a:r>
              <a:rPr lang="en-US" sz="1600" dirty="0" smtClean="0"/>
              <a:t>Official </a:t>
            </a:r>
            <a:r>
              <a:rPr lang="en-US" sz="1600" dirty="0"/>
              <a:t>Data Source Groups tested successfully in terms </a:t>
            </a:r>
            <a:r>
              <a:rPr lang="en-US" sz="1600" dirty="0" smtClean="0"/>
              <a:t>of </a:t>
            </a:r>
            <a:r>
              <a:rPr lang="en-US" sz="1600" dirty="0"/>
              <a:t>compatibility</a:t>
            </a:r>
          </a:p>
          <a:p>
            <a:pPr lvl="1"/>
            <a:r>
              <a:rPr lang="en-US" sz="1600" dirty="0" smtClean="0"/>
              <a:t>Official </a:t>
            </a:r>
            <a:r>
              <a:rPr lang="en-US" sz="1600" dirty="0"/>
              <a:t>Data Source Groups real-time data collection tests not performed yet</a:t>
            </a:r>
          </a:p>
          <a:p>
            <a:pPr lvl="1"/>
            <a:r>
              <a:rPr lang="en-US" sz="1600" dirty="0" smtClean="0"/>
              <a:t>Additional </a:t>
            </a:r>
            <a:r>
              <a:rPr lang="en-US" sz="1600" dirty="0"/>
              <a:t>Data Source Groups are now active and ready to be tested by FXE group</a:t>
            </a:r>
          </a:p>
          <a:p>
            <a:pPr marL="0" indent="0">
              <a:buNone/>
            </a:pPr>
            <a:r>
              <a:rPr lang="en-US" sz="1600" dirty="0"/>
              <a:t> </a:t>
            </a:r>
          </a:p>
          <a:p>
            <a:r>
              <a:rPr lang="en-US" sz="1600" dirty="0" smtClean="0"/>
              <a:t>SPB:</a:t>
            </a:r>
            <a:endParaRPr lang="en-US" sz="1600" dirty="0"/>
          </a:p>
          <a:p>
            <a:pPr lvl="1"/>
            <a:r>
              <a:rPr lang="en-US" sz="1600" dirty="0" smtClean="0"/>
              <a:t>2 </a:t>
            </a:r>
            <a:r>
              <a:rPr lang="en-US" sz="1600" dirty="0"/>
              <a:t>DAQ instances upgraded (</a:t>
            </a:r>
            <a:r>
              <a:rPr lang="en-US" sz="1600" dirty="0" err="1"/>
              <a:t>Karabo</a:t>
            </a:r>
            <a:r>
              <a:rPr lang="en-US" sz="1600" dirty="0"/>
              <a:t> 2.2.3, </a:t>
            </a:r>
            <a:r>
              <a:rPr lang="en-US" sz="1600" dirty="0" err="1"/>
              <a:t>pcLayer</a:t>
            </a:r>
            <a:r>
              <a:rPr lang="en-US" sz="1600" dirty="0"/>
              <a:t> 1.5.13)</a:t>
            </a:r>
          </a:p>
          <a:p>
            <a:pPr lvl="1"/>
            <a:r>
              <a:rPr lang="en-US" sz="1600" dirty="0" smtClean="0"/>
              <a:t>AGIPD </a:t>
            </a:r>
            <a:r>
              <a:rPr lang="en-US" sz="1600" dirty="0"/>
              <a:t>tested successfully</a:t>
            </a:r>
          </a:p>
          <a:p>
            <a:pPr lvl="1"/>
            <a:r>
              <a:rPr lang="en-US" sz="1600" dirty="0" smtClean="0"/>
              <a:t>Official </a:t>
            </a:r>
            <a:r>
              <a:rPr lang="en-US" sz="1600" dirty="0"/>
              <a:t>Data Source Groups compatibility tests not performed yet</a:t>
            </a:r>
          </a:p>
          <a:p>
            <a:pPr lvl="1"/>
            <a:r>
              <a:rPr lang="en-US" sz="1600" dirty="0" smtClean="0"/>
              <a:t> </a:t>
            </a:r>
            <a:r>
              <a:rPr lang="en-US" sz="1600" dirty="0"/>
              <a:t>Official Data Source Groups real-time data collection tests not performed yet</a:t>
            </a:r>
          </a:p>
          <a:p>
            <a:pPr lvl="1"/>
            <a:r>
              <a:rPr lang="en-US" sz="1600" dirty="0" smtClean="0"/>
              <a:t> </a:t>
            </a:r>
            <a:r>
              <a:rPr lang="en-US" sz="1600" dirty="0"/>
              <a:t>Additional Data Source Groups are now active and ready to be tested by SPB group</a:t>
            </a:r>
          </a:p>
          <a:p>
            <a:pPr lvl="1"/>
            <a:endParaRPr lang="en-US" sz="16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76215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Vacuum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231900"/>
            <a:ext cx="8478837" cy="504825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SASE1</a:t>
            </a:r>
            <a:r>
              <a:rPr lang="en-US" b="1" dirty="0"/>
              <a:t>:</a:t>
            </a:r>
          </a:p>
          <a:p>
            <a:r>
              <a:rPr lang="en-US" dirty="0" smtClean="0"/>
              <a:t>Absorber </a:t>
            </a:r>
            <a:r>
              <a:rPr lang="en-US" dirty="0"/>
              <a:t>V0 limit switches re-adjusted during ZZ on Monday</a:t>
            </a:r>
          </a:p>
          <a:p>
            <a:r>
              <a:rPr lang="en-US" dirty="0" smtClean="0"/>
              <a:t>Interlock </a:t>
            </a:r>
            <a:r>
              <a:rPr lang="en-US" dirty="0"/>
              <a:t>definitions updated and tested</a:t>
            </a:r>
          </a:p>
          <a:p>
            <a:r>
              <a:rPr lang="en-US" b="1" dirty="0" smtClean="0"/>
              <a:t>Hardware </a:t>
            </a:r>
            <a:r>
              <a:rPr lang="en-US" b="1" dirty="0"/>
              <a:t>ready for restart</a:t>
            </a:r>
          </a:p>
          <a:p>
            <a:r>
              <a:rPr lang="en-US" b="1" dirty="0" smtClean="0"/>
              <a:t>XTD2 </a:t>
            </a:r>
            <a:r>
              <a:rPr lang="en-US" b="1" dirty="0"/>
              <a:t>closed, closure of XTD9 today 1:30 p.m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 smtClean="0"/>
              <a:t>SASE3</a:t>
            </a:r>
            <a:r>
              <a:rPr lang="en-US" b="1" dirty="0"/>
              <a:t>:</a:t>
            </a:r>
          </a:p>
          <a:p>
            <a:r>
              <a:rPr lang="en-US" b="1" dirty="0" smtClean="0"/>
              <a:t>Vacuum </a:t>
            </a:r>
            <a:r>
              <a:rPr lang="en-US" b="1" dirty="0"/>
              <a:t>system closed and ready for restart</a:t>
            </a:r>
          </a:p>
          <a:p>
            <a:r>
              <a:rPr lang="en-US" dirty="0" smtClean="0"/>
              <a:t>Gas-Attenuator:</a:t>
            </a:r>
          </a:p>
          <a:p>
            <a:pPr lvl="1"/>
            <a:r>
              <a:rPr lang="en-US" dirty="0" err="1" smtClean="0"/>
              <a:t>Ar</a:t>
            </a:r>
            <a:r>
              <a:rPr lang="en-US" dirty="0" smtClean="0"/>
              <a:t>-line </a:t>
            </a:r>
            <a:r>
              <a:rPr lang="en-US" dirty="0"/>
              <a:t>has leaking component, to be exchanged by </a:t>
            </a:r>
            <a:r>
              <a:rPr lang="en-US" dirty="0" err="1"/>
              <a:t>Dräger</a:t>
            </a:r>
            <a:r>
              <a:rPr lang="en-US" dirty="0"/>
              <a:t> (-&gt; June) temporary solution in </a:t>
            </a:r>
            <a:r>
              <a:rPr lang="en-US" dirty="0" smtClean="0"/>
              <a:t>place</a:t>
            </a:r>
          </a:p>
          <a:p>
            <a:pPr lvl="1"/>
            <a:r>
              <a:rPr lang="en-US" dirty="0" smtClean="0"/>
              <a:t>PID </a:t>
            </a:r>
            <a:r>
              <a:rPr lang="en-US" dirty="0"/>
              <a:t>control still not operational, only manual mode possible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9671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SPB/SFX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5600" y="1162050"/>
            <a:ext cx="8604249" cy="5118100"/>
          </a:xfrm>
        </p:spPr>
        <p:txBody>
          <a:bodyPr/>
          <a:lstStyle/>
          <a:p>
            <a:r>
              <a:rPr lang="en-US" sz="2000" dirty="0" smtClean="0"/>
              <a:t>SPB/SFX </a:t>
            </a:r>
            <a:r>
              <a:rPr lang="en-US" sz="2000" dirty="0"/>
              <a:t>PLC loop updates to latest </a:t>
            </a:r>
            <a:r>
              <a:rPr lang="en-US" sz="2000" dirty="0" smtClean="0"/>
              <a:t>firmware</a:t>
            </a:r>
          </a:p>
          <a:p>
            <a:r>
              <a:rPr lang="en-US" sz="2000" dirty="0" err="1" smtClean="0"/>
              <a:t>Karabo</a:t>
            </a:r>
            <a:r>
              <a:rPr lang="en-US" sz="2000" dirty="0" smtClean="0"/>
              <a:t> </a:t>
            </a:r>
            <a:r>
              <a:rPr lang="en-US" sz="2000" dirty="0"/>
              <a:t>update Completed, remaining tasks/issues with k2.2.3: </a:t>
            </a:r>
            <a:endParaRPr lang="en-US" sz="2000" dirty="0" smtClean="0"/>
          </a:p>
          <a:p>
            <a:pPr lvl="1"/>
            <a:r>
              <a:rPr lang="en-US" sz="2000" dirty="0" smtClean="0"/>
              <a:t>Latest </a:t>
            </a:r>
            <a:r>
              <a:rPr lang="en-US" sz="2000" dirty="0"/>
              <a:t>patch solves Ion pump problem. </a:t>
            </a:r>
            <a:endParaRPr lang="en-US" sz="2000" dirty="0" smtClean="0"/>
          </a:p>
          <a:p>
            <a:pPr lvl="1"/>
            <a:r>
              <a:rPr lang="en-US" sz="2000" dirty="0" smtClean="0"/>
              <a:t>Some </a:t>
            </a:r>
            <a:r>
              <a:rPr lang="en-US" sz="2000" dirty="0"/>
              <a:t>strangeness observed for </a:t>
            </a:r>
            <a:r>
              <a:rPr lang="en-US" sz="2000" dirty="0" err="1"/>
              <a:t>BeckhoffCom</a:t>
            </a:r>
            <a:r>
              <a:rPr lang="en-US" sz="2000" dirty="0"/>
              <a:t> when running with script, but nothing critical. </a:t>
            </a:r>
            <a:endParaRPr lang="en-US" sz="2000" dirty="0" smtClean="0"/>
          </a:p>
          <a:p>
            <a:pPr lvl="1"/>
            <a:r>
              <a:rPr lang="en-US" sz="2000" b="1" dirty="0" smtClean="0"/>
              <a:t>Motors </a:t>
            </a:r>
            <a:r>
              <a:rPr lang="en-US" sz="2000" b="1" dirty="0"/>
              <a:t>seem to show more errors </a:t>
            </a:r>
            <a:r>
              <a:rPr lang="en-US" sz="2000" b="1" dirty="0" smtClean="0"/>
              <a:t>than </a:t>
            </a:r>
            <a:r>
              <a:rPr lang="en-US" sz="2000" b="1" dirty="0"/>
              <a:t>observed before </a:t>
            </a:r>
            <a:r>
              <a:rPr lang="en-US" sz="2000" dirty="0"/>
              <a:t>(assumed to be correct). </a:t>
            </a:r>
            <a:endParaRPr lang="en-US" sz="2000" dirty="0" smtClean="0"/>
          </a:p>
          <a:p>
            <a:pPr lvl="1"/>
            <a:r>
              <a:rPr lang="en-US" sz="2000" dirty="0" smtClean="0"/>
              <a:t>Full </a:t>
            </a:r>
            <a:r>
              <a:rPr lang="en-US" sz="2000" dirty="0"/>
              <a:t>display of interlock still needs some work. </a:t>
            </a:r>
            <a:endParaRPr lang="en-US" sz="2000" dirty="0" smtClean="0"/>
          </a:p>
          <a:p>
            <a:pPr lvl="1"/>
            <a:r>
              <a:rPr lang="en-US" sz="2000" dirty="0" smtClean="0"/>
              <a:t>Combined </a:t>
            </a:r>
            <a:r>
              <a:rPr lang="en-US" sz="2000" dirty="0"/>
              <a:t>motion still needs to wait for full PLC implementation. </a:t>
            </a:r>
            <a:endParaRPr lang="en-US" sz="2000" dirty="0" smtClean="0"/>
          </a:p>
          <a:p>
            <a:pPr lvl="1"/>
            <a:r>
              <a:rPr lang="en-US" sz="2000" dirty="0" smtClean="0"/>
              <a:t>Outstanding </a:t>
            </a:r>
            <a:r>
              <a:rPr lang="en-US" sz="2000" dirty="0"/>
              <a:t>PLC updates could still show </a:t>
            </a:r>
            <a:r>
              <a:rPr lang="en-US" sz="2000" dirty="0" smtClean="0"/>
              <a:t>more problems</a:t>
            </a:r>
          </a:p>
          <a:p>
            <a:r>
              <a:rPr lang="en-US" sz="2000" dirty="0"/>
              <a:t>AGIPD restart - Likely no firmware update before next user period</a:t>
            </a:r>
          </a:p>
          <a:p>
            <a:r>
              <a:rPr lang="en-US" sz="2000" dirty="0"/>
              <a:t>PAM </a:t>
            </a:r>
            <a:r>
              <a:rPr lang="en-US" sz="2000" dirty="0" err="1"/>
              <a:t>Smaract</a:t>
            </a:r>
            <a:r>
              <a:rPr lang="en-US" sz="2000" dirty="0"/>
              <a:t> motor control via PLC </a:t>
            </a:r>
            <a:r>
              <a:rPr lang="en-US" sz="2000" dirty="0" smtClean="0"/>
              <a:t>- </a:t>
            </a:r>
            <a:r>
              <a:rPr lang="en-US" sz="2000" dirty="0"/>
              <a:t>The </a:t>
            </a:r>
            <a:r>
              <a:rPr lang="en-US" sz="2000" dirty="0" err="1"/>
              <a:t>SmarAct</a:t>
            </a:r>
            <a:r>
              <a:rPr lang="en-US" sz="2000" dirty="0"/>
              <a:t> (in vacuum motors) issue still needs to be addressed by AE. </a:t>
            </a:r>
          </a:p>
          <a:p>
            <a:r>
              <a:rPr lang="en-US" sz="2000" dirty="0"/>
              <a:t>EHC_PAM/SAMPLE1_X, is stuck in an error </a:t>
            </a:r>
            <a:r>
              <a:rPr lang="en-US" sz="2000" dirty="0" err="1" smtClean="0"/>
              <a:t>state.Encoders</a:t>
            </a:r>
            <a:r>
              <a:rPr lang="en-US" sz="2000" dirty="0" smtClean="0"/>
              <a:t> </a:t>
            </a:r>
            <a:r>
              <a:rPr lang="en-US" sz="2000" dirty="0"/>
              <a:t>are </a:t>
            </a:r>
            <a:r>
              <a:rPr lang="en-US" sz="2000" dirty="0" smtClean="0"/>
              <a:t>all </a:t>
            </a:r>
            <a:r>
              <a:rPr lang="en-US" sz="2000" dirty="0"/>
              <a:t>wrongly configured. </a:t>
            </a:r>
            <a:r>
              <a:rPr lang="en-US" sz="2000" dirty="0" smtClean="0"/>
              <a:t>Needs </a:t>
            </a:r>
            <a:r>
              <a:rPr lang="en-US" sz="2000" dirty="0"/>
              <a:t>more </a:t>
            </a:r>
            <a:r>
              <a:rPr lang="en-US" sz="2000" dirty="0" smtClean="0"/>
              <a:t>work </a:t>
            </a:r>
            <a:r>
              <a:rPr lang="en-US" sz="2000" dirty="0"/>
              <a:t>from AE.</a:t>
            </a:r>
          </a:p>
          <a:p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14907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SPB/SFX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174750"/>
            <a:ext cx="8408987" cy="5105400"/>
          </a:xfrm>
        </p:spPr>
        <p:txBody>
          <a:bodyPr/>
          <a:lstStyle/>
          <a:p>
            <a:r>
              <a:rPr lang="en-US" sz="2000" dirty="0" smtClean="0"/>
              <a:t>SPB_EHC_SCR </a:t>
            </a:r>
            <a:r>
              <a:rPr lang="en-US" sz="2000" dirty="0"/>
              <a:t>focus and zoom motors: </a:t>
            </a:r>
          </a:p>
          <a:p>
            <a:pPr lvl="1"/>
            <a:r>
              <a:rPr lang="en-US" sz="2000" dirty="0" smtClean="0"/>
              <a:t>PLC </a:t>
            </a:r>
            <a:r>
              <a:rPr lang="en-US" sz="2000" dirty="0"/>
              <a:t>control Test was done last </a:t>
            </a:r>
            <a:r>
              <a:rPr lang="en-US" sz="2000" dirty="0" smtClean="0"/>
              <a:t>week, zoom </a:t>
            </a:r>
            <a:r>
              <a:rPr lang="en-US" sz="2000" dirty="0"/>
              <a:t>motor appears to be </a:t>
            </a:r>
            <a:r>
              <a:rPr lang="en-US" sz="2000" dirty="0" smtClean="0"/>
              <a:t>broken, </a:t>
            </a:r>
            <a:r>
              <a:rPr lang="en-US" sz="2000" dirty="0"/>
              <a:t>to be replaced</a:t>
            </a:r>
            <a:r>
              <a:rPr lang="en-US" sz="2000" dirty="0" smtClean="0"/>
              <a:t>. </a:t>
            </a:r>
          </a:p>
          <a:p>
            <a:pPr lvl="1"/>
            <a:r>
              <a:rPr lang="en-US" sz="2000" b="1" dirty="0" smtClean="0"/>
              <a:t>No </a:t>
            </a:r>
            <a:r>
              <a:rPr lang="en-US" sz="2000" b="1" dirty="0"/>
              <a:t>communication between </a:t>
            </a:r>
            <a:r>
              <a:rPr lang="en-US" sz="2000" b="1" dirty="0" err="1"/>
              <a:t>Technosoft</a:t>
            </a:r>
            <a:r>
              <a:rPr lang="en-US" sz="2000" b="1" dirty="0"/>
              <a:t> terminal and Hall end switches. </a:t>
            </a:r>
            <a:endParaRPr lang="en-US" sz="2000" b="1" dirty="0" smtClean="0"/>
          </a:p>
          <a:p>
            <a:r>
              <a:rPr lang="en-US" sz="2000" dirty="0" smtClean="0"/>
              <a:t>INLINEMIC </a:t>
            </a:r>
            <a:r>
              <a:rPr lang="en-US" sz="2000" dirty="0"/>
              <a:t>motors: random movement (last happened in ~March</a:t>
            </a:r>
            <a:r>
              <a:rPr lang="en-US" sz="2000" dirty="0" smtClean="0"/>
              <a:t>) - </a:t>
            </a:r>
            <a:r>
              <a:rPr lang="en-US" sz="2000" b="1" dirty="0"/>
              <a:t>Cross talk signals between motor and encoder cables to be </a:t>
            </a:r>
            <a:r>
              <a:rPr lang="en-US" sz="2000" b="1" dirty="0" smtClean="0"/>
              <a:t>investigated</a:t>
            </a:r>
          </a:p>
          <a:p>
            <a:r>
              <a:rPr lang="en-US" sz="2000" dirty="0"/>
              <a:t>SPB_MVE and SPB_MVP mirrors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Completed </a:t>
            </a:r>
            <a:r>
              <a:rPr lang="en-US" sz="2000" dirty="0"/>
              <a:t>installation in CW 16 together with FMB </a:t>
            </a:r>
            <a:r>
              <a:rPr lang="en-US" sz="2000" dirty="0" smtClean="0"/>
              <a:t>Oxford</a:t>
            </a:r>
          </a:p>
          <a:p>
            <a:r>
              <a:rPr lang="en-US" sz="2000" dirty="0" smtClean="0"/>
              <a:t>Interlock </a:t>
            </a:r>
            <a:r>
              <a:rPr lang="en-US" sz="2000" dirty="0"/>
              <a:t>conditions for &gt;1 pulse / train need to be </a:t>
            </a:r>
            <a:r>
              <a:rPr lang="en-US" sz="2000" dirty="0" smtClean="0"/>
              <a:t>checked</a:t>
            </a:r>
            <a:br>
              <a:rPr lang="en-US" sz="2000" dirty="0" smtClean="0"/>
            </a:br>
            <a:r>
              <a:rPr lang="en-US" sz="2000" dirty="0" smtClean="0"/>
              <a:t>During last user period, several </a:t>
            </a:r>
            <a:r>
              <a:rPr lang="en-US" sz="2000" b="1" dirty="0" smtClean="0"/>
              <a:t>devices could be moved into the beam without an automatic associated reduction to beam mode 1</a:t>
            </a:r>
            <a:r>
              <a:rPr lang="en-US" sz="2000" dirty="0" smtClean="0"/>
              <a:t> (single-pulse). </a:t>
            </a:r>
          </a:p>
          <a:p>
            <a:r>
              <a:rPr lang="en-US" sz="2000" dirty="0" smtClean="0"/>
              <a:t>Pump-probe laser: preliminary </a:t>
            </a:r>
            <a:r>
              <a:rPr lang="en-US" sz="2000" dirty="0"/>
              <a:t>beam-transport optics are set up using an alignment laser. </a:t>
            </a:r>
            <a:endParaRPr lang="de-DE" sz="2000" dirty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465104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FXE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97214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Laser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200150"/>
            <a:ext cx="7972425" cy="5080000"/>
          </a:xfrm>
        </p:spPr>
        <p:txBody>
          <a:bodyPr/>
          <a:lstStyle/>
          <a:p>
            <a:r>
              <a:rPr lang="en-US" dirty="0" smtClean="0"/>
              <a:t>both </a:t>
            </a:r>
            <a:r>
              <a:rPr lang="en-US" dirty="0"/>
              <a:t>NOPAs are operating </a:t>
            </a:r>
            <a:endParaRPr lang="en-US" dirty="0" smtClean="0"/>
          </a:p>
          <a:p>
            <a:r>
              <a:rPr lang="en-US" b="1" dirty="0" smtClean="0"/>
              <a:t>AC</a:t>
            </a:r>
            <a:r>
              <a:rPr lang="en-US" b="1" dirty="0"/>
              <a:t>: humidity is oscillating at half hourly period. This impacts on laser timing/spectrum </a:t>
            </a:r>
            <a:endParaRPr lang="en-US" b="1" dirty="0" smtClean="0"/>
          </a:p>
          <a:p>
            <a:r>
              <a:rPr lang="en-US" dirty="0" smtClean="0"/>
              <a:t>laser </a:t>
            </a:r>
            <a:r>
              <a:rPr lang="en-US" dirty="0"/>
              <a:t>will be operated with </a:t>
            </a:r>
            <a:r>
              <a:rPr lang="en-US" dirty="0" err="1"/>
              <a:t>rf</a:t>
            </a:r>
            <a:r>
              <a:rPr lang="en-US" dirty="0"/>
              <a:t>-sync only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major </a:t>
            </a:r>
            <a:r>
              <a:rPr lang="en-US" dirty="0"/>
              <a:t>upgrades planned on Mo. 30th April: </a:t>
            </a:r>
            <a:endParaRPr lang="en-US" dirty="0" smtClean="0"/>
          </a:p>
          <a:p>
            <a:pPr lvl="1"/>
            <a:r>
              <a:rPr lang="en-US" dirty="0" err="1" smtClean="0"/>
              <a:t>Karabo</a:t>
            </a:r>
            <a:r>
              <a:rPr lang="en-US" dirty="0" smtClean="0"/>
              <a:t> 2.2.3</a:t>
            </a:r>
          </a:p>
          <a:p>
            <a:pPr lvl="1"/>
            <a:r>
              <a:rPr lang="en-US" smtClean="0"/>
              <a:t>PLC FW</a:t>
            </a:r>
            <a:endParaRPr lang="en-US" dirty="0" smtClean="0"/>
          </a:p>
          <a:p>
            <a:pPr lvl="1"/>
            <a:r>
              <a:rPr lang="en-US" dirty="0" smtClean="0"/>
              <a:t>back </a:t>
            </a:r>
            <a:r>
              <a:rPr lang="en-US" dirty="0"/>
              <a:t>to machine timing 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beam </a:t>
            </a:r>
            <a:r>
              <a:rPr lang="en-US" dirty="0"/>
              <a:t>to FXE/SPB latest 07. May 2018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60433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CAS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3928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Detectors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50"/>
              </a:spcBef>
            </a:pPr>
            <a:r>
              <a:rPr lang="en-GB" sz="2000" b="1" dirty="0"/>
              <a:t>AGIPD at SPB</a:t>
            </a:r>
          </a:p>
          <a:p>
            <a:pPr lvl="1">
              <a:spcBef>
                <a:spcPts val="150"/>
              </a:spcBef>
            </a:pPr>
            <a:r>
              <a:rPr lang="en-GB" sz="2000" dirty="0"/>
              <a:t>Functional tests of camera (automatic procedures) after </a:t>
            </a:r>
            <a:r>
              <a:rPr lang="en-GB" sz="2000" dirty="0" err="1"/>
              <a:t>Karabo</a:t>
            </a:r>
            <a:r>
              <a:rPr lang="en-GB" sz="2000" dirty="0"/>
              <a:t> upgrade successful</a:t>
            </a:r>
          </a:p>
          <a:p>
            <a:pPr lvl="1">
              <a:spcBef>
                <a:spcPts val="150"/>
              </a:spcBef>
            </a:pPr>
            <a:r>
              <a:rPr lang="en-GB" sz="2000" dirty="0"/>
              <a:t>Warm up of the system planned for today</a:t>
            </a:r>
          </a:p>
          <a:p>
            <a:pPr marL="0" indent="0">
              <a:buNone/>
            </a:pPr>
            <a:r>
              <a:rPr lang="en-US" sz="2000" b="1" dirty="0"/>
              <a:t>LPD:</a:t>
            </a:r>
          </a:p>
          <a:p>
            <a:pPr lvl="0"/>
            <a:r>
              <a:rPr lang="en-US" sz="2000" dirty="0"/>
              <a:t>Supported DAQ software testing, no major issues found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5008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Advanced</a:t>
            </a:r>
            <a:r>
              <a:rPr lang="de-DE" dirty="0" smtClean="0"/>
              <a:t> Electronics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Reported </a:t>
            </a:r>
            <a:r>
              <a:rPr lang="en-US" b="1" dirty="0"/>
              <a:t>issue with ion pumps were identified and fixed </a:t>
            </a:r>
            <a:r>
              <a:rPr lang="en-US" dirty="0"/>
              <a:t>in PLC </a:t>
            </a:r>
            <a:r>
              <a:rPr lang="en-US" dirty="0" smtClean="0"/>
              <a:t>framework release </a:t>
            </a:r>
            <a:r>
              <a:rPr lang="en-US" dirty="0"/>
              <a:t>1.27.11 on Friday</a:t>
            </a:r>
          </a:p>
          <a:p>
            <a:r>
              <a:rPr lang="en-US" b="1" dirty="0" smtClean="0"/>
              <a:t>Updates </a:t>
            </a:r>
            <a:r>
              <a:rPr lang="en-US" b="1" dirty="0"/>
              <a:t>of tunnel loops </a:t>
            </a:r>
            <a:r>
              <a:rPr lang="en-US" b="1" dirty="0" smtClean="0"/>
              <a:t>completed</a:t>
            </a:r>
          </a:p>
          <a:p>
            <a:pPr lvl="1"/>
            <a:r>
              <a:rPr lang="en-US" dirty="0" smtClean="0"/>
              <a:t>included </a:t>
            </a:r>
            <a:r>
              <a:rPr lang="en-US" dirty="0"/>
              <a:t>fixed PLC framework </a:t>
            </a:r>
            <a:r>
              <a:rPr lang="en-US" dirty="0" smtClean="0"/>
              <a:t>release</a:t>
            </a:r>
          </a:p>
          <a:p>
            <a:pPr lvl="1"/>
            <a:r>
              <a:rPr lang="en-US" dirty="0" smtClean="0"/>
              <a:t>included </a:t>
            </a:r>
            <a:r>
              <a:rPr lang="en-US" dirty="0"/>
              <a:t>changes of the interlocks and interfaces to MPS</a:t>
            </a:r>
          </a:p>
          <a:p>
            <a:r>
              <a:rPr lang="en-US" dirty="0"/>
              <a:t>Updates of SPB loops started</a:t>
            </a:r>
            <a:endParaRPr lang="de-DE"/>
          </a:p>
          <a:p>
            <a:r>
              <a:rPr lang="en-US" smtClean="0"/>
              <a:t>FXE </a:t>
            </a:r>
            <a:r>
              <a:rPr lang="en-US" dirty="0"/>
              <a:t>loop not updated, since it is waited for update of </a:t>
            </a:r>
            <a:r>
              <a:rPr lang="en-US" dirty="0" err="1"/>
              <a:t>Alio</a:t>
            </a:r>
            <a:r>
              <a:rPr lang="en-US" dirty="0"/>
              <a:t> </a:t>
            </a:r>
            <a:r>
              <a:rPr lang="en-US" dirty="0" smtClean="0"/>
              <a:t>device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782231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-european-xfel-gmbh_presentation">
  <a:themeElements>
    <a:clrScheme name="XFEL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000000"/>
      </a:accent3>
      <a:accent4>
        <a:srgbClr val="626262"/>
      </a:accent4>
      <a:accent5>
        <a:srgbClr val="ACABB1"/>
      </a:accent5>
      <a:accent6>
        <a:srgbClr val="E0E0E0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268288" marR="0" indent="-26828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0000"/>
          <a:buFont typeface="Wingdings" pitchFamily="2" charset="2"/>
          <a:buChar char="n"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accent3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noFill/>
        <a:ln w="1270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none" rtlCol="0">
        <a:spAutoFit/>
      </a:bodyPr>
      <a:lstStyle>
        <a:defPPr marL="268288" indent="-268288">
          <a:spcBef>
            <a:spcPts val="600"/>
          </a:spcBef>
          <a:buClr>
            <a:schemeClr val="accent2"/>
          </a:buClr>
          <a:buSzPct val="80000"/>
          <a:defRPr sz="2000" smtClean="0">
            <a:solidFill>
              <a:schemeClr val="accent3"/>
            </a:solidFill>
          </a:defRPr>
        </a:defPPr>
      </a:lstStyle>
    </a:tx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template-european-xfel-gmbh_presentation_test03</Template>
  <TotalTime>0</TotalTime>
  <Words>490</Words>
  <Application>Microsoft Office PowerPoint</Application>
  <PresentationFormat>On-screen Show (4:3)</PresentationFormat>
  <Paragraphs>76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template-european-xfel-gmbh_presentation</vt:lpstr>
      <vt:lpstr>Photon Run Coordinator</vt:lpstr>
      <vt:lpstr>Vacuum</vt:lpstr>
      <vt:lpstr>SPB/SFX</vt:lpstr>
      <vt:lpstr>SPB/SFX</vt:lpstr>
      <vt:lpstr>FXE</vt:lpstr>
      <vt:lpstr>Laser</vt:lpstr>
      <vt:lpstr>CAS</vt:lpstr>
      <vt:lpstr>Detectors</vt:lpstr>
      <vt:lpstr>Advanced Electronics</vt:lpstr>
      <vt:lpstr>ITDM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Poppe, Frank</dc:creator>
  <cp:lastModifiedBy>Adriano Violante</cp:lastModifiedBy>
  <cp:revision>444</cp:revision>
  <cp:lastPrinted>2008-09-01T15:04:16Z</cp:lastPrinted>
  <dcterms:created xsi:type="dcterms:W3CDTF">2012-08-22T09:26:39Z</dcterms:created>
  <dcterms:modified xsi:type="dcterms:W3CDTF">2018-04-27T06:02:17Z</dcterms:modified>
</cp:coreProperties>
</file>