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2325" y="114300"/>
            <a:ext cx="576264" cy="907200"/>
          </a:xfrm>
          <a:prstGeom prst="rect">
            <a:avLst/>
          </a:prstGeom>
          <a:solidFill>
            <a:schemeClr val="tx1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ea typeface="ＭＳ Ｐゴシック" pitchFamily="112" charset="-128"/>
            </a:endParaRPr>
          </a:p>
        </p:txBody>
      </p:sp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ea typeface="ＭＳ Ｐゴシック" pitchFamily="112" charset="-128"/>
            </a:endParaRPr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4607" y="3411538"/>
            <a:ext cx="8325262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ea typeface="ＭＳ Ｐゴシック" pitchFamily="112" charset="-128"/>
            </a:endParaRP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404813" y="1314450"/>
            <a:ext cx="83312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algn="ctr">
              <a:defRPr sz="5500" b="0">
                <a:solidFill>
                  <a:schemeClr val="tx1"/>
                </a:solidFill>
              </a:defRPr>
            </a:lvl1pPr>
          </a:lstStyle>
          <a:p>
            <a:pPr lvl="0"/>
            <a:endParaRPr lang="en-GB" noProof="0" dirty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428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81274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6287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o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737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34" descr="Undulator_final_nurh#50DE97_recht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2325" y="114300"/>
            <a:ext cx="582613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261748"/>
              </a:solidFill>
              <a:ea typeface="ＭＳ Ｐゴシック" pitchFamily="112" charset="-128"/>
            </a:endParaRPr>
          </a:p>
        </p:txBody>
      </p:sp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307975"/>
            <a:ext cx="72834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Slide title: Don’t edit here!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pitchFamily="2" charset="2"/>
              <a:buChar char="n"/>
            </a:pPr>
            <a:endParaRPr lang="en-GB" sz="900">
              <a:solidFill>
                <a:srgbClr val="261748"/>
              </a:solidFill>
              <a:ea typeface="ＭＳ Ｐゴシック" pitchFamily="112" charset="-128"/>
            </a:endParaRPr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000" dirty="0">
                <a:solidFill>
                  <a:srgbClr val="FFFFFF"/>
                </a:solidFill>
                <a:ea typeface="ＭＳ Ｐゴシック" pitchFamily="112" charset="-128"/>
              </a:rPr>
              <a:t>Readiness meeting</a:t>
            </a:r>
            <a:endParaRPr lang="en-GB" sz="1000" dirty="0">
              <a:solidFill>
                <a:srgbClr val="FFFFFF"/>
              </a:solidFill>
              <a:ea typeface="ＭＳ Ｐゴシック" pitchFamily="112" charset="-128"/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404813" y="1347788"/>
            <a:ext cx="7972425" cy="493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text format – don’t edit!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" name="Rechteck 16"/>
          <p:cNvSpPr/>
          <p:nvPr/>
        </p:nvSpPr>
        <p:spPr bwMode="auto">
          <a:xfrm>
            <a:off x="8448938" y="784800"/>
            <a:ext cx="576000" cy="247075"/>
          </a:xfrm>
          <a:prstGeom prst="rect">
            <a:avLst/>
          </a:prstGeom>
          <a:noFill/>
          <a:ln>
            <a:noFill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fld id="{7BD41925-BADA-44CD-9D29-92AC82CF061D}" type="slidenum">
              <a:rPr lang="en-GB" sz="1000" b="1">
                <a:solidFill>
                  <a:srgbClr val="FFFFFF"/>
                </a:solidFill>
                <a:ea typeface="Geneva" pitchFamily="1" charset="-128"/>
              </a:rPr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z="1000" b="1">
              <a:solidFill>
                <a:srgbClr val="FFFFFF"/>
              </a:solidFill>
              <a:ea typeface="Geneva" pitchFamily="1" charset="-128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17475" y="6477000"/>
            <a:ext cx="89027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pPr fontAlgn="base">
              <a:spcAft>
                <a:spcPct val="0"/>
              </a:spcAft>
            </a:pPr>
            <a:endParaRPr lang="en-GB" dirty="0" smtClean="0">
              <a:ea typeface="ＭＳ Ｐゴシック" pitchFamily="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574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ts val="6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3825" y="1014413"/>
            <a:ext cx="8915400" cy="4932362"/>
          </a:xfrm>
        </p:spPr>
        <p:txBody>
          <a:bodyPr/>
          <a:lstStyle/>
          <a:p>
            <a:pPr lvl="0"/>
            <a:r>
              <a:rPr lang="en-US" sz="1670" dirty="0"/>
              <a:t>accelerator is starting up beam operation already since last week</a:t>
            </a:r>
          </a:p>
          <a:p>
            <a:pPr lvl="0"/>
            <a:r>
              <a:rPr lang="en-US" sz="1670" dirty="0"/>
              <a:t>tunnel closures happened as scheduled : </a:t>
            </a:r>
            <a:r>
              <a:rPr lang="en-US" sz="1670" dirty="0" err="1"/>
              <a:t>monday</a:t>
            </a:r>
            <a:r>
              <a:rPr lang="en-US" sz="1670" dirty="0"/>
              <a:t> XTD1+2, </a:t>
            </a:r>
            <a:r>
              <a:rPr lang="en-US" sz="1670" dirty="0" err="1"/>
              <a:t>tuesday</a:t>
            </a:r>
            <a:r>
              <a:rPr lang="en-US" sz="1670" dirty="0"/>
              <a:t> XTD10, this </a:t>
            </a:r>
            <a:r>
              <a:rPr lang="en-US" sz="1670" dirty="0" err="1"/>
              <a:t>friday</a:t>
            </a:r>
            <a:r>
              <a:rPr lang="en-US" sz="1670" dirty="0"/>
              <a:t> XTD9</a:t>
            </a:r>
          </a:p>
          <a:p>
            <a:pPr lvl="0"/>
            <a:r>
              <a:rPr lang="en-US" sz="1670" dirty="0"/>
              <a:t>until this </a:t>
            </a:r>
            <a:r>
              <a:rPr lang="en-US" sz="1670" dirty="0" err="1"/>
              <a:t>thursday</a:t>
            </a:r>
            <a:r>
              <a:rPr lang="en-US" sz="1670" dirty="0"/>
              <a:t> only beam up to TLD (LLRF commissioning is ongoing in XTL), magnet tests in XTD1</a:t>
            </a:r>
          </a:p>
          <a:p>
            <a:pPr lvl="0"/>
            <a:r>
              <a:rPr lang="en-US" sz="1670" dirty="0"/>
              <a:t>photon systems were/are being prepared to receive beam </a:t>
            </a:r>
          </a:p>
          <a:p>
            <a:pPr lvl="1"/>
            <a:r>
              <a:rPr lang="en-US" sz="1670" dirty="0"/>
              <a:t>ZZ-access to XTD2 on </a:t>
            </a:r>
            <a:r>
              <a:rPr lang="en-US" sz="1670" dirty="0" err="1"/>
              <a:t>monday</a:t>
            </a:r>
            <a:r>
              <a:rPr lang="en-US" sz="1670" dirty="0"/>
              <a:t> for absorber/V0</a:t>
            </a:r>
          </a:p>
          <a:p>
            <a:pPr lvl="1"/>
            <a:r>
              <a:rPr lang="en-US" sz="1670" dirty="0"/>
              <a:t>ZZ-access to XTD1 on </a:t>
            </a:r>
            <a:r>
              <a:rPr lang="en-US" sz="1670" dirty="0" err="1"/>
              <a:t>wednesday</a:t>
            </a:r>
            <a:r>
              <a:rPr lang="en-US" sz="1670" dirty="0"/>
              <a:t> to check several PLC-loop issues (EPS-loop and vacuum loop)</a:t>
            </a:r>
          </a:p>
          <a:p>
            <a:pPr lvl="1"/>
            <a:r>
              <a:rPr lang="en-US" sz="1670" dirty="0"/>
              <a:t>SA2-V0-valve is open and photon system ready to receive beam in XTD1</a:t>
            </a:r>
          </a:p>
          <a:p>
            <a:pPr lvl="1"/>
            <a:r>
              <a:rPr lang="en-US" sz="1670" dirty="0"/>
              <a:t>ZZ-access to XTD1 on </a:t>
            </a:r>
            <a:r>
              <a:rPr lang="en-US" sz="1670" dirty="0" err="1"/>
              <a:t>friday</a:t>
            </a:r>
            <a:r>
              <a:rPr lang="en-US" sz="1670" dirty="0"/>
              <a:t> to fix EPS-loop issue</a:t>
            </a:r>
          </a:p>
          <a:p>
            <a:pPr lvl="1"/>
            <a:r>
              <a:rPr lang="en-US" sz="1670" dirty="0"/>
              <a:t>tests of SA2 </a:t>
            </a:r>
            <a:r>
              <a:rPr lang="en-US" sz="1670" dirty="0" err="1"/>
              <a:t>karabo</a:t>
            </a:r>
            <a:r>
              <a:rPr lang="en-US" sz="1670" dirty="0"/>
              <a:t> devices and DAQ ongoing</a:t>
            </a:r>
          </a:p>
          <a:p>
            <a:pPr lvl="1"/>
            <a:r>
              <a:rPr lang="en-US" sz="1670" dirty="0"/>
              <a:t>photon commissioning shifts restarted </a:t>
            </a:r>
            <a:r>
              <a:rPr lang="en-US" sz="1670" dirty="0" err="1"/>
              <a:t>thursday</a:t>
            </a:r>
            <a:r>
              <a:rPr lang="en-US" sz="1670" dirty="0"/>
              <a:t>, XGM in XTD2 is online</a:t>
            </a:r>
          </a:p>
          <a:p>
            <a:pPr lvl="0"/>
            <a:r>
              <a:rPr lang="en-US" sz="1670" dirty="0" err="1"/>
              <a:t>friday</a:t>
            </a:r>
            <a:r>
              <a:rPr lang="en-US" sz="1670" dirty="0"/>
              <a:t> : startup in SA1, start XGM in XTD1, BBA SA1, startup in XTD1 with some spontaneous radiation for component checkout</a:t>
            </a:r>
          </a:p>
          <a:p>
            <a:pPr lvl="0"/>
            <a:r>
              <a:rPr lang="en-US" sz="1670" dirty="0"/>
              <a:t>weekend: BBA in SA1 and lasing SA1, then BBA in SA2 and potentially delivery of some spontaneous radiation</a:t>
            </a:r>
          </a:p>
          <a:p>
            <a:pPr lvl="0"/>
            <a:r>
              <a:rPr lang="en-US" sz="1670" dirty="0" err="1"/>
              <a:t>monday</a:t>
            </a:r>
            <a:r>
              <a:rPr lang="en-US" sz="1670" dirty="0"/>
              <a:t>: SA2 First Lasing attempt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294797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-european-xfel-gmbh_presentation">
  <a:themeElements>
    <a:clrScheme name="XFEL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000000"/>
      </a:accent3>
      <a:accent4>
        <a:srgbClr val="626262"/>
      </a:accent4>
      <a:accent5>
        <a:srgbClr val="ACABB1"/>
      </a:accent5>
      <a:accent6>
        <a:srgbClr val="E0E0E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268288" marR="0" indent="-268288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n"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accent3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noFill/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none" rtlCol="0">
        <a:spAutoFit/>
      </a:bodyPr>
      <a:lstStyle>
        <a:defPPr marL="268288" indent="-268288">
          <a:spcBef>
            <a:spcPts val="600"/>
          </a:spcBef>
          <a:buClr>
            <a:schemeClr val="accent2"/>
          </a:buClr>
          <a:buSzPct val="80000"/>
          <a:defRPr sz="2000" smtClean="0">
            <a:solidFill>
              <a:schemeClr val="accent3"/>
            </a:solidFill>
          </a:defRPr>
        </a:defPPr>
      </a:lstStyle>
    </a:tx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template-european-xfel-gmbh_presentation</vt:lpstr>
      <vt:lpstr>PRC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PRC</dc:title>
  <dc:creator>Adriano Violante</dc:creator>
  <cp:lastModifiedBy>Adriano Violante</cp:lastModifiedBy>
  <cp:revision>1</cp:revision>
  <dcterms:created xsi:type="dcterms:W3CDTF">2018-04-27T05:46:20Z</dcterms:created>
  <dcterms:modified xsi:type="dcterms:W3CDTF">2018-04-27T05:47:03Z</dcterms:modified>
</cp:coreProperties>
</file>