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4" r:id="rId2"/>
    <p:sldId id="270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0" r:id="rId11"/>
    <p:sldId id="271" r:id="rId12"/>
    <p:sldId id="272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82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Readiness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396287" cy="4932362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status as of today:</a:t>
            </a:r>
          </a:p>
          <a:p>
            <a:r>
              <a:rPr lang="en-US" sz="2200" dirty="0"/>
              <a:t>SCS KB installation:</a:t>
            </a:r>
          </a:p>
          <a:p>
            <a:pPr lvl="1"/>
            <a:r>
              <a:rPr lang="en-US" sz="2200" dirty="0" smtClean="0"/>
              <a:t>leak </a:t>
            </a:r>
            <a:r>
              <a:rPr lang="en-US" sz="2200" dirty="0"/>
              <a:t>was found at the cooling  line flange insight the tank</a:t>
            </a:r>
          </a:p>
          <a:p>
            <a:pPr lvl="1"/>
            <a:r>
              <a:rPr lang="en-US" sz="2200" dirty="0" smtClean="0"/>
              <a:t>clean </a:t>
            </a:r>
            <a:r>
              <a:rPr lang="en-US" sz="2200" dirty="0"/>
              <a:t>tent area set up again, KB tank was opened and issue fixed by FMB</a:t>
            </a:r>
          </a:p>
          <a:p>
            <a:pPr lvl="1"/>
            <a:r>
              <a:rPr lang="en-US" sz="2200" dirty="0" smtClean="0"/>
              <a:t>KB </a:t>
            </a:r>
            <a:r>
              <a:rPr lang="en-US" sz="2200" dirty="0"/>
              <a:t>tank closed, pumped down and no further leaks detected.</a:t>
            </a:r>
          </a:p>
          <a:p>
            <a:pPr lvl="1"/>
            <a:r>
              <a:rPr lang="en-US" sz="2200" dirty="0" err="1" smtClean="0"/>
              <a:t>Patchpanel</a:t>
            </a:r>
            <a:r>
              <a:rPr lang="en-US" sz="2200" dirty="0" smtClean="0"/>
              <a:t> </a:t>
            </a:r>
            <a:r>
              <a:rPr lang="en-US" sz="2200" dirty="0"/>
              <a:t>(CCB) installation for KB mirror  started</a:t>
            </a:r>
          </a:p>
          <a:p>
            <a:endParaRPr lang="en-US" sz="2200" dirty="0"/>
          </a:p>
          <a:p>
            <a:r>
              <a:rPr lang="en-US" sz="2200" dirty="0" smtClean="0"/>
              <a:t>DPS2</a:t>
            </a:r>
            <a:r>
              <a:rPr lang="en-US" sz="2200" dirty="0"/>
              <a:t>: </a:t>
            </a:r>
            <a:r>
              <a:rPr lang="en-US" sz="2200" dirty="0" err="1"/>
              <a:t>preinstallation</a:t>
            </a:r>
            <a:r>
              <a:rPr lang="en-US" sz="2200" dirty="0"/>
              <a:t> offline complete</a:t>
            </a:r>
          </a:p>
          <a:p>
            <a:r>
              <a:rPr lang="en-US" sz="2200" dirty="0" smtClean="0"/>
              <a:t>FFT</a:t>
            </a:r>
            <a:r>
              <a:rPr lang="en-US" sz="2200" dirty="0"/>
              <a:t>: installation of magnet as part of the sample environment started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2026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0"/>
            <a:ext cx="8599487" cy="5143500"/>
          </a:xfrm>
        </p:spPr>
        <p:txBody>
          <a:bodyPr/>
          <a:lstStyle/>
          <a:p>
            <a:r>
              <a:rPr lang="en-US" sz="1800" dirty="0" smtClean="0"/>
              <a:t>17 </a:t>
            </a:r>
            <a:r>
              <a:rPr lang="en-US" sz="1800" dirty="0"/>
              <a:t>control servers per instrument mounted, cabled, 6 already installed with OS, the rest ongoing</a:t>
            </a:r>
          </a:p>
          <a:p>
            <a:r>
              <a:rPr lang="en-US" sz="1800" dirty="0" err="1" smtClean="0"/>
              <a:t>pclayer</a:t>
            </a:r>
            <a:r>
              <a:rPr lang="en-US" sz="1800" dirty="0"/>
              <a:t>, proxy, and online computing servers mounted in room 30 (SASE3)</a:t>
            </a:r>
          </a:p>
          <a:p>
            <a:r>
              <a:rPr lang="en-US" sz="1800" dirty="0" err="1" smtClean="0"/>
              <a:t>gpfs</a:t>
            </a:r>
            <a:r>
              <a:rPr lang="en-US" sz="1800" dirty="0" smtClean="0"/>
              <a:t> </a:t>
            </a:r>
            <a:r>
              <a:rPr lang="en-US" sz="1800" dirty="0"/>
              <a:t>patch installed on Wednesday, </a:t>
            </a:r>
            <a:r>
              <a:rPr lang="en-US" sz="1800" dirty="0" err="1"/>
              <a:t>gpfs</a:t>
            </a:r>
            <a:r>
              <a:rPr lang="en-US" sz="1800" dirty="0"/>
              <a:t> clients updated on </a:t>
            </a:r>
            <a:r>
              <a:rPr lang="en-US" sz="1800" dirty="0" err="1"/>
              <a:t>pclayer</a:t>
            </a:r>
            <a:r>
              <a:rPr lang="en-US" sz="1800" dirty="0"/>
              <a:t> and online cluster</a:t>
            </a:r>
          </a:p>
          <a:p>
            <a:r>
              <a:rPr lang="en-US" sz="1800" dirty="0" err="1" smtClean="0"/>
              <a:t>kerberos</a:t>
            </a:r>
            <a:r>
              <a:rPr lang="en-US" sz="1800" dirty="0" smtClean="0"/>
              <a:t> </a:t>
            </a:r>
            <a:r>
              <a:rPr lang="en-US" sz="1800" dirty="0"/>
              <a:t>upgrade performed by DESY IT on Tuesday. No issues observed afterwards.</a:t>
            </a:r>
          </a:p>
          <a:p>
            <a:r>
              <a:rPr lang="en-US" sz="1800" dirty="0" smtClean="0"/>
              <a:t>office </a:t>
            </a:r>
            <a:r>
              <a:rPr lang="en-US" sz="1800" dirty="0"/>
              <a:t>network and </a:t>
            </a:r>
            <a:r>
              <a:rPr lang="en-US" sz="1800" dirty="0" err="1"/>
              <a:t>ilo</a:t>
            </a:r>
            <a:r>
              <a:rPr lang="en-US" sz="1800" dirty="0"/>
              <a:t> are stable</a:t>
            </a:r>
          </a:p>
          <a:p>
            <a:r>
              <a:rPr lang="en-US" sz="1800" dirty="0" smtClean="0"/>
              <a:t>follow-up </a:t>
            </a:r>
            <a:r>
              <a:rPr lang="en-US" sz="1800" dirty="0"/>
              <a:t>of the Control network instability in SASE3 (and potentially in SASE2)</a:t>
            </a:r>
          </a:p>
          <a:p>
            <a:r>
              <a:rPr lang="en-US" sz="1800" dirty="0" smtClean="0"/>
              <a:t>40G </a:t>
            </a:r>
            <a:r>
              <a:rPr lang="en-US" sz="1800" dirty="0"/>
              <a:t>transceivers for the control network ordered, will be delivered relatively fast ( within a few days)</a:t>
            </a:r>
          </a:p>
          <a:p>
            <a:r>
              <a:rPr lang="en-US" sz="1800" dirty="0" smtClean="0"/>
              <a:t>additional </a:t>
            </a:r>
            <a:r>
              <a:rPr lang="en-US" sz="1800" dirty="0"/>
              <a:t>fibers between Balcony Rooms: 24 pairs SASE1-SASE3 and 24 pairs SASE1-SASE2 have been pulled and spliced by </a:t>
            </a:r>
            <a:r>
              <a:rPr lang="en-US" sz="1800" dirty="0" err="1"/>
              <a:t>Kelner</a:t>
            </a:r>
            <a:r>
              <a:rPr lang="en-US" sz="1800" dirty="0"/>
              <a:t> Telekom</a:t>
            </a:r>
          </a:p>
          <a:p>
            <a:r>
              <a:rPr lang="en-US" sz="1800" dirty="0" smtClean="0"/>
              <a:t>once </a:t>
            </a:r>
            <a:r>
              <a:rPr lang="en-US" sz="1800" dirty="0"/>
              <a:t>the transceivers are delivered we will swap uplinks from OM3 to OS2 fibers</a:t>
            </a:r>
          </a:p>
          <a:p>
            <a:pPr>
              <a:spcBef>
                <a:spcPts val="1800"/>
              </a:spcBef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9632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0"/>
            <a:ext cx="8599487" cy="51435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DAQ </a:t>
            </a:r>
            <a:r>
              <a:rPr lang="en-US" sz="1800" dirty="0"/>
              <a:t>installations</a:t>
            </a:r>
            <a:r>
              <a:rPr 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SA2</a:t>
            </a:r>
            <a:r>
              <a:rPr lang="en-US" sz="1800" dirty="0"/>
              <a:t>:</a:t>
            </a:r>
          </a:p>
          <a:p>
            <a:r>
              <a:rPr lang="en-US" sz="1800" dirty="0" smtClean="0"/>
              <a:t>DAQ </a:t>
            </a:r>
            <a:r>
              <a:rPr lang="en-US" sz="1800" dirty="0"/>
              <a:t>instances deployed and configured (</a:t>
            </a:r>
            <a:r>
              <a:rPr lang="en-US" sz="1800" dirty="0" err="1"/>
              <a:t>Karabo</a:t>
            </a:r>
            <a:r>
              <a:rPr lang="en-US" sz="1800" dirty="0"/>
              <a:t> 2.2.3, </a:t>
            </a:r>
            <a:r>
              <a:rPr lang="en-US" sz="1800" dirty="0" err="1"/>
              <a:t>pcLayer</a:t>
            </a:r>
            <a:r>
              <a:rPr lang="en-US" sz="1800" dirty="0"/>
              <a:t> 1.5.14)</a:t>
            </a:r>
          </a:p>
          <a:p>
            <a:r>
              <a:rPr lang="en-US" sz="1800" dirty="0" smtClean="0"/>
              <a:t>Data </a:t>
            </a:r>
            <a:r>
              <a:rPr lang="en-US" sz="1800" dirty="0"/>
              <a:t>Source Groups requests - </a:t>
            </a:r>
            <a:r>
              <a:rPr lang="en-US" sz="1800" dirty="0" smtClean="0"/>
              <a:t>implemented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SA3</a:t>
            </a:r>
            <a:r>
              <a:rPr lang="en-US" sz="1800" dirty="0"/>
              <a:t>:</a:t>
            </a:r>
          </a:p>
          <a:p>
            <a:r>
              <a:rPr lang="en-US" sz="1800" dirty="0" smtClean="0"/>
              <a:t>2 </a:t>
            </a:r>
            <a:r>
              <a:rPr lang="en-US" sz="1800" dirty="0"/>
              <a:t>DAQ instances upgraded (</a:t>
            </a:r>
            <a:r>
              <a:rPr lang="en-US" sz="1800" dirty="0" err="1"/>
              <a:t>Karabo</a:t>
            </a:r>
            <a:r>
              <a:rPr lang="en-US" sz="1800" dirty="0"/>
              <a:t> 2.2.3, </a:t>
            </a:r>
            <a:r>
              <a:rPr lang="en-US" sz="1800" dirty="0" err="1"/>
              <a:t>pcLayer</a:t>
            </a:r>
            <a:r>
              <a:rPr lang="en-US" sz="1800" dirty="0"/>
              <a:t> 1.5.14)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Data </a:t>
            </a:r>
            <a:r>
              <a:rPr lang="en-US" sz="1800" dirty="0"/>
              <a:t>Source Groups change requests </a:t>
            </a:r>
            <a:r>
              <a:rPr lang="en-US" sz="1800" dirty="0" smtClean="0"/>
              <a:t>– implemented</a:t>
            </a:r>
          </a:p>
          <a:p>
            <a:pPr marL="0" indent="0">
              <a:buNone/>
            </a:pPr>
            <a:r>
              <a:rPr lang="en-US" sz="1800" dirty="0" err="1"/>
              <a:t>myMdC</a:t>
            </a:r>
            <a:r>
              <a:rPr lang="en-US" sz="1800" dirty="0"/>
              <a:t> (metadata catalogue):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SA2 </a:t>
            </a:r>
            <a:r>
              <a:rPr lang="en-US" sz="1800" dirty="0"/>
              <a:t>(SASE2 tunnel) instrument created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SA2 </a:t>
            </a:r>
            <a:r>
              <a:rPr lang="en-US" sz="1800" dirty="0"/>
              <a:t>commissioning proposals created (p900033 and p900034)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 </a:t>
            </a:r>
          </a:p>
          <a:p>
            <a:pPr>
              <a:spcBef>
                <a:spcPts val="1800"/>
              </a:spcBef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1243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0"/>
            <a:ext cx="8599487" cy="51435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GENERAL:</a:t>
            </a:r>
          </a:p>
          <a:p>
            <a:r>
              <a:rPr lang="en-US" sz="1800" dirty="0"/>
              <a:t>Check Data Source Group device improved</a:t>
            </a:r>
          </a:p>
          <a:p>
            <a:r>
              <a:rPr lang="en-US" sz="1800" dirty="0"/>
              <a:t>Possible to export information about the online Data Source Groups for a topic</a:t>
            </a:r>
          </a:p>
          <a:p>
            <a:r>
              <a:rPr lang="en-US" sz="1800" dirty="0"/>
              <a:t>Put in place (in Alfresco: </a:t>
            </a:r>
            <a:r>
              <a:rPr lang="en-US" sz="1800" dirty="0" err="1"/>
              <a:t>DAQ&amp;Control</a:t>
            </a:r>
            <a:r>
              <a:rPr lang="en-US" sz="1800" dirty="0"/>
              <a:t> site) the folder where the official Data Source Groups definition is maintain.</a:t>
            </a:r>
          </a:p>
          <a:p>
            <a:r>
              <a:rPr lang="en-US" sz="1800" dirty="0"/>
              <a:t>An issue has been found which makes some selected configuration groups not visible - CAS is looking into this issue (status as of Thursday 18:00)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Next </a:t>
            </a:r>
            <a:r>
              <a:rPr lang="en-US" sz="1800" dirty="0"/>
              <a:t>steps:</a:t>
            </a:r>
          </a:p>
          <a:p>
            <a:r>
              <a:rPr lang="en-US" sz="1800" dirty="0"/>
              <a:t>  -&gt; Assist FXE on their tests and migrate their new Data Source Groups to the production server</a:t>
            </a:r>
          </a:p>
          <a:p>
            <a:r>
              <a:rPr lang="en-US" sz="1800" dirty="0"/>
              <a:t>  -&gt; Upgrade SPB</a:t>
            </a:r>
          </a:p>
          <a:p>
            <a:r>
              <a:rPr lang="en-US" sz="1800" dirty="0"/>
              <a:t>  -&gt; Test SPB Data Source Groups (other than AGIPD related) and assist them on the tests</a:t>
            </a:r>
          </a:p>
          <a:p>
            <a:r>
              <a:rPr lang="en-US" sz="1800" dirty="0"/>
              <a:t>  -&gt; Create DAQ instance for LASER</a:t>
            </a:r>
          </a:p>
          <a:p>
            <a:r>
              <a:rPr lang="en-US" sz="1800" dirty="0"/>
              <a:t>  -&gt; Create DAQ instance for LAB LPD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>
              <a:spcBef>
                <a:spcPts val="1800"/>
              </a:spcBef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21935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50"/>
              </a:spcBef>
            </a:pPr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AGIPD</a:t>
            </a:r>
          </a:p>
          <a:p>
            <a:pPr lvl="1">
              <a:spcBef>
                <a:spcPts val="150"/>
              </a:spcBef>
            </a:pPr>
            <a:r>
              <a:rPr lang="en-GB" sz="2000" dirty="0"/>
              <a:t>Motion system will be tested by AE at CFEL next week</a:t>
            </a:r>
            <a:endParaRPr lang="en-GB" sz="2000" b="1" dirty="0"/>
          </a:p>
          <a:p>
            <a:pPr>
              <a:spcBef>
                <a:spcPts val="150"/>
              </a:spcBef>
            </a:pPr>
            <a:r>
              <a:rPr lang="en-GB" sz="2000" b="1" dirty="0"/>
              <a:t>DSSC</a:t>
            </a:r>
          </a:p>
          <a:p>
            <a:pPr lvl="1"/>
            <a:r>
              <a:rPr lang="en-GB" sz="2000" dirty="0"/>
              <a:t>Cleaning attempted completed and RGA of vessel repeated</a:t>
            </a:r>
          </a:p>
          <a:p>
            <a:pPr lvl="1"/>
            <a:r>
              <a:rPr lang="en-GB" sz="2000" dirty="0"/>
              <a:t>Results are improved but not good yet</a:t>
            </a:r>
          </a:p>
          <a:p>
            <a:pPr lvl="1"/>
            <a:r>
              <a:rPr lang="en-GB" sz="2000" dirty="0"/>
              <a:t>Next steps will be discussed and decided with SCS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DAQ system for DSSC installed, involved people trained and first tests to be performed with the ladder within a week</a:t>
            </a:r>
          </a:p>
          <a:p>
            <a:pPr>
              <a:spcBef>
                <a:spcPts val="0"/>
              </a:spcBef>
            </a:pPr>
            <a:r>
              <a:rPr lang="en-GB" sz="2000" b="1" dirty="0" err="1"/>
              <a:t>FastCCD</a:t>
            </a:r>
            <a:endParaRPr lang="en-GB" sz="2000" b="1" dirty="0"/>
          </a:p>
          <a:p>
            <a:pPr lvl="1"/>
            <a:r>
              <a:rPr lang="en-US" sz="2000" dirty="0"/>
              <a:t>Tests with refactored control software are ongoing, setup of camera successfully </a:t>
            </a:r>
            <a:r>
              <a:rPr lang="en-US" sz="2000" dirty="0" smtClean="0"/>
              <a:t>enabled</a:t>
            </a:r>
          </a:p>
          <a:p>
            <a:pPr lvl="1"/>
            <a:r>
              <a:rPr lang="en-US" sz="2000" dirty="0"/>
              <a:t>New detector scientist started this week </a:t>
            </a:r>
            <a:r>
              <a:rPr lang="en-US" sz="2000" dirty="0" smtClean="0"/>
              <a:t>focusing </a:t>
            </a:r>
            <a:r>
              <a:rPr lang="en-US" sz="2000" dirty="0"/>
              <a:t>on commissioning, installation and calibration of the detector.</a:t>
            </a:r>
          </a:p>
          <a:p>
            <a:pPr lvl="1"/>
            <a:r>
              <a:rPr lang="en-US" sz="2000" dirty="0"/>
              <a:t>Schedule for installation under revision with SCS and PSPO</a:t>
            </a:r>
          </a:p>
          <a:p>
            <a:pPr lvl="1"/>
            <a:endParaRPr lang="en-US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552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00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upcoming next week:</a:t>
            </a:r>
          </a:p>
          <a:p>
            <a:r>
              <a:rPr lang="en-US" dirty="0" smtClean="0"/>
              <a:t>after </a:t>
            </a:r>
            <a:r>
              <a:rPr lang="en-US" dirty="0"/>
              <a:t>FMB work the hutch crane is available again for upfront positioning of DPS1</a:t>
            </a:r>
          </a:p>
          <a:p>
            <a:r>
              <a:rPr lang="en-US" dirty="0" smtClean="0"/>
              <a:t>XGM </a:t>
            </a:r>
            <a:r>
              <a:rPr lang="en-US" dirty="0"/>
              <a:t>pillar installation and alignment </a:t>
            </a:r>
          </a:p>
          <a:p>
            <a:r>
              <a:rPr lang="en-US" dirty="0"/>
              <a:t>f</a:t>
            </a:r>
            <a:r>
              <a:rPr lang="en-US" dirty="0" smtClean="0"/>
              <a:t>loor </a:t>
            </a:r>
            <a:r>
              <a:rPr lang="en-US" dirty="0"/>
              <a:t>cutout of the </a:t>
            </a:r>
            <a:r>
              <a:rPr lang="en-US" dirty="0" err="1"/>
              <a:t>hRIXS</a:t>
            </a:r>
            <a:r>
              <a:rPr lang="en-US" dirty="0"/>
              <a:t> spectrometer rail </a:t>
            </a:r>
            <a:r>
              <a:rPr lang="en-US" dirty="0" smtClean="0"/>
              <a:t>system.</a:t>
            </a:r>
          </a:p>
          <a:p>
            <a:r>
              <a:rPr lang="en-US" smtClean="0"/>
              <a:t>testing </a:t>
            </a:r>
            <a:r>
              <a:rPr lang="en-US" dirty="0"/>
              <a:t>loop 1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97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SQS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7600"/>
            <a:ext cx="7972425" cy="5276850"/>
          </a:xfrm>
        </p:spPr>
        <p:txBody>
          <a:bodyPr>
            <a:normAutofit/>
          </a:bodyPr>
          <a:lstStyle/>
          <a:p>
            <a:r>
              <a:rPr lang="en-US" dirty="0" smtClean="0"/>
              <a:t>Vacuum </a:t>
            </a:r>
            <a:r>
              <a:rPr lang="en-US" dirty="0"/>
              <a:t>work performed by FMB </a:t>
            </a:r>
            <a:r>
              <a:rPr lang="en-US" dirty="0" smtClean="0"/>
              <a:t>oxford</a:t>
            </a:r>
          </a:p>
          <a:p>
            <a:pPr lvl="1"/>
            <a:r>
              <a:rPr lang="en-US" dirty="0" smtClean="0"/>
              <a:t>lid </a:t>
            </a:r>
            <a:r>
              <a:rPr lang="en-US" dirty="0"/>
              <a:t>closed back and being currently pumped 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/>
              <a:t>leak checked yet</a:t>
            </a:r>
            <a:r>
              <a:rPr lang="en-US"/>
              <a:t>. </a:t>
            </a:r>
            <a:endParaRPr lang="en-US" smtClean="0"/>
          </a:p>
          <a:p>
            <a:pPr lvl="1"/>
            <a:endParaRPr lang="en-US" dirty="0" smtClean="0"/>
          </a:p>
          <a:p>
            <a:r>
              <a:rPr lang="en-US" dirty="0" smtClean="0"/>
              <a:t>MCHT </a:t>
            </a:r>
            <a:r>
              <a:rPr lang="en-US" dirty="0"/>
              <a:t>performed the particle test of the </a:t>
            </a:r>
            <a:r>
              <a:rPr lang="en-US" dirty="0" smtClean="0"/>
              <a:t>plenum</a:t>
            </a:r>
          </a:p>
          <a:p>
            <a:pPr lvl="1"/>
            <a:r>
              <a:rPr lang="en-US" dirty="0" smtClean="0"/>
              <a:t>Herr </a:t>
            </a:r>
            <a:r>
              <a:rPr lang="en-US" dirty="0" err="1"/>
              <a:t>Taute</a:t>
            </a:r>
            <a:r>
              <a:rPr lang="en-US" dirty="0"/>
              <a:t> mentioned </a:t>
            </a:r>
            <a:r>
              <a:rPr lang="en-US" dirty="0" smtClean="0"/>
              <a:t>it </a:t>
            </a:r>
            <a:r>
              <a:rPr lang="en-US" dirty="0"/>
              <a:t>was successful. </a:t>
            </a:r>
          </a:p>
        </p:txBody>
      </p:sp>
    </p:spTree>
    <p:extLst>
      <p:ext uri="{BB962C8B-B14F-4D97-AF65-F5344CB8AC3E}">
        <p14:creationId xmlns:p14="http://schemas.microsoft.com/office/powerpoint/2010/main" val="367012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SASE2 </a:t>
            </a:r>
            <a:r>
              <a:rPr lang="de-DE" dirty="0" err="1" smtClean="0"/>
              <a:t>tunnels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9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SASE 3: </a:t>
            </a:r>
            <a:endParaRPr lang="en-US" b="1" dirty="0" smtClean="0"/>
          </a:p>
          <a:p>
            <a:r>
              <a:rPr lang="en-US" dirty="0" smtClean="0"/>
              <a:t>unclear </a:t>
            </a:r>
            <a:r>
              <a:rPr lang="en-US" dirty="0"/>
              <a:t>if </a:t>
            </a:r>
            <a:r>
              <a:rPr lang="en-US" dirty="0" err="1"/>
              <a:t>Lasermet</a:t>
            </a:r>
            <a:r>
              <a:rPr lang="en-US" dirty="0"/>
              <a:t> has planned for integration of inline </a:t>
            </a:r>
            <a:r>
              <a:rPr lang="en-US" dirty="0" err="1"/>
              <a:t>Amphos</a:t>
            </a:r>
            <a:r>
              <a:rPr lang="en-US" dirty="0"/>
              <a:t> shutter, no info as yet. </a:t>
            </a:r>
            <a:endParaRPr lang="en-US" dirty="0" smtClean="0"/>
          </a:p>
          <a:p>
            <a:r>
              <a:rPr lang="en-US" dirty="0" smtClean="0"/>
              <a:t>non-sensitive </a:t>
            </a:r>
            <a:r>
              <a:rPr lang="en-US" dirty="0"/>
              <a:t>equipment starts to slowly move in (under table, desks, lock room furnishings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However</a:t>
            </a:r>
            <a:r>
              <a:rPr lang="en-US" dirty="0"/>
              <a:t>: priority is on SASE 1 operation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SASE </a:t>
            </a:r>
            <a:r>
              <a:rPr lang="en-US" b="1" dirty="0"/>
              <a:t>2: </a:t>
            </a:r>
            <a:endParaRPr lang="en-US" b="1" dirty="0" smtClean="0"/>
          </a:p>
          <a:p>
            <a:r>
              <a:rPr lang="en-US" dirty="0" smtClean="0"/>
              <a:t>status </a:t>
            </a:r>
            <a:r>
              <a:rPr lang="en-US" dirty="0"/>
              <a:t>of laser safety installation is currently </a:t>
            </a:r>
            <a:r>
              <a:rPr lang="en-US" dirty="0" smtClean="0"/>
              <a:t>unknown</a:t>
            </a:r>
          </a:p>
          <a:p>
            <a:r>
              <a:rPr lang="en-US" dirty="0" smtClean="0"/>
              <a:t>Priority </a:t>
            </a:r>
            <a:r>
              <a:rPr lang="en-US" dirty="0"/>
              <a:t>is on SASE 1 operation</a:t>
            </a:r>
          </a:p>
        </p:txBody>
      </p:sp>
    </p:spTree>
    <p:extLst>
      <p:ext uri="{BB962C8B-B14F-4D97-AF65-F5344CB8AC3E}">
        <p14:creationId xmlns:p14="http://schemas.microsoft.com/office/powerpoint/2010/main" val="168841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SASE2:</a:t>
            </a:r>
            <a:endParaRPr lang="en-US" dirty="0"/>
          </a:p>
          <a:p>
            <a:r>
              <a:rPr lang="en-US" dirty="0" smtClean="0"/>
              <a:t>One </a:t>
            </a:r>
            <a:r>
              <a:rPr lang="en-US" dirty="0"/>
              <a:t>turbo pump in XTD1 was wrongly cabled, issue fixed during ZZ on Wednesday</a:t>
            </a:r>
          </a:p>
          <a:p>
            <a:r>
              <a:rPr lang="en-US" dirty="0" smtClean="0"/>
              <a:t>Interlock </a:t>
            </a:r>
            <a:r>
              <a:rPr lang="en-US" dirty="0"/>
              <a:t>definitions updated and tested</a:t>
            </a:r>
          </a:p>
          <a:p>
            <a:r>
              <a:rPr lang="en-US" b="1" dirty="0" smtClean="0"/>
              <a:t>XTD1 </a:t>
            </a:r>
            <a:r>
              <a:rPr lang="en-US" b="1" dirty="0" err="1"/>
              <a:t>Vac</a:t>
            </a:r>
            <a:r>
              <a:rPr lang="en-US" b="1" dirty="0"/>
              <a:t> hardware ready for restart and 1st. </a:t>
            </a:r>
            <a:r>
              <a:rPr lang="en-US" b="1" dirty="0" smtClean="0"/>
              <a:t>Lasing</a:t>
            </a:r>
            <a:endParaRPr lang="en-US" dirty="0"/>
          </a:p>
          <a:p>
            <a:r>
              <a:rPr lang="en-US" dirty="0" smtClean="0"/>
              <a:t>XTD6 </a:t>
            </a:r>
            <a:r>
              <a:rPr lang="en-US" dirty="0"/>
              <a:t>installation ongoing:</a:t>
            </a:r>
          </a:p>
          <a:p>
            <a:pPr lvl="1"/>
            <a:r>
              <a:rPr lang="en-US" dirty="0" smtClean="0"/>
              <a:t>HED </a:t>
            </a:r>
            <a:r>
              <a:rPr lang="en-US" dirty="0" err="1"/>
              <a:t>Monochromators</a:t>
            </a:r>
            <a:r>
              <a:rPr lang="en-US" dirty="0"/>
              <a:t> aligned and connected to the beamline</a:t>
            </a:r>
          </a:p>
          <a:p>
            <a:pPr lvl="1"/>
            <a:r>
              <a:rPr lang="en-US" dirty="0" smtClean="0"/>
              <a:t>HED </a:t>
            </a:r>
            <a:r>
              <a:rPr lang="en-US" dirty="0"/>
              <a:t>SDU cleaned by HED/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Münster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434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22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dirty="0" err="1"/>
              <a:t>Diagnostics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098550"/>
            <a:ext cx="8604249" cy="5384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IMGFEL: a </a:t>
            </a:r>
            <a:r>
              <a:rPr lang="en-US" dirty="0"/>
              <a:t>ZZ-access at XTD1 fixed some EPS-loop problems </a:t>
            </a:r>
            <a:endParaRPr lang="en-US" dirty="0" smtClean="0"/>
          </a:p>
          <a:p>
            <a:r>
              <a:rPr lang="en-US" dirty="0" smtClean="0"/>
              <a:t>EPS-switches </a:t>
            </a:r>
            <a:r>
              <a:rPr lang="en-US" dirty="0"/>
              <a:t>of FLT, IMGSR, KMONO </a:t>
            </a:r>
            <a:r>
              <a:rPr lang="en-US" dirty="0" smtClean="0"/>
              <a:t>: </a:t>
            </a:r>
            <a:r>
              <a:rPr lang="en-US" b="1" dirty="0" smtClean="0"/>
              <a:t>another </a:t>
            </a:r>
            <a:r>
              <a:rPr lang="en-US" b="1" dirty="0"/>
              <a:t>access is required / requested </a:t>
            </a:r>
            <a:r>
              <a:rPr lang="en-US" dirty="0"/>
              <a:t>to exchange some defective </a:t>
            </a:r>
            <a:r>
              <a:rPr lang="en-US" dirty="0" err="1"/>
              <a:t>Beckhoff</a:t>
            </a:r>
            <a:r>
              <a:rPr lang="en-US" dirty="0"/>
              <a:t>-terminals (to </a:t>
            </a:r>
            <a:r>
              <a:rPr lang="en-US" dirty="0" smtClean="0"/>
              <a:t>activate) </a:t>
            </a:r>
            <a:endParaRPr lang="en-US" dirty="0"/>
          </a:p>
          <a:p>
            <a:r>
              <a:rPr lang="en-US" dirty="0"/>
              <a:t>SA2-XGM: SRG stopped working, head was realigned during ZZ-access, now it works </a:t>
            </a:r>
            <a:r>
              <a:rPr lang="en-US" dirty="0" smtClean="0"/>
              <a:t>again</a:t>
            </a:r>
          </a:p>
          <a:p>
            <a:r>
              <a:rPr lang="en-US" dirty="0" smtClean="0"/>
              <a:t>delivered </a:t>
            </a:r>
            <a:r>
              <a:rPr lang="en-US" dirty="0"/>
              <a:t>XGM pillars to SCS hutch </a:t>
            </a:r>
          </a:p>
          <a:p>
            <a:r>
              <a:rPr lang="en-US" dirty="0"/>
              <a:t>received first introduction to </a:t>
            </a:r>
            <a:r>
              <a:rPr lang="en-US" dirty="0" smtClean="0"/>
              <a:t>SCANTOOL</a:t>
            </a:r>
            <a:endParaRPr lang="en-US" dirty="0"/>
          </a:p>
          <a:p>
            <a:r>
              <a:rPr lang="en-US" dirty="0"/>
              <a:t>preparation for SASE2 commissioning with </a:t>
            </a:r>
            <a:r>
              <a:rPr lang="en-US" dirty="0" smtClean="0"/>
              <a:t>beam</a:t>
            </a:r>
            <a:endParaRPr lang="en-US" dirty="0"/>
          </a:p>
          <a:p>
            <a:pPr lvl="1"/>
            <a:r>
              <a:rPr lang="en-US" dirty="0"/>
              <a:t>with CAS : </a:t>
            </a:r>
            <a:r>
              <a:rPr lang="en-US" dirty="0" err="1"/>
              <a:t>karabo</a:t>
            </a:r>
            <a:r>
              <a:rPr lang="en-US" dirty="0"/>
              <a:t> scenes/projects (prioritized approach)</a:t>
            </a:r>
          </a:p>
          <a:p>
            <a:pPr lvl="1"/>
            <a:r>
              <a:rPr lang="en-US" dirty="0"/>
              <a:t>with ITDM : DAQ (DAQ groups etc.), DAQ tests XTD1 </a:t>
            </a:r>
            <a:r>
              <a:rPr lang="en-US" dirty="0" smtClean="0"/>
              <a:t>ongoing</a:t>
            </a:r>
            <a:endParaRPr lang="en-US" dirty="0"/>
          </a:p>
          <a:p>
            <a:pPr lvl="1"/>
            <a:r>
              <a:rPr lang="en-US" dirty="0"/>
              <a:t>high support level by CAS requested for the very next days to enable smooth First Lasing </a:t>
            </a:r>
            <a:r>
              <a:rPr lang="en-US" dirty="0" smtClean="0"/>
              <a:t>attempt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XPD activity ongoing and next few days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restart photon systems in </a:t>
            </a:r>
            <a:r>
              <a:rPr lang="en-US" dirty="0" smtClean="0"/>
              <a:t>SA1</a:t>
            </a:r>
            <a:endParaRPr lang="en-US" dirty="0"/>
          </a:p>
          <a:p>
            <a:r>
              <a:rPr lang="en-US" dirty="0"/>
              <a:t>startup SA2 diagnostics, enable first lasing </a:t>
            </a:r>
            <a:r>
              <a:rPr lang="en-US" dirty="0" smtClean="0"/>
              <a:t>attempt</a:t>
            </a:r>
            <a:endParaRPr lang="en-US" dirty="0"/>
          </a:p>
          <a:p>
            <a:r>
              <a:rPr lang="en-US" dirty="0"/>
              <a:t>commissioning in SA2 (with SR and FEL)</a:t>
            </a:r>
          </a:p>
          <a:p>
            <a:pPr marL="0" indent="0">
              <a:buNone/>
            </a:pPr>
            <a:endParaRPr lang="de-DE" sz="900" dirty="0"/>
          </a:p>
          <a:p>
            <a:pPr marL="0" indent="0">
              <a:buNone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95387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561387" cy="4932362"/>
          </a:xfrm>
        </p:spPr>
        <p:txBody>
          <a:bodyPr/>
          <a:lstStyle/>
          <a:p>
            <a:r>
              <a:rPr lang="en-US" b="1" dirty="0" smtClean="0"/>
              <a:t>Reported </a:t>
            </a:r>
            <a:r>
              <a:rPr lang="en-US" b="1" dirty="0"/>
              <a:t>issue with ion pumps were identified and fixed </a:t>
            </a:r>
            <a:r>
              <a:rPr lang="en-US" dirty="0"/>
              <a:t>in PLC </a:t>
            </a:r>
            <a:r>
              <a:rPr lang="en-US" dirty="0" smtClean="0"/>
              <a:t>framework release </a:t>
            </a:r>
            <a:r>
              <a:rPr lang="en-US" dirty="0"/>
              <a:t>1.27.11 on Friday</a:t>
            </a:r>
          </a:p>
          <a:p>
            <a:r>
              <a:rPr lang="en-US" b="1" dirty="0" smtClean="0"/>
              <a:t>Update </a:t>
            </a:r>
            <a:r>
              <a:rPr lang="en-US" b="1" dirty="0"/>
              <a:t>of all SASE3 and SASE2 tunnel loops </a:t>
            </a:r>
            <a:r>
              <a:rPr lang="en-US" b="1" dirty="0" smtClean="0"/>
              <a:t>done </a:t>
            </a:r>
            <a:r>
              <a:rPr lang="en-US" dirty="0" smtClean="0"/>
              <a:t>(except </a:t>
            </a:r>
            <a:r>
              <a:rPr lang="en-US" dirty="0"/>
              <a:t>for MOV2 SASE2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included </a:t>
            </a:r>
            <a:r>
              <a:rPr lang="en-US" dirty="0"/>
              <a:t>fixed PLC framework release</a:t>
            </a:r>
          </a:p>
          <a:p>
            <a:pPr lvl="1"/>
            <a:r>
              <a:rPr lang="en-US" dirty="0" smtClean="0"/>
              <a:t>included </a:t>
            </a:r>
            <a:r>
              <a:rPr lang="en-US" dirty="0"/>
              <a:t>changes of the interlocks and interfaces to MPS</a:t>
            </a:r>
          </a:p>
          <a:p>
            <a:r>
              <a:rPr lang="en-US" b="1" dirty="0" smtClean="0"/>
              <a:t>First </a:t>
            </a:r>
            <a:r>
              <a:rPr lang="en-US" b="1" dirty="0"/>
              <a:t>loops of SCS brought up</a:t>
            </a:r>
          </a:p>
          <a:p>
            <a:r>
              <a:rPr lang="en-US" b="1" dirty="0" smtClean="0"/>
              <a:t>Support </a:t>
            </a:r>
            <a:r>
              <a:rPr lang="en-US" b="1" dirty="0"/>
              <a:t>of fixing work in SASE2 tunnel done</a:t>
            </a:r>
          </a:p>
          <a:p>
            <a:r>
              <a:rPr lang="en-US" b="1" dirty="0" smtClean="0"/>
              <a:t>Support </a:t>
            </a:r>
            <a:r>
              <a:rPr lang="en-US" b="1" dirty="0"/>
              <a:t>of MPS DESY </a:t>
            </a:r>
            <a:r>
              <a:rPr lang="en-US" dirty="0"/>
              <a:t>colleagues to get MPS in SASE2 in operation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40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905</Words>
  <Application>Microsoft Office PowerPoint</Application>
  <PresentationFormat>On-screen Show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template-european-xfel-gmbh_presentation</vt:lpstr>
      <vt:lpstr>SCS</vt:lpstr>
      <vt:lpstr>SCS</vt:lpstr>
      <vt:lpstr>SQS</vt:lpstr>
      <vt:lpstr>SASE2 tunnels</vt:lpstr>
      <vt:lpstr>Laser</vt:lpstr>
      <vt:lpstr>Vacuum</vt:lpstr>
      <vt:lpstr>Optics</vt:lpstr>
      <vt:lpstr>Diagnostics</vt:lpstr>
      <vt:lpstr>Advanced Electronics</vt:lpstr>
      <vt:lpstr>ITDM</vt:lpstr>
      <vt:lpstr>ITDM</vt:lpstr>
      <vt:lpstr>ITDM</vt:lpstr>
      <vt:lpstr>Detectors</vt:lpstr>
      <vt:lpstr>CAS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445</cp:revision>
  <cp:lastPrinted>2008-09-01T15:04:16Z</cp:lastPrinted>
  <dcterms:created xsi:type="dcterms:W3CDTF">2012-08-22T09:26:39Z</dcterms:created>
  <dcterms:modified xsi:type="dcterms:W3CDTF">2018-04-27T05:59:12Z</dcterms:modified>
</cp:coreProperties>
</file>