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9" r:id="rId3"/>
    <p:sldId id="263" r:id="rId4"/>
    <p:sldId id="264" r:id="rId5"/>
    <p:sldId id="261" r:id="rId6"/>
    <p:sldId id="262" r:id="rId7"/>
    <p:sldId id="266" r:id="rId8"/>
    <p:sldId id="265" r:id="rId9"/>
    <p:sldId id="269" r:id="rId10"/>
  </p:sldIdLst>
  <p:sldSz cx="12192000" cy="6858000"/>
  <p:notesSz cx="6797675" cy="9856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75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395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996" y="-378"/>
      </p:cViewPr>
      <p:guideLst>
        <p:guide orient="horz" pos="1275"/>
        <p:guide orient="horz" pos="3725"/>
        <p:guide pos="3727"/>
        <p:guide pos="3953"/>
        <p:guide pos="7287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5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24.04.2018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24.04.2018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31900"/>
            <a:ext cx="591502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43579"/>
            <a:ext cx="5438140" cy="38811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en-US" noProof="0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7" r="10105"/>
          <a:stretch/>
        </p:blipFill>
        <p:spPr bwMode="auto">
          <a:xfrm>
            <a:off x="9897762" y="2218450"/>
            <a:ext cx="2038865" cy="76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194" y="3410043"/>
            <a:ext cx="1224000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837" y="926731"/>
            <a:ext cx="1452715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4"/>
            <a:ext cx="8101013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1235677"/>
            <a:ext cx="10944224" cy="4677762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828675"/>
            <a:ext cx="10944224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9" y="1196976"/>
            <a:ext cx="5292723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8" y="1196976"/>
            <a:ext cx="52927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7" y="2024063"/>
            <a:ext cx="52927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9" y="2024063"/>
            <a:ext cx="5292724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38751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1260390"/>
            <a:ext cx="10944224" cy="47935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‹#›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 smtClean="0"/>
              <a:t>Lead shields on </a:t>
            </a:r>
            <a:r>
              <a:rPr lang="en-US" sz="900" dirty="0" err="1" smtClean="0"/>
              <a:t>RadFets</a:t>
            </a:r>
            <a:r>
              <a:rPr lang="en-US" sz="900" dirty="0" smtClean="0"/>
              <a:t> </a:t>
            </a:r>
            <a:r>
              <a:rPr lang="en-US" sz="900" baseline="0" dirty="0" smtClean="0"/>
              <a:t>– Radiation Damage Task Force Meeting</a:t>
            </a:r>
            <a:endParaRPr lang="en-US" sz="900" dirty="0"/>
          </a:p>
        </p:txBody>
      </p:sp>
      <p:sp>
        <p:nvSpPr>
          <p:cNvPr id="8" name="Rechteck 7"/>
          <p:cNvSpPr/>
          <p:nvPr/>
        </p:nvSpPr>
        <p:spPr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/>
              <a:t>Frank Schmidt-Föhre, DESY-MDI, 24.04.2018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258" y="6102584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14000"/>
        </a:lnSpc>
        <a:spcBef>
          <a:spcPts val="1800"/>
        </a:spcBef>
        <a:buClr>
          <a:schemeClr val="bg2"/>
        </a:buClr>
        <a:buFontTx/>
        <a:buBlip>
          <a:blip r:embed="rId1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0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180975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275" userDrawn="1">
          <p15:clr>
            <a:srgbClr val="F26B43"/>
          </p15:clr>
        </p15:guide>
        <p15:guide id="2" pos="3727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10.jpeg"/><Relationship Id="rId10" Type="http://schemas.openxmlformats.org/officeDocument/2006/relationships/image" Target="../media/image25.jpeg"/><Relationship Id="rId4" Type="http://schemas.openxmlformats.org/officeDocument/2006/relationships/image" Target="../media/image9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2.jpeg"/><Relationship Id="rId7" Type="http://schemas.openxmlformats.org/officeDocument/2006/relationships/image" Target="../media/image2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10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Lead shields on </a:t>
            </a:r>
            <a:r>
              <a:rPr lang="en-US" dirty="0" err="1"/>
              <a:t>RadFets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2583180"/>
            <a:ext cx="8339136" cy="3330258"/>
          </a:xfrm>
        </p:spPr>
        <p:txBody>
          <a:bodyPr/>
          <a:lstStyle/>
          <a:p>
            <a:r>
              <a:rPr lang="en-US" dirty="0" smtClean="0"/>
              <a:t>Dedicated measurement points for investigation of lead-shielding of dosimetry sensors at </a:t>
            </a:r>
            <a:r>
              <a:rPr lang="en-US" dirty="0" err="1" smtClean="0"/>
              <a:t>undulator</a:t>
            </a:r>
            <a:r>
              <a:rPr lang="en-US" dirty="0" smtClean="0"/>
              <a:t> cells #15 and </a:t>
            </a:r>
            <a:r>
              <a:rPr lang="en-US" dirty="0"/>
              <a:t>#31 in the SASE 1 </a:t>
            </a:r>
            <a:r>
              <a:rPr lang="en-US" dirty="0" smtClean="0"/>
              <a:t>section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(A contribution to the Radiation Damage Task Force Meeting, 24.04.2018)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08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SASE 1 </a:t>
            </a:r>
            <a:r>
              <a:rPr lang="en-US" dirty="0" smtClean="0"/>
              <a:t>- </a:t>
            </a:r>
            <a:r>
              <a:rPr lang="en-US" dirty="0" err="1" smtClean="0"/>
              <a:t>undulator</a:t>
            </a:r>
            <a:r>
              <a:rPr lang="en-US" dirty="0" smtClean="0"/>
              <a:t> </a:t>
            </a:r>
            <a:r>
              <a:rPr lang="en-US" dirty="0"/>
              <a:t>cell #</a:t>
            </a:r>
            <a:r>
              <a:rPr lang="en-US" dirty="0" smtClean="0"/>
              <a:t>15 (2322m</a:t>
            </a:r>
            <a:r>
              <a:rPr lang="en-US" dirty="0"/>
              <a:t>) )- the “quiet” reference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6466" y="1278374"/>
            <a:ext cx="10944224" cy="4793566"/>
          </a:xfrm>
        </p:spPr>
        <p:txBody>
          <a:bodyPr/>
          <a:lstStyle/>
          <a:p>
            <a:r>
              <a:rPr lang="en-US" dirty="0" smtClean="0"/>
              <a:t>Mobile </a:t>
            </a:r>
            <a:r>
              <a:rPr lang="en-US" dirty="0"/>
              <a:t>dosimetry sensors on upstream </a:t>
            </a:r>
            <a:r>
              <a:rPr lang="en-US" dirty="0" smtClean="0"/>
              <a:t>front of </a:t>
            </a:r>
            <a:r>
              <a:rPr lang="en-US" dirty="0"/>
              <a:t>(every) </a:t>
            </a:r>
            <a:r>
              <a:rPr lang="en-US" b="1" dirty="0" smtClean="0"/>
              <a:t>upper</a:t>
            </a:r>
            <a:r>
              <a:rPr lang="en-US" dirty="0" smtClean="0"/>
              <a:t> </a:t>
            </a:r>
            <a:r>
              <a:rPr lang="en-US" dirty="0" err="1"/>
              <a:t>undulator</a:t>
            </a:r>
            <a:r>
              <a:rPr lang="en-US" dirty="0"/>
              <a:t> </a:t>
            </a:r>
            <a:r>
              <a:rPr lang="en-US" dirty="0" smtClean="0"/>
              <a:t>girder, </a:t>
            </a:r>
            <a:br>
              <a:rPr lang="en-US" dirty="0" smtClean="0"/>
            </a:br>
            <a:r>
              <a:rPr lang="en-US" dirty="0"/>
              <a:t>(normal) position nearest to </a:t>
            </a:r>
            <a:r>
              <a:rPr lang="en-US" dirty="0" smtClean="0"/>
              <a:t>beam </a:t>
            </a:r>
            <a:r>
              <a:rPr lang="en-US" dirty="0"/>
              <a:t>pipe</a:t>
            </a:r>
            <a:br>
              <a:rPr lang="en-US" dirty="0"/>
            </a:br>
            <a:r>
              <a:rPr lang="en-US" dirty="0"/>
              <a:t>	- 1 </a:t>
            </a:r>
            <a:r>
              <a:rPr lang="en-US" dirty="0" err="1"/>
              <a:t>RadFet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- 1 </a:t>
            </a:r>
            <a:r>
              <a:rPr lang="en-US" dirty="0" smtClean="0"/>
              <a:t>TLD-800</a:t>
            </a:r>
          </a:p>
          <a:p>
            <a:r>
              <a:rPr lang="en-US" dirty="0" smtClean="0"/>
              <a:t>Fixed </a:t>
            </a:r>
            <a:r>
              <a:rPr lang="en-US" dirty="0"/>
              <a:t>dosimetry sensors on </a:t>
            </a:r>
            <a:r>
              <a:rPr lang="en-US" b="1" dirty="0"/>
              <a:t>chamber</a:t>
            </a:r>
            <a:r>
              <a:rPr lang="en-US" dirty="0"/>
              <a:t> (prototype setup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	- 1 </a:t>
            </a:r>
            <a:r>
              <a:rPr lang="en-US" dirty="0"/>
              <a:t>sensor-pair </a:t>
            </a:r>
            <a:r>
              <a:rPr lang="en-US" b="1" dirty="0" smtClean="0"/>
              <a:t>upstream</a:t>
            </a:r>
            <a:r>
              <a:rPr lang="en-US" dirty="0" smtClean="0"/>
              <a:t>, aligned with </a:t>
            </a:r>
            <a:r>
              <a:rPr lang="en-US" dirty="0" err="1" smtClean="0"/>
              <a:t>undulator</a:t>
            </a:r>
            <a:r>
              <a:rPr lang="en-US" dirty="0" smtClean="0"/>
              <a:t> front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/>
              <a:t>1 </a:t>
            </a:r>
            <a:r>
              <a:rPr lang="en-US" dirty="0" err="1"/>
              <a:t>RadFet</a:t>
            </a:r>
            <a:r>
              <a:rPr lang="en-US" dirty="0"/>
              <a:t> + 1 TLD-800 </a:t>
            </a:r>
            <a:br>
              <a:rPr lang="en-US" dirty="0"/>
            </a:br>
            <a:r>
              <a:rPr lang="en-US" dirty="0" smtClean="0"/>
              <a:t>	- 1 </a:t>
            </a:r>
            <a:r>
              <a:rPr lang="en-US" dirty="0"/>
              <a:t>sensor-pair </a:t>
            </a:r>
            <a:r>
              <a:rPr lang="en-US" b="1" dirty="0" smtClean="0"/>
              <a:t>downstream</a:t>
            </a:r>
            <a:r>
              <a:rPr lang="en-US" dirty="0" smtClean="0"/>
              <a:t>, </a:t>
            </a:r>
            <a:r>
              <a:rPr lang="en-US" dirty="0"/>
              <a:t>aligned </a:t>
            </a:r>
            <a:r>
              <a:rPr lang="en-US" dirty="0" smtClean="0"/>
              <a:t>with </a:t>
            </a:r>
            <a:r>
              <a:rPr lang="en-US" dirty="0" err="1" smtClean="0"/>
              <a:t>undulator</a:t>
            </a:r>
            <a:r>
              <a:rPr lang="en-US" dirty="0" smtClean="0"/>
              <a:t> front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1 </a:t>
            </a:r>
            <a:r>
              <a:rPr lang="en-US" dirty="0" err="1"/>
              <a:t>RadFet</a:t>
            </a:r>
            <a:r>
              <a:rPr lang="en-US" dirty="0"/>
              <a:t> + 1 TLD-800 </a:t>
            </a:r>
            <a:endParaRPr lang="en-US" dirty="0" smtClean="0"/>
          </a:p>
          <a:p>
            <a:r>
              <a:rPr lang="en-US" dirty="0" smtClean="0"/>
              <a:t>Mobile dosimetry sensors on upstream front of </a:t>
            </a:r>
            <a:r>
              <a:rPr lang="en-US" b="1" dirty="0" smtClean="0"/>
              <a:t>lower</a:t>
            </a:r>
            <a:r>
              <a:rPr lang="en-US" dirty="0" smtClean="0"/>
              <a:t> </a:t>
            </a:r>
            <a:r>
              <a:rPr lang="en-US" dirty="0" err="1" smtClean="0"/>
              <a:t>undulator</a:t>
            </a:r>
            <a:r>
              <a:rPr lang="en-US" dirty="0" smtClean="0"/>
              <a:t> girder</a:t>
            </a:r>
            <a:br>
              <a:rPr lang="en-US" dirty="0" smtClean="0"/>
            </a:br>
            <a:r>
              <a:rPr lang="en-US" dirty="0" smtClean="0"/>
              <a:t>(normal) position </a:t>
            </a:r>
            <a:r>
              <a:rPr lang="en-US" dirty="0"/>
              <a:t>nearest to </a:t>
            </a:r>
            <a:r>
              <a:rPr lang="en-US" dirty="0" smtClean="0"/>
              <a:t>beam pipe, </a:t>
            </a:r>
            <a:br>
              <a:rPr lang="en-US" dirty="0" smtClean="0"/>
            </a:br>
            <a:r>
              <a:rPr lang="en-US" dirty="0" smtClean="0"/>
              <a:t>	- 1 </a:t>
            </a:r>
            <a:r>
              <a:rPr lang="en-US" dirty="0" err="1" smtClean="0"/>
              <a:t>RadFet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- 1 </a:t>
            </a:r>
            <a:r>
              <a:rPr lang="en-US" dirty="0"/>
              <a:t>TLD-800 (+ </a:t>
            </a:r>
            <a:r>
              <a:rPr lang="en-US" dirty="0" smtClean="0"/>
              <a:t>temporary Alanine SU-”payload” dosimeters as piggyback)</a:t>
            </a:r>
            <a:br>
              <a:rPr lang="en-US" dirty="0" smtClean="0"/>
            </a:br>
            <a:r>
              <a:rPr lang="en-US" dirty="0" smtClean="0"/>
              <a:t>	- </a:t>
            </a:r>
            <a:r>
              <a:rPr lang="en-US" dirty="0" err="1"/>
              <a:t>GafChromic</a:t>
            </a:r>
            <a:r>
              <a:rPr lang="en-US" dirty="0"/>
              <a:t> film </a:t>
            </a:r>
            <a:r>
              <a:rPr lang="en-US" dirty="0" smtClean="0"/>
              <a:t>dosimeters </a:t>
            </a:r>
            <a:br>
              <a:rPr lang="en-US" dirty="0" smtClean="0"/>
            </a:br>
            <a:r>
              <a:rPr lang="en-US" dirty="0" smtClean="0"/>
              <a:t>	  (2mm-lead-shielded film on one side, </a:t>
            </a:r>
            <a:r>
              <a:rPr lang="en-US" dirty="0"/>
              <a:t>unshielded </a:t>
            </a:r>
            <a:r>
              <a:rPr lang="en-US" dirty="0" smtClean="0"/>
              <a:t>film on </a:t>
            </a:r>
            <a:r>
              <a:rPr lang="en-US" dirty="0"/>
              <a:t>opposite side of </a:t>
            </a:r>
            <a:r>
              <a:rPr lang="en-US" dirty="0" err="1" smtClean="0"/>
              <a:t>RadFet</a:t>
            </a:r>
            <a:r>
              <a:rPr lang="en-US" dirty="0" smtClean="0"/>
              <a:t>/TLD)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163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375" y="588407"/>
            <a:ext cx="10956924" cy="387519"/>
          </a:xfrm>
        </p:spPr>
        <p:txBody>
          <a:bodyPr/>
          <a:lstStyle/>
          <a:p>
            <a:r>
              <a:rPr lang="en-US" dirty="0"/>
              <a:t>SASE 1 </a:t>
            </a:r>
            <a:r>
              <a:rPr lang="en-US" dirty="0" smtClean="0"/>
              <a:t>- </a:t>
            </a:r>
            <a:r>
              <a:rPr lang="en-US" dirty="0" err="1" smtClean="0"/>
              <a:t>undulator</a:t>
            </a:r>
            <a:r>
              <a:rPr lang="en-US" dirty="0" smtClean="0"/>
              <a:t> </a:t>
            </a:r>
            <a:r>
              <a:rPr lang="en-US" dirty="0"/>
              <a:t>cell #</a:t>
            </a:r>
            <a:r>
              <a:rPr lang="en-US" dirty="0" smtClean="0"/>
              <a:t>15 (2322m)- the “quiet” reference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6466" y="1278374"/>
            <a:ext cx="10944224" cy="4793566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pPr marL="0" indent="0">
              <a:buNone/>
            </a:pPr>
            <a:r>
              <a:rPr lang="de-DE" dirty="0" smtClean="0"/>
              <a:t>								</a:t>
            </a:r>
            <a:r>
              <a:rPr lang="de-DE" sz="5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 e-</a:t>
            </a:r>
            <a:endParaRPr lang="de-DE" sz="5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fsfhh\Desktop\cell#15\DSH_Halter_20180129_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7" y="2482056"/>
            <a:ext cx="3600120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sfhh\Desktop\cell#15\DSH_Halter_20180129_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93" y="2320131"/>
            <a:ext cx="2466158" cy="18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sfhh\Desktop\cell#15\DSH_Halter_20180129_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0" y="710748"/>
            <a:ext cx="2475705" cy="185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egende mit Linie 2 12"/>
          <p:cNvSpPr/>
          <p:nvPr/>
        </p:nvSpPr>
        <p:spPr>
          <a:xfrm>
            <a:off x="905692" y="1293819"/>
            <a:ext cx="2142308" cy="956127"/>
          </a:xfrm>
          <a:prstGeom prst="borderCallout2">
            <a:avLst>
              <a:gd name="adj1" fmla="val 98714"/>
              <a:gd name="adj2" fmla="val 20900"/>
              <a:gd name="adj3" fmla="val 174426"/>
              <a:gd name="adj4" fmla="val 20977"/>
              <a:gd name="adj5" fmla="val 203752"/>
              <a:gd name="adj6" fmla="val 50330"/>
            </a:avLst>
          </a:prstGeom>
          <a:solidFill>
            <a:schemeClr val="accent6"/>
          </a:solidFill>
          <a:ln w="254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US" sz="1050" b="1" dirty="0" smtClean="0"/>
              <a:t>Fixed</a:t>
            </a:r>
            <a:r>
              <a:rPr lang="en-US" sz="1050" dirty="0" smtClean="0"/>
              <a:t> </a:t>
            </a:r>
            <a:r>
              <a:rPr lang="en-US" sz="1050" dirty="0"/>
              <a:t>dosimetry sensors on chamber (prototype setup)</a:t>
            </a:r>
            <a:br>
              <a:rPr lang="en-US" sz="1050" dirty="0"/>
            </a:br>
            <a:r>
              <a:rPr lang="en-US" sz="1050" dirty="0"/>
              <a:t>1 sensor-pair aligned with </a:t>
            </a:r>
            <a:r>
              <a:rPr lang="en-US" sz="1050" dirty="0" err="1"/>
              <a:t>undulator</a:t>
            </a:r>
            <a:r>
              <a:rPr lang="en-US" sz="1050" dirty="0"/>
              <a:t> </a:t>
            </a:r>
            <a:r>
              <a:rPr lang="en-US" sz="1050" b="1" dirty="0" smtClean="0"/>
              <a:t>downstream</a:t>
            </a:r>
            <a:r>
              <a:rPr lang="en-US" sz="1050" dirty="0" smtClean="0"/>
              <a:t> </a:t>
            </a:r>
            <a:r>
              <a:rPr lang="en-US" sz="1050" dirty="0"/>
              <a:t>front</a:t>
            </a:r>
            <a:br>
              <a:rPr lang="en-US" sz="1050" dirty="0"/>
            </a:br>
            <a:r>
              <a:rPr lang="en-US" sz="1050" dirty="0" smtClean="0"/>
              <a:t>(1 </a:t>
            </a:r>
            <a:r>
              <a:rPr lang="en-US" sz="1050" dirty="0" err="1"/>
              <a:t>RadFet</a:t>
            </a:r>
            <a:r>
              <a:rPr lang="en-US" sz="1050" dirty="0"/>
              <a:t> + 1 </a:t>
            </a:r>
            <a:r>
              <a:rPr lang="en-US" sz="1050" dirty="0" smtClean="0"/>
              <a:t>TLD)</a:t>
            </a:r>
            <a:endParaRPr lang="en-US" sz="1050" dirty="0"/>
          </a:p>
        </p:txBody>
      </p:sp>
      <p:sp>
        <p:nvSpPr>
          <p:cNvPr id="11" name="Legende mit Linie 2 10"/>
          <p:cNvSpPr/>
          <p:nvPr/>
        </p:nvSpPr>
        <p:spPr>
          <a:xfrm>
            <a:off x="6824743" y="1293819"/>
            <a:ext cx="2142308" cy="956127"/>
          </a:xfrm>
          <a:prstGeom prst="borderCallout2">
            <a:avLst>
              <a:gd name="adj1" fmla="val 12045"/>
              <a:gd name="adj2" fmla="val 100042"/>
              <a:gd name="adj3" fmla="val 11048"/>
              <a:gd name="adj4" fmla="val 113902"/>
              <a:gd name="adj5" fmla="val 35393"/>
              <a:gd name="adj6" fmla="val 161038"/>
            </a:avLst>
          </a:prstGeom>
          <a:solidFill>
            <a:schemeClr val="accent6"/>
          </a:solidFill>
          <a:ln w="254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US" sz="1050" b="1" dirty="0" smtClean="0"/>
              <a:t>Fixed</a:t>
            </a:r>
            <a:r>
              <a:rPr lang="en-US" sz="1050" dirty="0" smtClean="0"/>
              <a:t> </a:t>
            </a:r>
            <a:r>
              <a:rPr lang="en-US" sz="1050" dirty="0"/>
              <a:t>dosimetry sensors on chamber (prototype setup)</a:t>
            </a:r>
            <a:br>
              <a:rPr lang="en-US" sz="1050" dirty="0"/>
            </a:br>
            <a:r>
              <a:rPr lang="en-US" sz="1050" dirty="0"/>
              <a:t>1 sensor-pair </a:t>
            </a:r>
            <a:r>
              <a:rPr lang="en-US" sz="1050" dirty="0" smtClean="0"/>
              <a:t>aligned with </a:t>
            </a:r>
            <a:r>
              <a:rPr lang="en-US" sz="1050" dirty="0" err="1" smtClean="0"/>
              <a:t>undulator</a:t>
            </a:r>
            <a:r>
              <a:rPr lang="en-US" sz="1050" dirty="0" smtClean="0"/>
              <a:t> </a:t>
            </a:r>
            <a:r>
              <a:rPr lang="en-US" sz="1050" b="1" dirty="0" smtClean="0"/>
              <a:t>upstream</a:t>
            </a:r>
            <a:r>
              <a:rPr lang="en-US" sz="1050" dirty="0" smtClean="0"/>
              <a:t> </a:t>
            </a:r>
            <a:r>
              <a:rPr lang="en-US" sz="1050" dirty="0"/>
              <a:t>front</a:t>
            </a:r>
            <a:br>
              <a:rPr lang="en-US" sz="1050" dirty="0"/>
            </a:br>
            <a:r>
              <a:rPr lang="en-US" sz="1050" dirty="0" smtClean="0"/>
              <a:t>(1 </a:t>
            </a:r>
            <a:r>
              <a:rPr lang="en-US" sz="1050" dirty="0" err="1"/>
              <a:t>RadFet</a:t>
            </a:r>
            <a:r>
              <a:rPr lang="en-US" sz="1050" dirty="0"/>
              <a:t> + 1 </a:t>
            </a:r>
            <a:r>
              <a:rPr lang="en-US" sz="1050" dirty="0" smtClean="0"/>
              <a:t>TLD)</a:t>
            </a:r>
            <a:endParaRPr lang="en-US" sz="1050" dirty="0"/>
          </a:p>
        </p:txBody>
      </p:sp>
      <p:cxnSp>
        <p:nvCxnSpPr>
          <p:cNvPr id="10" name="Gerade Verbindung 9"/>
          <p:cNvCxnSpPr>
            <a:stCxn id="11" idx="1"/>
          </p:cNvCxnSpPr>
          <p:nvPr/>
        </p:nvCxnSpPr>
        <p:spPr>
          <a:xfrm flipH="1">
            <a:off x="6095837" y="2249946"/>
            <a:ext cx="1800060" cy="142670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fsfhh\Desktop\cell#15\DSH_Halter_20180129_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0" y="4238625"/>
            <a:ext cx="2518602" cy="177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Legende mit Linie 2 19"/>
          <p:cNvSpPr/>
          <p:nvPr/>
        </p:nvSpPr>
        <p:spPr>
          <a:xfrm>
            <a:off x="4429125" y="5448983"/>
            <a:ext cx="4537926" cy="956127"/>
          </a:xfrm>
          <a:prstGeom prst="borderCallout2">
            <a:avLst>
              <a:gd name="adj1" fmla="val 12045"/>
              <a:gd name="adj2" fmla="val 100042"/>
              <a:gd name="adj3" fmla="val 11048"/>
              <a:gd name="adj4" fmla="val 113902"/>
              <a:gd name="adj5" fmla="val -17406"/>
              <a:gd name="adj6" fmla="val 130666"/>
            </a:avLst>
          </a:prstGeom>
          <a:solidFill>
            <a:schemeClr val="accent6"/>
          </a:solidFill>
          <a:ln w="254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US" sz="1050" b="1" dirty="0"/>
              <a:t>Mobile</a:t>
            </a:r>
            <a:r>
              <a:rPr lang="en-US" sz="1050" dirty="0"/>
              <a:t> dosimetry </a:t>
            </a:r>
            <a:r>
              <a:rPr lang="en-US" sz="1050" dirty="0" smtClean="0"/>
              <a:t>sensors (</a:t>
            </a:r>
            <a:r>
              <a:rPr lang="en-US" sz="1050" dirty="0"/>
              <a:t>1 </a:t>
            </a:r>
            <a:r>
              <a:rPr lang="en-US" sz="1050" dirty="0" err="1"/>
              <a:t>RadFet</a:t>
            </a:r>
            <a:r>
              <a:rPr lang="en-US" sz="1050" dirty="0"/>
              <a:t> + 1 </a:t>
            </a:r>
            <a:r>
              <a:rPr lang="en-US" sz="1050" dirty="0" smtClean="0"/>
              <a:t>TLD + </a:t>
            </a:r>
            <a:r>
              <a:rPr lang="en-US" sz="1050" dirty="0"/>
              <a:t>Alanine “payload”)</a:t>
            </a:r>
          </a:p>
          <a:p>
            <a:pPr algn="ctr">
              <a:lnSpc>
                <a:spcPct val="113000"/>
              </a:lnSpc>
            </a:pPr>
            <a:r>
              <a:rPr lang="en-US" sz="1050" dirty="0" smtClean="0"/>
              <a:t> </a:t>
            </a:r>
            <a:r>
              <a:rPr lang="en-US" sz="1050" dirty="0"/>
              <a:t>on upstream front of </a:t>
            </a:r>
            <a:r>
              <a:rPr lang="en-US" sz="1050" b="1" dirty="0"/>
              <a:t>lower</a:t>
            </a:r>
            <a:r>
              <a:rPr lang="en-US" sz="1050" dirty="0"/>
              <a:t> </a:t>
            </a:r>
            <a:r>
              <a:rPr lang="en-US" sz="1050" dirty="0" err="1"/>
              <a:t>undulator</a:t>
            </a:r>
            <a:r>
              <a:rPr lang="en-US" sz="1050" dirty="0"/>
              <a:t> </a:t>
            </a:r>
            <a:r>
              <a:rPr lang="en-US" sz="1050" dirty="0" smtClean="0"/>
              <a:t>girder +</a:t>
            </a:r>
          </a:p>
          <a:p>
            <a:pPr algn="ctr">
              <a:lnSpc>
                <a:spcPct val="113000"/>
              </a:lnSpc>
            </a:pPr>
            <a:r>
              <a:rPr lang="en-US" sz="1050" b="1" dirty="0" err="1" smtClean="0"/>
              <a:t>GafChromic</a:t>
            </a:r>
            <a:r>
              <a:rPr lang="en-US" sz="1050" b="1" dirty="0" smtClean="0"/>
              <a:t> </a:t>
            </a:r>
            <a:r>
              <a:rPr lang="en-US" sz="1050" b="1" dirty="0"/>
              <a:t>film </a:t>
            </a:r>
            <a:r>
              <a:rPr lang="en-US" sz="1050" dirty="0" smtClean="0"/>
              <a:t>dosimeters, one </a:t>
            </a:r>
            <a:r>
              <a:rPr lang="en-US" sz="1050" dirty="0"/>
              <a:t>2mm</a:t>
            </a:r>
            <a:r>
              <a:rPr lang="en-US" sz="1050" b="1" dirty="0"/>
              <a:t>-lead-shielded</a:t>
            </a:r>
            <a:r>
              <a:rPr lang="en-US" sz="1050" dirty="0"/>
              <a:t> film on one side</a:t>
            </a:r>
            <a:r>
              <a:rPr lang="en-US" sz="1050" dirty="0" smtClean="0"/>
              <a:t>, one </a:t>
            </a:r>
            <a:r>
              <a:rPr lang="en-US" sz="1050" b="1" dirty="0"/>
              <a:t>unshielded</a:t>
            </a:r>
            <a:r>
              <a:rPr lang="en-US" sz="1050" dirty="0"/>
              <a:t> film on opposite side of </a:t>
            </a:r>
            <a:r>
              <a:rPr lang="en-US" sz="1050" dirty="0" err="1"/>
              <a:t>RadFet</a:t>
            </a:r>
            <a:r>
              <a:rPr lang="en-US" sz="1050" dirty="0"/>
              <a:t>/TLD-pair</a:t>
            </a:r>
          </a:p>
        </p:txBody>
      </p:sp>
      <p:cxnSp>
        <p:nvCxnSpPr>
          <p:cNvPr id="21" name="Gerade Verbindung 20"/>
          <p:cNvCxnSpPr>
            <a:stCxn id="20" idx="3"/>
          </p:cNvCxnSpPr>
          <p:nvPr/>
        </p:nvCxnSpPr>
        <p:spPr>
          <a:xfrm flipH="1" flipV="1">
            <a:off x="6248238" y="4238625"/>
            <a:ext cx="449850" cy="121035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C:\Users\fsfhh\Desktop\cell#15\FolienhalterDSH_20180129_0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45" t="17808" r="19845" b="-17808"/>
          <a:stretch/>
        </p:blipFill>
        <p:spPr bwMode="auto">
          <a:xfrm>
            <a:off x="2138772" y="4412787"/>
            <a:ext cx="1978324" cy="142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fsfhh\Desktop\cell#15\FolienhalterDSH_20180129_0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93" y="4974640"/>
            <a:ext cx="1494607" cy="11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Gerade Verbindung 29"/>
          <p:cNvCxnSpPr>
            <a:endCxn id="1030" idx="3"/>
          </p:cNvCxnSpPr>
          <p:nvPr/>
        </p:nvCxnSpPr>
        <p:spPr>
          <a:xfrm flipH="1" flipV="1">
            <a:off x="4117096" y="5127142"/>
            <a:ext cx="312029" cy="32184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>
            <a:stCxn id="20" idx="2"/>
          </p:cNvCxnSpPr>
          <p:nvPr/>
        </p:nvCxnSpPr>
        <p:spPr>
          <a:xfrm flipH="1" flipV="1">
            <a:off x="2400300" y="5927046"/>
            <a:ext cx="2028825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Legende mit Linie 2 38"/>
          <p:cNvSpPr/>
          <p:nvPr/>
        </p:nvSpPr>
        <p:spPr>
          <a:xfrm>
            <a:off x="4117096" y="1293819"/>
            <a:ext cx="2142308" cy="956127"/>
          </a:xfrm>
          <a:prstGeom prst="borderCallout2">
            <a:avLst>
              <a:gd name="adj1" fmla="val 100706"/>
              <a:gd name="adj2" fmla="val 74698"/>
              <a:gd name="adj3" fmla="val 172434"/>
              <a:gd name="adj4" fmla="val 74331"/>
              <a:gd name="adj5" fmla="val 210725"/>
              <a:gd name="adj6" fmla="val 94347"/>
            </a:avLst>
          </a:prstGeom>
          <a:solidFill>
            <a:schemeClr val="accent6"/>
          </a:solidFill>
          <a:ln w="254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US" sz="1050" b="1" dirty="0"/>
              <a:t>Mobile</a:t>
            </a:r>
            <a:r>
              <a:rPr lang="en-US" sz="1050" dirty="0"/>
              <a:t> dosimetry sensors on upstream front of (every) </a:t>
            </a:r>
            <a:r>
              <a:rPr lang="en-US" sz="1050" b="1" dirty="0"/>
              <a:t>upper</a:t>
            </a:r>
            <a:r>
              <a:rPr lang="en-US" sz="1050" dirty="0"/>
              <a:t> </a:t>
            </a:r>
            <a:r>
              <a:rPr lang="en-US" sz="1050" dirty="0" err="1"/>
              <a:t>undulator</a:t>
            </a:r>
            <a:r>
              <a:rPr lang="en-US" sz="1050" dirty="0"/>
              <a:t> girder, </a:t>
            </a:r>
            <a:r>
              <a:rPr lang="en-US" sz="1050" dirty="0" smtClean="0"/>
              <a:t>(</a:t>
            </a:r>
            <a:r>
              <a:rPr lang="en-US" sz="1050" dirty="0"/>
              <a:t>normal) position nearest to beam pipe</a:t>
            </a:r>
            <a:br>
              <a:rPr lang="en-US" sz="1050" dirty="0"/>
            </a:br>
            <a:r>
              <a:rPr lang="en-US" sz="1050" dirty="0" smtClean="0"/>
              <a:t>(1 </a:t>
            </a:r>
            <a:r>
              <a:rPr lang="en-US" sz="1050" dirty="0" err="1" smtClean="0"/>
              <a:t>RadFet</a:t>
            </a:r>
            <a:r>
              <a:rPr lang="en-US" sz="1050" dirty="0" smtClean="0"/>
              <a:t> + 1 TLD)</a:t>
            </a:r>
            <a:endParaRPr lang="en-US" sz="1050" dirty="0"/>
          </a:p>
        </p:txBody>
      </p:sp>
      <p:cxnSp>
        <p:nvCxnSpPr>
          <p:cNvPr id="18" name="Gerade Verbindung 17"/>
          <p:cNvCxnSpPr/>
          <p:nvPr/>
        </p:nvCxnSpPr>
        <p:spPr>
          <a:xfrm flipH="1">
            <a:off x="3375859" y="3836224"/>
            <a:ext cx="89725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28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SASE 1 </a:t>
            </a:r>
            <a:r>
              <a:rPr lang="en-US" dirty="0" smtClean="0"/>
              <a:t>- </a:t>
            </a:r>
            <a:r>
              <a:rPr lang="en-US" dirty="0" err="1" smtClean="0"/>
              <a:t>undulator</a:t>
            </a:r>
            <a:r>
              <a:rPr lang="en-US" dirty="0" smtClean="0"/>
              <a:t> </a:t>
            </a:r>
            <a:r>
              <a:rPr lang="en-US" dirty="0"/>
              <a:t>cell #</a:t>
            </a:r>
            <a:r>
              <a:rPr lang="en-US" dirty="0" smtClean="0"/>
              <a:t>15 (2322m</a:t>
            </a:r>
            <a:r>
              <a:rPr lang="en-US" dirty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6466" y="1278374"/>
            <a:ext cx="10944224" cy="4793566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pPr marL="0" indent="0">
              <a:buNone/>
            </a:pPr>
            <a:r>
              <a:rPr lang="de-DE" dirty="0" smtClean="0"/>
              <a:t>								</a:t>
            </a:r>
            <a:r>
              <a:rPr lang="de-DE" sz="5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 e-</a:t>
            </a:r>
            <a:endParaRPr lang="de-DE" sz="5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fsfhh\Desktop\cell#15\DSH_Halter_20180129_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7" y="2482056"/>
            <a:ext cx="3600120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sfhh\Desktop\cell#15\DSH_Halter_20180129_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93" y="2320131"/>
            <a:ext cx="2466158" cy="18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sfhh\Desktop\cell#15\DSH_Halter_20180129_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0" y="710748"/>
            <a:ext cx="2475705" cy="185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egende mit Linie 2 12"/>
          <p:cNvSpPr/>
          <p:nvPr/>
        </p:nvSpPr>
        <p:spPr>
          <a:xfrm>
            <a:off x="905692" y="1293819"/>
            <a:ext cx="2142308" cy="956127"/>
          </a:xfrm>
          <a:prstGeom prst="borderCallout2">
            <a:avLst>
              <a:gd name="adj1" fmla="val 98714"/>
              <a:gd name="adj2" fmla="val 20900"/>
              <a:gd name="adj3" fmla="val 174426"/>
              <a:gd name="adj4" fmla="val 20977"/>
              <a:gd name="adj5" fmla="val 203752"/>
              <a:gd name="adj6" fmla="val 50330"/>
            </a:avLst>
          </a:prstGeom>
          <a:solidFill>
            <a:schemeClr val="accent6"/>
          </a:solidFill>
          <a:ln w="254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US" sz="1050" b="1" dirty="0" smtClean="0"/>
              <a:t>Fixed</a:t>
            </a:r>
            <a:r>
              <a:rPr lang="en-US" sz="1050" dirty="0" smtClean="0"/>
              <a:t> </a:t>
            </a:r>
            <a:r>
              <a:rPr lang="en-US" sz="1050" dirty="0"/>
              <a:t>dosimetry sensors on chamber (prototype setup)</a:t>
            </a:r>
            <a:br>
              <a:rPr lang="en-US" sz="1050" dirty="0"/>
            </a:br>
            <a:r>
              <a:rPr lang="en-US" sz="1050" dirty="0"/>
              <a:t>1 sensor-pair aligned with </a:t>
            </a:r>
            <a:r>
              <a:rPr lang="en-US" sz="1050" dirty="0" err="1"/>
              <a:t>undulator</a:t>
            </a:r>
            <a:r>
              <a:rPr lang="en-US" sz="1050" dirty="0"/>
              <a:t> </a:t>
            </a:r>
            <a:r>
              <a:rPr lang="en-US" sz="1050" b="1" dirty="0" smtClean="0"/>
              <a:t>downstream</a:t>
            </a:r>
            <a:r>
              <a:rPr lang="en-US" sz="1050" dirty="0" smtClean="0"/>
              <a:t> </a:t>
            </a:r>
            <a:r>
              <a:rPr lang="en-US" sz="1050" dirty="0"/>
              <a:t>front</a:t>
            </a:r>
            <a:br>
              <a:rPr lang="en-US" sz="1050" dirty="0"/>
            </a:br>
            <a:r>
              <a:rPr lang="en-US" sz="1050" dirty="0" smtClean="0"/>
              <a:t>(1 </a:t>
            </a:r>
            <a:r>
              <a:rPr lang="en-US" sz="1050" dirty="0" err="1"/>
              <a:t>RadFet</a:t>
            </a:r>
            <a:r>
              <a:rPr lang="en-US" sz="1050" dirty="0"/>
              <a:t> + 1 </a:t>
            </a:r>
            <a:r>
              <a:rPr lang="en-US" sz="1050" dirty="0" smtClean="0"/>
              <a:t>TLD)</a:t>
            </a:r>
            <a:endParaRPr lang="en-US" sz="1050" dirty="0"/>
          </a:p>
        </p:txBody>
      </p:sp>
      <p:sp>
        <p:nvSpPr>
          <p:cNvPr id="11" name="Legende mit Linie 2 10"/>
          <p:cNvSpPr/>
          <p:nvPr/>
        </p:nvSpPr>
        <p:spPr>
          <a:xfrm>
            <a:off x="6824743" y="715058"/>
            <a:ext cx="2142308" cy="956127"/>
          </a:xfrm>
          <a:prstGeom prst="borderCallout2">
            <a:avLst>
              <a:gd name="adj1" fmla="val 12045"/>
              <a:gd name="adj2" fmla="val 100042"/>
              <a:gd name="adj3" fmla="val 11048"/>
              <a:gd name="adj4" fmla="val 113902"/>
              <a:gd name="adj5" fmla="val 87196"/>
              <a:gd name="adj6" fmla="val 162372"/>
            </a:avLst>
          </a:prstGeom>
          <a:solidFill>
            <a:schemeClr val="accent6"/>
          </a:solidFill>
          <a:ln w="254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US" sz="1050" b="1" dirty="0" smtClean="0"/>
              <a:t>Fixed</a:t>
            </a:r>
            <a:r>
              <a:rPr lang="en-US" sz="1050" dirty="0" smtClean="0"/>
              <a:t> </a:t>
            </a:r>
            <a:r>
              <a:rPr lang="en-US" sz="1050" dirty="0"/>
              <a:t>dosimetry sensors on chamber (prototype setup)</a:t>
            </a:r>
            <a:br>
              <a:rPr lang="en-US" sz="1050" dirty="0"/>
            </a:br>
            <a:r>
              <a:rPr lang="en-US" sz="1050" dirty="0"/>
              <a:t>1 sensor-pair </a:t>
            </a:r>
            <a:r>
              <a:rPr lang="en-US" sz="1050" dirty="0" smtClean="0"/>
              <a:t>aligned with </a:t>
            </a:r>
            <a:r>
              <a:rPr lang="en-US" sz="1050" dirty="0" err="1" smtClean="0"/>
              <a:t>undulator</a:t>
            </a:r>
            <a:r>
              <a:rPr lang="en-US" sz="1050" dirty="0" smtClean="0"/>
              <a:t> </a:t>
            </a:r>
            <a:r>
              <a:rPr lang="en-US" sz="1050" b="1" dirty="0" smtClean="0"/>
              <a:t>upstream</a:t>
            </a:r>
            <a:r>
              <a:rPr lang="en-US" sz="1050" dirty="0" smtClean="0"/>
              <a:t> </a:t>
            </a:r>
            <a:r>
              <a:rPr lang="en-US" sz="1050" dirty="0"/>
              <a:t>front</a:t>
            </a:r>
            <a:br>
              <a:rPr lang="en-US" sz="1050" dirty="0"/>
            </a:br>
            <a:r>
              <a:rPr lang="en-US" sz="1050" dirty="0" smtClean="0"/>
              <a:t>(1 </a:t>
            </a:r>
            <a:r>
              <a:rPr lang="en-US" sz="1050" dirty="0" err="1"/>
              <a:t>RadFet</a:t>
            </a:r>
            <a:r>
              <a:rPr lang="en-US" sz="1050" dirty="0"/>
              <a:t> + 1 </a:t>
            </a:r>
            <a:r>
              <a:rPr lang="en-US" sz="1050" dirty="0" smtClean="0"/>
              <a:t>TLD)</a:t>
            </a:r>
            <a:endParaRPr lang="en-US" sz="1050" dirty="0"/>
          </a:p>
        </p:txBody>
      </p:sp>
      <p:cxnSp>
        <p:nvCxnSpPr>
          <p:cNvPr id="10" name="Gerade Verbindung 9"/>
          <p:cNvCxnSpPr>
            <a:stCxn id="11" idx="1"/>
          </p:cNvCxnSpPr>
          <p:nvPr/>
        </p:nvCxnSpPr>
        <p:spPr>
          <a:xfrm flipH="1">
            <a:off x="6095837" y="1671185"/>
            <a:ext cx="1800060" cy="19887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fsfhh\Desktop\cell#15\DSH_Halter_20180129_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0" y="4238625"/>
            <a:ext cx="2518602" cy="177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Legende mit Linie 2 19"/>
          <p:cNvSpPr/>
          <p:nvPr/>
        </p:nvSpPr>
        <p:spPr>
          <a:xfrm>
            <a:off x="4429125" y="5448983"/>
            <a:ext cx="4537926" cy="956127"/>
          </a:xfrm>
          <a:prstGeom prst="borderCallout2">
            <a:avLst>
              <a:gd name="adj1" fmla="val 12045"/>
              <a:gd name="adj2" fmla="val 100042"/>
              <a:gd name="adj3" fmla="val 11048"/>
              <a:gd name="adj4" fmla="val 113902"/>
              <a:gd name="adj5" fmla="val -17406"/>
              <a:gd name="adj6" fmla="val 130666"/>
            </a:avLst>
          </a:prstGeom>
          <a:solidFill>
            <a:schemeClr val="accent6"/>
          </a:solidFill>
          <a:ln w="254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US" sz="1050" b="1" dirty="0"/>
              <a:t>Mobile</a:t>
            </a:r>
            <a:r>
              <a:rPr lang="en-US" sz="1050" dirty="0"/>
              <a:t> dosimetry </a:t>
            </a:r>
            <a:r>
              <a:rPr lang="en-US" sz="1050" dirty="0" smtClean="0"/>
              <a:t>sensors (</a:t>
            </a:r>
            <a:r>
              <a:rPr lang="en-US" sz="1050" dirty="0"/>
              <a:t>1 </a:t>
            </a:r>
            <a:r>
              <a:rPr lang="en-US" sz="1050" dirty="0" err="1"/>
              <a:t>RadFet</a:t>
            </a:r>
            <a:r>
              <a:rPr lang="en-US" sz="1050" dirty="0"/>
              <a:t> + 1 </a:t>
            </a:r>
            <a:r>
              <a:rPr lang="en-US" sz="1050" dirty="0" smtClean="0"/>
              <a:t>TLD + Alanine “payload”)</a:t>
            </a:r>
            <a:endParaRPr lang="en-US" sz="1050" dirty="0"/>
          </a:p>
          <a:p>
            <a:pPr algn="ctr">
              <a:lnSpc>
                <a:spcPct val="113000"/>
              </a:lnSpc>
            </a:pPr>
            <a:r>
              <a:rPr lang="en-US" sz="1050" dirty="0" smtClean="0"/>
              <a:t> </a:t>
            </a:r>
            <a:r>
              <a:rPr lang="en-US" sz="1050" dirty="0"/>
              <a:t>on upstream front of </a:t>
            </a:r>
            <a:r>
              <a:rPr lang="en-US" sz="1050" b="1" dirty="0"/>
              <a:t>lower</a:t>
            </a:r>
            <a:r>
              <a:rPr lang="en-US" sz="1050" dirty="0"/>
              <a:t> </a:t>
            </a:r>
            <a:r>
              <a:rPr lang="en-US" sz="1050" dirty="0" err="1"/>
              <a:t>undulator</a:t>
            </a:r>
            <a:r>
              <a:rPr lang="en-US" sz="1050" dirty="0"/>
              <a:t> </a:t>
            </a:r>
            <a:r>
              <a:rPr lang="en-US" sz="1050" dirty="0" smtClean="0"/>
              <a:t>girder +</a:t>
            </a:r>
          </a:p>
          <a:p>
            <a:pPr algn="ctr">
              <a:lnSpc>
                <a:spcPct val="113000"/>
              </a:lnSpc>
            </a:pPr>
            <a:r>
              <a:rPr lang="en-US" sz="1050" b="1" dirty="0" err="1" smtClean="0"/>
              <a:t>GafChromic</a:t>
            </a:r>
            <a:r>
              <a:rPr lang="en-US" sz="1050" b="1" dirty="0" smtClean="0"/>
              <a:t> </a:t>
            </a:r>
            <a:r>
              <a:rPr lang="en-US" sz="1050" b="1" dirty="0"/>
              <a:t>film </a:t>
            </a:r>
            <a:r>
              <a:rPr lang="en-US" sz="1050" dirty="0" smtClean="0"/>
              <a:t>dosimeters, one </a:t>
            </a:r>
            <a:r>
              <a:rPr lang="en-US" sz="1050" dirty="0"/>
              <a:t>2mm</a:t>
            </a:r>
            <a:r>
              <a:rPr lang="en-US" sz="1050" b="1" dirty="0"/>
              <a:t>-lead-shielded</a:t>
            </a:r>
            <a:r>
              <a:rPr lang="en-US" sz="1050" dirty="0"/>
              <a:t> film on one side</a:t>
            </a:r>
            <a:r>
              <a:rPr lang="en-US" sz="1050" dirty="0" smtClean="0"/>
              <a:t>, one </a:t>
            </a:r>
            <a:r>
              <a:rPr lang="en-US" sz="1050" b="1" dirty="0"/>
              <a:t>unshielded</a:t>
            </a:r>
            <a:r>
              <a:rPr lang="en-US" sz="1050" dirty="0"/>
              <a:t> film on opposite side of </a:t>
            </a:r>
            <a:r>
              <a:rPr lang="en-US" sz="1050" dirty="0" err="1"/>
              <a:t>RadFet</a:t>
            </a:r>
            <a:r>
              <a:rPr lang="en-US" sz="1050" dirty="0"/>
              <a:t>/TLD-pair</a:t>
            </a:r>
          </a:p>
        </p:txBody>
      </p:sp>
      <p:cxnSp>
        <p:nvCxnSpPr>
          <p:cNvPr id="21" name="Gerade Verbindung 20"/>
          <p:cNvCxnSpPr>
            <a:stCxn id="20" idx="3"/>
          </p:cNvCxnSpPr>
          <p:nvPr/>
        </p:nvCxnSpPr>
        <p:spPr>
          <a:xfrm flipH="1" flipV="1">
            <a:off x="6248238" y="4238625"/>
            <a:ext cx="449850" cy="121035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C:\Users\fsfhh\Desktop\cell#15\FolienhalterDSH_20180129_0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45" t="17808" r="19845" b="-17808"/>
          <a:stretch/>
        </p:blipFill>
        <p:spPr bwMode="auto">
          <a:xfrm>
            <a:off x="2138772" y="4412787"/>
            <a:ext cx="1978324" cy="142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fsfhh\Desktop\cell#15\FolienhalterDSH_20180129_0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93" y="4974640"/>
            <a:ext cx="1494607" cy="11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Gerade Verbindung 29"/>
          <p:cNvCxnSpPr>
            <a:endCxn id="1030" idx="3"/>
          </p:cNvCxnSpPr>
          <p:nvPr/>
        </p:nvCxnSpPr>
        <p:spPr>
          <a:xfrm flipH="1" flipV="1">
            <a:off x="4117096" y="5127142"/>
            <a:ext cx="312029" cy="32184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>
            <a:stCxn id="20" idx="2"/>
          </p:cNvCxnSpPr>
          <p:nvPr/>
        </p:nvCxnSpPr>
        <p:spPr>
          <a:xfrm flipH="1" flipV="1">
            <a:off x="2400300" y="5927046"/>
            <a:ext cx="2028825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Legende mit Linie 2 38"/>
          <p:cNvSpPr/>
          <p:nvPr/>
        </p:nvSpPr>
        <p:spPr>
          <a:xfrm>
            <a:off x="4117096" y="1293819"/>
            <a:ext cx="2142308" cy="956127"/>
          </a:xfrm>
          <a:prstGeom prst="borderCallout2">
            <a:avLst>
              <a:gd name="adj1" fmla="val 100706"/>
              <a:gd name="adj2" fmla="val 74698"/>
              <a:gd name="adj3" fmla="val 172434"/>
              <a:gd name="adj4" fmla="val 74331"/>
              <a:gd name="adj5" fmla="val 210725"/>
              <a:gd name="adj6" fmla="val 94347"/>
            </a:avLst>
          </a:prstGeom>
          <a:solidFill>
            <a:schemeClr val="accent6"/>
          </a:solidFill>
          <a:ln w="254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US" sz="1050" b="1" dirty="0"/>
              <a:t>Mobile</a:t>
            </a:r>
            <a:r>
              <a:rPr lang="en-US" sz="1050" dirty="0"/>
              <a:t> dosimetry sensors on upstream front of (every) </a:t>
            </a:r>
            <a:r>
              <a:rPr lang="en-US" sz="1050" b="1" dirty="0"/>
              <a:t>upper</a:t>
            </a:r>
            <a:r>
              <a:rPr lang="en-US" sz="1050" dirty="0"/>
              <a:t> </a:t>
            </a:r>
            <a:r>
              <a:rPr lang="en-US" sz="1050" dirty="0" err="1"/>
              <a:t>undulator</a:t>
            </a:r>
            <a:r>
              <a:rPr lang="en-US" sz="1050" dirty="0"/>
              <a:t> girder, </a:t>
            </a:r>
            <a:r>
              <a:rPr lang="en-US" sz="1050" dirty="0" smtClean="0"/>
              <a:t>(</a:t>
            </a:r>
            <a:r>
              <a:rPr lang="en-US" sz="1050" dirty="0"/>
              <a:t>normal) position nearest to beam pipe</a:t>
            </a:r>
            <a:br>
              <a:rPr lang="en-US" sz="1050" dirty="0"/>
            </a:br>
            <a:r>
              <a:rPr lang="en-US" sz="1050" dirty="0" smtClean="0"/>
              <a:t>(1 </a:t>
            </a:r>
            <a:r>
              <a:rPr lang="en-US" sz="1050" dirty="0" err="1" smtClean="0"/>
              <a:t>RadFet</a:t>
            </a:r>
            <a:r>
              <a:rPr lang="en-US" sz="1050" dirty="0" smtClean="0"/>
              <a:t> + 1 TLD)</a:t>
            </a:r>
            <a:endParaRPr lang="en-US" sz="1050" dirty="0"/>
          </a:p>
        </p:txBody>
      </p:sp>
      <p:pic>
        <p:nvPicPr>
          <p:cNvPr id="4098" name="Picture 2" descr="C:\Users\fsfhh\Desktop\cell#15\dosi_cell#15_chamber-prototype_above_downstrea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37" y="3403951"/>
            <a:ext cx="2277538" cy="111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fsfhh\Desktop\cell#15\dosi_cell#15_chamber-prototype_above_upstream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636" y="2252379"/>
            <a:ext cx="2480041" cy="115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fsfhh\Desktop\cell#15\dosi_cell#15_undulator-lower_dsh_with_partially_shielded_films_on_both_side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146" y="4238625"/>
            <a:ext cx="2227501" cy="112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Gerade Verbindung 21"/>
          <p:cNvCxnSpPr/>
          <p:nvPr/>
        </p:nvCxnSpPr>
        <p:spPr>
          <a:xfrm flipH="1">
            <a:off x="3375859" y="3836224"/>
            <a:ext cx="89725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 descr="C:\Users\fsfhh\Desktop\cell#15\dosi_cell#15_undulator-upper_dsh_without_special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62" y="2375877"/>
            <a:ext cx="2270544" cy="108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4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SASE 1 - </a:t>
            </a:r>
            <a:r>
              <a:rPr lang="en-US" dirty="0" err="1"/>
              <a:t>undulator</a:t>
            </a:r>
            <a:r>
              <a:rPr lang="en-US" dirty="0"/>
              <a:t> cell #31 (2420m) – the foremost(?) heavily irradiated cell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6466" y="1278374"/>
            <a:ext cx="10944224" cy="4793566"/>
          </a:xfrm>
        </p:spPr>
        <p:txBody>
          <a:bodyPr/>
          <a:lstStyle/>
          <a:p>
            <a:r>
              <a:rPr lang="en-US" dirty="0" smtClean="0"/>
              <a:t>Mobile </a:t>
            </a:r>
            <a:r>
              <a:rPr lang="en-US" dirty="0"/>
              <a:t>dosimetry sensors on upstream </a:t>
            </a:r>
            <a:r>
              <a:rPr lang="en-US" dirty="0" smtClean="0"/>
              <a:t>front of (every) </a:t>
            </a:r>
            <a:r>
              <a:rPr lang="en-US" b="1" dirty="0" smtClean="0"/>
              <a:t>upper</a:t>
            </a:r>
            <a:r>
              <a:rPr lang="en-US" dirty="0" smtClean="0"/>
              <a:t> </a:t>
            </a:r>
            <a:r>
              <a:rPr lang="en-US" dirty="0" err="1"/>
              <a:t>undulator</a:t>
            </a:r>
            <a:r>
              <a:rPr lang="en-US" dirty="0"/>
              <a:t> </a:t>
            </a:r>
            <a:r>
              <a:rPr lang="en-US" dirty="0" smtClean="0"/>
              <a:t>girder, </a:t>
            </a:r>
            <a:br>
              <a:rPr lang="en-US" dirty="0" smtClean="0"/>
            </a:br>
            <a:r>
              <a:rPr lang="en-US" dirty="0"/>
              <a:t>(normal) position </a:t>
            </a:r>
            <a:r>
              <a:rPr lang="en-US" dirty="0" smtClean="0"/>
              <a:t>nearest to </a:t>
            </a:r>
            <a:r>
              <a:rPr lang="en-US" dirty="0"/>
              <a:t>beam pipe</a:t>
            </a:r>
            <a:br>
              <a:rPr lang="en-US" dirty="0"/>
            </a:br>
            <a:r>
              <a:rPr lang="en-US" dirty="0"/>
              <a:t>	- 1 </a:t>
            </a:r>
            <a:r>
              <a:rPr lang="en-US" dirty="0" err="1"/>
              <a:t>RadFet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- 1 </a:t>
            </a:r>
            <a:r>
              <a:rPr lang="en-US" dirty="0" smtClean="0"/>
              <a:t>TLD-800</a:t>
            </a:r>
          </a:p>
          <a:p>
            <a:r>
              <a:rPr lang="en-US" dirty="0" smtClean="0"/>
              <a:t>Fixed </a:t>
            </a:r>
            <a:r>
              <a:rPr lang="en-US" dirty="0"/>
              <a:t>dosimetry sensors on </a:t>
            </a:r>
            <a:r>
              <a:rPr lang="en-US" b="1" dirty="0"/>
              <a:t>chamber</a:t>
            </a:r>
            <a:r>
              <a:rPr lang="en-US" dirty="0"/>
              <a:t> (prototype setup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	- 1 </a:t>
            </a:r>
            <a:r>
              <a:rPr lang="en-US" dirty="0"/>
              <a:t>sensor-pair </a:t>
            </a:r>
            <a:r>
              <a:rPr lang="en-US" b="1" dirty="0" smtClean="0"/>
              <a:t>upstream</a:t>
            </a:r>
            <a:r>
              <a:rPr lang="en-US" dirty="0" smtClean="0"/>
              <a:t>, aligned with </a:t>
            </a:r>
            <a:r>
              <a:rPr lang="en-US" dirty="0" err="1" smtClean="0"/>
              <a:t>undulator</a:t>
            </a:r>
            <a:r>
              <a:rPr lang="en-US" dirty="0" smtClean="0"/>
              <a:t> front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/>
              <a:t>1 </a:t>
            </a:r>
            <a:r>
              <a:rPr lang="en-US" dirty="0" err="1"/>
              <a:t>RadFet</a:t>
            </a:r>
            <a:r>
              <a:rPr lang="en-US" dirty="0"/>
              <a:t> + 1 TLD-800 </a:t>
            </a:r>
            <a:br>
              <a:rPr lang="en-US" dirty="0"/>
            </a:br>
            <a:r>
              <a:rPr lang="en-US" dirty="0" smtClean="0"/>
              <a:t>	- 1 </a:t>
            </a:r>
            <a:r>
              <a:rPr lang="en-US" dirty="0"/>
              <a:t>sensor-pair </a:t>
            </a:r>
            <a:r>
              <a:rPr lang="en-US" b="1" dirty="0" smtClean="0"/>
              <a:t>downstream</a:t>
            </a:r>
            <a:r>
              <a:rPr lang="en-US" dirty="0" smtClean="0"/>
              <a:t>, </a:t>
            </a:r>
            <a:r>
              <a:rPr lang="en-US" dirty="0"/>
              <a:t>aligned </a:t>
            </a:r>
            <a:r>
              <a:rPr lang="en-US" dirty="0" smtClean="0"/>
              <a:t>with </a:t>
            </a:r>
            <a:r>
              <a:rPr lang="en-US" dirty="0" err="1" smtClean="0"/>
              <a:t>undulator</a:t>
            </a:r>
            <a:r>
              <a:rPr lang="en-US" dirty="0" smtClean="0"/>
              <a:t> front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1 </a:t>
            </a:r>
            <a:r>
              <a:rPr lang="en-US" dirty="0" err="1"/>
              <a:t>RadFet</a:t>
            </a:r>
            <a:r>
              <a:rPr lang="en-US" dirty="0"/>
              <a:t> + 1 TLD-800 </a:t>
            </a:r>
            <a:endParaRPr lang="en-US" dirty="0" smtClean="0"/>
          </a:p>
          <a:p>
            <a:r>
              <a:rPr lang="en-US" dirty="0" smtClean="0"/>
              <a:t>Mobile dosimetry sensors on upstream front of </a:t>
            </a:r>
            <a:r>
              <a:rPr lang="en-US" b="1" dirty="0" smtClean="0"/>
              <a:t>lower</a:t>
            </a:r>
            <a:r>
              <a:rPr lang="en-US" dirty="0" smtClean="0"/>
              <a:t> </a:t>
            </a:r>
            <a:r>
              <a:rPr lang="en-US" dirty="0" err="1" smtClean="0"/>
              <a:t>undulator</a:t>
            </a:r>
            <a:r>
              <a:rPr lang="en-US" dirty="0" smtClean="0"/>
              <a:t> girder,</a:t>
            </a:r>
            <a:br>
              <a:rPr lang="en-US" dirty="0" smtClean="0"/>
            </a:br>
            <a:r>
              <a:rPr lang="en-US" dirty="0" smtClean="0"/>
              <a:t>1 position step apart from beam pipe, shielded by 2 cascaded lead-caps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- 1 </a:t>
            </a:r>
            <a:r>
              <a:rPr lang="en-US" dirty="0" err="1" smtClean="0"/>
              <a:t>RadFet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- 1 TLD-800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498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6466" y="1278374"/>
            <a:ext cx="10944224" cy="4793566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 </a:t>
            </a:r>
          </a:p>
          <a:p>
            <a:pPr marL="0" indent="0">
              <a:buNone/>
            </a:pPr>
            <a:r>
              <a:rPr lang="de-DE" dirty="0" smtClean="0"/>
              <a:t>							</a:t>
            </a:r>
            <a:r>
              <a:rPr lang="en-US" dirty="0" smtClean="0"/>
              <a:t>(The </a:t>
            </a:r>
            <a:r>
              <a:rPr lang="en-US" dirty="0"/>
              <a:t>situation up to end of </a:t>
            </a:r>
            <a:r>
              <a:rPr lang="en-US" dirty="0" smtClean="0"/>
              <a:t>2017!)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pPr marL="0" indent="0">
              <a:buNone/>
            </a:pPr>
            <a:r>
              <a:rPr lang="de-DE" dirty="0" smtClean="0"/>
              <a:t>								   </a:t>
            </a:r>
            <a:r>
              <a:rPr lang="de-DE" sz="5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 e-</a:t>
            </a:r>
            <a:endParaRPr lang="de-DE" sz="5400" b="1" dirty="0">
              <a:solidFill>
                <a:srgbClr val="FF0000"/>
              </a:solidFill>
            </a:endParaRPr>
          </a:p>
        </p:txBody>
      </p:sp>
      <p:pic>
        <p:nvPicPr>
          <p:cNvPr id="18" name="Picture 6" descr="C:\Users\fsfhh\Desktop\cell#31\dosi_cell#31_test-setup_old_until_20180419_2017-11-21T11_22_46-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1" b="20496"/>
          <a:stretch/>
        </p:blipFill>
        <p:spPr bwMode="auto">
          <a:xfrm>
            <a:off x="4568518" y="2422417"/>
            <a:ext cx="3531208" cy="265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SASE 1 - </a:t>
            </a:r>
            <a:r>
              <a:rPr lang="en-US" dirty="0" err="1"/>
              <a:t>undulator</a:t>
            </a:r>
            <a:r>
              <a:rPr lang="en-US" dirty="0"/>
              <a:t> cell #31 (2420m</a:t>
            </a:r>
            <a:r>
              <a:rPr lang="en-US" dirty="0" smtClean="0"/>
              <a:t>) – the foremost(?) heavily irradiated cell</a:t>
            </a:r>
            <a:endParaRPr lang="de-DE" dirty="0"/>
          </a:p>
        </p:txBody>
      </p:sp>
      <p:sp>
        <p:nvSpPr>
          <p:cNvPr id="20" name="Legende mit Linie 2 19"/>
          <p:cNvSpPr/>
          <p:nvPr/>
        </p:nvSpPr>
        <p:spPr>
          <a:xfrm>
            <a:off x="4429125" y="5448983"/>
            <a:ext cx="4537926" cy="1151842"/>
          </a:xfrm>
          <a:prstGeom prst="borderCallout2">
            <a:avLst>
              <a:gd name="adj1" fmla="val -359"/>
              <a:gd name="adj2" fmla="val 49667"/>
              <a:gd name="adj3" fmla="val -49318"/>
              <a:gd name="adj4" fmla="val 49673"/>
              <a:gd name="adj5" fmla="val -93224"/>
              <a:gd name="adj6" fmla="val 39990"/>
            </a:avLst>
          </a:prstGeom>
          <a:solidFill>
            <a:schemeClr val="accent6"/>
          </a:solidFill>
          <a:ln w="254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US" sz="1050" b="1" dirty="0"/>
              <a:t>Mobile</a:t>
            </a:r>
            <a:r>
              <a:rPr lang="en-US" sz="1050" dirty="0"/>
              <a:t> dosimetry </a:t>
            </a:r>
            <a:r>
              <a:rPr lang="en-US" sz="1050" dirty="0" smtClean="0"/>
              <a:t>sensors (</a:t>
            </a:r>
            <a:r>
              <a:rPr lang="en-US" sz="1050" dirty="0"/>
              <a:t>1 </a:t>
            </a:r>
            <a:r>
              <a:rPr lang="en-US" sz="1050" dirty="0" err="1"/>
              <a:t>RadFet</a:t>
            </a:r>
            <a:r>
              <a:rPr lang="en-US" sz="1050" dirty="0"/>
              <a:t> + 1 TLD)</a:t>
            </a:r>
          </a:p>
          <a:p>
            <a:pPr algn="ctr">
              <a:lnSpc>
                <a:spcPct val="113000"/>
              </a:lnSpc>
            </a:pPr>
            <a:r>
              <a:rPr lang="en-US" sz="1050" dirty="0" smtClean="0"/>
              <a:t> </a:t>
            </a:r>
            <a:r>
              <a:rPr lang="en-US" sz="1050" dirty="0"/>
              <a:t>on upstream front of </a:t>
            </a:r>
            <a:r>
              <a:rPr lang="en-US" sz="1050" b="1" dirty="0"/>
              <a:t>lower</a:t>
            </a:r>
            <a:r>
              <a:rPr lang="en-US" sz="1050" dirty="0"/>
              <a:t> </a:t>
            </a:r>
            <a:r>
              <a:rPr lang="en-US" sz="1050" dirty="0" err="1"/>
              <a:t>undulator</a:t>
            </a:r>
            <a:r>
              <a:rPr lang="en-US" sz="1050" dirty="0"/>
              <a:t> girder, </a:t>
            </a:r>
            <a:r>
              <a:rPr lang="en-US" sz="1050" dirty="0" smtClean="0"/>
              <a:t/>
            </a:r>
            <a:br>
              <a:rPr lang="en-US" sz="1050" dirty="0" smtClean="0"/>
            </a:br>
            <a:r>
              <a:rPr lang="en-US" sz="1050" dirty="0"/>
              <a:t>(normal) position nearest to beam pipe</a:t>
            </a:r>
            <a:r>
              <a:rPr lang="en-US" sz="1050" dirty="0" smtClean="0"/>
              <a:t>, </a:t>
            </a:r>
            <a:br>
              <a:rPr lang="en-US" sz="1050" dirty="0" smtClean="0"/>
            </a:br>
            <a:r>
              <a:rPr lang="en-US" sz="1050" b="1" dirty="0" smtClean="0"/>
              <a:t>One </a:t>
            </a:r>
            <a:r>
              <a:rPr lang="en-US" sz="1050" dirty="0" smtClean="0"/>
              <a:t>2mm</a:t>
            </a:r>
            <a:r>
              <a:rPr lang="en-US" sz="1050" b="1" dirty="0" smtClean="0"/>
              <a:t>-lead-shield-belt</a:t>
            </a:r>
            <a:r>
              <a:rPr lang="en-US" sz="1050" dirty="0" smtClean="0"/>
              <a:t>, open to the top and one side, </a:t>
            </a:r>
            <a:r>
              <a:rPr lang="en-US" sz="1050" dirty="0" err="1" smtClean="0"/>
              <a:t>patially</a:t>
            </a:r>
            <a:r>
              <a:rPr lang="en-US" sz="1050" dirty="0" smtClean="0"/>
              <a:t> </a:t>
            </a:r>
            <a:r>
              <a:rPr lang="en-US" sz="1050" b="1" dirty="0" err="1" smtClean="0"/>
              <a:t>surroundin</a:t>
            </a:r>
            <a:r>
              <a:rPr lang="en-US" sz="1050" b="1" dirty="0" smtClean="0"/>
              <a:t> the </a:t>
            </a:r>
            <a:r>
              <a:rPr lang="en-US" sz="1050" b="1" dirty="0" err="1" smtClean="0"/>
              <a:t>RadFet</a:t>
            </a:r>
            <a:r>
              <a:rPr lang="en-US" sz="1050" b="1" dirty="0" smtClean="0"/>
              <a:t>/TLD-pair</a:t>
            </a:r>
            <a:r>
              <a:rPr lang="en-US" sz="1050" dirty="0" smtClean="0"/>
              <a:t> on the upper hemisphere</a:t>
            </a:r>
            <a:br>
              <a:rPr lang="en-US" sz="1050" dirty="0" smtClean="0"/>
            </a:br>
            <a:r>
              <a:rPr lang="en-US" sz="1050" dirty="0" smtClean="0"/>
              <a:t>(not </a:t>
            </a:r>
            <a:r>
              <a:rPr lang="en-US" sz="1050" dirty="0" err="1" smtClean="0"/>
              <a:t>manutacturable</a:t>
            </a:r>
            <a:r>
              <a:rPr lang="en-US" sz="1050" dirty="0" smtClean="0"/>
              <a:t> </a:t>
            </a:r>
            <a:r>
              <a:rPr lang="en-US" sz="1050" dirty="0"/>
              <a:t>in </a:t>
            </a:r>
            <a:r>
              <a:rPr lang="en-US" sz="1050" dirty="0" smtClean="0"/>
              <a:t>series – just for an </a:t>
            </a:r>
            <a:r>
              <a:rPr lang="en-US" sz="1050" dirty="0" err="1" smtClean="0"/>
              <a:t>orientational</a:t>
            </a:r>
            <a:r>
              <a:rPr lang="en-US" sz="1050" dirty="0" smtClean="0"/>
              <a:t> test)</a:t>
            </a:r>
            <a:endParaRPr lang="en-US" sz="1050" dirty="0"/>
          </a:p>
        </p:txBody>
      </p:sp>
      <p:sp>
        <p:nvSpPr>
          <p:cNvPr id="39" name="Legende mit Linie 2 38"/>
          <p:cNvSpPr/>
          <p:nvPr/>
        </p:nvSpPr>
        <p:spPr>
          <a:xfrm>
            <a:off x="4117096" y="1293819"/>
            <a:ext cx="2142308" cy="956127"/>
          </a:xfrm>
          <a:prstGeom prst="borderCallout2">
            <a:avLst>
              <a:gd name="adj1" fmla="val 100706"/>
              <a:gd name="adj2" fmla="val 74698"/>
              <a:gd name="adj3" fmla="val 145536"/>
              <a:gd name="adj4" fmla="val 74776"/>
              <a:gd name="adj5" fmla="val 203752"/>
              <a:gd name="adj6" fmla="val 101016"/>
            </a:avLst>
          </a:prstGeom>
          <a:solidFill>
            <a:schemeClr val="accent6"/>
          </a:solidFill>
          <a:ln w="254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US" sz="1050" b="1" dirty="0"/>
              <a:t>Mobile</a:t>
            </a:r>
            <a:r>
              <a:rPr lang="en-US" sz="1050" dirty="0"/>
              <a:t> dosimetry sensors on upstream front of (every) </a:t>
            </a:r>
            <a:r>
              <a:rPr lang="en-US" sz="1050" b="1" dirty="0"/>
              <a:t>upper</a:t>
            </a:r>
            <a:r>
              <a:rPr lang="en-US" sz="1050" dirty="0"/>
              <a:t> </a:t>
            </a:r>
            <a:r>
              <a:rPr lang="en-US" sz="1050" dirty="0" err="1"/>
              <a:t>undulator</a:t>
            </a:r>
            <a:r>
              <a:rPr lang="en-US" sz="1050" dirty="0"/>
              <a:t> girder, </a:t>
            </a:r>
            <a:r>
              <a:rPr lang="en-US" sz="1050" dirty="0" smtClean="0"/>
              <a:t>(</a:t>
            </a:r>
            <a:r>
              <a:rPr lang="en-US" sz="1050" dirty="0"/>
              <a:t>normal) position nearest to beam pipe</a:t>
            </a:r>
            <a:br>
              <a:rPr lang="en-US" sz="1050" dirty="0"/>
            </a:br>
            <a:r>
              <a:rPr lang="en-US" sz="1050" dirty="0" smtClean="0"/>
              <a:t>(1 </a:t>
            </a:r>
            <a:r>
              <a:rPr lang="en-US" sz="1050" dirty="0" err="1" smtClean="0"/>
              <a:t>RadFet</a:t>
            </a:r>
            <a:r>
              <a:rPr lang="en-US" sz="1050" dirty="0" smtClean="0"/>
              <a:t> + 1 TLD)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30613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6466" y="1278374"/>
            <a:ext cx="10944224" cy="4793566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pPr marL="0" indent="0">
              <a:buNone/>
            </a:pPr>
            <a:r>
              <a:rPr lang="de-DE" dirty="0" smtClean="0"/>
              <a:t>								</a:t>
            </a:r>
            <a:r>
              <a:rPr lang="de-DE" sz="5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 e-</a:t>
            </a:r>
            <a:endParaRPr lang="de-DE" sz="5400" b="1" dirty="0">
              <a:solidFill>
                <a:srgbClr val="FF0000"/>
              </a:solidFill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0" y="4147734"/>
            <a:ext cx="2475705" cy="185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fsfhh\Desktop\cell#31\IMG_36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110" y="2434104"/>
            <a:ext cx="3657498" cy="27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SASE 1 - </a:t>
            </a:r>
            <a:r>
              <a:rPr lang="en-US" dirty="0" err="1"/>
              <a:t>undulator</a:t>
            </a:r>
            <a:r>
              <a:rPr lang="en-US" dirty="0"/>
              <a:t> cell #31 (2420m)</a:t>
            </a:r>
            <a:endParaRPr lang="de-DE" dirty="0"/>
          </a:p>
        </p:txBody>
      </p:sp>
      <p:pic>
        <p:nvPicPr>
          <p:cNvPr id="1027" name="Picture 3" descr="C:\Users\fsfhh\Desktop\cell#15\DSH_Halter_20180129_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93" y="2320131"/>
            <a:ext cx="2466158" cy="18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sfhh\Desktop\cell#15\DSH_Halter_20180129_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0" y="710748"/>
            <a:ext cx="2475705" cy="185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egende mit Linie 2 12"/>
          <p:cNvSpPr/>
          <p:nvPr/>
        </p:nvSpPr>
        <p:spPr>
          <a:xfrm>
            <a:off x="905692" y="1293819"/>
            <a:ext cx="2142308" cy="956127"/>
          </a:xfrm>
          <a:prstGeom prst="borderCallout2">
            <a:avLst>
              <a:gd name="adj1" fmla="val 98714"/>
              <a:gd name="adj2" fmla="val 20900"/>
              <a:gd name="adj3" fmla="val 174426"/>
              <a:gd name="adj4" fmla="val 20977"/>
              <a:gd name="adj5" fmla="val 203752"/>
              <a:gd name="adj6" fmla="val 50330"/>
            </a:avLst>
          </a:prstGeom>
          <a:solidFill>
            <a:schemeClr val="accent6"/>
          </a:solidFill>
          <a:ln w="254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US" sz="1050" b="1" dirty="0" smtClean="0"/>
              <a:t>Fixed</a:t>
            </a:r>
            <a:r>
              <a:rPr lang="en-US" sz="1050" dirty="0" smtClean="0"/>
              <a:t> </a:t>
            </a:r>
            <a:r>
              <a:rPr lang="en-US" sz="1050" dirty="0"/>
              <a:t>dosimetry sensors on chamber (prototype setup)</a:t>
            </a:r>
            <a:br>
              <a:rPr lang="en-US" sz="1050" dirty="0"/>
            </a:br>
            <a:r>
              <a:rPr lang="en-US" sz="1050" dirty="0"/>
              <a:t>1 sensor-pair aligned with </a:t>
            </a:r>
            <a:r>
              <a:rPr lang="en-US" sz="1050" dirty="0" err="1"/>
              <a:t>undulator</a:t>
            </a:r>
            <a:r>
              <a:rPr lang="en-US" sz="1050" dirty="0"/>
              <a:t> </a:t>
            </a:r>
            <a:r>
              <a:rPr lang="en-US" sz="1050" b="1" dirty="0" smtClean="0"/>
              <a:t>downstream</a:t>
            </a:r>
            <a:r>
              <a:rPr lang="en-US" sz="1050" dirty="0" smtClean="0"/>
              <a:t> </a:t>
            </a:r>
            <a:r>
              <a:rPr lang="en-US" sz="1050" dirty="0"/>
              <a:t>front</a:t>
            </a:r>
            <a:br>
              <a:rPr lang="en-US" sz="1050" dirty="0"/>
            </a:br>
            <a:r>
              <a:rPr lang="en-US" sz="1050" dirty="0" smtClean="0"/>
              <a:t>(1 </a:t>
            </a:r>
            <a:r>
              <a:rPr lang="en-US" sz="1050" dirty="0" err="1"/>
              <a:t>RadFet</a:t>
            </a:r>
            <a:r>
              <a:rPr lang="en-US" sz="1050" dirty="0"/>
              <a:t> + 1 </a:t>
            </a:r>
            <a:r>
              <a:rPr lang="en-US" sz="1050" dirty="0" smtClean="0"/>
              <a:t>TLD)</a:t>
            </a:r>
            <a:endParaRPr lang="en-US" sz="1050" dirty="0"/>
          </a:p>
        </p:txBody>
      </p:sp>
      <p:sp>
        <p:nvSpPr>
          <p:cNvPr id="11" name="Legende mit Linie 2 10"/>
          <p:cNvSpPr/>
          <p:nvPr/>
        </p:nvSpPr>
        <p:spPr>
          <a:xfrm>
            <a:off x="6824743" y="715058"/>
            <a:ext cx="2142308" cy="956127"/>
          </a:xfrm>
          <a:prstGeom prst="borderCallout2">
            <a:avLst>
              <a:gd name="adj1" fmla="val 12045"/>
              <a:gd name="adj2" fmla="val 100042"/>
              <a:gd name="adj3" fmla="val 11048"/>
              <a:gd name="adj4" fmla="val 113902"/>
              <a:gd name="adj5" fmla="val 87196"/>
              <a:gd name="adj6" fmla="val 162372"/>
            </a:avLst>
          </a:prstGeom>
          <a:solidFill>
            <a:schemeClr val="accent6"/>
          </a:solidFill>
          <a:ln w="254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US" sz="1050" b="1" dirty="0" smtClean="0"/>
              <a:t>Fixed</a:t>
            </a:r>
            <a:r>
              <a:rPr lang="en-US" sz="1050" dirty="0" smtClean="0"/>
              <a:t> </a:t>
            </a:r>
            <a:r>
              <a:rPr lang="en-US" sz="1050" dirty="0"/>
              <a:t>dosimetry sensors on chamber (prototype setup)</a:t>
            </a:r>
            <a:br>
              <a:rPr lang="en-US" sz="1050" dirty="0"/>
            </a:br>
            <a:r>
              <a:rPr lang="en-US" sz="1050" dirty="0"/>
              <a:t>1 sensor-pair </a:t>
            </a:r>
            <a:r>
              <a:rPr lang="en-US" sz="1050" dirty="0" smtClean="0"/>
              <a:t>aligned with </a:t>
            </a:r>
            <a:r>
              <a:rPr lang="en-US" sz="1050" dirty="0" err="1" smtClean="0"/>
              <a:t>undulator</a:t>
            </a:r>
            <a:r>
              <a:rPr lang="en-US" sz="1050" dirty="0" smtClean="0"/>
              <a:t> </a:t>
            </a:r>
            <a:r>
              <a:rPr lang="en-US" sz="1050" b="1" dirty="0" smtClean="0"/>
              <a:t>upstream</a:t>
            </a:r>
            <a:r>
              <a:rPr lang="en-US" sz="1050" dirty="0" smtClean="0"/>
              <a:t> </a:t>
            </a:r>
            <a:r>
              <a:rPr lang="en-US" sz="1050" dirty="0"/>
              <a:t>front</a:t>
            </a:r>
            <a:br>
              <a:rPr lang="en-US" sz="1050" dirty="0"/>
            </a:br>
            <a:r>
              <a:rPr lang="en-US" sz="1050" dirty="0" smtClean="0"/>
              <a:t>(1 </a:t>
            </a:r>
            <a:r>
              <a:rPr lang="en-US" sz="1050" dirty="0" err="1"/>
              <a:t>RadFet</a:t>
            </a:r>
            <a:r>
              <a:rPr lang="en-US" sz="1050" dirty="0"/>
              <a:t> + 1 </a:t>
            </a:r>
            <a:r>
              <a:rPr lang="en-US" sz="1050" dirty="0" smtClean="0"/>
              <a:t>TLD)</a:t>
            </a:r>
            <a:endParaRPr lang="en-US" sz="1050" dirty="0"/>
          </a:p>
        </p:txBody>
      </p:sp>
      <p:cxnSp>
        <p:nvCxnSpPr>
          <p:cNvPr id="10" name="Gerade Verbindung 9"/>
          <p:cNvCxnSpPr>
            <a:stCxn id="11" idx="1"/>
          </p:cNvCxnSpPr>
          <p:nvPr/>
        </p:nvCxnSpPr>
        <p:spPr>
          <a:xfrm flipH="1">
            <a:off x="6095837" y="1671185"/>
            <a:ext cx="1800060" cy="19887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egende mit Linie 2 19"/>
          <p:cNvSpPr/>
          <p:nvPr/>
        </p:nvSpPr>
        <p:spPr>
          <a:xfrm>
            <a:off x="4429125" y="5448983"/>
            <a:ext cx="4537926" cy="1151842"/>
          </a:xfrm>
          <a:prstGeom prst="borderCallout2">
            <a:avLst>
              <a:gd name="adj1" fmla="val 12045"/>
              <a:gd name="adj2" fmla="val 100042"/>
              <a:gd name="adj3" fmla="val 11048"/>
              <a:gd name="adj4" fmla="val 113902"/>
              <a:gd name="adj5" fmla="val -35338"/>
              <a:gd name="adj6" fmla="val 127727"/>
            </a:avLst>
          </a:prstGeom>
          <a:solidFill>
            <a:schemeClr val="accent6"/>
          </a:solidFill>
          <a:ln w="254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US" sz="1050" b="1" dirty="0"/>
              <a:t>Mobile</a:t>
            </a:r>
            <a:r>
              <a:rPr lang="en-US" sz="1050" dirty="0"/>
              <a:t> dosimetry </a:t>
            </a:r>
            <a:r>
              <a:rPr lang="en-US" sz="1050" dirty="0" smtClean="0"/>
              <a:t>sensors (</a:t>
            </a:r>
            <a:r>
              <a:rPr lang="en-US" sz="1050" dirty="0"/>
              <a:t>1 </a:t>
            </a:r>
            <a:r>
              <a:rPr lang="en-US" sz="1050" dirty="0" err="1"/>
              <a:t>RadFet</a:t>
            </a:r>
            <a:r>
              <a:rPr lang="en-US" sz="1050" dirty="0"/>
              <a:t> + 1 TLD)</a:t>
            </a:r>
          </a:p>
          <a:p>
            <a:pPr algn="ctr">
              <a:lnSpc>
                <a:spcPct val="113000"/>
              </a:lnSpc>
            </a:pPr>
            <a:r>
              <a:rPr lang="en-US" sz="1050" dirty="0" smtClean="0"/>
              <a:t> </a:t>
            </a:r>
            <a:r>
              <a:rPr lang="en-US" sz="1050" dirty="0"/>
              <a:t>on upstream front of </a:t>
            </a:r>
            <a:r>
              <a:rPr lang="en-US" sz="1050" b="1" dirty="0"/>
              <a:t>lower</a:t>
            </a:r>
            <a:r>
              <a:rPr lang="en-US" sz="1050" dirty="0"/>
              <a:t> </a:t>
            </a:r>
            <a:r>
              <a:rPr lang="en-US" sz="1050" dirty="0" err="1"/>
              <a:t>undulator</a:t>
            </a:r>
            <a:r>
              <a:rPr lang="en-US" sz="1050" dirty="0"/>
              <a:t> girder, </a:t>
            </a:r>
            <a:r>
              <a:rPr lang="en-US" sz="1050" dirty="0" smtClean="0"/>
              <a:t/>
            </a:r>
            <a:br>
              <a:rPr lang="en-US" sz="1050" dirty="0" smtClean="0"/>
            </a:br>
            <a:r>
              <a:rPr lang="en-US" sz="1050" dirty="0" smtClean="0"/>
              <a:t>1 </a:t>
            </a:r>
            <a:r>
              <a:rPr lang="en-US" sz="1050" dirty="0"/>
              <a:t>position step apart from beam pipe, </a:t>
            </a:r>
            <a:r>
              <a:rPr lang="en-US" sz="1050" dirty="0" smtClean="0"/>
              <a:t/>
            </a:r>
            <a:br>
              <a:rPr lang="en-US" sz="1050" dirty="0" smtClean="0"/>
            </a:br>
            <a:r>
              <a:rPr lang="en-US" sz="1050" b="1" dirty="0" smtClean="0"/>
              <a:t>Two </a:t>
            </a:r>
            <a:r>
              <a:rPr lang="en-US" sz="1050" dirty="0" smtClean="0"/>
              <a:t>2mm</a:t>
            </a:r>
            <a:r>
              <a:rPr lang="en-US" sz="1050" b="1" dirty="0" smtClean="0"/>
              <a:t>-lead-shield-caps</a:t>
            </a:r>
            <a:r>
              <a:rPr lang="en-US" sz="1050" dirty="0" smtClean="0"/>
              <a:t>, one inside the other </a:t>
            </a:r>
            <a:r>
              <a:rPr lang="en-US" sz="1050" b="1" dirty="0" smtClean="0"/>
              <a:t>surround the </a:t>
            </a:r>
            <a:r>
              <a:rPr lang="en-US" sz="1050" b="1" dirty="0" err="1" smtClean="0"/>
              <a:t>RadFet</a:t>
            </a:r>
            <a:r>
              <a:rPr lang="en-US" sz="1050" b="1" dirty="0" smtClean="0"/>
              <a:t>/TLD-pair</a:t>
            </a:r>
            <a:r>
              <a:rPr lang="en-US" sz="1050" dirty="0" smtClean="0"/>
              <a:t> on the upper hemisphere</a:t>
            </a:r>
            <a:br>
              <a:rPr lang="en-US" sz="1050" dirty="0" smtClean="0"/>
            </a:br>
            <a:r>
              <a:rPr lang="en-US" sz="1050" dirty="0" smtClean="0"/>
              <a:t>(</a:t>
            </a:r>
            <a:r>
              <a:rPr lang="en-US" sz="1050" dirty="0" err="1" smtClean="0"/>
              <a:t>manufacturable</a:t>
            </a:r>
            <a:r>
              <a:rPr lang="en-US" sz="1050" dirty="0" smtClean="0"/>
              <a:t> </a:t>
            </a:r>
            <a:r>
              <a:rPr lang="en-US" sz="1050" dirty="0"/>
              <a:t>in </a:t>
            </a:r>
            <a:r>
              <a:rPr lang="en-US" sz="1050" dirty="0" smtClean="0"/>
              <a:t>series)</a:t>
            </a:r>
            <a:endParaRPr lang="en-US" sz="1050" dirty="0"/>
          </a:p>
        </p:txBody>
      </p:sp>
      <p:cxnSp>
        <p:nvCxnSpPr>
          <p:cNvPr id="21" name="Gerade Verbindung 20"/>
          <p:cNvCxnSpPr>
            <a:stCxn id="20" idx="3"/>
          </p:cNvCxnSpPr>
          <p:nvPr/>
        </p:nvCxnSpPr>
        <p:spPr>
          <a:xfrm flipH="1" flipV="1">
            <a:off x="6248238" y="4238625"/>
            <a:ext cx="449850" cy="121035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flipH="1" flipV="1">
            <a:off x="4055246" y="5396595"/>
            <a:ext cx="373880" cy="5238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>
            <a:endCxn id="5" idx="3"/>
          </p:cNvCxnSpPr>
          <p:nvPr/>
        </p:nvCxnSpPr>
        <p:spPr>
          <a:xfrm flipH="1">
            <a:off x="2519356" y="5396595"/>
            <a:ext cx="177115" cy="33572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Legende mit Linie 2 38"/>
          <p:cNvSpPr/>
          <p:nvPr/>
        </p:nvSpPr>
        <p:spPr>
          <a:xfrm>
            <a:off x="4117096" y="1293819"/>
            <a:ext cx="2142308" cy="956127"/>
          </a:xfrm>
          <a:prstGeom prst="borderCallout2">
            <a:avLst>
              <a:gd name="adj1" fmla="val 100706"/>
              <a:gd name="adj2" fmla="val 74698"/>
              <a:gd name="adj3" fmla="val 145536"/>
              <a:gd name="adj4" fmla="val 74776"/>
              <a:gd name="adj5" fmla="val 203752"/>
              <a:gd name="adj6" fmla="val 101016"/>
            </a:avLst>
          </a:prstGeom>
          <a:solidFill>
            <a:schemeClr val="accent6"/>
          </a:solidFill>
          <a:ln w="254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US" sz="1050" b="1" dirty="0"/>
              <a:t>Mobile</a:t>
            </a:r>
            <a:r>
              <a:rPr lang="en-US" sz="1050" dirty="0"/>
              <a:t> dosimetry sensors on upstream front of (every) </a:t>
            </a:r>
            <a:r>
              <a:rPr lang="en-US" sz="1050" b="1" dirty="0"/>
              <a:t>upper</a:t>
            </a:r>
            <a:r>
              <a:rPr lang="en-US" sz="1050" dirty="0"/>
              <a:t> </a:t>
            </a:r>
            <a:r>
              <a:rPr lang="en-US" sz="1050" dirty="0" err="1"/>
              <a:t>undulator</a:t>
            </a:r>
            <a:r>
              <a:rPr lang="en-US" sz="1050" dirty="0"/>
              <a:t> girder, </a:t>
            </a:r>
            <a:r>
              <a:rPr lang="en-US" sz="1050" dirty="0" smtClean="0"/>
              <a:t>(</a:t>
            </a:r>
            <a:r>
              <a:rPr lang="en-US" sz="1050" dirty="0"/>
              <a:t>normal) position nearest to beam pipe</a:t>
            </a:r>
            <a:br>
              <a:rPr lang="en-US" sz="1050" dirty="0"/>
            </a:br>
            <a:r>
              <a:rPr lang="en-US" sz="1050" dirty="0" smtClean="0"/>
              <a:t>(1 </a:t>
            </a:r>
            <a:r>
              <a:rPr lang="en-US" sz="1050" dirty="0" err="1" smtClean="0"/>
              <a:t>RadFet</a:t>
            </a:r>
            <a:r>
              <a:rPr lang="en-US" sz="1050" dirty="0" smtClean="0"/>
              <a:t> + 1 TLD)</a:t>
            </a:r>
            <a:endParaRPr lang="en-US" sz="1050" dirty="0"/>
          </a:p>
        </p:txBody>
      </p:sp>
      <p:pic>
        <p:nvPicPr>
          <p:cNvPr id="5" name="Picture 3" descr="C:\Users\fsfhh\Desktop\cell#31\IMG_36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93" y="5127142"/>
            <a:ext cx="1613663" cy="121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471" y="4377420"/>
            <a:ext cx="13587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Gerade Verbindung 17"/>
          <p:cNvCxnSpPr/>
          <p:nvPr/>
        </p:nvCxnSpPr>
        <p:spPr>
          <a:xfrm flipH="1">
            <a:off x="3375859" y="3836224"/>
            <a:ext cx="89725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91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0" y="4147734"/>
            <a:ext cx="2475705" cy="185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fsfhh\Desktop\cell#31\IMG_36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110" y="2434104"/>
            <a:ext cx="3657498" cy="27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SASE 1 - </a:t>
            </a:r>
            <a:r>
              <a:rPr lang="en-US" dirty="0" err="1"/>
              <a:t>undulator</a:t>
            </a:r>
            <a:r>
              <a:rPr lang="en-US" dirty="0"/>
              <a:t> cell #31 (2420m)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6466" y="1278374"/>
            <a:ext cx="10944224" cy="4793566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pPr marL="0" indent="0">
              <a:buNone/>
            </a:pPr>
            <a:r>
              <a:rPr lang="de-DE" dirty="0" smtClean="0"/>
              <a:t>								</a:t>
            </a:r>
            <a:r>
              <a:rPr lang="de-DE" sz="5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 e-</a:t>
            </a:r>
            <a:endParaRPr lang="de-DE" sz="54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fsfhh\Desktop\cell#15\DSH_Halter_20180129_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93" y="2320131"/>
            <a:ext cx="2466158" cy="18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sfhh\Desktop\cell#15\DSH_Halter_20180129_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0" y="710748"/>
            <a:ext cx="2475705" cy="185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egende mit Linie 2 12"/>
          <p:cNvSpPr/>
          <p:nvPr/>
        </p:nvSpPr>
        <p:spPr>
          <a:xfrm>
            <a:off x="905692" y="1293819"/>
            <a:ext cx="2142308" cy="956127"/>
          </a:xfrm>
          <a:prstGeom prst="borderCallout2">
            <a:avLst>
              <a:gd name="adj1" fmla="val 98714"/>
              <a:gd name="adj2" fmla="val 20900"/>
              <a:gd name="adj3" fmla="val 174426"/>
              <a:gd name="adj4" fmla="val 20977"/>
              <a:gd name="adj5" fmla="val 203752"/>
              <a:gd name="adj6" fmla="val 50330"/>
            </a:avLst>
          </a:prstGeom>
          <a:solidFill>
            <a:schemeClr val="accent6"/>
          </a:solidFill>
          <a:ln w="254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US" sz="1050" b="1" dirty="0" smtClean="0"/>
              <a:t>Fixed</a:t>
            </a:r>
            <a:r>
              <a:rPr lang="en-US" sz="1050" dirty="0" smtClean="0"/>
              <a:t> </a:t>
            </a:r>
            <a:r>
              <a:rPr lang="en-US" sz="1050" dirty="0"/>
              <a:t>dosimetry sensors on chamber (prototype setup)</a:t>
            </a:r>
            <a:br>
              <a:rPr lang="en-US" sz="1050" dirty="0"/>
            </a:br>
            <a:r>
              <a:rPr lang="en-US" sz="1050" dirty="0"/>
              <a:t>1 sensor-pair aligned with </a:t>
            </a:r>
            <a:r>
              <a:rPr lang="en-US" sz="1050" dirty="0" err="1"/>
              <a:t>undulator</a:t>
            </a:r>
            <a:r>
              <a:rPr lang="en-US" sz="1050" dirty="0"/>
              <a:t> </a:t>
            </a:r>
            <a:r>
              <a:rPr lang="en-US" sz="1050" b="1" dirty="0" smtClean="0"/>
              <a:t>downstream</a:t>
            </a:r>
            <a:r>
              <a:rPr lang="en-US" sz="1050" dirty="0" smtClean="0"/>
              <a:t> </a:t>
            </a:r>
            <a:r>
              <a:rPr lang="en-US" sz="1050" dirty="0"/>
              <a:t>front</a:t>
            </a:r>
            <a:br>
              <a:rPr lang="en-US" sz="1050" dirty="0"/>
            </a:br>
            <a:r>
              <a:rPr lang="en-US" sz="1050" dirty="0" smtClean="0"/>
              <a:t>(1 </a:t>
            </a:r>
            <a:r>
              <a:rPr lang="en-US" sz="1050" dirty="0" err="1"/>
              <a:t>RadFet</a:t>
            </a:r>
            <a:r>
              <a:rPr lang="en-US" sz="1050" dirty="0"/>
              <a:t> + 1 </a:t>
            </a:r>
            <a:r>
              <a:rPr lang="en-US" sz="1050" dirty="0" smtClean="0"/>
              <a:t>TLD)</a:t>
            </a:r>
            <a:endParaRPr lang="en-US" sz="1050" dirty="0"/>
          </a:p>
        </p:txBody>
      </p:sp>
      <p:sp>
        <p:nvSpPr>
          <p:cNvPr id="11" name="Legende mit Linie 2 10"/>
          <p:cNvSpPr/>
          <p:nvPr/>
        </p:nvSpPr>
        <p:spPr>
          <a:xfrm>
            <a:off x="6824743" y="715058"/>
            <a:ext cx="2142308" cy="956127"/>
          </a:xfrm>
          <a:prstGeom prst="borderCallout2">
            <a:avLst>
              <a:gd name="adj1" fmla="val 12045"/>
              <a:gd name="adj2" fmla="val 100042"/>
              <a:gd name="adj3" fmla="val 11048"/>
              <a:gd name="adj4" fmla="val 113902"/>
              <a:gd name="adj5" fmla="val 87196"/>
              <a:gd name="adj6" fmla="val 162372"/>
            </a:avLst>
          </a:prstGeom>
          <a:solidFill>
            <a:schemeClr val="accent6"/>
          </a:solidFill>
          <a:ln w="254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US" sz="1050" b="1" dirty="0" smtClean="0"/>
              <a:t>Fixed</a:t>
            </a:r>
            <a:r>
              <a:rPr lang="en-US" sz="1050" dirty="0" smtClean="0"/>
              <a:t> </a:t>
            </a:r>
            <a:r>
              <a:rPr lang="en-US" sz="1050" dirty="0"/>
              <a:t>dosimetry sensors on chamber (prototype setup)</a:t>
            </a:r>
            <a:br>
              <a:rPr lang="en-US" sz="1050" dirty="0"/>
            </a:br>
            <a:r>
              <a:rPr lang="en-US" sz="1050" dirty="0"/>
              <a:t>1 sensor-pair </a:t>
            </a:r>
            <a:r>
              <a:rPr lang="en-US" sz="1050" dirty="0" smtClean="0"/>
              <a:t>aligned with </a:t>
            </a:r>
            <a:r>
              <a:rPr lang="en-US" sz="1050" dirty="0" err="1" smtClean="0"/>
              <a:t>undulator</a:t>
            </a:r>
            <a:r>
              <a:rPr lang="en-US" sz="1050" dirty="0" smtClean="0"/>
              <a:t> </a:t>
            </a:r>
            <a:r>
              <a:rPr lang="en-US" sz="1050" b="1" dirty="0" smtClean="0"/>
              <a:t>upstream</a:t>
            </a:r>
            <a:r>
              <a:rPr lang="en-US" sz="1050" dirty="0" smtClean="0"/>
              <a:t> </a:t>
            </a:r>
            <a:r>
              <a:rPr lang="en-US" sz="1050" dirty="0"/>
              <a:t>front</a:t>
            </a:r>
            <a:br>
              <a:rPr lang="en-US" sz="1050" dirty="0"/>
            </a:br>
            <a:r>
              <a:rPr lang="en-US" sz="1050" dirty="0" smtClean="0"/>
              <a:t>(1 </a:t>
            </a:r>
            <a:r>
              <a:rPr lang="en-US" sz="1050" dirty="0" err="1"/>
              <a:t>RadFet</a:t>
            </a:r>
            <a:r>
              <a:rPr lang="en-US" sz="1050" dirty="0"/>
              <a:t> + 1 </a:t>
            </a:r>
            <a:r>
              <a:rPr lang="en-US" sz="1050" dirty="0" smtClean="0"/>
              <a:t>TLD)</a:t>
            </a:r>
            <a:endParaRPr lang="en-US" sz="1050" dirty="0"/>
          </a:p>
        </p:txBody>
      </p:sp>
      <p:cxnSp>
        <p:nvCxnSpPr>
          <p:cNvPr id="10" name="Gerade Verbindung 9"/>
          <p:cNvCxnSpPr>
            <a:stCxn id="11" idx="1"/>
          </p:cNvCxnSpPr>
          <p:nvPr/>
        </p:nvCxnSpPr>
        <p:spPr>
          <a:xfrm flipH="1">
            <a:off x="6095837" y="1671185"/>
            <a:ext cx="1800060" cy="19887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egende mit Linie 2 19"/>
          <p:cNvSpPr/>
          <p:nvPr/>
        </p:nvSpPr>
        <p:spPr>
          <a:xfrm>
            <a:off x="4429125" y="5448983"/>
            <a:ext cx="4537926" cy="1151842"/>
          </a:xfrm>
          <a:prstGeom prst="borderCallout2">
            <a:avLst>
              <a:gd name="adj1" fmla="val 12045"/>
              <a:gd name="adj2" fmla="val 100042"/>
              <a:gd name="adj3" fmla="val 11048"/>
              <a:gd name="adj4" fmla="val 113902"/>
              <a:gd name="adj5" fmla="val -35338"/>
              <a:gd name="adj6" fmla="val 127727"/>
            </a:avLst>
          </a:prstGeom>
          <a:solidFill>
            <a:schemeClr val="accent6"/>
          </a:solidFill>
          <a:ln w="254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US" sz="1050" b="1" dirty="0"/>
              <a:t>Mobile</a:t>
            </a:r>
            <a:r>
              <a:rPr lang="en-US" sz="1050" dirty="0"/>
              <a:t> dosimetry </a:t>
            </a:r>
            <a:r>
              <a:rPr lang="en-US" sz="1050" dirty="0" smtClean="0"/>
              <a:t>sensors (</a:t>
            </a:r>
            <a:r>
              <a:rPr lang="en-US" sz="1050" dirty="0"/>
              <a:t>1 </a:t>
            </a:r>
            <a:r>
              <a:rPr lang="en-US" sz="1050" dirty="0" err="1"/>
              <a:t>RadFet</a:t>
            </a:r>
            <a:r>
              <a:rPr lang="en-US" sz="1050" dirty="0"/>
              <a:t> + 1 TLD)</a:t>
            </a:r>
          </a:p>
          <a:p>
            <a:pPr algn="ctr">
              <a:lnSpc>
                <a:spcPct val="113000"/>
              </a:lnSpc>
            </a:pPr>
            <a:r>
              <a:rPr lang="en-US" sz="1050" dirty="0" smtClean="0"/>
              <a:t> </a:t>
            </a:r>
            <a:r>
              <a:rPr lang="en-US" sz="1050" dirty="0"/>
              <a:t>on upstream front of </a:t>
            </a:r>
            <a:r>
              <a:rPr lang="en-US" sz="1050" b="1" dirty="0"/>
              <a:t>lower</a:t>
            </a:r>
            <a:r>
              <a:rPr lang="en-US" sz="1050" dirty="0"/>
              <a:t> </a:t>
            </a:r>
            <a:r>
              <a:rPr lang="en-US" sz="1050" dirty="0" err="1"/>
              <a:t>undulator</a:t>
            </a:r>
            <a:r>
              <a:rPr lang="en-US" sz="1050" dirty="0"/>
              <a:t> girder, </a:t>
            </a:r>
            <a:r>
              <a:rPr lang="en-US" sz="1050" dirty="0" smtClean="0"/>
              <a:t/>
            </a:r>
            <a:br>
              <a:rPr lang="en-US" sz="1050" dirty="0" smtClean="0"/>
            </a:br>
            <a:r>
              <a:rPr lang="en-US" sz="1050" dirty="0" smtClean="0"/>
              <a:t>1 </a:t>
            </a:r>
            <a:r>
              <a:rPr lang="en-US" sz="1050" dirty="0"/>
              <a:t>position step apart from beam pipe, </a:t>
            </a:r>
            <a:r>
              <a:rPr lang="en-US" sz="1050" dirty="0" smtClean="0"/>
              <a:t/>
            </a:r>
            <a:br>
              <a:rPr lang="en-US" sz="1050" dirty="0" smtClean="0"/>
            </a:br>
            <a:r>
              <a:rPr lang="en-US" sz="1050" b="1" dirty="0" smtClean="0"/>
              <a:t>Two </a:t>
            </a:r>
            <a:r>
              <a:rPr lang="en-US" sz="1050" dirty="0" smtClean="0"/>
              <a:t>2mm</a:t>
            </a:r>
            <a:r>
              <a:rPr lang="en-US" sz="1050" b="1" dirty="0" smtClean="0"/>
              <a:t>-lead-shield-caps</a:t>
            </a:r>
            <a:r>
              <a:rPr lang="en-US" sz="1050" dirty="0" smtClean="0"/>
              <a:t>, one inside the other </a:t>
            </a:r>
            <a:r>
              <a:rPr lang="en-US" sz="1050" b="1" dirty="0" smtClean="0"/>
              <a:t>surround the </a:t>
            </a:r>
            <a:r>
              <a:rPr lang="en-US" sz="1050" b="1" dirty="0" err="1" smtClean="0"/>
              <a:t>RadFet</a:t>
            </a:r>
            <a:r>
              <a:rPr lang="en-US" sz="1050" b="1" dirty="0" smtClean="0"/>
              <a:t>/TLD-pair</a:t>
            </a:r>
            <a:r>
              <a:rPr lang="en-US" sz="1050" dirty="0" smtClean="0"/>
              <a:t> on the upper hemisphere</a:t>
            </a:r>
            <a:br>
              <a:rPr lang="en-US" sz="1050" dirty="0" smtClean="0"/>
            </a:br>
            <a:r>
              <a:rPr lang="en-US" sz="1050" dirty="0" smtClean="0"/>
              <a:t>(</a:t>
            </a:r>
            <a:r>
              <a:rPr lang="en-US" sz="1050" dirty="0" err="1" smtClean="0"/>
              <a:t>manufacturable</a:t>
            </a:r>
            <a:r>
              <a:rPr lang="en-US" sz="1050" dirty="0" smtClean="0"/>
              <a:t> </a:t>
            </a:r>
            <a:r>
              <a:rPr lang="en-US" sz="1050" dirty="0"/>
              <a:t>in </a:t>
            </a:r>
            <a:r>
              <a:rPr lang="en-US" sz="1050" dirty="0" smtClean="0"/>
              <a:t>series)</a:t>
            </a:r>
            <a:endParaRPr lang="en-US" sz="1050" dirty="0"/>
          </a:p>
        </p:txBody>
      </p:sp>
      <p:cxnSp>
        <p:nvCxnSpPr>
          <p:cNvPr id="21" name="Gerade Verbindung 20"/>
          <p:cNvCxnSpPr>
            <a:stCxn id="20" idx="3"/>
          </p:cNvCxnSpPr>
          <p:nvPr/>
        </p:nvCxnSpPr>
        <p:spPr>
          <a:xfrm flipH="1" flipV="1">
            <a:off x="6248238" y="4238625"/>
            <a:ext cx="449850" cy="121035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flipH="1" flipV="1">
            <a:off x="4055246" y="5396595"/>
            <a:ext cx="373880" cy="5238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>
            <a:endCxn id="5" idx="3"/>
          </p:cNvCxnSpPr>
          <p:nvPr/>
        </p:nvCxnSpPr>
        <p:spPr>
          <a:xfrm flipH="1">
            <a:off x="2519356" y="5396595"/>
            <a:ext cx="177115" cy="33572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Legende mit Linie 2 38"/>
          <p:cNvSpPr/>
          <p:nvPr/>
        </p:nvSpPr>
        <p:spPr>
          <a:xfrm>
            <a:off x="4117096" y="1293819"/>
            <a:ext cx="2142308" cy="956127"/>
          </a:xfrm>
          <a:prstGeom prst="borderCallout2">
            <a:avLst>
              <a:gd name="adj1" fmla="val 100706"/>
              <a:gd name="adj2" fmla="val 74698"/>
              <a:gd name="adj3" fmla="val 145536"/>
              <a:gd name="adj4" fmla="val 74776"/>
              <a:gd name="adj5" fmla="val 203752"/>
              <a:gd name="adj6" fmla="val 101016"/>
            </a:avLst>
          </a:prstGeom>
          <a:solidFill>
            <a:schemeClr val="accent6"/>
          </a:solidFill>
          <a:ln w="254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US" sz="1050" b="1" dirty="0"/>
              <a:t>Mobile</a:t>
            </a:r>
            <a:r>
              <a:rPr lang="en-US" sz="1050" dirty="0"/>
              <a:t> dosimetry sensors on upstream front of (every) </a:t>
            </a:r>
            <a:r>
              <a:rPr lang="en-US" sz="1050" b="1" dirty="0"/>
              <a:t>upper</a:t>
            </a:r>
            <a:r>
              <a:rPr lang="en-US" sz="1050" dirty="0"/>
              <a:t> </a:t>
            </a:r>
            <a:r>
              <a:rPr lang="en-US" sz="1050" dirty="0" err="1"/>
              <a:t>undulator</a:t>
            </a:r>
            <a:r>
              <a:rPr lang="en-US" sz="1050" dirty="0"/>
              <a:t> girder, </a:t>
            </a:r>
            <a:r>
              <a:rPr lang="en-US" sz="1050" dirty="0" smtClean="0"/>
              <a:t>(</a:t>
            </a:r>
            <a:r>
              <a:rPr lang="en-US" sz="1050" dirty="0"/>
              <a:t>normal) position nearest to beam pipe</a:t>
            </a:r>
            <a:br>
              <a:rPr lang="en-US" sz="1050" dirty="0"/>
            </a:br>
            <a:r>
              <a:rPr lang="en-US" sz="1050" dirty="0" smtClean="0"/>
              <a:t>(1 </a:t>
            </a:r>
            <a:r>
              <a:rPr lang="en-US" sz="1050" dirty="0" err="1" smtClean="0"/>
              <a:t>RadFet</a:t>
            </a:r>
            <a:r>
              <a:rPr lang="en-US" sz="1050" dirty="0" smtClean="0"/>
              <a:t> + 1 TLD)</a:t>
            </a:r>
            <a:endParaRPr lang="en-US" sz="1050" dirty="0"/>
          </a:p>
        </p:txBody>
      </p:sp>
      <p:pic>
        <p:nvPicPr>
          <p:cNvPr id="5" name="Picture 3" descr="C:\Users\fsfhh\Desktop\cell#31\IMG_36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93" y="5127142"/>
            <a:ext cx="1613663" cy="121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471" y="4377420"/>
            <a:ext cx="13587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Gerade Verbindung 18"/>
          <p:cNvCxnSpPr/>
          <p:nvPr/>
        </p:nvCxnSpPr>
        <p:spPr>
          <a:xfrm flipH="1">
            <a:off x="3375859" y="3836224"/>
            <a:ext cx="89725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C:\Users\fsfhh\Desktop\cell#31\dosi_cell#31_undulator-lower_dsh_shifted_with_shield-cap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227" y="4177963"/>
            <a:ext cx="2120824" cy="119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fsfhh\Desktop\cell#31\dosi_cell#31_undulator-upper_dsh_without_shield-cap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2401475"/>
            <a:ext cx="2305050" cy="108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fsfhh\Desktop\cell#31\dosi_cell#31_chamber-prototype_above_downstream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83" y="3487297"/>
            <a:ext cx="2139350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fsfhh\Desktop\cell#31\dosi_cell#31_chamber-prototype_above_upstream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213" y="1868076"/>
            <a:ext cx="2120824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05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42830" y="1366443"/>
            <a:ext cx="2920327" cy="387519"/>
          </a:xfrm>
        </p:spPr>
        <p:txBody>
          <a:bodyPr/>
          <a:lstStyle/>
          <a:p>
            <a:r>
              <a:rPr lang="en-US" sz="4000" dirty="0" smtClean="0"/>
              <a:t>Thank you!</a:t>
            </a:r>
            <a:endParaRPr lang="de-DE" sz="4000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8130812" y="4884561"/>
            <a:ext cx="3082074" cy="660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Questions?</a:t>
            </a:r>
            <a:endParaRPr lang="de-DE" sz="4000" dirty="0"/>
          </a:p>
        </p:txBody>
      </p:sp>
      <p:pic>
        <p:nvPicPr>
          <p:cNvPr id="5" name="Picture 3" descr="C:\Users\fsfhh\Desktop\cell#31\IMG_36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59" y="2622726"/>
            <a:ext cx="1613663" cy="121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304" y="1050616"/>
            <a:ext cx="13587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Users\fsfhh\Desktop\cell#15\FolienhalterDSH_20180129_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45" t="17808" r="19845" b="-17808"/>
          <a:stretch/>
        </p:blipFill>
        <p:spPr bwMode="auto">
          <a:xfrm>
            <a:off x="6488549" y="997919"/>
            <a:ext cx="1978324" cy="142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fsfhh\Desktop\cell#15\DSH_Halter_20180129_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376" y="4317340"/>
            <a:ext cx="2475705" cy="185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fsfhh\Desktop\cell#15\DSH_Halter_20180129_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05" y="2385712"/>
            <a:ext cx="2575267" cy="193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fsfhh\Desktop\cell#31\IMG_363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864" y="1815350"/>
            <a:ext cx="2402225" cy="180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fsfhh\Desktop\cell#31\dosi_cell#31_sketch_dosi_lead-shield_preliminary_Version7_unfolded_2018032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991" y="2569641"/>
            <a:ext cx="1432895" cy="188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60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xfel_dosi_lead-shields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XFEL_PowerPoint_16x9.potx" id="{5D9E4C7F-CF90-47AA-9B5A-D1B8A1F64B49}" vid="{107EC11D-EED3-47DC-89A2-C8C245B9F56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xfel_dosi_lead-shields</Template>
  <TotalTime>0</TotalTime>
  <Words>496</Words>
  <Application>Microsoft Office PowerPoint</Application>
  <PresentationFormat>Custom</PresentationFormat>
  <Paragraphs>68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xfel_dosi_lead-shields</vt:lpstr>
      <vt:lpstr>Lead shields on RadFets</vt:lpstr>
      <vt:lpstr>SASE 1 - undulator cell #15 (2322m) )- the “quiet” reference</vt:lpstr>
      <vt:lpstr>SASE 1 - undulator cell #15 (2322m)- the “quiet” reference</vt:lpstr>
      <vt:lpstr>SASE 1 - undulator cell #15 (2322m)</vt:lpstr>
      <vt:lpstr>SASE 1 - undulator cell #31 (2420m) – the foremost(?) heavily irradiated cell</vt:lpstr>
      <vt:lpstr>SASE 1 - undulator cell #31 (2420m) – the foremost(?) heavily irradiated cell</vt:lpstr>
      <vt:lpstr>SASE 1 - undulator cell #31 (2420m)</vt:lpstr>
      <vt:lpstr>SASE 1 - undulator cell #31 (2420m)</vt:lpstr>
      <vt:lpstr>Thank you!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 shields on RadFets</dc:title>
  <dc:creator>Schmidt-Foehre, Frank</dc:creator>
  <cp:lastModifiedBy>pflueger</cp:lastModifiedBy>
  <cp:revision>45</cp:revision>
  <cp:lastPrinted>2018-04-23T22:12:28Z</cp:lastPrinted>
  <dcterms:created xsi:type="dcterms:W3CDTF">2018-04-23T16:56:29Z</dcterms:created>
  <dcterms:modified xsi:type="dcterms:W3CDTF">2018-04-24T08:25:44Z</dcterms:modified>
</cp:coreProperties>
</file>