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9" r:id="rId2"/>
    <p:sldId id="293" r:id="rId3"/>
    <p:sldId id="296" r:id="rId4"/>
    <p:sldId id="295" r:id="rId5"/>
    <p:sldId id="29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>
        <p:scale>
          <a:sx n="69" d="100"/>
          <a:sy n="69" d="100"/>
        </p:scale>
        <p:origin x="-1896" y="-516"/>
      </p:cViewPr>
      <p:guideLst>
        <p:guide orient="horz" pos="1275"/>
        <p:guide orient="horz" pos="3725"/>
        <p:guide pos="2767"/>
        <p:guide pos="2993"/>
        <p:guide pos="5375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Title of the presentation</a:t>
            </a:r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(title) 1stname 2ndname, Function, Date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ne.weigert@xfel.eu" TargetMode="External"/><Relationship Id="rId2" Type="http://schemas.openxmlformats.org/officeDocument/2006/relationships/hyperlink" Target="https://indico.desy.de/indico/category/46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Radiation Damage Task Force</a:t>
            </a:r>
            <a:br>
              <a:rPr lang="en-GB" dirty="0" smtClean="0"/>
            </a:br>
            <a:r>
              <a:rPr lang="en-GB" dirty="0" smtClean="0"/>
              <a:t>(RDTF)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61" y="2638599"/>
            <a:ext cx="5886446" cy="3330258"/>
          </a:xfrm>
        </p:spPr>
        <p:txBody>
          <a:bodyPr/>
          <a:lstStyle/>
          <a:p>
            <a:r>
              <a:rPr lang="en-GB" dirty="0" smtClean="0"/>
              <a:t>Co-Organizers:</a:t>
            </a:r>
          </a:p>
          <a:p>
            <a:r>
              <a:rPr lang="en-GB" dirty="0" smtClean="0"/>
              <a:t>W. Decking</a:t>
            </a:r>
          </a:p>
          <a:p>
            <a:r>
              <a:rPr lang="en-GB" dirty="0" smtClean="0"/>
              <a:t>J. </a:t>
            </a:r>
            <a:r>
              <a:rPr lang="en-GB" dirty="0" err="1" smtClean="0"/>
              <a:t>Pflüger</a:t>
            </a:r>
            <a:endParaRPr lang="en-GB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477" y="2515420"/>
            <a:ext cx="1308099" cy="130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396132"/>
          </a:xfrm>
        </p:spPr>
        <p:txBody>
          <a:bodyPr/>
          <a:lstStyle/>
          <a:p>
            <a:r>
              <a:rPr lang="de-DE" dirty="0" smtClean="0"/>
              <a:t>Radiation </a:t>
            </a:r>
            <a:r>
              <a:rPr lang="de-DE" dirty="0" err="1" smtClean="0"/>
              <a:t>Damage</a:t>
            </a:r>
            <a:r>
              <a:rPr lang="de-DE" dirty="0" smtClean="0"/>
              <a:t> Task Force (RDTF)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5527" y="1372903"/>
            <a:ext cx="8700656" cy="4986333"/>
          </a:xfrm>
        </p:spPr>
        <p:txBody>
          <a:bodyPr/>
          <a:lstStyle/>
          <a:p>
            <a:r>
              <a:rPr lang="de-DE" sz="1600" dirty="0" err="1" smtClean="0"/>
              <a:t>Severe</a:t>
            </a:r>
            <a:r>
              <a:rPr lang="de-DE" sz="1600" dirty="0" smtClean="0"/>
              <a:t> Radiation </a:t>
            </a:r>
            <a:r>
              <a:rPr lang="de-DE" sz="1600" dirty="0" err="1" smtClean="0"/>
              <a:t>Damage</a:t>
            </a:r>
            <a:r>
              <a:rPr lang="de-DE" sz="1600" dirty="0" smtClean="0"/>
              <a:t> on </a:t>
            </a:r>
            <a:r>
              <a:rPr lang="de-DE" sz="1600" dirty="0" err="1" smtClean="0"/>
              <a:t>Undulators</a:t>
            </a:r>
            <a:r>
              <a:rPr lang="de-DE" sz="1600" dirty="0" smtClean="0"/>
              <a:t> </a:t>
            </a:r>
            <a:r>
              <a:rPr lang="de-DE" sz="1600" dirty="0" err="1" smtClean="0"/>
              <a:t>has</a:t>
            </a:r>
            <a:r>
              <a:rPr lang="de-DE" sz="1600" dirty="0" smtClean="0"/>
              <a:t> </a:t>
            </a:r>
            <a:r>
              <a:rPr lang="de-DE" sz="1600" dirty="0" err="1" smtClean="0"/>
              <a:t>been</a:t>
            </a:r>
            <a:r>
              <a:rPr lang="de-DE" sz="1600" dirty="0" smtClean="0"/>
              <a:t> </a:t>
            </a:r>
            <a:r>
              <a:rPr lang="de-DE" sz="1600" dirty="0" err="1" smtClean="0"/>
              <a:t>observed</a:t>
            </a:r>
            <a:r>
              <a:rPr lang="de-DE" sz="1600" dirty="0" smtClean="0"/>
              <a:t> </a:t>
            </a:r>
            <a:r>
              <a:rPr lang="de-DE" sz="1600" dirty="0" err="1" smtClean="0"/>
              <a:t>since</a:t>
            </a:r>
            <a:r>
              <a:rPr lang="de-DE" sz="1600" dirty="0" smtClean="0"/>
              <a:t> </a:t>
            </a:r>
            <a:r>
              <a:rPr lang="de-DE" sz="1600" dirty="0" err="1" smtClean="0"/>
              <a:t>start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operation</a:t>
            </a:r>
            <a:r>
              <a:rPr lang="de-DE" sz="1600" dirty="0" smtClean="0"/>
              <a:t> May 2017. </a:t>
            </a:r>
            <a:r>
              <a:rPr lang="de-DE" sz="1600" dirty="0" err="1" smtClean="0"/>
              <a:t>Some</a:t>
            </a:r>
            <a:r>
              <a:rPr lang="de-DE" sz="1600" dirty="0" smtClean="0"/>
              <a:t> </a:t>
            </a:r>
            <a:r>
              <a:rPr lang="de-DE" sz="1600" dirty="0" err="1" smtClean="0"/>
              <a:t>degradation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undulators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severe</a:t>
            </a:r>
            <a:r>
              <a:rPr lang="de-DE" sz="1600" dirty="0" smtClean="0"/>
              <a:t>, 4%,  </a:t>
            </a:r>
            <a:r>
              <a:rPr lang="de-DE" sz="1600" dirty="0" err="1" smtClean="0"/>
              <a:t>degradation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diagnostic</a:t>
            </a:r>
            <a:r>
              <a:rPr lang="de-DE" sz="1600" dirty="0" smtClean="0"/>
              <a:t> </a:t>
            </a:r>
            <a:r>
              <a:rPr lang="de-DE" sz="1600" dirty="0" err="1" smtClean="0"/>
              <a:t>undulators</a:t>
            </a:r>
            <a:r>
              <a:rPr lang="de-DE" sz="1600" dirty="0" smtClean="0"/>
              <a:t> </a:t>
            </a:r>
            <a:r>
              <a:rPr lang="de-DE" sz="1600" dirty="0" err="1" smtClean="0"/>
              <a:t>has</a:t>
            </a:r>
            <a:r>
              <a:rPr lang="de-DE" sz="1600" dirty="0" smtClean="0"/>
              <a:t> </a:t>
            </a:r>
            <a:r>
              <a:rPr lang="de-DE" sz="1600" dirty="0" err="1" smtClean="0"/>
              <a:t>been</a:t>
            </a:r>
            <a:r>
              <a:rPr lang="de-DE" sz="1600" dirty="0" smtClean="0"/>
              <a:t> </a:t>
            </a:r>
            <a:r>
              <a:rPr lang="de-DE" sz="1600" dirty="0" err="1" smtClean="0"/>
              <a:t>observed</a:t>
            </a:r>
            <a:r>
              <a:rPr lang="de-DE" sz="1600" dirty="0" smtClean="0"/>
              <a:t>. </a:t>
            </a:r>
          </a:p>
          <a:p>
            <a:r>
              <a:rPr lang="de-DE" sz="1600" dirty="0" err="1" smtClean="0"/>
              <a:t>Thanks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excellent</a:t>
            </a:r>
            <a:r>
              <a:rPr lang="de-DE" sz="1600" dirty="0" smtClean="0"/>
              <a:t> </a:t>
            </a:r>
            <a:r>
              <a:rPr lang="de-DE" sz="1600" dirty="0" err="1" smtClean="0"/>
              <a:t>diagnostics</a:t>
            </a:r>
            <a:r>
              <a:rPr lang="de-DE" sz="1600" dirty="0" smtClean="0"/>
              <a:t>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can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monitored</a:t>
            </a:r>
            <a:r>
              <a:rPr lang="de-DE" sz="1600" dirty="0" smtClean="0"/>
              <a:t> Online </a:t>
            </a:r>
            <a:r>
              <a:rPr lang="de-DE" sz="1600" dirty="0" err="1" smtClean="0"/>
              <a:t>with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RADFET </a:t>
            </a:r>
            <a:r>
              <a:rPr lang="de-DE" sz="1600" dirty="0" err="1" smtClean="0"/>
              <a:t>systems</a:t>
            </a:r>
            <a:endParaRPr lang="de-DE" sz="1600" dirty="0" smtClean="0"/>
          </a:p>
          <a:p>
            <a:r>
              <a:rPr lang="de-DE" sz="1600" dirty="0" err="1" smtClean="0"/>
              <a:t>Since</a:t>
            </a:r>
            <a:r>
              <a:rPr lang="de-DE" sz="1600" dirty="0" smtClean="0"/>
              <a:t> May </a:t>
            </a:r>
            <a:r>
              <a:rPr lang="de-DE" sz="1600" dirty="0" err="1" smtClean="0"/>
              <a:t>good</a:t>
            </a:r>
            <a:r>
              <a:rPr lang="de-DE" sz="1600" dirty="0" smtClean="0"/>
              <a:t> </a:t>
            </a:r>
            <a:r>
              <a:rPr lang="de-DE" sz="1600" dirty="0" err="1" smtClean="0"/>
              <a:t>progress</a:t>
            </a:r>
            <a:r>
              <a:rPr lang="de-DE" sz="1600" dirty="0" smtClean="0"/>
              <a:t> </a:t>
            </a:r>
            <a:r>
              <a:rPr lang="de-DE" sz="1600" dirty="0" err="1" smtClean="0"/>
              <a:t>has</a:t>
            </a:r>
            <a:r>
              <a:rPr lang="de-DE" sz="1600" dirty="0" smtClean="0"/>
              <a:t> </a:t>
            </a:r>
            <a:r>
              <a:rPr lang="de-DE" sz="1600" dirty="0" err="1" smtClean="0"/>
              <a:t>been</a:t>
            </a:r>
            <a:r>
              <a:rPr lang="de-DE" sz="1600" dirty="0" smtClean="0"/>
              <a:t> </a:t>
            </a:r>
            <a:r>
              <a:rPr lang="de-DE" sz="1600" dirty="0" err="1" smtClean="0"/>
              <a:t>made</a:t>
            </a:r>
            <a:r>
              <a:rPr lang="de-DE" sz="1600" dirty="0" smtClean="0"/>
              <a:t> in </a:t>
            </a:r>
            <a:r>
              <a:rPr lang="de-DE" sz="1600" dirty="0" err="1" smtClean="0"/>
              <a:t>reducing</a:t>
            </a:r>
            <a:r>
              <a:rPr lang="de-DE" sz="1600" dirty="0" smtClean="0"/>
              <a:t> dose </a:t>
            </a:r>
            <a:r>
              <a:rPr lang="de-DE" sz="1600" dirty="0" err="1" smtClean="0"/>
              <a:t>exposure</a:t>
            </a:r>
            <a:endParaRPr lang="de-DE" sz="1600" dirty="0" smtClean="0"/>
          </a:p>
          <a:p>
            <a:r>
              <a:rPr lang="de-DE" sz="1600" dirty="0" smtClean="0"/>
              <a:t>But </a:t>
            </a:r>
            <a:r>
              <a:rPr lang="de-DE" sz="1600" dirty="0" err="1" smtClean="0"/>
              <a:t>damage</a:t>
            </a:r>
            <a:r>
              <a:rPr lang="de-DE" sz="1600" dirty="0" smtClean="0"/>
              <a:t> rate </a:t>
            </a:r>
            <a:r>
              <a:rPr lang="de-DE" sz="1600" dirty="0" err="1" smtClean="0"/>
              <a:t>is</a:t>
            </a:r>
            <a:r>
              <a:rPr lang="de-DE" sz="1600" dirty="0" smtClean="0"/>
              <a:t> still </a:t>
            </a:r>
            <a:r>
              <a:rPr lang="de-DE" sz="1600" dirty="0" err="1" smtClean="0"/>
              <a:t>too</a:t>
            </a:r>
            <a:r>
              <a:rPr lang="de-DE" sz="1600" dirty="0" smtClean="0"/>
              <a:t> high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allow</a:t>
            </a:r>
            <a:r>
              <a:rPr lang="de-DE" sz="1600" dirty="0" smtClean="0"/>
              <a:t> for </a:t>
            </a:r>
            <a:r>
              <a:rPr lang="de-DE" sz="1600" dirty="0" err="1" smtClean="0"/>
              <a:t>full</a:t>
            </a:r>
            <a:r>
              <a:rPr lang="de-DE" sz="1600" dirty="0" smtClean="0"/>
              <a:t> </a:t>
            </a:r>
            <a:r>
              <a:rPr lang="de-DE" sz="1600" dirty="0" err="1" smtClean="0"/>
              <a:t>operation</a:t>
            </a:r>
            <a:r>
              <a:rPr lang="de-DE" sz="1600" dirty="0" smtClean="0"/>
              <a:t> </a:t>
            </a:r>
            <a:r>
              <a:rPr lang="de-DE" sz="1600" dirty="0" err="1" smtClean="0"/>
              <a:t>with</a:t>
            </a:r>
            <a:r>
              <a:rPr lang="de-DE" sz="1600" dirty="0" smtClean="0"/>
              <a:t> 27000 </a:t>
            </a:r>
            <a:r>
              <a:rPr lang="de-DE" sz="1600" dirty="0" err="1" smtClean="0"/>
              <a:t>bunches</a:t>
            </a:r>
            <a:r>
              <a:rPr lang="de-DE" sz="1600" dirty="0" smtClean="0"/>
              <a:t>/s AND </a:t>
            </a:r>
            <a:r>
              <a:rPr lang="de-DE" sz="1600" dirty="0" err="1" smtClean="0"/>
              <a:t>reasonable</a:t>
            </a:r>
            <a:r>
              <a:rPr lang="de-DE" sz="1600" dirty="0" smtClean="0"/>
              <a:t> </a:t>
            </a:r>
            <a:r>
              <a:rPr lang="de-DE" sz="1600" dirty="0" err="1" smtClean="0"/>
              <a:t>lifetime</a:t>
            </a:r>
            <a:r>
              <a:rPr lang="de-DE" sz="1600" dirty="0" smtClean="0"/>
              <a:t>. </a:t>
            </a:r>
            <a:r>
              <a:rPr lang="de-DE" sz="1600" dirty="0"/>
              <a:t> </a:t>
            </a:r>
            <a:r>
              <a:rPr lang="de-DE" sz="1600" dirty="0" smtClean="0"/>
              <a:t>10 </a:t>
            </a:r>
            <a:r>
              <a:rPr lang="de-DE" sz="1600" dirty="0" err="1" smtClean="0"/>
              <a:t>years</a:t>
            </a:r>
            <a:r>
              <a:rPr lang="de-DE" sz="1600" dirty="0" smtClean="0"/>
              <a:t> </a:t>
            </a:r>
            <a:r>
              <a:rPr lang="de-DE" sz="1600" dirty="0" err="1" smtClean="0"/>
              <a:t>require</a:t>
            </a:r>
            <a:r>
              <a:rPr lang="de-DE" sz="1600" dirty="0" smtClean="0"/>
              <a:t> </a:t>
            </a:r>
            <a:r>
              <a:rPr lang="de-DE" sz="1600" dirty="0" err="1" smtClean="0"/>
              <a:t>about</a:t>
            </a:r>
            <a:r>
              <a:rPr lang="de-DE" sz="1600" dirty="0" smtClean="0"/>
              <a:t> 0.1Gy/</a:t>
            </a:r>
            <a:r>
              <a:rPr lang="de-DE" sz="1600" dirty="0" err="1" smtClean="0"/>
              <a:t>week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Radiation </a:t>
            </a:r>
            <a:r>
              <a:rPr lang="de-DE" sz="1600" dirty="0" err="1" smtClean="0"/>
              <a:t>damage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a </a:t>
            </a:r>
            <a:r>
              <a:rPr lang="de-DE" sz="1600" dirty="0" err="1" smtClean="0"/>
              <a:t>severe</a:t>
            </a:r>
            <a:r>
              <a:rPr lang="de-DE" sz="1600" dirty="0" smtClean="0"/>
              <a:t> </a:t>
            </a:r>
            <a:r>
              <a:rPr lang="de-DE" sz="1600" dirty="0" err="1" smtClean="0"/>
              <a:t>risk</a:t>
            </a:r>
            <a:r>
              <a:rPr lang="de-DE" sz="1600" dirty="0" smtClean="0"/>
              <a:t> for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operation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XFEL </a:t>
            </a:r>
          </a:p>
          <a:p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taken</a:t>
            </a:r>
            <a:r>
              <a:rPr lang="de-DE" sz="1600" dirty="0" smtClean="0"/>
              <a:t> </a:t>
            </a:r>
            <a:r>
              <a:rPr lang="de-DE" sz="1600" dirty="0" err="1" smtClean="0"/>
              <a:t>very</a:t>
            </a:r>
            <a:r>
              <a:rPr lang="de-DE" sz="1600" dirty="0" smtClean="0"/>
              <a:t> </a:t>
            </a:r>
            <a:r>
              <a:rPr lang="de-DE" sz="1600" dirty="0" err="1" smtClean="0"/>
              <a:t>serious</a:t>
            </a:r>
            <a:r>
              <a:rPr lang="de-DE" sz="1600" dirty="0" smtClean="0"/>
              <a:t> </a:t>
            </a:r>
            <a:r>
              <a:rPr lang="de-DE" sz="1600" dirty="0" err="1" smtClean="0"/>
              <a:t>by</a:t>
            </a:r>
            <a:r>
              <a:rPr lang="de-DE" sz="1600" dirty="0" smtClean="0"/>
              <a:t> all </a:t>
            </a:r>
            <a:r>
              <a:rPr lang="de-DE" sz="1600" dirty="0" err="1" smtClean="0"/>
              <a:t>parties</a:t>
            </a:r>
            <a:r>
              <a:rPr lang="de-DE" sz="1600" dirty="0" smtClean="0"/>
              <a:t> (XFEL – DESY/XFEL </a:t>
            </a:r>
            <a:r>
              <a:rPr lang="de-DE" sz="1600" dirty="0" err="1" smtClean="0"/>
              <a:t>management</a:t>
            </a:r>
            <a:r>
              <a:rPr lang="de-DE" sz="1600" dirty="0" smtClean="0"/>
              <a:t>, </a:t>
            </a:r>
            <a:r>
              <a:rPr lang="de-DE" sz="1600" dirty="0" err="1" smtClean="0"/>
              <a:t>operations</a:t>
            </a:r>
            <a:endParaRPr lang="de-DE" sz="1600" dirty="0" smtClean="0"/>
          </a:p>
          <a:p>
            <a:r>
              <a:rPr lang="de-DE" sz="1600" dirty="0" err="1" smtClean="0"/>
              <a:t>There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great</a:t>
            </a:r>
            <a:r>
              <a:rPr lang="de-DE" sz="1600" dirty="0" smtClean="0"/>
              <a:t> </a:t>
            </a:r>
            <a:r>
              <a:rPr lang="de-DE" sz="1600" dirty="0" err="1" smtClean="0"/>
              <a:t>concern</a:t>
            </a:r>
            <a:r>
              <a:rPr lang="de-DE" sz="1600" dirty="0" smtClean="0"/>
              <a:t> in </a:t>
            </a:r>
            <a:r>
              <a:rPr lang="de-DE" sz="1600" dirty="0" err="1" smtClean="0"/>
              <a:t>various</a:t>
            </a:r>
            <a:r>
              <a:rPr lang="de-DE" sz="1600" dirty="0" smtClean="0"/>
              <a:t> </a:t>
            </a:r>
            <a:r>
              <a:rPr lang="de-DE" sz="1600" dirty="0" err="1" smtClean="0"/>
              <a:t>committes</a:t>
            </a:r>
            <a:r>
              <a:rPr lang="de-DE" sz="1600" dirty="0" smtClean="0"/>
              <a:t>: SAC, MAC, Council</a:t>
            </a:r>
          </a:p>
          <a:p>
            <a:r>
              <a:rPr lang="de-DE" sz="1600" dirty="0" smtClean="0"/>
              <a:t>Action </a:t>
            </a:r>
            <a:r>
              <a:rPr lang="de-DE" sz="1600" dirty="0" err="1" smtClean="0"/>
              <a:t>by</a:t>
            </a:r>
            <a:r>
              <a:rPr lang="de-DE" sz="1600" dirty="0" smtClean="0"/>
              <a:t> XFEL </a:t>
            </a:r>
            <a:r>
              <a:rPr lang="de-DE" sz="1600" dirty="0" err="1" smtClean="0"/>
              <a:t>management</a:t>
            </a:r>
            <a:r>
              <a:rPr lang="de-DE" sz="1600" dirty="0" smtClean="0"/>
              <a:t> (T. Tschentscher) : Set </a:t>
            </a:r>
            <a:r>
              <a:rPr lang="de-DE" sz="1600" dirty="0" err="1" smtClean="0"/>
              <a:t>up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“Radiation </a:t>
            </a:r>
            <a:r>
              <a:rPr lang="de-DE" sz="1600" dirty="0" err="1" smtClean="0"/>
              <a:t>Damage</a:t>
            </a:r>
            <a:r>
              <a:rPr lang="de-DE" sz="1600" dirty="0" smtClean="0"/>
              <a:t> Task Force“ (RDTF) </a:t>
            </a:r>
          </a:p>
        </p:txBody>
      </p:sp>
    </p:spTree>
    <p:extLst>
      <p:ext uri="{BB962C8B-B14F-4D97-AF65-F5344CB8AC3E}">
        <p14:creationId xmlns:p14="http://schemas.microsoft.com/office/powerpoint/2010/main" val="25781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396132"/>
          </a:xfrm>
        </p:spPr>
        <p:txBody>
          <a:bodyPr/>
          <a:lstStyle/>
          <a:p>
            <a:r>
              <a:rPr lang="de-DE" dirty="0" err="1" smtClean="0"/>
              <a:t>From</a:t>
            </a:r>
            <a:r>
              <a:rPr lang="de-DE" dirty="0" smtClean="0"/>
              <a:t>: Charge Letter  </a:t>
            </a:r>
            <a:r>
              <a:rPr lang="de-DE" dirty="0" err="1" smtClean="0"/>
              <a:t>by</a:t>
            </a:r>
            <a:r>
              <a:rPr lang="de-DE" dirty="0" smtClean="0"/>
              <a:t> T. Tschentscher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1914" y="1359049"/>
            <a:ext cx="7921625" cy="479236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The TF shall amongst </a:t>
            </a:r>
            <a:r>
              <a:rPr lang="en-US" sz="1800" dirty="0" smtClean="0"/>
              <a:t>other: </a:t>
            </a:r>
            <a:endParaRPr lang="de-DE" sz="1800" dirty="0"/>
          </a:p>
          <a:p>
            <a:pPr lvl="0"/>
            <a:r>
              <a:rPr lang="en-US" sz="1800" dirty="0"/>
              <a:t>analyse the dose measurements,</a:t>
            </a:r>
            <a:endParaRPr lang="de-DE" sz="1800" dirty="0"/>
          </a:p>
          <a:p>
            <a:pPr lvl="0"/>
            <a:r>
              <a:rPr lang="en-US" sz="1800" dirty="0"/>
              <a:t>define and analyse specific campaigns to understand better the reasons, </a:t>
            </a:r>
            <a:endParaRPr lang="de-DE" sz="1800" dirty="0"/>
          </a:p>
          <a:p>
            <a:pPr lvl="0"/>
            <a:r>
              <a:rPr lang="en-US" sz="1800" dirty="0" err="1"/>
              <a:t>defineand</a:t>
            </a:r>
            <a:r>
              <a:rPr lang="en-US" sz="1800" dirty="0"/>
              <a:t> analyse simulation to explain measurements,</a:t>
            </a:r>
            <a:endParaRPr lang="de-DE" sz="1800" dirty="0"/>
          </a:p>
          <a:p>
            <a:pPr lvl="0"/>
            <a:r>
              <a:rPr lang="en-US" sz="1800" dirty="0"/>
              <a:t>develop explanations for reasons of dose creation (could be multiple),</a:t>
            </a:r>
            <a:endParaRPr lang="de-DE" sz="1800" dirty="0"/>
          </a:p>
          <a:p>
            <a:pPr lvl="0"/>
            <a:r>
              <a:rPr lang="en-US" sz="1800" dirty="0"/>
              <a:t>develop mitigation scenarios for each reason,</a:t>
            </a:r>
            <a:endParaRPr lang="de-DE" sz="1800" dirty="0"/>
          </a:p>
          <a:p>
            <a:pPr lvl="0"/>
            <a:r>
              <a:rPr lang="en-US" sz="1800" dirty="0"/>
              <a:t>propose mitigation scenarios to  be implemented to the Operation Board, </a:t>
            </a:r>
            <a:endParaRPr lang="de-DE" sz="1800" dirty="0"/>
          </a:p>
          <a:p>
            <a:pPr lvl="0"/>
            <a:r>
              <a:rPr lang="en-US" sz="1800" dirty="0"/>
              <a:t>follow-up the implementation of these scenarios, and</a:t>
            </a:r>
            <a:endParaRPr lang="de-DE" sz="1800" dirty="0"/>
          </a:p>
          <a:p>
            <a:pPr lvl="0"/>
            <a:r>
              <a:rPr lang="en-US" sz="1800" dirty="0"/>
              <a:t>make a final conclusion on each of these scenarios.</a:t>
            </a:r>
            <a:endParaRPr lang="de-DE" sz="1800" dirty="0"/>
          </a:p>
          <a:p>
            <a:pPr marL="0" indent="0">
              <a:buNone/>
            </a:pPr>
            <a:r>
              <a:rPr lang="en-US" sz="1800" dirty="0"/>
              <a:t>The TF makes recommendations to the OB.  </a:t>
            </a: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8324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97188" y="581890"/>
            <a:ext cx="2963285" cy="332509"/>
          </a:xfrm>
        </p:spPr>
        <p:txBody>
          <a:bodyPr/>
          <a:lstStyle/>
          <a:p>
            <a:r>
              <a:rPr lang="de-DE" dirty="0" smtClean="0"/>
              <a:t>RDTF </a:t>
            </a:r>
            <a:r>
              <a:rPr lang="de-DE" dirty="0" err="1" smtClean="0"/>
              <a:t>Organization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9405" y="1040394"/>
            <a:ext cx="8699068" cy="5817605"/>
          </a:xfrm>
          <a:solidFill>
            <a:schemeClr val="bg1"/>
          </a:solidFill>
        </p:spPr>
        <p:txBody>
          <a:bodyPr/>
          <a:lstStyle/>
          <a:p>
            <a:r>
              <a:rPr lang="de-DE" sz="1200" dirty="0" smtClean="0"/>
              <a:t>The </a:t>
            </a:r>
            <a:r>
              <a:rPr lang="de-DE" sz="1200" dirty="0"/>
              <a:t>RDTF </a:t>
            </a:r>
            <a:r>
              <a:rPr lang="de-DE" sz="1200" dirty="0" err="1" smtClean="0"/>
              <a:t>combines</a:t>
            </a:r>
            <a:r>
              <a:rPr lang="de-DE" sz="1200" dirty="0" smtClean="0"/>
              <a:t> </a:t>
            </a:r>
            <a:r>
              <a:rPr lang="de-DE" sz="1200" dirty="0" err="1" smtClean="0"/>
              <a:t>the</a:t>
            </a:r>
            <a:r>
              <a:rPr lang="de-DE" sz="1200" dirty="0" smtClean="0"/>
              <a:t> </a:t>
            </a:r>
            <a:r>
              <a:rPr lang="de-DE" sz="1200" dirty="0" err="1" smtClean="0"/>
              <a:t>expertise</a:t>
            </a:r>
            <a:r>
              <a:rPr lang="de-DE" sz="1200" dirty="0" smtClean="0"/>
              <a:t>  </a:t>
            </a:r>
            <a:r>
              <a:rPr lang="de-DE" sz="1200" dirty="0" err="1" smtClean="0"/>
              <a:t>needed</a:t>
            </a:r>
            <a:r>
              <a:rPr lang="de-DE" sz="1200" dirty="0" smtClean="0"/>
              <a:t> for </a:t>
            </a:r>
            <a:r>
              <a:rPr lang="de-DE" sz="1200" dirty="0" err="1" smtClean="0"/>
              <a:t>countermeasures</a:t>
            </a:r>
            <a:r>
              <a:rPr lang="de-DE" sz="1200" dirty="0" smtClean="0"/>
              <a:t>: </a:t>
            </a:r>
            <a:r>
              <a:rPr lang="de-DE" sz="1200" smtClean="0"/>
              <a:t/>
            </a:r>
            <a:br>
              <a:rPr lang="de-DE" sz="1200" smtClean="0"/>
            </a:br>
            <a:r>
              <a:rPr lang="de-DE" sz="1200" smtClean="0"/>
              <a:t>XFEL(WP71, WP74), </a:t>
            </a:r>
            <a:r>
              <a:rPr lang="de-DE" sz="1200" dirty="0"/>
              <a:t>DESY-XFEL </a:t>
            </a:r>
            <a:r>
              <a:rPr lang="de-DE" sz="1200" dirty="0" err="1"/>
              <a:t>operations</a:t>
            </a:r>
            <a:r>
              <a:rPr lang="de-DE" sz="1200" dirty="0"/>
              <a:t> (MXL), DESY </a:t>
            </a:r>
            <a:r>
              <a:rPr lang="de-DE" sz="1200" dirty="0" err="1"/>
              <a:t>groups</a:t>
            </a:r>
            <a:r>
              <a:rPr lang="de-DE" sz="1200" dirty="0"/>
              <a:t> (D3, MDI</a:t>
            </a:r>
            <a:r>
              <a:rPr lang="de-DE" sz="1200" dirty="0" smtClean="0"/>
              <a:t>, </a:t>
            </a:r>
            <a:r>
              <a:rPr lang="de-DE" sz="1200" dirty="0" smtClean="0"/>
              <a:t>MCS, MPY</a:t>
            </a:r>
            <a:r>
              <a:rPr lang="de-DE" sz="1200" dirty="0" smtClean="0"/>
              <a:t>, MVS)</a:t>
            </a:r>
            <a:endParaRPr lang="de-DE" sz="1200" dirty="0"/>
          </a:p>
          <a:p>
            <a:r>
              <a:rPr lang="de-DE" sz="1200" dirty="0" smtClean="0"/>
              <a:t>The RDTF will </a:t>
            </a:r>
            <a:r>
              <a:rPr lang="de-DE" sz="1200" dirty="0" err="1" smtClean="0"/>
              <a:t>require</a:t>
            </a:r>
            <a:r>
              <a:rPr lang="de-DE" sz="1200" dirty="0" smtClean="0"/>
              <a:t> </a:t>
            </a:r>
            <a:r>
              <a:rPr lang="de-DE" sz="1200" dirty="0" err="1" smtClean="0"/>
              <a:t>actions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committments</a:t>
            </a:r>
            <a:endParaRPr lang="de-DE" sz="1200" dirty="0" smtClean="0"/>
          </a:p>
          <a:p>
            <a:r>
              <a:rPr lang="de-DE" sz="1200" dirty="0" smtClean="0"/>
              <a:t>The </a:t>
            </a:r>
            <a:r>
              <a:rPr lang="de-DE" sz="1200" dirty="0"/>
              <a:t>RDTF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/>
              <a:t>co-chaired</a:t>
            </a:r>
            <a:r>
              <a:rPr lang="de-DE" sz="1200" dirty="0"/>
              <a:t> </a:t>
            </a:r>
            <a:r>
              <a:rPr lang="de-DE" sz="1200" dirty="0" err="1"/>
              <a:t>by</a:t>
            </a:r>
            <a:r>
              <a:rPr lang="de-DE" sz="1200" dirty="0"/>
              <a:t> Joachim Pflueger </a:t>
            </a:r>
            <a:r>
              <a:rPr lang="de-DE" sz="1200" dirty="0" err="1"/>
              <a:t>and</a:t>
            </a:r>
            <a:r>
              <a:rPr lang="de-DE" sz="1200" dirty="0"/>
              <a:t> Winnie Decking</a:t>
            </a:r>
          </a:p>
          <a:p>
            <a:r>
              <a:rPr lang="de-DE" sz="1200" dirty="0"/>
              <a:t>The RDTF </a:t>
            </a:r>
            <a:r>
              <a:rPr lang="de-DE" sz="1200" dirty="0" err="1"/>
              <a:t>m</a:t>
            </a:r>
            <a:r>
              <a:rPr lang="de-DE" sz="1200" dirty="0" err="1" smtClean="0"/>
              <a:t>eets</a:t>
            </a:r>
            <a:r>
              <a:rPr lang="de-DE" sz="1200" dirty="0" smtClean="0"/>
              <a:t> in </a:t>
            </a:r>
            <a:r>
              <a:rPr lang="de-DE" sz="1200" dirty="0" err="1" smtClean="0"/>
              <a:t>regular</a:t>
            </a:r>
            <a:r>
              <a:rPr lang="de-DE" sz="1200" dirty="0" smtClean="0"/>
              <a:t> </a:t>
            </a:r>
            <a:r>
              <a:rPr lang="de-DE" sz="1200" dirty="0" err="1" smtClean="0"/>
              <a:t>intervalls</a:t>
            </a:r>
            <a:r>
              <a:rPr lang="de-DE" sz="1200" dirty="0" smtClean="0"/>
              <a:t>, but </a:t>
            </a:r>
            <a:r>
              <a:rPr lang="de-DE" sz="1200" dirty="0" err="1" smtClean="0"/>
              <a:t>only</a:t>
            </a:r>
            <a:r>
              <a:rPr lang="de-DE" sz="1200" dirty="0" smtClean="0"/>
              <a:t> </a:t>
            </a:r>
            <a:r>
              <a:rPr lang="de-DE" sz="1200" dirty="0" err="1" smtClean="0"/>
              <a:t>if</a:t>
            </a:r>
            <a:r>
              <a:rPr lang="de-DE" sz="1200" dirty="0" smtClean="0"/>
              <a:t> </a:t>
            </a:r>
            <a:r>
              <a:rPr lang="de-DE" sz="1200" dirty="0" err="1" smtClean="0"/>
              <a:t>there</a:t>
            </a:r>
            <a:r>
              <a:rPr lang="de-DE" sz="1200" dirty="0" smtClean="0"/>
              <a:t> </a:t>
            </a:r>
            <a:r>
              <a:rPr lang="de-DE" sz="1200" dirty="0" err="1" smtClean="0"/>
              <a:t>are</a:t>
            </a:r>
            <a:r>
              <a:rPr lang="de-DE" sz="1200" dirty="0" smtClean="0"/>
              <a:t> </a:t>
            </a:r>
            <a:r>
              <a:rPr lang="de-DE" sz="1200" dirty="0" err="1" smtClean="0"/>
              <a:t>new</a:t>
            </a:r>
            <a:r>
              <a:rPr lang="de-DE" sz="1200" dirty="0" smtClean="0"/>
              <a:t> </a:t>
            </a:r>
            <a:r>
              <a:rPr lang="de-DE" sz="1200" dirty="0" err="1" smtClean="0"/>
              <a:t>facts</a:t>
            </a:r>
            <a:r>
              <a:rPr lang="de-DE" sz="1200" dirty="0" smtClean="0"/>
              <a:t>, </a:t>
            </a:r>
            <a:r>
              <a:rPr lang="de-DE" sz="1200" dirty="0" err="1" smtClean="0"/>
              <a:t>ideas</a:t>
            </a:r>
            <a:r>
              <a:rPr lang="de-DE" sz="1200" dirty="0" smtClean="0"/>
              <a:t>, </a:t>
            </a:r>
            <a:r>
              <a:rPr lang="de-DE" sz="1200" dirty="0" err="1" smtClean="0"/>
              <a:t>findings</a:t>
            </a:r>
            <a:r>
              <a:rPr lang="de-DE" sz="1200" dirty="0" smtClean="0"/>
              <a:t>, </a:t>
            </a:r>
            <a:r>
              <a:rPr lang="de-DE" sz="1200" dirty="0" err="1" smtClean="0"/>
              <a:t>results</a:t>
            </a:r>
            <a:r>
              <a:rPr lang="de-DE" sz="1200" dirty="0" smtClean="0"/>
              <a:t>, </a:t>
            </a:r>
            <a:r>
              <a:rPr lang="de-DE" sz="1200" dirty="0" err="1" smtClean="0"/>
              <a:t>plans</a:t>
            </a:r>
            <a:r>
              <a:rPr lang="de-DE" sz="1200" dirty="0" smtClean="0"/>
              <a:t> ….</a:t>
            </a:r>
            <a:br>
              <a:rPr lang="de-DE" sz="1200" dirty="0" smtClean="0"/>
            </a:br>
            <a:r>
              <a:rPr lang="de-DE" sz="1200" dirty="0" err="1" smtClean="0"/>
              <a:t>Expected</a:t>
            </a:r>
            <a:r>
              <a:rPr lang="de-DE" sz="1200" dirty="0" smtClean="0"/>
              <a:t>: Every </a:t>
            </a:r>
            <a:r>
              <a:rPr lang="de-DE" sz="1200" dirty="0" err="1" smtClean="0"/>
              <a:t>two</a:t>
            </a:r>
            <a:r>
              <a:rPr lang="de-DE" sz="1200" dirty="0" smtClean="0"/>
              <a:t> </a:t>
            </a:r>
            <a:r>
              <a:rPr lang="de-DE" sz="1200" dirty="0" err="1" smtClean="0"/>
              <a:t>weeks</a:t>
            </a:r>
            <a:endParaRPr lang="de-DE" sz="1200" dirty="0" smtClean="0"/>
          </a:p>
          <a:p>
            <a:r>
              <a:rPr lang="de-DE" sz="1200" dirty="0" smtClean="0"/>
              <a:t>The RDTF will </a:t>
            </a:r>
            <a:r>
              <a:rPr lang="de-DE" sz="1200" dirty="0" err="1" smtClean="0"/>
              <a:t>terminate</a:t>
            </a:r>
            <a:r>
              <a:rPr lang="de-DE" sz="1200" dirty="0" smtClean="0"/>
              <a:t> </a:t>
            </a:r>
            <a:r>
              <a:rPr lang="de-DE" sz="1200" dirty="0" err="1" smtClean="0"/>
              <a:t>if</a:t>
            </a:r>
            <a:r>
              <a:rPr lang="de-DE" sz="1200" dirty="0" smtClean="0"/>
              <a:t> </a:t>
            </a:r>
            <a:r>
              <a:rPr lang="de-DE" sz="1200" dirty="0" err="1" smtClean="0"/>
              <a:t>its</a:t>
            </a:r>
            <a:r>
              <a:rPr lang="de-DE" sz="1200" dirty="0" smtClean="0"/>
              <a:t> </a:t>
            </a:r>
            <a:r>
              <a:rPr lang="de-DE" sz="1200" dirty="0" err="1" smtClean="0"/>
              <a:t>mission</a:t>
            </a:r>
            <a:r>
              <a:rPr lang="de-DE" sz="1200" dirty="0" smtClean="0"/>
              <a:t> </a:t>
            </a:r>
            <a:r>
              <a:rPr lang="de-DE" sz="1200" dirty="0" err="1" smtClean="0"/>
              <a:t>is</a:t>
            </a:r>
            <a:r>
              <a:rPr lang="de-DE" sz="1200" dirty="0" smtClean="0"/>
              <a:t> </a:t>
            </a:r>
            <a:r>
              <a:rPr lang="de-DE" sz="1200" dirty="0" err="1" smtClean="0"/>
              <a:t>accomplished</a:t>
            </a:r>
            <a:r>
              <a:rPr lang="de-DE" sz="1200" dirty="0" smtClean="0"/>
              <a:t>:  </a:t>
            </a:r>
            <a:r>
              <a:rPr lang="de-DE" sz="1200" dirty="0" err="1" smtClean="0"/>
              <a:t>Reliable</a:t>
            </a:r>
            <a:r>
              <a:rPr lang="de-DE" sz="1200" dirty="0" smtClean="0"/>
              <a:t> </a:t>
            </a:r>
            <a:r>
              <a:rPr lang="de-DE" sz="1200" dirty="0" err="1" smtClean="0"/>
              <a:t>operation</a:t>
            </a:r>
            <a:r>
              <a:rPr lang="de-DE" sz="1200" dirty="0" smtClean="0"/>
              <a:t> </a:t>
            </a:r>
            <a:r>
              <a:rPr lang="de-DE" sz="1200" dirty="0" err="1" smtClean="0"/>
              <a:t>with</a:t>
            </a:r>
            <a:r>
              <a:rPr lang="de-DE" sz="1200" dirty="0" smtClean="0"/>
              <a:t>  </a:t>
            </a:r>
            <a:r>
              <a:rPr lang="de-DE" sz="1200" dirty="0" smtClean="0">
                <a:sym typeface="Symbol"/>
              </a:rPr>
              <a:t> </a:t>
            </a:r>
            <a:r>
              <a:rPr lang="de-DE" sz="1200" dirty="0" smtClean="0"/>
              <a:t>0.1Gy/</a:t>
            </a:r>
            <a:r>
              <a:rPr lang="de-DE" sz="1200" dirty="0" err="1" smtClean="0"/>
              <a:t>week</a:t>
            </a:r>
            <a:r>
              <a:rPr lang="de-DE" sz="1200" dirty="0" smtClean="0"/>
              <a:t> on </a:t>
            </a:r>
            <a:r>
              <a:rPr lang="de-DE" sz="1200" dirty="0" err="1" smtClean="0"/>
              <a:t>any</a:t>
            </a:r>
            <a:r>
              <a:rPr lang="de-DE" sz="1200" dirty="0" smtClean="0"/>
              <a:t> undulator</a:t>
            </a:r>
          </a:p>
          <a:p>
            <a:r>
              <a:rPr lang="de-DE" sz="1200" dirty="0" err="1" smtClean="0"/>
              <a:t>There</a:t>
            </a:r>
            <a:r>
              <a:rPr lang="de-DE" sz="1200" dirty="0" smtClean="0"/>
              <a:t> will </a:t>
            </a:r>
            <a:r>
              <a:rPr lang="de-DE" sz="1200" dirty="0" err="1" smtClean="0"/>
              <a:t>be</a:t>
            </a:r>
            <a:r>
              <a:rPr lang="de-DE" sz="1200" dirty="0" smtClean="0"/>
              <a:t> an </a:t>
            </a:r>
            <a:r>
              <a:rPr lang="de-DE" sz="1200" dirty="0" err="1" smtClean="0"/>
              <a:t>agenda</a:t>
            </a:r>
            <a:r>
              <a:rPr lang="de-DE" sz="1200" dirty="0" smtClean="0"/>
              <a:t> </a:t>
            </a:r>
            <a:r>
              <a:rPr lang="de-DE" sz="1200" dirty="0" err="1" smtClean="0"/>
              <a:t>consisting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endParaRPr lang="de-DE" sz="1200" dirty="0" smtClean="0"/>
          </a:p>
          <a:p>
            <a:pPr marL="610784" lvl="1" indent="-342900">
              <a:buFont typeface="+mj-lt"/>
              <a:buAutoNum type="arabicPeriod"/>
            </a:pPr>
            <a:r>
              <a:rPr lang="de-DE" sz="1200" dirty="0" err="1" smtClean="0"/>
              <a:t>Presentation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relevant </a:t>
            </a:r>
            <a:r>
              <a:rPr lang="de-DE" sz="1200" dirty="0" err="1" smtClean="0"/>
              <a:t>and</a:t>
            </a:r>
            <a:r>
              <a:rPr lang="de-DE" sz="1200" dirty="0" smtClean="0"/>
              <a:t>/</a:t>
            </a:r>
            <a:r>
              <a:rPr lang="de-DE" sz="1200" dirty="0" err="1" smtClean="0"/>
              <a:t>or</a:t>
            </a:r>
            <a:r>
              <a:rPr lang="de-DE" sz="1200" dirty="0" smtClean="0"/>
              <a:t> </a:t>
            </a:r>
            <a:r>
              <a:rPr lang="de-DE" sz="1200" dirty="0" err="1" smtClean="0"/>
              <a:t>new</a:t>
            </a:r>
            <a:r>
              <a:rPr lang="de-DE" sz="1200" dirty="0" smtClean="0"/>
              <a:t> </a:t>
            </a:r>
            <a:r>
              <a:rPr lang="de-DE" sz="1200" dirty="0" err="1" smtClean="0"/>
              <a:t>results</a:t>
            </a:r>
            <a:r>
              <a:rPr lang="de-DE" sz="1200" dirty="0" smtClean="0"/>
              <a:t> 50%</a:t>
            </a:r>
          </a:p>
          <a:p>
            <a:pPr marL="610784" lvl="1" indent="-342900">
              <a:buFont typeface="+mj-lt"/>
              <a:buAutoNum type="arabicPeriod"/>
            </a:pPr>
            <a:r>
              <a:rPr lang="de-DE" sz="1200" dirty="0" err="1" smtClean="0"/>
              <a:t>Discussion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future</a:t>
            </a:r>
            <a:r>
              <a:rPr lang="de-DE" sz="1200" dirty="0" smtClean="0"/>
              <a:t> </a:t>
            </a:r>
            <a:r>
              <a:rPr lang="de-DE" sz="1200" dirty="0" err="1" smtClean="0"/>
              <a:t>plans</a:t>
            </a:r>
            <a:r>
              <a:rPr lang="de-DE" sz="1200" dirty="0" smtClean="0"/>
              <a:t>  25%</a:t>
            </a:r>
          </a:p>
          <a:p>
            <a:pPr marL="610784" lvl="1" indent="-342900">
              <a:buFont typeface="+mj-lt"/>
              <a:buAutoNum type="arabicPeriod"/>
            </a:pPr>
            <a:r>
              <a:rPr lang="de-DE" sz="1200" dirty="0" smtClean="0"/>
              <a:t>Status </a:t>
            </a:r>
            <a:r>
              <a:rPr lang="de-DE" sz="1200" dirty="0" err="1" smtClean="0"/>
              <a:t>reports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hardware</a:t>
            </a:r>
            <a:r>
              <a:rPr lang="de-DE" sz="1200" dirty="0" smtClean="0"/>
              <a:t> </a:t>
            </a:r>
            <a:r>
              <a:rPr lang="de-DE" sz="1200" dirty="0" err="1" smtClean="0"/>
              <a:t>improvements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activities</a:t>
            </a:r>
            <a:r>
              <a:rPr lang="de-DE" sz="1200" dirty="0" smtClean="0"/>
              <a:t>  25%</a:t>
            </a:r>
          </a:p>
          <a:p>
            <a:r>
              <a:rPr lang="de-DE" sz="1200" dirty="0" err="1" smtClean="0"/>
              <a:t>Documentation</a:t>
            </a:r>
            <a:r>
              <a:rPr lang="de-DE" sz="1200" dirty="0" smtClean="0"/>
              <a:t> in INDICO:  </a:t>
            </a:r>
            <a:r>
              <a:rPr lang="de-DE" u="sng" dirty="0">
                <a:solidFill>
                  <a:srgbClr val="FF0000"/>
                </a:solidFill>
                <a:hlinkClick r:id="rId2"/>
              </a:rPr>
              <a:t>https://indico.desy.de/indico/category/46</a:t>
            </a:r>
            <a:r>
              <a:rPr lang="de-DE" u="sng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de-DE" u="sng" dirty="0" smtClean="0">
                <a:solidFill>
                  <a:srgbClr val="FF0000"/>
                </a:solidFill>
              </a:rPr>
              <a:t/>
            </a:r>
            <a:br>
              <a:rPr lang="de-DE" u="sng" dirty="0" smtClean="0">
                <a:solidFill>
                  <a:srgbClr val="FF0000"/>
                </a:solidFill>
              </a:rPr>
            </a:br>
            <a:r>
              <a:rPr lang="de-DE" dirty="0" smtClean="0"/>
              <a:t>for:</a:t>
            </a:r>
          </a:p>
          <a:p>
            <a:pPr lvl="1"/>
            <a:r>
              <a:rPr lang="de-DE" sz="1200" dirty="0" err="1" smtClean="0"/>
              <a:t>Minutes</a:t>
            </a:r>
            <a:endParaRPr lang="de-DE" sz="1200" dirty="0" smtClean="0"/>
          </a:p>
          <a:p>
            <a:pPr lvl="1"/>
            <a:r>
              <a:rPr lang="de-DE" sz="1200" dirty="0" err="1" smtClean="0"/>
              <a:t>Presentations</a:t>
            </a:r>
            <a:endParaRPr lang="de-DE" sz="1200" dirty="0" smtClean="0"/>
          </a:p>
          <a:p>
            <a:r>
              <a:rPr lang="de-DE" sz="1200" dirty="0" err="1" smtClean="0"/>
              <a:t>Organizational</a:t>
            </a:r>
            <a:r>
              <a:rPr lang="de-DE" sz="1200" dirty="0" smtClean="0"/>
              <a:t> </a:t>
            </a:r>
            <a:r>
              <a:rPr lang="de-DE" sz="1200" dirty="0" err="1" smtClean="0"/>
              <a:t>support</a:t>
            </a:r>
            <a:r>
              <a:rPr lang="de-DE" sz="1200" dirty="0" smtClean="0"/>
              <a:t>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/>
              <a:t>Susanne Weigert: </a:t>
            </a:r>
            <a:r>
              <a:rPr lang="de-DE" sz="1200" dirty="0" smtClean="0"/>
              <a:t>&lt;</a:t>
            </a:r>
            <a:r>
              <a:rPr lang="de-DE" sz="1200" dirty="0">
                <a:hlinkClick r:id="rId3"/>
              </a:rPr>
              <a:t>susanne.weigert@xfel.eu</a:t>
            </a:r>
            <a:r>
              <a:rPr lang="de-DE" sz="12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7599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423841"/>
          </a:xfrm>
        </p:spPr>
        <p:txBody>
          <a:bodyPr/>
          <a:lstStyle/>
          <a:p>
            <a:r>
              <a:rPr lang="de-DE" dirty="0" smtClean="0"/>
              <a:t>Agenda 24.4.2018 10:00-12:00 XHQ E1-042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6496" y="1303632"/>
            <a:ext cx="7921625" cy="527727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Presentations </a:t>
            </a:r>
            <a:r>
              <a:rPr lang="en-US" dirty="0"/>
              <a:t>(60')</a:t>
            </a:r>
            <a:endParaRPr lang="de-DE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F</a:t>
            </a:r>
            <a:r>
              <a:rPr lang="en-US" dirty="0"/>
              <a:t>. Wolff-Fabris: Recent results on undulator dosimetry</a:t>
            </a:r>
            <a:endParaRPr lang="de-DE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A</a:t>
            </a:r>
            <a:r>
              <a:rPr lang="en-US" dirty="0"/>
              <a:t>. Leuschner: Introduction to the PANDORA  working </a:t>
            </a:r>
            <a:r>
              <a:rPr lang="en-US" dirty="0" smtClean="0"/>
              <a:t>principle</a:t>
            </a:r>
            <a:endParaRPr lang="de-DE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D</a:t>
            </a:r>
            <a:r>
              <a:rPr lang="en-US" dirty="0"/>
              <a:t>. Noelle: PANDORA measurements at different bunch numbers.</a:t>
            </a:r>
            <a:endParaRPr lang="de-DE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/>
              <a:t>S</a:t>
            </a:r>
            <a:r>
              <a:rPr lang="en-US" dirty="0"/>
              <a:t>. Liu: Update on BDSIM simulations</a:t>
            </a:r>
            <a:endParaRPr lang="de-DE" dirty="0"/>
          </a:p>
          <a:p>
            <a:pPr marL="0" indent="0">
              <a:buNone/>
            </a:pPr>
            <a:r>
              <a:rPr lang="en-US" dirty="0" smtClean="0"/>
              <a:t>Discussion</a:t>
            </a:r>
            <a:r>
              <a:rPr lang="de-DE" dirty="0" smtClean="0"/>
              <a:t>, </a:t>
            </a:r>
            <a:r>
              <a:rPr lang="en-US" dirty="0" smtClean="0"/>
              <a:t>plans </a:t>
            </a:r>
            <a:r>
              <a:rPr lang="en-US" dirty="0"/>
              <a:t>for upcoming development time (30</a:t>
            </a:r>
            <a:r>
              <a:rPr lang="en-US" dirty="0" smtClean="0"/>
              <a:t>')</a:t>
            </a:r>
            <a:endParaRPr lang="de-DE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Repeat beam aperture measurements</a:t>
            </a:r>
            <a:endParaRPr lang="de-DE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BBA (compare with alignment data and aperture scans in next meeting)</a:t>
            </a:r>
            <a:endParaRPr lang="de-DE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Closing the last </a:t>
            </a:r>
            <a:r>
              <a:rPr lang="en-US" dirty="0" err="1"/>
              <a:t>undulators</a:t>
            </a:r>
            <a:r>
              <a:rPr lang="en-US" dirty="0"/>
              <a:t>,  opening the first – moving the lasing region, effect on dose exposure (has already been </a:t>
            </a:r>
            <a:r>
              <a:rPr lang="en-US" dirty="0" err="1"/>
              <a:t>donw</a:t>
            </a:r>
            <a:r>
              <a:rPr lang="en-US" dirty="0"/>
              <a:t>, should be analyzed by Fredric</a:t>
            </a:r>
            <a:endParaRPr lang="de-DE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dirty="0"/>
              <a:t>Status on hardware improvements (30</a:t>
            </a:r>
            <a:r>
              <a:rPr lang="en-US" dirty="0" smtClean="0"/>
              <a:t>)</a:t>
            </a:r>
            <a:endParaRPr lang="de-DE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Beam Loss Monitors (T. Wamsat) presentation planned next meeting </a:t>
            </a:r>
            <a:endParaRPr lang="de-DE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Tune-up dumps  in front of </a:t>
            </a:r>
            <a:r>
              <a:rPr lang="en-US" dirty="0" err="1"/>
              <a:t>undulators</a:t>
            </a:r>
            <a:r>
              <a:rPr lang="en-US" dirty="0"/>
              <a:t> (T. Wohlenberg) presentation planned next meeting</a:t>
            </a:r>
            <a:endParaRPr lang="de-DE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Lead shields on </a:t>
            </a:r>
            <a:r>
              <a:rPr lang="en-US" dirty="0" err="1"/>
              <a:t>RadFets</a:t>
            </a:r>
            <a:r>
              <a:rPr lang="en-US" dirty="0"/>
              <a:t> (F. Schmidt-Foehre)</a:t>
            </a:r>
            <a:endParaRPr lang="de-DE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41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 Presentation2017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 Presentation2017</Template>
  <TotalTime>0</TotalTime>
  <Words>290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XFEL Presentation2017</vt:lpstr>
      <vt:lpstr>Radiation Damage Task Force (RDTF) </vt:lpstr>
      <vt:lpstr>Radiation Damage Task Force (RDTF)</vt:lpstr>
      <vt:lpstr>From: Charge Letter  by T. Tschentscher</vt:lpstr>
      <vt:lpstr>RDTF Organization</vt:lpstr>
      <vt:lpstr>Agenda 24.4.2018 10:00-12:00 XHQ E1-042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Damage Task Force (RDTF)</dc:title>
  <dc:creator>pflueger</dc:creator>
  <cp:lastModifiedBy>pflueger</cp:lastModifiedBy>
  <cp:revision>24</cp:revision>
  <dcterms:created xsi:type="dcterms:W3CDTF">2018-04-20T16:50:34Z</dcterms:created>
  <dcterms:modified xsi:type="dcterms:W3CDTF">2018-04-24T08:12:03Z</dcterms:modified>
</cp:coreProperties>
</file>