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16"/>
  </p:notesMasterIdLst>
  <p:handoutMasterIdLst>
    <p:handoutMasterId r:id="rId17"/>
  </p:handoutMasterIdLst>
  <p:sldIdLst>
    <p:sldId id="274" r:id="rId4"/>
    <p:sldId id="425" r:id="rId5"/>
    <p:sldId id="400" r:id="rId6"/>
    <p:sldId id="401" r:id="rId7"/>
    <p:sldId id="405" r:id="rId8"/>
    <p:sldId id="404" r:id="rId9"/>
    <p:sldId id="403" r:id="rId10"/>
    <p:sldId id="419" r:id="rId11"/>
    <p:sldId id="420" r:id="rId12"/>
    <p:sldId id="421" r:id="rId13"/>
    <p:sldId id="406" r:id="rId14"/>
    <p:sldId id="40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se" initials="H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426" y="-108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24.04.2018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24.04.2018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797" indent="-285691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2765" indent="-22855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599870" indent="-22855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6976" indent="-22855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081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187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8293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5398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947D76CA-6C81-4CD8-99E6-DB5050854A54}" type="slidenum">
              <a:rPr lang="de-DE" sz="1200">
                <a:solidFill>
                  <a:prstClr val="black"/>
                </a:solidFill>
              </a:rPr>
              <a:pPr/>
              <a:t>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4343401"/>
            <a:ext cx="5029200" cy="41148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190" tIns="44095" rIns="88190" bIns="44095"/>
          <a:lstStyle/>
          <a:p>
            <a:pPr marL="228553" indent="-228553"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How to edit the title slide</a:t>
            </a:r>
          </a:p>
          <a:p>
            <a:pPr marL="228553" indent="-228553">
              <a:spcBef>
                <a:spcPct val="0"/>
              </a:spcBef>
              <a:spcAft>
                <a:spcPct val="20000"/>
              </a:spcAft>
            </a:pPr>
            <a:endParaRPr lang="en-GB" dirty="0"/>
          </a:p>
          <a:p>
            <a:pPr marL="228553" indent="-228553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 Upper area: </a:t>
            </a:r>
            <a:r>
              <a:rPr lang="en-GB" b="1" dirty="0"/>
              <a:t>Title</a:t>
            </a:r>
            <a:r>
              <a:rPr lang="en-GB" dirty="0"/>
              <a:t> of your talk, max. 2 rows of the defined size (55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  <a:p>
            <a:pPr marL="228553" indent="-228553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 Lower area </a:t>
            </a:r>
            <a:r>
              <a:rPr lang="en-GB" b="1" dirty="0"/>
              <a:t>(subtitle):</a:t>
            </a:r>
            <a:r>
              <a:rPr lang="en-GB" dirty="0"/>
              <a:t> Conference/meeting/workshop, location, date, </a:t>
            </a:r>
            <a:br>
              <a:rPr lang="en-GB" dirty="0"/>
            </a:br>
            <a:r>
              <a:rPr lang="en-GB" dirty="0"/>
              <a:t>  your name and affiliation, </a:t>
            </a:r>
            <a:br>
              <a:rPr lang="en-GB" dirty="0"/>
            </a:br>
            <a:r>
              <a:rPr lang="en-GB" dirty="0"/>
              <a:t>  max. 4 rows of the defined size (32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  <a:p>
            <a:pPr marL="228553" indent="-228553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Change the </a:t>
            </a:r>
            <a:r>
              <a:rPr lang="en-GB" b="1" dirty="0"/>
              <a:t>partner logos</a:t>
            </a:r>
            <a:r>
              <a:rPr lang="en-GB" dirty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8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842" y="3482772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8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72" y="2668919"/>
            <a:ext cx="2006328" cy="6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54" y="1201172"/>
            <a:ext cx="1286964" cy="12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2"/>
          </p:nvPr>
        </p:nvSpPr>
        <p:spPr>
          <a:xfrm>
            <a:off x="287999" y="1872000"/>
            <a:ext cx="8424000" cy="404444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7999" y="5913440"/>
            <a:ext cx="8424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0" y="1871999"/>
            <a:ext cx="2916000" cy="4032000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54519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11264902" y="119064"/>
            <a:ext cx="759884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5" y="114303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57300" y="3411538"/>
            <a:ext cx="967740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54519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1253068" y="1314450"/>
            <a:ext cx="9668933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2" y="114300"/>
            <a:ext cx="970915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5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9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633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9768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0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5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7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50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39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97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79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48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3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62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68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54518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11264901" y="119064"/>
            <a:ext cx="759884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14301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57300" y="3411538"/>
            <a:ext cx="967740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54518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1253067" y="1314450"/>
            <a:ext cx="9668933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1" y="114300"/>
            <a:ext cx="970915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4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633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9767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9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3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76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15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71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01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7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22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83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76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69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7999" y="2024065"/>
            <a:ext cx="11592000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8000" y="828675"/>
            <a:ext cx="11592000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89169" y="5913440"/>
            <a:ext cx="11598031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7999" y="1196978"/>
            <a:ext cx="5688000" cy="471600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92000" y="1196978"/>
            <a:ext cx="5688000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7999" y="5913440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999" y="5913440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7999" y="1883390"/>
            <a:ext cx="5688000" cy="320400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92000" y="1883393"/>
            <a:ext cx="5688000" cy="320400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7999" y="5086353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2000" y="5086353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www.helmholtz.de/fileadmin/user_upload/04_mediathek/Logos_2017/2017_H_Logo_RGB_untereinander_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25" y="6417508"/>
            <a:ext cx="966408" cy="2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602824"/>
            <a:ext cx="11256826" cy="4991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99" y="1367694"/>
            <a:ext cx="11664000" cy="45457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5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288000" y="339297"/>
            <a:ext cx="5688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192000" y="339297"/>
            <a:ext cx="5364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7843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XFEL Radiation</a:t>
            </a:r>
            <a:r>
              <a:rPr lang="en-US" sz="900" baseline="0" dirty="0" smtClean="0"/>
              <a:t> task force</a:t>
            </a:r>
            <a:r>
              <a:rPr lang="en-US" sz="900" dirty="0" smtClean="0"/>
              <a:t>, April,</a:t>
            </a:r>
            <a:r>
              <a:rPr lang="en-US" sz="900" baseline="0" dirty="0" smtClean="0"/>
              <a:t> 24</a:t>
            </a:r>
            <a:r>
              <a:rPr lang="en-US" sz="900" baseline="30000" dirty="0" smtClean="0"/>
              <a:t>th</a:t>
            </a:r>
            <a:r>
              <a:rPr lang="en-US" sz="900" baseline="0" dirty="0" smtClean="0"/>
              <a:t>.</a:t>
            </a:r>
            <a:r>
              <a:rPr lang="en-US" sz="900" dirty="0" smtClean="0"/>
              <a:t> 2018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192000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Dirk Nölle, MXL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528" y="6390054"/>
            <a:ext cx="39600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117475"/>
            <a:ext cx="7704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6435" y="114303"/>
            <a:ext cx="768351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BA1EBF86-6A8F-4A06-BB51-46337A5CF2A5}" type="slidenum">
              <a:rPr lang="en-GB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135" y="6516691"/>
            <a:ext cx="778933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54519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184" y="6511928"/>
            <a:ext cx="336549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458384" y="114300"/>
            <a:ext cx="9711267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458384" y="114302"/>
            <a:ext cx="8839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</a:rPr>
              <a:t>European XFEL Accelerator Status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5" y="114303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458384" y="541338"/>
            <a:ext cx="97112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56633" y="1347788"/>
            <a:ext cx="760306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53600" y="6508000"/>
            <a:ext cx="88392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European XFEL Users’ Meeting – January 2017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Hans Weise, DESY </a:t>
            </a:r>
            <a:r>
              <a:rPr lang="en-GB" sz="1000" dirty="0" smtClean="0">
                <a:solidFill>
                  <a:srgbClr val="FFFFFF"/>
                </a:solidFill>
              </a:rPr>
              <a:t>title of your talk</a:t>
            </a: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0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4" y="117475"/>
            <a:ext cx="7704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6434" y="114301"/>
            <a:ext cx="768351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BA1EBF86-6A8F-4A06-BB51-46337A5CF2A5}" type="slidenum">
              <a:rPr lang="en-GB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134" y="6516689"/>
            <a:ext cx="778933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54518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184" y="6511926"/>
            <a:ext cx="336549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458384" y="114300"/>
            <a:ext cx="9711267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458384" y="114301"/>
            <a:ext cx="8839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</a:rPr>
              <a:t>European XFEL Accelerator Status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14301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458384" y="541338"/>
            <a:ext cx="97112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56633" y="1347788"/>
            <a:ext cx="760306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53600" y="6508000"/>
            <a:ext cx="88392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European XFEL Users’ Meeting – January 2017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Hans Weise, DESY </a:t>
            </a:r>
            <a:r>
              <a:rPr lang="en-GB" sz="1000" dirty="0" smtClean="0">
                <a:solidFill>
                  <a:srgbClr val="FFFFFF"/>
                </a:solidFill>
              </a:rPr>
              <a:t>title of your talk</a:t>
            </a: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1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3340" y="5596877"/>
            <a:ext cx="11905323" cy="784690"/>
          </a:xfrm>
          <a:ln w="9525"/>
        </p:spPr>
        <p:txBody>
          <a:bodyPr/>
          <a:lstStyle/>
          <a:p>
            <a:pPr algn="ctr" eaLnBrk="1" hangingPunct="1"/>
            <a:r>
              <a:rPr lang="en-US" sz="1800" b="1" dirty="0" smtClean="0"/>
              <a:t>D. Nölle</a:t>
            </a:r>
          </a:p>
          <a:p>
            <a:pPr algn="ctr" eaLnBrk="1" hangingPunct="1"/>
            <a:r>
              <a:rPr lang="en-US" sz="1800" b="1" dirty="0" smtClean="0"/>
              <a:t>Radiation Task Force, Meeting 1, April 24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, 2018</a:t>
            </a:r>
            <a:endParaRPr lang="en-US" sz="1800" b="1" dirty="0"/>
          </a:p>
          <a:p>
            <a:pPr eaLnBrk="1" hangingPunct="1"/>
            <a:endParaRPr lang="en-US" sz="1050" b="1" dirty="0" smtClean="0"/>
          </a:p>
          <a:p>
            <a:pPr eaLnBrk="1" hangingPunct="1"/>
            <a:endParaRPr lang="en-US" sz="2000" b="1" dirty="0" smtClean="0"/>
          </a:p>
          <a:p>
            <a:pPr eaLnBrk="1" hangingPunct="1"/>
            <a:endParaRPr lang="en-US" sz="1600" b="1" dirty="0" smtClean="0"/>
          </a:p>
          <a:p>
            <a:pPr eaLnBrk="1" hangingPunct="1">
              <a:spcBef>
                <a:spcPts val="0"/>
              </a:spcBef>
            </a:pPr>
            <a:r>
              <a:rPr lang="en-US" sz="1400" b="1" dirty="0" smtClean="0"/>
              <a:t>				</a:t>
            </a:r>
          </a:p>
          <a:p>
            <a:pPr eaLnBrk="1" hangingPunct="1">
              <a:spcBef>
                <a:spcPts val="2400"/>
              </a:spcBef>
            </a:pPr>
            <a:r>
              <a:rPr lang="en-US" sz="2000" b="1" dirty="0" smtClean="0"/>
              <a:t>          </a:t>
            </a:r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0" y="717258"/>
            <a:ext cx="12192000" cy="940346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Radiation Issues; Pandora Readings</a:t>
            </a:r>
            <a:endParaRPr lang="de-DE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138" y="1728685"/>
            <a:ext cx="8831385" cy="35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4293" y="1543652"/>
            <a:ext cx="7230687" cy="4783705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88000" y="334515"/>
            <a:ext cx="11256826" cy="4991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Pandora Data from Cell 30 in High Current Run</a:t>
            </a:r>
            <a:endParaRPr lang="en-US" dirty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8314643" y="2452128"/>
            <a:ext cx="3512101" cy="3635055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Neutron Level almost on Noise Level (O(2-5))</a:t>
            </a:r>
          </a:p>
          <a:p>
            <a:r>
              <a:rPr lang="en-US" dirty="0" smtClean="0"/>
              <a:t>Gamma level high (O(1000))</a:t>
            </a:r>
          </a:p>
          <a:p>
            <a:r>
              <a:rPr lang="en-US" dirty="0" smtClean="0"/>
              <a:t>Significant reading from the </a:t>
            </a:r>
            <a:r>
              <a:rPr lang="en-US" dirty="0" err="1" smtClean="0"/>
              <a:t>RadFet</a:t>
            </a:r>
            <a:r>
              <a:rPr lang="en-US" dirty="0" smtClean="0"/>
              <a:t> system</a:t>
            </a:r>
          </a:p>
          <a:p>
            <a:r>
              <a:rPr lang="en-US" dirty="0" err="1" smtClean="0"/>
              <a:t>RadFets</a:t>
            </a:r>
            <a:r>
              <a:rPr lang="en-US" dirty="0" smtClean="0"/>
              <a:t> blinded by Synchrotron Radiation</a:t>
            </a:r>
          </a:p>
          <a:p>
            <a:r>
              <a:rPr lang="en-US" dirty="0" smtClean="0"/>
              <a:t>But Neutrons indicate small real particle loss, that is usually hidden.</a:t>
            </a:r>
            <a:endParaRPr lang="en-US" dirty="0"/>
          </a:p>
        </p:txBody>
      </p:sp>
      <p:pic>
        <p:nvPicPr>
          <p:cNvPr id="8" name="Grafik 7"/>
          <p:cNvPicPr/>
          <p:nvPr/>
        </p:nvPicPr>
        <p:blipFill>
          <a:blip r:embed="rId5"/>
          <a:stretch>
            <a:fillRect/>
          </a:stretch>
        </p:blipFill>
        <p:spPr>
          <a:xfrm>
            <a:off x="9370394" y="306060"/>
            <a:ext cx="2205582" cy="186196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0727196" y="408080"/>
            <a:ext cx="491207" cy="1664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0" name="Textfeld 9"/>
          <p:cNvSpPr txBox="1"/>
          <p:nvPr/>
        </p:nvSpPr>
        <p:spPr>
          <a:xfrm>
            <a:off x="899286" y="3510184"/>
            <a:ext cx="34384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30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406912" y="3662584"/>
            <a:ext cx="29720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1</a:t>
            </a:r>
            <a:endParaRPr lang="en-US" sz="14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1852834" y="3662584"/>
            <a:ext cx="34384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30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307554" y="3811205"/>
            <a:ext cx="29720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1</a:t>
            </a:r>
            <a:endParaRPr lang="en-US" sz="14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2779821" y="2946496"/>
            <a:ext cx="40546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300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313900" y="3098896"/>
            <a:ext cx="40546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5</a:t>
            </a:r>
            <a:r>
              <a:rPr lang="en-US" sz="1400" dirty="0" smtClean="0"/>
              <a:t>00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28199" y="3115252"/>
            <a:ext cx="40546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170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233318" y="3709379"/>
            <a:ext cx="885035" cy="3691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006600"/>
                </a:solidFill>
              </a:rPr>
              <a:t>Gammas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384522" y="4639959"/>
            <a:ext cx="29720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233318" y="5246620"/>
            <a:ext cx="886566" cy="2894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Neutrons</a:t>
            </a:r>
            <a:endParaRPr lang="en-US" sz="1400" b="1" dirty="0" smtClean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53" y="2072080"/>
            <a:ext cx="6420968" cy="42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00" y="351154"/>
            <a:ext cx="11256826" cy="499153"/>
          </a:xfrm>
        </p:spPr>
        <p:txBody>
          <a:bodyPr/>
          <a:lstStyle/>
          <a:p>
            <a:r>
              <a:rPr lang="en-US" dirty="0" smtClean="0"/>
              <a:t>Systematic Study: Logbook 20.02.2018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509857" y="197980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dirty="0" err="1" smtClean="0"/>
          </a:p>
        </p:txBody>
      </p:sp>
      <p:sp>
        <p:nvSpPr>
          <p:cNvPr id="6" name="Textfeld 5"/>
          <p:cNvSpPr txBox="1"/>
          <p:nvPr/>
        </p:nvSpPr>
        <p:spPr>
          <a:xfrm>
            <a:off x="5964571" y="213920"/>
            <a:ext cx="5830350" cy="20553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600" dirty="0" smtClean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Orbit is independent, if </a:t>
            </a:r>
            <a:r>
              <a:rPr lang="en-US" sz="1600" dirty="0" err="1" smtClean="0"/>
              <a:t>undulators</a:t>
            </a:r>
            <a:r>
              <a:rPr lang="en-US" sz="1600" dirty="0" smtClean="0"/>
              <a:t> are closed or open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With open </a:t>
            </a:r>
            <a:r>
              <a:rPr lang="en-US" sz="1600" dirty="0" err="1" smtClean="0"/>
              <a:t>undulators</a:t>
            </a:r>
            <a:r>
              <a:rPr lang="en-US" sz="1600" dirty="0" smtClean="0"/>
              <a:t> at the entrance we can fight the peak</a:t>
            </a:r>
          </a:p>
          <a:p>
            <a:pPr marL="727075" lvl="1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This is an indication for Synchrotron Radiation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But: The peak position does not move!</a:t>
            </a:r>
          </a:p>
          <a:p>
            <a:pPr marL="727075" lvl="1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Indication for an aperture limitation?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170" y="1834472"/>
            <a:ext cx="5134062" cy="4063225"/>
          </a:xfrm>
        </p:spPr>
        <p:txBody>
          <a:bodyPr/>
          <a:lstStyle/>
          <a:p>
            <a:r>
              <a:rPr lang="en-US" sz="1600" b="1" dirty="0" smtClean="0"/>
              <a:t>Quotation from Logbook:</a:t>
            </a:r>
          </a:p>
          <a:p>
            <a:r>
              <a:rPr lang="en-US" sz="1200" dirty="0" smtClean="0"/>
              <a:t>charge </a:t>
            </a:r>
            <a:r>
              <a:rPr lang="en-US" sz="1200" dirty="0"/>
              <a:t>: 0.25 </a:t>
            </a:r>
            <a:r>
              <a:rPr lang="en-US" sz="1200" dirty="0" err="1" smtClean="0"/>
              <a:t>pC</a:t>
            </a:r>
            <a:r>
              <a:rPr lang="en-US" sz="1200" dirty="0" smtClean="0"/>
              <a:t>/bunch, partly SASE conditions</a:t>
            </a:r>
            <a:endParaRPr lang="en-US" sz="1200" dirty="0"/>
          </a:p>
          <a:p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30 bunches from 0:21 to 6:40 </a:t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0:22 - 2:05 all cells closed  </a:t>
            </a:r>
            <a:br>
              <a:rPr lang="en-US" sz="1200" dirty="0"/>
            </a:br>
            <a:r>
              <a:rPr lang="en-US" sz="1200" dirty="0"/>
              <a:t>2:05 - 3:43 cell 17 to cell 37 closed cell 3 to cell 16 at park </a:t>
            </a:r>
            <a:br>
              <a:rPr lang="en-US" sz="1200" dirty="0"/>
            </a:br>
            <a:r>
              <a:rPr lang="en-US" sz="1200" dirty="0"/>
              <a:t>4:14 - 4:40 cell 10 to cell 37 closed cell 3 to cell 9 at park </a:t>
            </a:r>
            <a:br>
              <a:rPr lang="en-US" sz="1200" dirty="0"/>
            </a:br>
            <a:r>
              <a:rPr lang="en-US" sz="1200" dirty="0"/>
              <a:t>5:17 - 6:40 cell 6 to cell 37 closed cell 3 to 5 at park </a:t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conclusion: </a:t>
            </a:r>
            <a:br>
              <a:rPr lang="en-US" sz="1200" dirty="0"/>
            </a:br>
            <a:r>
              <a:rPr lang="en-US" sz="1200" dirty="0"/>
              <a:t>cell 31-33 show an </a:t>
            </a:r>
            <a:r>
              <a:rPr lang="en-US" sz="1200" dirty="0" smtClean="0"/>
              <a:t>increase </a:t>
            </a:r>
            <a:r>
              <a:rPr lang="en-US" sz="1200" dirty="0"/>
              <a:t>of the RADFET readings when they are closed. </a:t>
            </a:r>
            <a:br>
              <a:rPr lang="en-US" sz="1200" dirty="0"/>
            </a:br>
            <a:r>
              <a:rPr lang="en-US" sz="1200" dirty="0"/>
              <a:t>Cell31 shows the highest rate, cell32 about half of it and cell 33 even less. </a:t>
            </a:r>
            <a:br>
              <a:rPr lang="en-US" sz="1200" dirty="0"/>
            </a:br>
            <a:r>
              <a:rPr lang="en-US" sz="1200" dirty="0"/>
              <a:t>The cells behind 33 don't show an rate </a:t>
            </a:r>
            <a:r>
              <a:rPr lang="en-US" sz="1200" dirty="0" smtClean="0"/>
              <a:t>increase </a:t>
            </a:r>
            <a:r>
              <a:rPr lang="en-US" sz="1200" dirty="0"/>
              <a:t>with 30 bunches. </a:t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The rate can be reduced by 50% by opening the first 3 </a:t>
            </a:r>
            <a:r>
              <a:rPr lang="en-US" sz="1200" dirty="0" err="1"/>
              <a:t>undulators</a:t>
            </a:r>
            <a:r>
              <a:rPr lang="en-US" sz="1200" dirty="0"/>
              <a:t> </a:t>
            </a:r>
            <a:r>
              <a:rPr lang="en-US" sz="1200" dirty="0" smtClean="0"/>
              <a:t>and           it </a:t>
            </a:r>
            <a:r>
              <a:rPr lang="en-US" sz="1200" dirty="0"/>
              <a:t>vanishes completely when </a:t>
            </a:r>
            <a:r>
              <a:rPr lang="en-US" sz="1200" dirty="0" smtClean="0"/>
              <a:t>opening </a:t>
            </a:r>
            <a:r>
              <a:rPr lang="en-US" sz="1200" dirty="0"/>
              <a:t>the first 14 </a:t>
            </a:r>
            <a:r>
              <a:rPr lang="en-US" sz="1200" dirty="0" err="1"/>
              <a:t>undulators</a:t>
            </a:r>
            <a:r>
              <a:rPr lang="en-US" sz="1200" dirty="0"/>
              <a:t>. 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7214532" y="5687736"/>
            <a:ext cx="3498209" cy="83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955262" y="5809375"/>
            <a:ext cx="1258349" cy="2768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Cell Number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5637402" y="2894202"/>
            <a:ext cx="16778" cy="2424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 rot="16200000">
            <a:off x="4916752" y="3951214"/>
            <a:ext cx="914400" cy="31039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Dose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504725" y="263414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Peak</a:t>
            </a:r>
          </a:p>
          <a:p>
            <a:pPr>
              <a:lnSpc>
                <a:spcPct val="112000"/>
              </a:lnSpc>
            </a:pPr>
            <a:r>
              <a:rPr lang="en-US" sz="1400" dirty="0" smtClean="0"/>
              <a:t>31-33</a:t>
            </a:r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5964571" y="4949505"/>
            <a:ext cx="4513279" cy="3691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10612073" y="2378279"/>
            <a:ext cx="16778" cy="26551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Inhaltsplatzhalter 3"/>
          <p:cNvSpPr txBox="1">
            <a:spLocks/>
          </p:cNvSpPr>
          <p:nvPr/>
        </p:nvSpPr>
        <p:spPr>
          <a:xfrm>
            <a:off x="6148548" y="6331340"/>
            <a:ext cx="5311680" cy="503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smtClean="0"/>
              <a:t>Dose with undulator cell 3 to 37 closed for 90 minutes (red) </a:t>
            </a:r>
            <a:br>
              <a:rPr lang="en-US" sz="1400" smtClean="0"/>
            </a:br>
            <a:r>
              <a:rPr lang="en-US" sz="1400" smtClean="0"/>
              <a:t>and with cell 3 to 16 parked and 17 to 37 closed 90 minutes (blue)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06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1" y="1288146"/>
            <a:ext cx="11790844" cy="49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into </a:t>
            </a:r>
            <a:r>
              <a:rPr lang="en-US" dirty="0" err="1" smtClean="0"/>
              <a:t>Pandoras</a:t>
            </a:r>
            <a:r>
              <a:rPr lang="en-US" dirty="0" smtClean="0"/>
              <a:t> </a:t>
            </a:r>
            <a:r>
              <a:rPr lang="en-US" strike="sngStrike" dirty="0" smtClean="0"/>
              <a:t>Box</a:t>
            </a:r>
            <a:r>
              <a:rPr lang="en-US" dirty="0" smtClean="0"/>
              <a:t> … Data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551962" y="2508308"/>
            <a:ext cx="1686187" cy="335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All Cells Closed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60336" y="2870433"/>
            <a:ext cx="1105948" cy="335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3-16 in park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79770" y="2586605"/>
            <a:ext cx="1105948" cy="335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3-5 in park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52206" y="4727196"/>
            <a:ext cx="1916880" cy="335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ZZ in XTD10, </a:t>
            </a:r>
            <a:r>
              <a:rPr lang="en-US" sz="1400" b="1" dirty="0" smtClean="0"/>
              <a:t>no beam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413310" y="5087923"/>
            <a:ext cx="1944846" cy="2894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u="sng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Neutron </a:t>
            </a:r>
            <a:r>
              <a:rPr lang="en-US" sz="1400" b="1" u="sng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underground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09688" y="2896998"/>
            <a:ext cx="885035" cy="3691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006600"/>
                </a:solidFill>
              </a:rPr>
              <a:t>Gammas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61020" y="3205993"/>
            <a:ext cx="111573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Clear Peak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0548" y="3822584"/>
            <a:ext cx="111573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No Peak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444144" y="3329613"/>
            <a:ext cx="111573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Smaller Peak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85" y="111852"/>
            <a:ext cx="3876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 flipV="1">
            <a:off x="3011648" y="1051421"/>
            <a:ext cx="6493079" cy="15365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4966284" y="1719743"/>
            <a:ext cx="5066949" cy="131847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7559880" y="1719743"/>
            <a:ext cx="3521976" cy="98290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5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73860"/>
              </p:ext>
            </p:extLst>
          </p:nvPr>
        </p:nvGraphicFramePr>
        <p:xfrm>
          <a:off x="2152755" y="24063"/>
          <a:ext cx="4669498" cy="35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2755" y="24063"/>
                        <a:ext cx="4669498" cy="357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8"/>
          <p:cNvCxnSpPr/>
          <p:nvPr/>
        </p:nvCxnSpPr>
        <p:spPr>
          <a:xfrm>
            <a:off x="6793636" y="140695"/>
            <a:ext cx="0" cy="604867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528732"/>
              </p:ext>
            </p:extLst>
          </p:nvPr>
        </p:nvGraphicFramePr>
        <p:xfrm>
          <a:off x="2149628" y="3309048"/>
          <a:ext cx="4669497" cy="35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9628" y="3309048"/>
                        <a:ext cx="4669497" cy="357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145332"/>
              </p:ext>
            </p:extLst>
          </p:nvPr>
        </p:nvGraphicFramePr>
        <p:xfrm>
          <a:off x="6718237" y="24063"/>
          <a:ext cx="4575392" cy="350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18237" y="24063"/>
                        <a:ext cx="4575392" cy="3501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35305"/>
              </p:ext>
            </p:extLst>
          </p:nvPr>
        </p:nvGraphicFramePr>
        <p:xfrm>
          <a:off x="6718235" y="3381054"/>
          <a:ext cx="4575393" cy="350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8235" y="3381054"/>
                        <a:ext cx="4575393" cy="3501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900737" y="6553200"/>
            <a:ext cx="2350168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Integrated charge of 1 year</a:t>
            </a:r>
          </a:p>
        </p:txBody>
      </p:sp>
      <p:pic>
        <p:nvPicPr>
          <p:cNvPr id="19487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43" y="5267534"/>
            <a:ext cx="3557336" cy="128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08547" y="5716125"/>
            <a:ext cx="1700463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12"/>
              </a:buBlip>
            </a:pPr>
            <a:r>
              <a:rPr lang="en-US" sz="1400" dirty="0" smtClean="0"/>
              <a:t>All log scale in Y</a:t>
            </a:r>
          </a:p>
          <a:p>
            <a:pPr marL="269875" indent="-269875">
              <a:lnSpc>
                <a:spcPct val="112000"/>
              </a:lnSpc>
              <a:buBlip>
                <a:blip r:embed="rId12"/>
              </a:buBlip>
            </a:pPr>
            <a:r>
              <a:rPr lang="en-US" sz="1400" dirty="0" smtClean="0"/>
              <a:t>Plot by Frederik</a:t>
            </a:r>
          </a:p>
        </p:txBody>
      </p:sp>
    </p:spTree>
    <p:extLst>
      <p:ext uri="{BB962C8B-B14F-4D97-AF65-F5344CB8AC3E}">
        <p14:creationId xmlns:p14="http://schemas.microsoft.com/office/powerpoint/2010/main" val="28537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00" y="345852"/>
            <a:ext cx="11256826" cy="499153"/>
          </a:xfrm>
        </p:spPr>
        <p:txBody>
          <a:bodyPr/>
          <a:lstStyle/>
          <a:p>
            <a:r>
              <a:rPr lang="en-US" dirty="0" smtClean="0"/>
              <a:t>There are two typical Pattern in the Undulator Dose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97665" y="1367694"/>
            <a:ext cx="7954333" cy="4545747"/>
          </a:xfrm>
        </p:spPr>
        <p:txBody>
          <a:bodyPr/>
          <a:lstStyle/>
          <a:p>
            <a:r>
              <a:rPr lang="en-US" dirty="0" smtClean="0"/>
              <a:t>Single Impact</a:t>
            </a:r>
          </a:p>
          <a:p>
            <a:pPr lvl="1"/>
            <a:r>
              <a:rPr lang="en-US" dirty="0" smtClean="0"/>
              <a:t>Step-like Increase of the Dose, clearly correlated to failure or operational issues.</a:t>
            </a:r>
          </a:p>
          <a:p>
            <a:pPr lvl="1"/>
            <a:r>
              <a:rPr lang="en-US" dirty="0" smtClean="0"/>
              <a:t>First pass steering</a:t>
            </a:r>
          </a:p>
          <a:p>
            <a:pPr lvl="1"/>
            <a:r>
              <a:rPr lang="en-US" dirty="0" smtClean="0"/>
              <a:t>Component Failure</a:t>
            </a:r>
          </a:p>
          <a:p>
            <a:pPr lvl="1"/>
            <a:r>
              <a:rPr lang="en-US" dirty="0" smtClean="0"/>
              <a:t>Might later also occur on MPS events due to latency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Continuous Irradiation</a:t>
            </a:r>
          </a:p>
          <a:p>
            <a:pPr lvl="1"/>
            <a:r>
              <a:rPr lang="en-US" dirty="0" smtClean="0"/>
              <a:t>Slow creeping up dose levels in the last 1/3 of the </a:t>
            </a:r>
            <a:r>
              <a:rPr lang="en-US" dirty="0" err="1" smtClean="0"/>
              <a:t>undulator</a:t>
            </a:r>
            <a:endParaRPr lang="en-US" dirty="0" smtClean="0"/>
          </a:p>
          <a:p>
            <a:pPr lvl="1"/>
            <a:r>
              <a:rPr lang="en-US" dirty="0" smtClean="0"/>
              <a:t>Appearing only with </a:t>
            </a:r>
            <a:r>
              <a:rPr lang="en-US" dirty="0" err="1" smtClean="0"/>
              <a:t>undulators</a:t>
            </a:r>
            <a:r>
              <a:rPr lang="en-US" dirty="0" smtClean="0"/>
              <a:t> closed</a:t>
            </a:r>
          </a:p>
          <a:p>
            <a:pPr lvl="1"/>
            <a:r>
              <a:rPr lang="en-US" dirty="0" smtClean="0"/>
              <a:t>BLMs show high levels simultaneously (if </a:t>
            </a:r>
            <a:r>
              <a:rPr lang="en-US" dirty="0" err="1" smtClean="0"/>
              <a:t>undulators</a:t>
            </a:r>
            <a:r>
              <a:rPr lang="en-US" dirty="0" smtClean="0"/>
              <a:t> closed)</a:t>
            </a:r>
          </a:p>
          <a:p>
            <a:pPr lvl="1"/>
            <a:r>
              <a:rPr lang="en-US" dirty="0" smtClean="0"/>
              <a:t>Vacuum increases simultaneously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5" y="3536058"/>
            <a:ext cx="2952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1" y="866747"/>
            <a:ext cx="2905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2268" y="3245728"/>
            <a:ext cx="2792320" cy="3098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Trip of the SASE1 quad circuit (7 </a:t>
            </a:r>
            <a:r>
              <a:rPr lang="en-US" sz="1400" dirty="0" err="1" smtClean="0"/>
              <a:t>Gy</a:t>
            </a:r>
            <a:r>
              <a:rPr lang="en-US" sz="1400" dirty="0" smtClean="0"/>
              <a:t> in Minutes)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2403" y="5998080"/>
            <a:ext cx="2792320" cy="3098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Dose increase during user run (8 </a:t>
            </a:r>
            <a:r>
              <a:rPr lang="en-US" sz="1400" dirty="0" err="1" smtClean="0"/>
              <a:t>Gy</a:t>
            </a:r>
            <a:r>
              <a:rPr lang="en-US" sz="1400" dirty="0" smtClean="0"/>
              <a:t> in Weeks)</a:t>
            </a:r>
          </a:p>
        </p:txBody>
      </p:sp>
    </p:spTree>
    <p:extLst>
      <p:ext uri="{BB962C8B-B14F-4D97-AF65-F5344CB8AC3E}">
        <p14:creationId xmlns:p14="http://schemas.microsoft.com/office/powerpoint/2010/main" val="1534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221" y="345852"/>
            <a:ext cx="11256826" cy="499153"/>
          </a:xfrm>
        </p:spPr>
        <p:txBody>
          <a:bodyPr/>
          <a:lstStyle/>
          <a:p>
            <a:r>
              <a:rPr lang="en-US" dirty="0" smtClean="0"/>
              <a:t>Hypothesis from the Typical Dose pattern along the </a:t>
            </a:r>
            <a:r>
              <a:rPr lang="en-US" dirty="0"/>
              <a:t>U</a:t>
            </a:r>
            <a:r>
              <a:rPr lang="en-US" dirty="0" smtClean="0"/>
              <a:t>ndulator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2228" y="1367694"/>
            <a:ext cx="5665031" cy="4545747"/>
          </a:xfrm>
        </p:spPr>
        <p:txBody>
          <a:bodyPr/>
          <a:lstStyle/>
          <a:p>
            <a:r>
              <a:rPr lang="en-US" dirty="0" smtClean="0"/>
              <a:t>Exponential Decay in Cells 0 -8</a:t>
            </a:r>
          </a:p>
          <a:p>
            <a:pPr lvl="1"/>
            <a:r>
              <a:rPr lang="en-US" dirty="0" smtClean="0"/>
              <a:t>Collimation of particle loss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57187" lvl="1" indent="0">
              <a:buNone/>
            </a:pPr>
            <a:endParaRPr lang="en-US" dirty="0" smtClean="0"/>
          </a:p>
          <a:p>
            <a:r>
              <a:rPr lang="en-US" dirty="0" smtClean="0"/>
              <a:t>Bump in last 1/3</a:t>
            </a:r>
            <a:r>
              <a:rPr lang="en-US" baseline="30000" dirty="0" smtClean="0"/>
              <a:t>rd</a:t>
            </a:r>
            <a:r>
              <a:rPr lang="en-US" dirty="0" smtClean="0"/>
              <a:t> of the Undulator</a:t>
            </a:r>
          </a:p>
          <a:p>
            <a:pPr lvl="1"/>
            <a:r>
              <a:rPr lang="en-US" dirty="0" smtClean="0"/>
              <a:t>Synchrotron Radiation? </a:t>
            </a:r>
          </a:p>
          <a:p>
            <a:pPr lvl="1"/>
            <a:r>
              <a:rPr lang="en-US" dirty="0" smtClean="0"/>
              <a:t>How much particle loss is hidden under the bump?</a:t>
            </a:r>
          </a:p>
          <a:p>
            <a:pPr lvl="1"/>
            <a:r>
              <a:rPr lang="en-US" dirty="0" smtClean="0"/>
              <a:t>Does the bump move when last row of </a:t>
            </a:r>
            <a:r>
              <a:rPr lang="en-US" dirty="0" err="1" smtClean="0"/>
              <a:t>undulators</a:t>
            </a:r>
            <a:r>
              <a:rPr lang="en-US" dirty="0" smtClean="0"/>
              <a:t> are closed?</a:t>
            </a:r>
            <a:endParaRPr lang="en-US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63161"/>
              </p:ext>
            </p:extLst>
          </p:nvPr>
        </p:nvGraphicFramePr>
        <p:xfrm>
          <a:off x="261332" y="1293502"/>
          <a:ext cx="6860922" cy="482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32" y="1293502"/>
                        <a:ext cx="6860922" cy="4822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ihandform 7"/>
          <p:cNvSpPr/>
          <p:nvPr/>
        </p:nvSpPr>
        <p:spPr>
          <a:xfrm>
            <a:off x="1619075" y="2583809"/>
            <a:ext cx="1275127" cy="2541864"/>
          </a:xfrm>
          <a:custGeom>
            <a:avLst/>
            <a:gdLst>
              <a:gd name="connsiteX0" fmla="*/ 0 w 1275127"/>
              <a:gd name="connsiteY0" fmla="*/ 0 h 2541864"/>
              <a:gd name="connsiteX1" fmla="*/ 302004 w 1275127"/>
              <a:gd name="connsiteY1" fmla="*/ 1535185 h 2541864"/>
              <a:gd name="connsiteX2" fmla="*/ 629175 w 1275127"/>
              <a:gd name="connsiteY2" fmla="*/ 1954635 h 2541864"/>
              <a:gd name="connsiteX3" fmla="*/ 914400 w 1275127"/>
              <a:gd name="connsiteY3" fmla="*/ 2332140 h 2541864"/>
              <a:gd name="connsiteX4" fmla="*/ 1275127 w 1275127"/>
              <a:gd name="connsiteY4" fmla="*/ 2541864 h 25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127" h="2541864">
                <a:moveTo>
                  <a:pt x="0" y="0"/>
                </a:moveTo>
                <a:cubicBezTo>
                  <a:pt x="98571" y="604706"/>
                  <a:pt x="197142" y="1209413"/>
                  <a:pt x="302004" y="1535185"/>
                </a:cubicBezTo>
                <a:cubicBezTo>
                  <a:pt x="406867" y="1860958"/>
                  <a:pt x="527109" y="1821809"/>
                  <a:pt x="629175" y="1954635"/>
                </a:cubicBezTo>
                <a:cubicBezTo>
                  <a:pt x="731241" y="2087461"/>
                  <a:pt x="806741" y="2234269"/>
                  <a:pt x="914400" y="2332140"/>
                </a:cubicBezTo>
                <a:cubicBezTo>
                  <a:pt x="1022059" y="2430012"/>
                  <a:pt x="1227590" y="2511105"/>
                  <a:pt x="1275127" y="2541864"/>
                </a:cubicBez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ogen 8"/>
          <p:cNvSpPr/>
          <p:nvPr/>
        </p:nvSpPr>
        <p:spPr>
          <a:xfrm flipH="1" flipV="1">
            <a:off x="1686186" y="-125835"/>
            <a:ext cx="2583809" cy="5352176"/>
          </a:xfrm>
          <a:prstGeom prst="arc">
            <a:avLst/>
          </a:prstGeom>
          <a:ln w="22225">
            <a:solidFill>
              <a:schemeClr val="accent1">
                <a:lumMod val="50000"/>
                <a:lumOff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ogen 10"/>
          <p:cNvSpPr/>
          <p:nvPr/>
        </p:nvSpPr>
        <p:spPr>
          <a:xfrm>
            <a:off x="3984771" y="4177719"/>
            <a:ext cx="1719743" cy="1954634"/>
          </a:xfrm>
          <a:prstGeom prst="arc">
            <a:avLst>
              <a:gd name="adj1" fmla="val 10767261"/>
              <a:gd name="adj2" fmla="val 0"/>
            </a:avLst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88000" y="353410"/>
            <a:ext cx="11610536" cy="499153"/>
          </a:xfrm>
        </p:spPr>
        <p:txBody>
          <a:bodyPr/>
          <a:lstStyle/>
          <a:p>
            <a:r>
              <a:rPr lang="en-US" dirty="0" smtClean="0"/>
              <a:t>New Tool: Pandora 2252 m (Cell 3) ; Here: Beam loss due to L3 feedback going mad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48" y="1220982"/>
            <a:ext cx="7643652" cy="547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" y="1152788"/>
            <a:ext cx="2857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80177" y="3696882"/>
            <a:ext cx="931177" cy="3466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b="1" dirty="0" smtClean="0"/>
              <a:t>200 </a:t>
            </a:r>
            <a:r>
              <a:rPr lang="en-US" b="1" dirty="0" err="1" smtClean="0"/>
              <a:t>mGy</a:t>
            </a:r>
            <a:endParaRPr lang="en-US" b="1" dirty="0" smtClean="0"/>
          </a:p>
        </p:txBody>
      </p:sp>
      <p:sp useBgFill="1">
        <p:nvSpPr>
          <p:cNvPr id="7" name="Textfeld 6"/>
          <p:cNvSpPr txBox="1"/>
          <p:nvPr/>
        </p:nvSpPr>
        <p:spPr>
          <a:xfrm>
            <a:off x="7348756" y="3053793"/>
            <a:ext cx="4269995" cy="17111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Neutrons</a:t>
            </a:r>
            <a:r>
              <a:rPr lang="en-US" sz="1600" dirty="0" smtClean="0"/>
              <a:t>: Strong increase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>
                <a:solidFill>
                  <a:srgbClr val="006600"/>
                </a:solidFill>
              </a:rPr>
              <a:t>Gamma</a:t>
            </a:r>
            <a:r>
              <a:rPr lang="en-US" sz="1600" dirty="0" smtClean="0"/>
              <a:t> at about 1 </a:t>
            </a:r>
            <a:r>
              <a:rPr lang="en-US" sz="1600" dirty="0" err="1" smtClean="0"/>
              <a:t>Sv</a:t>
            </a:r>
            <a:r>
              <a:rPr lang="en-US" sz="1600" dirty="0" smtClean="0"/>
              <a:t>/h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Gamma peak not sharp (wider energy distribution) 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Strong particle loss</a:t>
            </a:r>
          </a:p>
        </p:txBody>
      </p:sp>
    </p:spTree>
    <p:extLst>
      <p:ext uri="{BB962C8B-B14F-4D97-AF65-F5344CB8AC3E}">
        <p14:creationId xmlns:p14="http://schemas.microsoft.com/office/powerpoint/2010/main" val="29759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84221" y="347624"/>
            <a:ext cx="11256826" cy="789888"/>
          </a:xfrm>
        </p:spPr>
        <p:txBody>
          <a:bodyPr/>
          <a:lstStyle/>
          <a:p>
            <a:r>
              <a:rPr lang="en-US" dirty="0" smtClean="0"/>
              <a:t>New Tool: Pandora 2252 m (Cell 3) SASE Run 500 µJ, </a:t>
            </a:r>
            <a:r>
              <a:rPr lang="en-US" dirty="0"/>
              <a:t>S</a:t>
            </a:r>
            <a:r>
              <a:rPr lang="en-US" dirty="0" smtClean="0"/>
              <a:t>ingle Bunch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13" y="1150061"/>
            <a:ext cx="7243544" cy="54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dnoelle\Desktop\Travemünde 2018\20180102-MX2_12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/>
          <a:stretch/>
        </p:blipFill>
        <p:spPr bwMode="auto">
          <a:xfrm>
            <a:off x="293615" y="1689669"/>
            <a:ext cx="2097248" cy="38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>
            <a:off x="1493241" y="1150061"/>
            <a:ext cx="897622" cy="2583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Textfeld 6"/>
          <p:cNvSpPr txBox="1"/>
          <p:nvPr/>
        </p:nvSpPr>
        <p:spPr>
          <a:xfrm>
            <a:off x="8086988" y="4748168"/>
            <a:ext cx="3749878" cy="12755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Neutrons</a:t>
            </a:r>
            <a:r>
              <a:rPr lang="en-US" sz="1600" dirty="0" smtClean="0"/>
              <a:t> slightly higher than noise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>
                <a:solidFill>
                  <a:srgbClr val="006600"/>
                </a:solidFill>
              </a:rPr>
              <a:t>Gamma</a:t>
            </a:r>
            <a:r>
              <a:rPr lang="en-US" sz="1600" dirty="0" smtClean="0"/>
              <a:t> at about 0.1 µ</a:t>
            </a:r>
            <a:r>
              <a:rPr lang="en-US" sz="1600" dirty="0" err="1" smtClean="0"/>
              <a:t>Sv</a:t>
            </a:r>
            <a:r>
              <a:rPr lang="en-US" sz="1600" dirty="0" smtClean="0"/>
              <a:t>/h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 smtClean="0"/>
              <a:t>Gamma peak not very sharp (wider energy distribution)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501" y="5856285"/>
            <a:ext cx="2705800" cy="334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smtClean="0"/>
              <a:t>Get Hands on the Spectrum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3" r="22089" b="18680"/>
          <a:stretch/>
        </p:blipFill>
        <p:spPr>
          <a:xfrm>
            <a:off x="10389704" y="1150061"/>
            <a:ext cx="1554058" cy="1759028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H="1">
            <a:off x="10907318" y="339365"/>
            <a:ext cx="518829" cy="14533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5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00" y="342765"/>
            <a:ext cx="11256826" cy="499153"/>
          </a:xfrm>
        </p:spPr>
        <p:txBody>
          <a:bodyPr/>
          <a:lstStyle/>
          <a:p>
            <a:r>
              <a:rPr lang="en-US" dirty="0" smtClean="0"/>
              <a:t>New Tool: Pandora 2415 m (Cell 30) SASE Run 500 µJ, Single Bunch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017726"/>
            <a:ext cx="8011108" cy="561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Textfeld 3"/>
          <p:cNvSpPr txBox="1"/>
          <p:nvPr/>
        </p:nvSpPr>
        <p:spPr>
          <a:xfrm>
            <a:off x="6904138" y="4412609"/>
            <a:ext cx="5069747" cy="19294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Neutrons</a:t>
            </a:r>
            <a:r>
              <a:rPr lang="en-US" sz="1600" dirty="0" smtClean="0"/>
              <a:t> at noise level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>
                <a:solidFill>
                  <a:srgbClr val="006600"/>
                </a:solidFill>
              </a:rPr>
              <a:t>Gammas</a:t>
            </a:r>
            <a:r>
              <a:rPr lang="en-US" sz="1600" dirty="0" smtClean="0"/>
              <a:t> at about 1 µ</a:t>
            </a:r>
            <a:r>
              <a:rPr lang="en-US" sz="1600" dirty="0" err="1" smtClean="0"/>
              <a:t>Sv</a:t>
            </a:r>
            <a:r>
              <a:rPr lang="en-US" sz="1600" dirty="0" smtClean="0"/>
              <a:t>/h (10 x Entrance)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Gamma peak very sharp (many small energy portions well in time)</a:t>
            </a:r>
          </a:p>
          <a:p>
            <a:pPr marL="727075" lvl="1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smtClean="0"/>
              <a:t>A. Leuschner: looks like Synchrotron Radiation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4724" y="2146195"/>
            <a:ext cx="914400" cy="3589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No Beam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303587" y="2425805"/>
            <a:ext cx="1220459" cy="706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to some runs with high bunch numbers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87999" y="1367694"/>
            <a:ext cx="6324398" cy="2308799"/>
          </a:xfrm>
        </p:spPr>
        <p:txBody>
          <a:bodyPr/>
          <a:lstStyle/>
          <a:p>
            <a:r>
              <a:rPr lang="en-US" dirty="0" smtClean="0"/>
              <a:t>Data taken under SASE conditions, 1.2 </a:t>
            </a:r>
            <a:r>
              <a:rPr lang="en-US" dirty="0" err="1" smtClean="0"/>
              <a:t>mJ</a:t>
            </a:r>
            <a:r>
              <a:rPr lang="en-US" dirty="0" smtClean="0"/>
              <a:t> at 9.3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Machine well set up with low losses after user run.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4493" y="3822110"/>
            <a:ext cx="10900882" cy="2484228"/>
          </a:xfrm>
          <a:prstGeom prst="rect">
            <a:avLst/>
          </a:prstGeom>
        </p:spPr>
      </p:pic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7375655" y="426969"/>
            <a:ext cx="4151105" cy="33477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264913" y="2274665"/>
            <a:ext cx="1420720" cy="298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>
                <a:solidFill>
                  <a:schemeClr val="bg1"/>
                </a:solidFill>
              </a:rPr>
              <a:t>500 bunches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058400" y="1617200"/>
            <a:ext cx="1420720" cy="298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>
                <a:solidFill>
                  <a:schemeClr val="bg1"/>
                </a:solidFill>
              </a:rPr>
              <a:t>170 bunches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514249" y="3088304"/>
            <a:ext cx="1420720" cy="298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00 bunches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604933" y="940218"/>
            <a:ext cx="1803609" cy="298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Accumulated Charge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12374" y="4217448"/>
            <a:ext cx="1803609" cy="298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Bunch Numbers vs. time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43224" y="4134953"/>
            <a:ext cx="1420720" cy="298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>
                <a:solidFill>
                  <a:schemeClr val="bg1"/>
                </a:solidFill>
              </a:rPr>
              <a:t>500 bunches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894573" y="5185375"/>
            <a:ext cx="1420720" cy="298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>
                <a:solidFill>
                  <a:schemeClr val="bg1"/>
                </a:solidFill>
              </a:rPr>
              <a:t>170 bunches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181833" y="5179726"/>
            <a:ext cx="1420720" cy="2985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 smtClean="0">
                <a:solidFill>
                  <a:schemeClr val="bg1"/>
                </a:solidFill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29775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00" y="334515"/>
            <a:ext cx="11256826" cy="499153"/>
          </a:xfrm>
        </p:spPr>
        <p:txBody>
          <a:bodyPr/>
          <a:lstStyle/>
          <a:p>
            <a:r>
              <a:rPr lang="en-US" dirty="0" smtClean="0"/>
              <a:t>Pandora Data from Cell 3 (Entrance) in High Current Run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314643" y="2452128"/>
            <a:ext cx="3228633" cy="4545747"/>
          </a:xfrm>
        </p:spPr>
        <p:txBody>
          <a:bodyPr/>
          <a:lstStyle/>
          <a:p>
            <a:r>
              <a:rPr lang="en-US" dirty="0" smtClean="0"/>
              <a:t>Neutron Level significantly higher than noise O(50)</a:t>
            </a:r>
          </a:p>
          <a:p>
            <a:r>
              <a:rPr lang="en-US" dirty="0" smtClean="0"/>
              <a:t>Gamma level moderate</a:t>
            </a:r>
          </a:p>
          <a:p>
            <a:r>
              <a:rPr lang="en-US" dirty="0" smtClean="0"/>
              <a:t>Small reading from the </a:t>
            </a:r>
            <a:r>
              <a:rPr lang="en-US" dirty="0" err="1" smtClean="0"/>
              <a:t>RadFet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4198" y="1458397"/>
            <a:ext cx="7341524" cy="4719471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9370394" y="306060"/>
            <a:ext cx="2205582" cy="186196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9582307" y="1299807"/>
            <a:ext cx="491207" cy="835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7" name="Textfeld 6"/>
          <p:cNvSpPr txBox="1"/>
          <p:nvPr/>
        </p:nvSpPr>
        <p:spPr>
          <a:xfrm>
            <a:off x="899286" y="3510184"/>
            <a:ext cx="34384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30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06912" y="3662584"/>
            <a:ext cx="29720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1</a:t>
            </a:r>
            <a:endParaRPr lang="en-US" sz="14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852834" y="3662584"/>
            <a:ext cx="34384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30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307554" y="3811205"/>
            <a:ext cx="29720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1</a:t>
            </a:r>
            <a:endParaRPr lang="en-US" sz="14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2779821" y="2946496"/>
            <a:ext cx="40546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300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313900" y="3098896"/>
            <a:ext cx="40546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5</a:t>
            </a:r>
            <a:r>
              <a:rPr lang="en-US" sz="1400" dirty="0" smtClean="0"/>
              <a:t>00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528199" y="3194611"/>
            <a:ext cx="40546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170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233318" y="3709379"/>
            <a:ext cx="885035" cy="3691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006600"/>
                </a:solidFill>
              </a:rPr>
              <a:t>Gammas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384522" y="4639959"/>
            <a:ext cx="297205" cy="3079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233318" y="5246620"/>
            <a:ext cx="886566" cy="2894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Neutrons</a:t>
            </a:r>
            <a:endParaRPr lang="en-US" sz="1400" b="1" dirty="0" smtClean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613</Words>
  <Application>Microsoft Office PowerPoint</Application>
  <PresentationFormat>Custom</PresentationFormat>
  <Paragraphs>126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XFEL_PowerPoint_16x9_v3_RW</vt:lpstr>
      <vt:lpstr>template-european-xfel-gmbh_presentation-with-partner-logos</vt:lpstr>
      <vt:lpstr>1_template-european-xfel-gmbh_presentation-with-partner-logos</vt:lpstr>
      <vt:lpstr>Graph</vt:lpstr>
      <vt:lpstr>Radiation Issues; Pandora Readings</vt:lpstr>
      <vt:lpstr>PowerPoint Presentation</vt:lpstr>
      <vt:lpstr>There are two typical Pattern in the Undulator Dose</vt:lpstr>
      <vt:lpstr>Hypothesis from the Typical Dose pattern along the Undulator</vt:lpstr>
      <vt:lpstr>New Tool: Pandora 2252 m (Cell 3) ; Here: Beam loss due to L3 feedback going mad</vt:lpstr>
      <vt:lpstr>New Tool: Pandora 2252 m (Cell 3) SASE Run 500 µJ, Single Bunch  </vt:lpstr>
      <vt:lpstr>New Tool: Pandora 2415 m (Cell 30) SASE Run 500 µJ, Single Bunch</vt:lpstr>
      <vt:lpstr>Look to some runs with high bunch numbers</vt:lpstr>
      <vt:lpstr>Pandora Data from Cell 3 (Entrance) in High Current Run</vt:lpstr>
      <vt:lpstr>PowerPoint Presentation</vt:lpstr>
      <vt:lpstr>Systematic Study: Logbook 20.02.2018</vt:lpstr>
      <vt:lpstr>Look into Pandoras Box …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pflueger</cp:lastModifiedBy>
  <cp:revision>281</cp:revision>
  <dcterms:created xsi:type="dcterms:W3CDTF">2017-04-13T07:40:56Z</dcterms:created>
  <dcterms:modified xsi:type="dcterms:W3CDTF">2018-04-24T08:22:14Z</dcterms:modified>
</cp:coreProperties>
</file>