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3" r:id="rId3"/>
    <p:sldId id="264" r:id="rId4"/>
    <p:sldId id="265" r:id="rId5"/>
    <p:sldId id="267" r:id="rId6"/>
    <p:sldId id="266" r:id="rId7"/>
    <p:sldId id="257" r:id="rId8"/>
    <p:sldId id="258" r:id="rId9"/>
    <p:sldId id="259" r:id="rId10"/>
    <p:sldId id="260" r:id="rId11"/>
    <p:sldId id="261" r:id="rId12"/>
    <p:sldId id="262" r:id="rId13"/>
    <p:sldId id="268" r:id="rId14"/>
    <p:sldId id="269" r:id="rId15"/>
    <p:sldId id="271" r:id="rId16"/>
    <p:sldId id="270" r:id="rId17"/>
    <p:sldId id="272" r:id="rId18"/>
    <p:sldId id="274"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showGuides="1">
      <p:cViewPr>
        <p:scale>
          <a:sx n="110" d="100"/>
          <a:sy n="110" d="100"/>
        </p:scale>
        <p:origin x="360" y="330"/>
      </p:cViewPr>
      <p:guideLst>
        <p:guide orient="horz" pos="1275"/>
        <p:guide orient="horz" pos="3725"/>
        <p:guide pos="3727"/>
        <p:guide pos="3953"/>
        <p:guide pos="7287"/>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win.desy.de\home\leuschne\My%20Documents\Vortraege\Response_SASE1Cell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SASE1 cell 30</a:t>
            </a:r>
          </a:p>
        </c:rich>
      </c:tx>
      <c:overlay val="0"/>
    </c:title>
    <c:autoTitleDeleted val="0"/>
    <c:plotArea>
      <c:layout>
        <c:manualLayout>
          <c:layoutTarget val="inner"/>
          <c:xMode val="edge"/>
          <c:yMode val="edge"/>
          <c:x val="0.12198840769903763"/>
          <c:y val="0.12031567856604096"/>
          <c:w val="0.81641469816272971"/>
          <c:h val="0.76370442542611183"/>
        </c:manualLayout>
      </c:layout>
      <c:scatterChart>
        <c:scatterStyle val="lineMarker"/>
        <c:varyColors val="0"/>
        <c:ser>
          <c:idx val="1"/>
          <c:order val="0"/>
          <c:tx>
            <c:v>photon dose rate</c:v>
          </c:tx>
          <c:spPr>
            <a:ln w="28575">
              <a:noFill/>
            </a:ln>
          </c:spPr>
          <c:marker>
            <c:spPr>
              <a:solidFill>
                <a:srgbClr val="00B050"/>
              </a:solidFill>
              <a:ln>
                <a:solidFill>
                  <a:srgbClr val="00B050"/>
                </a:solidFill>
              </a:ln>
            </c:spPr>
          </c:marker>
          <c:trendline>
            <c:name>linear</c:name>
            <c:trendlineType val="linear"/>
            <c:forward val="1000"/>
            <c:intercept val="0"/>
            <c:dispRSqr val="0"/>
            <c:dispEq val="1"/>
            <c:trendlineLbl>
              <c:layout>
                <c:manualLayout>
                  <c:x val="-0.46672222222222221"/>
                  <c:y val="0.26702142459818173"/>
                </c:manualLayout>
              </c:layout>
              <c:numFmt formatCode="General" sourceLinked="0"/>
              <c:spPr>
                <a:solidFill>
                  <a:schemeClr val="bg1"/>
                </a:solidFill>
              </c:spPr>
            </c:trendlineLbl>
          </c:trendline>
          <c:xVal>
            <c:numRef>
              <c:f>Sheet1!$A$28:$A$38</c:f>
              <c:numCache>
                <c:formatCode>General</c:formatCode>
                <c:ptCount val="11"/>
                <c:pt idx="0">
                  <c:v>1</c:v>
                </c:pt>
                <c:pt idx="1">
                  <c:v>2</c:v>
                </c:pt>
                <c:pt idx="2">
                  <c:v>5</c:v>
                </c:pt>
                <c:pt idx="3">
                  <c:v>10</c:v>
                </c:pt>
                <c:pt idx="4">
                  <c:v>15</c:v>
                </c:pt>
                <c:pt idx="5">
                  <c:v>30</c:v>
                </c:pt>
                <c:pt idx="6">
                  <c:v>60</c:v>
                </c:pt>
                <c:pt idx="7">
                  <c:v>108</c:v>
                </c:pt>
                <c:pt idx="8">
                  <c:v>158</c:v>
                </c:pt>
                <c:pt idx="9">
                  <c:v>300</c:v>
                </c:pt>
                <c:pt idx="10">
                  <c:v>500</c:v>
                </c:pt>
              </c:numCache>
            </c:numRef>
          </c:xVal>
          <c:yVal>
            <c:numRef>
              <c:f>Sheet1!$C$28:$C$38</c:f>
              <c:numCache>
                <c:formatCode>General</c:formatCode>
                <c:ptCount val="11"/>
                <c:pt idx="0">
                  <c:v>1.0029999999999999</c:v>
                </c:pt>
                <c:pt idx="1">
                  <c:v>1.99</c:v>
                </c:pt>
                <c:pt idx="2">
                  <c:v>4.7699999999999996</c:v>
                </c:pt>
                <c:pt idx="3">
                  <c:v>9.6</c:v>
                </c:pt>
                <c:pt idx="4">
                  <c:v>14.6</c:v>
                </c:pt>
                <c:pt idx="5">
                  <c:v>30.5</c:v>
                </c:pt>
                <c:pt idx="6">
                  <c:v>63.7</c:v>
                </c:pt>
                <c:pt idx="7">
                  <c:v>117.5</c:v>
                </c:pt>
                <c:pt idx="8">
                  <c:v>175</c:v>
                </c:pt>
                <c:pt idx="9">
                  <c:v>297</c:v>
                </c:pt>
                <c:pt idx="10">
                  <c:v>532</c:v>
                </c:pt>
              </c:numCache>
            </c:numRef>
          </c:yVal>
          <c:smooth val="0"/>
        </c:ser>
        <c:dLbls>
          <c:showLegendKey val="0"/>
          <c:showVal val="0"/>
          <c:showCatName val="0"/>
          <c:showSerName val="0"/>
          <c:showPercent val="0"/>
          <c:showBubbleSize val="0"/>
        </c:dLbls>
        <c:axId val="145886208"/>
        <c:axId val="145888384"/>
      </c:scatterChart>
      <c:valAx>
        <c:axId val="145886208"/>
        <c:scaling>
          <c:orientation val="minMax"/>
          <c:max val="1000"/>
        </c:scaling>
        <c:delete val="0"/>
        <c:axPos val="b"/>
        <c:majorGridlines/>
        <c:minorGridlines/>
        <c:title>
          <c:tx>
            <c:rich>
              <a:bodyPr/>
              <a:lstStyle/>
              <a:p>
                <a:pPr>
                  <a:defRPr/>
                </a:pPr>
                <a:r>
                  <a:rPr lang="en-US"/>
                  <a:t>number of bunches</a:t>
                </a:r>
              </a:p>
            </c:rich>
          </c:tx>
          <c:overlay val="0"/>
        </c:title>
        <c:numFmt formatCode="General" sourceLinked="1"/>
        <c:majorTickMark val="out"/>
        <c:minorTickMark val="none"/>
        <c:tickLblPos val="nextTo"/>
        <c:crossAx val="145888384"/>
        <c:crosses val="autoZero"/>
        <c:crossBetween val="midCat"/>
      </c:valAx>
      <c:valAx>
        <c:axId val="145888384"/>
        <c:scaling>
          <c:orientation val="minMax"/>
          <c:max val="1200"/>
        </c:scaling>
        <c:delete val="0"/>
        <c:axPos val="l"/>
        <c:majorGridlines/>
        <c:minorGridlines/>
        <c:title>
          <c:tx>
            <c:rich>
              <a:bodyPr rot="-5400000" vert="horz"/>
              <a:lstStyle/>
              <a:p>
                <a:pPr>
                  <a:defRPr/>
                </a:pPr>
                <a:r>
                  <a:rPr lang="en-US" dirty="0"/>
                  <a:t>dose rate </a:t>
                </a:r>
                <a:r>
                  <a:rPr lang="en-US" dirty="0" smtClean="0"/>
                  <a:t>[</a:t>
                </a:r>
                <a:r>
                  <a:rPr lang="en-US" dirty="0">
                    <a:solidFill>
                      <a:srgbClr val="FF0000"/>
                    </a:solidFill>
                  </a:rPr>
                  <a:t>µ</a:t>
                </a:r>
                <a:r>
                  <a:rPr lang="en-US" dirty="0" err="1" smtClean="0">
                    <a:solidFill>
                      <a:schemeClr val="tx1"/>
                    </a:solidFill>
                  </a:rPr>
                  <a:t>Sv</a:t>
                </a:r>
                <a:r>
                  <a:rPr lang="en-US" dirty="0" smtClean="0">
                    <a:solidFill>
                      <a:schemeClr val="tx1"/>
                    </a:solidFill>
                  </a:rPr>
                  <a:t>/h</a:t>
                </a:r>
                <a:r>
                  <a:rPr lang="en-US" dirty="0"/>
                  <a:t>]</a:t>
                </a:r>
              </a:p>
            </c:rich>
          </c:tx>
          <c:overlay val="0"/>
        </c:title>
        <c:numFmt formatCode="General" sourceLinked="1"/>
        <c:majorTickMark val="out"/>
        <c:minorTickMark val="none"/>
        <c:tickLblPos val="nextTo"/>
        <c:crossAx val="145886208"/>
        <c:crosses val="autoZero"/>
        <c:crossBetween val="midCat"/>
      </c:valAx>
    </c:plotArea>
    <c:legend>
      <c:legendPos val="r"/>
      <c:layout>
        <c:manualLayout>
          <c:xMode val="edge"/>
          <c:yMode val="edge"/>
          <c:x val="0.16230577427821521"/>
          <c:y val="0.15873806463297874"/>
          <c:w val="0.31754308836395451"/>
          <c:h val="0.11694225627264403"/>
        </c:manualLayout>
      </c:layout>
      <c:overlay val="0"/>
      <c:spPr>
        <a:solidFill>
          <a:schemeClr val="bg1"/>
        </a:solidFill>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SASE1 cell 30</a:t>
            </a:r>
          </a:p>
        </c:rich>
      </c:tx>
      <c:overlay val="0"/>
    </c:title>
    <c:autoTitleDeleted val="0"/>
    <c:plotArea>
      <c:layout>
        <c:manualLayout>
          <c:layoutTarget val="inner"/>
          <c:xMode val="edge"/>
          <c:yMode val="edge"/>
          <c:x val="0.10809951881014873"/>
          <c:y val="0.1232951947442273"/>
          <c:w val="0.83030358705161844"/>
          <c:h val="0.76072490924792557"/>
        </c:manualLayout>
      </c:layout>
      <c:scatterChart>
        <c:scatterStyle val="lineMarker"/>
        <c:varyColors val="0"/>
        <c:ser>
          <c:idx val="1"/>
          <c:order val="0"/>
          <c:tx>
            <c:strRef>
              <c:f>Sheet1!$C$3</c:f>
              <c:strCache>
                <c:ptCount val="1"/>
                <c:pt idx="0">
                  <c:v>Neutron dose rate</c:v>
                </c:pt>
              </c:strCache>
            </c:strRef>
          </c:tx>
          <c:spPr>
            <a:ln w="28575">
              <a:noFill/>
            </a:ln>
          </c:spPr>
          <c:xVal>
            <c:numRef>
              <c:f>Sheet1!$A$4:$A$9</c:f>
              <c:numCache>
                <c:formatCode>General</c:formatCode>
                <c:ptCount val="6"/>
                <c:pt idx="1">
                  <c:v>0</c:v>
                </c:pt>
                <c:pt idx="2">
                  <c:v>30</c:v>
                </c:pt>
                <c:pt idx="3">
                  <c:v>158</c:v>
                </c:pt>
                <c:pt idx="4">
                  <c:v>300</c:v>
                </c:pt>
                <c:pt idx="5">
                  <c:v>500</c:v>
                </c:pt>
              </c:numCache>
            </c:numRef>
          </c:xVal>
          <c:yVal>
            <c:numRef>
              <c:f>Sheet1!$C$4:$C$9</c:f>
              <c:numCache>
                <c:formatCode>General</c:formatCode>
                <c:ptCount val="6"/>
                <c:pt idx="0">
                  <c:v>0</c:v>
                </c:pt>
                <c:pt idx="1">
                  <c:v>0.66</c:v>
                </c:pt>
                <c:pt idx="2">
                  <c:v>1.04</c:v>
                </c:pt>
                <c:pt idx="3">
                  <c:v>2.42</c:v>
                </c:pt>
                <c:pt idx="4">
                  <c:v>9.9</c:v>
                </c:pt>
                <c:pt idx="5">
                  <c:v>16.11</c:v>
                </c:pt>
              </c:numCache>
            </c:numRef>
          </c:yVal>
          <c:smooth val="0"/>
        </c:ser>
        <c:ser>
          <c:idx val="0"/>
          <c:order val="1"/>
          <c:tx>
            <c:v>backgroud corrected</c:v>
          </c:tx>
          <c:spPr>
            <a:ln w="28575">
              <a:noFill/>
            </a:ln>
          </c:spPr>
          <c:trendline>
            <c:name>quadratic</c:name>
            <c:trendlineType val="poly"/>
            <c:order val="2"/>
            <c:forward val="500"/>
            <c:intercept val="0"/>
            <c:dispRSqr val="0"/>
            <c:dispEq val="1"/>
            <c:trendlineLbl>
              <c:layout>
                <c:manualLayout>
                  <c:x val="-0.29183377077865269"/>
                  <c:y val="0.28534521448645456"/>
                </c:manualLayout>
              </c:layout>
              <c:numFmt formatCode="General" sourceLinked="0"/>
              <c:spPr>
                <a:solidFill>
                  <a:schemeClr val="bg1"/>
                </a:solidFill>
              </c:spPr>
            </c:trendlineLbl>
          </c:trendline>
          <c:xVal>
            <c:numRef>
              <c:f>Sheet1!$A$5:$A$9</c:f>
              <c:numCache>
                <c:formatCode>General</c:formatCode>
                <c:ptCount val="5"/>
                <c:pt idx="0">
                  <c:v>0</c:v>
                </c:pt>
                <c:pt idx="1">
                  <c:v>30</c:v>
                </c:pt>
                <c:pt idx="2">
                  <c:v>158</c:v>
                </c:pt>
                <c:pt idx="3">
                  <c:v>300</c:v>
                </c:pt>
                <c:pt idx="4">
                  <c:v>500</c:v>
                </c:pt>
              </c:numCache>
            </c:numRef>
          </c:xVal>
          <c:yVal>
            <c:numRef>
              <c:f>Sheet1!$E$5:$E$9</c:f>
              <c:numCache>
                <c:formatCode>General</c:formatCode>
                <c:ptCount val="5"/>
                <c:pt idx="0">
                  <c:v>0</c:v>
                </c:pt>
                <c:pt idx="1">
                  <c:v>0.38</c:v>
                </c:pt>
                <c:pt idx="2">
                  <c:v>1.7599999999999998</c:v>
                </c:pt>
                <c:pt idx="3">
                  <c:v>9.24</c:v>
                </c:pt>
                <c:pt idx="4">
                  <c:v>15.45</c:v>
                </c:pt>
              </c:numCache>
            </c:numRef>
          </c:yVal>
          <c:smooth val="0"/>
        </c:ser>
        <c:dLbls>
          <c:showLegendKey val="0"/>
          <c:showVal val="0"/>
          <c:showCatName val="0"/>
          <c:showSerName val="0"/>
          <c:showPercent val="0"/>
          <c:showBubbleSize val="0"/>
        </c:dLbls>
        <c:axId val="146045952"/>
        <c:axId val="146056320"/>
      </c:scatterChart>
      <c:valAx>
        <c:axId val="146045952"/>
        <c:scaling>
          <c:orientation val="minMax"/>
          <c:max val="1000"/>
        </c:scaling>
        <c:delete val="0"/>
        <c:axPos val="b"/>
        <c:majorGridlines/>
        <c:minorGridlines/>
        <c:title>
          <c:tx>
            <c:rich>
              <a:bodyPr/>
              <a:lstStyle/>
              <a:p>
                <a:pPr>
                  <a:defRPr/>
                </a:pPr>
                <a:r>
                  <a:rPr lang="en-US"/>
                  <a:t>number of bunches</a:t>
                </a:r>
              </a:p>
            </c:rich>
          </c:tx>
          <c:overlay val="0"/>
        </c:title>
        <c:numFmt formatCode="General" sourceLinked="1"/>
        <c:majorTickMark val="out"/>
        <c:minorTickMark val="none"/>
        <c:tickLblPos val="nextTo"/>
        <c:crossAx val="146056320"/>
        <c:crosses val="autoZero"/>
        <c:crossBetween val="midCat"/>
      </c:valAx>
      <c:valAx>
        <c:axId val="146056320"/>
        <c:scaling>
          <c:orientation val="minMax"/>
        </c:scaling>
        <c:delete val="0"/>
        <c:axPos val="l"/>
        <c:majorGridlines/>
        <c:minorGridlines/>
        <c:title>
          <c:tx>
            <c:rich>
              <a:bodyPr rot="-5400000" vert="horz"/>
              <a:lstStyle/>
              <a:p>
                <a:pPr>
                  <a:defRPr/>
                </a:pPr>
                <a:r>
                  <a:rPr lang="en-US" dirty="0"/>
                  <a:t>dose rate [</a:t>
                </a:r>
                <a:r>
                  <a:rPr lang="en-US" dirty="0" err="1">
                    <a:solidFill>
                      <a:srgbClr val="FF0000"/>
                    </a:solidFill>
                  </a:rPr>
                  <a:t>n</a:t>
                </a:r>
                <a:r>
                  <a:rPr lang="en-US" dirty="0" err="1"/>
                  <a:t>Sv</a:t>
                </a:r>
                <a:r>
                  <a:rPr lang="en-US" dirty="0"/>
                  <a:t>/h]</a:t>
                </a:r>
              </a:p>
            </c:rich>
          </c:tx>
          <c:overlay val="0"/>
        </c:title>
        <c:numFmt formatCode="General" sourceLinked="1"/>
        <c:majorTickMark val="out"/>
        <c:minorTickMark val="none"/>
        <c:tickLblPos val="nextTo"/>
        <c:crossAx val="146045952"/>
        <c:crosses val="autoZero"/>
        <c:crossBetween val="midCat"/>
      </c:valAx>
    </c:plotArea>
    <c:legend>
      <c:legendPos val="r"/>
      <c:layout>
        <c:manualLayout>
          <c:xMode val="edge"/>
          <c:yMode val="edge"/>
          <c:x val="0.12897244094488189"/>
          <c:y val="0.14681999992023342"/>
          <c:w val="0.40087642169728777"/>
          <c:h val="0.16163499894543895"/>
        </c:manualLayout>
      </c:layout>
      <c:overlay val="0"/>
      <c:spPr>
        <a:solidFill>
          <a:schemeClr val="bg1"/>
        </a:solidFill>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24.04.2018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24.04.2018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8039624" cy="1050925"/>
          </a:xfrm>
        </p:spPr>
        <p:txBody>
          <a:bodyPr anchor="b"/>
          <a:lstStyle>
            <a:lvl1pPr algn="l">
              <a:defRPr sz="2800"/>
            </a:lvl1pPr>
          </a:lstStyle>
          <a:p>
            <a:r>
              <a:rPr lang="de-DE" noProof="0" smtClean="0"/>
              <a:t>Titelmasterformat durch Klicken bearbeiten</a:t>
            </a:r>
            <a:endParaRPr lang="en-US" noProof="0" dirty="0"/>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smtClean="0"/>
              <a:t>Formatvorlage des Untertitelmasters durch Klicken bearbeiten</a:t>
            </a:r>
            <a:endParaRPr lang="en-US" noProof="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217" r="10105"/>
          <a:stretch/>
        </p:blipFill>
        <p:spPr bwMode="auto">
          <a:xfrm>
            <a:off x="9897762" y="2218450"/>
            <a:ext cx="2038865" cy="76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05194" y="3410043"/>
            <a:ext cx="1224000" cy="1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190837" y="926731"/>
            <a:ext cx="1452715"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6" name="Picture Placeholder 5"/>
          <p:cNvSpPr>
            <a:spLocks noGrp="1"/>
          </p:cNvSpPr>
          <p:nvPr>
            <p:ph type="pic" sz="quarter" idx="12"/>
          </p:nvPr>
        </p:nvSpPr>
        <p:spPr>
          <a:xfrm>
            <a:off x="623888" y="2024064"/>
            <a:ext cx="8101013" cy="3889375"/>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Textplatzhalter 4"/>
          <p:cNvSpPr>
            <a:spLocks noGrp="1"/>
          </p:cNvSpPr>
          <p:nvPr>
            <p:ph type="body" sz="quarter" idx="14" hasCustomPrompt="1"/>
          </p:nvPr>
        </p:nvSpPr>
        <p:spPr>
          <a:xfrm>
            <a:off x="623887" y="5913438"/>
            <a:ext cx="8101013"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r>
              <a:rPr lang="de-DE" smtClean="0"/>
              <a:t>14.02.2018</a:t>
            </a:r>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r>
              <a:rPr lang="en-US"/>
              <a:t>Albrecht Leuschner et al.</a:t>
            </a: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5ED7CF7F-FF78-4AFB-BB98-8D05A7D0A970}" type="slidenum">
              <a:rPr lang="en-US"/>
              <a:pPr/>
              <a:t>‹#›</a:t>
            </a:fld>
            <a:endParaRPr lang="en-US"/>
          </a:p>
        </p:txBody>
      </p:sp>
    </p:spTree>
    <p:extLst>
      <p:ext uri="{BB962C8B-B14F-4D97-AF65-F5344CB8AC3E}">
        <p14:creationId xmlns:p14="http://schemas.microsoft.com/office/powerpoint/2010/main" val="8396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914400" y="6248400"/>
            <a:ext cx="2540000" cy="457200"/>
          </a:xfrm>
          <a:prstGeom prst="rect">
            <a:avLst/>
          </a:prstGeom>
        </p:spPr>
        <p:txBody>
          <a:bodyPr/>
          <a:lstStyle>
            <a:lvl1pPr>
              <a:defRPr/>
            </a:lvl1pPr>
          </a:lstStyle>
          <a:p>
            <a:r>
              <a:rPr lang="de-DE" smtClean="0"/>
              <a:t>14.02.2018</a:t>
            </a:r>
            <a:endParaRPr lang="en-US"/>
          </a:p>
        </p:txBody>
      </p:sp>
      <p:sp>
        <p:nvSpPr>
          <p:cNvPr id="7" name="Footer Placeholder 6"/>
          <p:cNvSpPr>
            <a:spLocks noGrp="1"/>
          </p:cNvSpPr>
          <p:nvPr>
            <p:ph type="ftr" sz="quarter" idx="11"/>
          </p:nvPr>
        </p:nvSpPr>
        <p:spPr>
          <a:xfrm>
            <a:off x="4165600" y="6248400"/>
            <a:ext cx="3860800" cy="457200"/>
          </a:xfrm>
          <a:prstGeom prst="rect">
            <a:avLst/>
          </a:prstGeom>
        </p:spPr>
        <p:txBody>
          <a:bodyPr/>
          <a:lstStyle>
            <a:lvl1pPr>
              <a:defRPr/>
            </a:lvl1pPr>
          </a:lstStyle>
          <a:p>
            <a:r>
              <a:rPr lang="en-US"/>
              <a:t>Albrecht Leuschner et al.</a:t>
            </a:r>
          </a:p>
        </p:txBody>
      </p:sp>
      <p:sp>
        <p:nvSpPr>
          <p:cNvPr id="8" name="Slide Number Placeholder 7"/>
          <p:cNvSpPr>
            <a:spLocks noGrp="1"/>
          </p:cNvSpPr>
          <p:nvPr>
            <p:ph type="sldNum" sz="quarter" idx="12"/>
          </p:nvPr>
        </p:nvSpPr>
        <p:spPr>
          <a:xfrm>
            <a:off x="8737600" y="6248400"/>
            <a:ext cx="2540000" cy="457200"/>
          </a:xfrm>
          <a:prstGeom prst="rect">
            <a:avLst/>
          </a:prstGeom>
        </p:spPr>
        <p:txBody>
          <a:bodyPr/>
          <a:lstStyle>
            <a:lvl1pPr>
              <a:defRPr/>
            </a:lvl1pPr>
          </a:lstStyle>
          <a:p>
            <a:fld id="{D759ACA7-54F4-4951-AB23-CAB4EDFDAE33}" type="slidenum">
              <a:rPr lang="en-US"/>
              <a:pPr/>
              <a:t>‹#›</a:t>
            </a:fld>
            <a:endParaRPr lang="en-US"/>
          </a:p>
        </p:txBody>
      </p:sp>
    </p:spTree>
    <p:extLst>
      <p:ext uri="{BB962C8B-B14F-4D97-AF65-F5344CB8AC3E}">
        <p14:creationId xmlns:p14="http://schemas.microsoft.com/office/powerpoint/2010/main" val="166221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914400" y="6248400"/>
            <a:ext cx="2540000" cy="457200"/>
          </a:xfrm>
          <a:prstGeom prst="rect">
            <a:avLst/>
          </a:prstGeom>
        </p:spPr>
        <p:txBody>
          <a:bodyPr/>
          <a:lstStyle>
            <a:lvl1pPr>
              <a:defRPr/>
            </a:lvl1pPr>
          </a:lstStyle>
          <a:p>
            <a:r>
              <a:rPr lang="de-DE" smtClean="0"/>
              <a:t>14.02.2018</a:t>
            </a:r>
            <a:endParaRPr lang="en-US"/>
          </a:p>
        </p:txBody>
      </p:sp>
      <p:sp>
        <p:nvSpPr>
          <p:cNvPr id="7" name="Footer Placeholder 6"/>
          <p:cNvSpPr>
            <a:spLocks noGrp="1"/>
          </p:cNvSpPr>
          <p:nvPr>
            <p:ph type="ftr" sz="quarter" idx="11"/>
          </p:nvPr>
        </p:nvSpPr>
        <p:spPr>
          <a:xfrm>
            <a:off x="4165600" y="6248400"/>
            <a:ext cx="3860800" cy="457200"/>
          </a:xfrm>
          <a:prstGeom prst="rect">
            <a:avLst/>
          </a:prstGeom>
        </p:spPr>
        <p:txBody>
          <a:bodyPr/>
          <a:lstStyle>
            <a:lvl1pPr>
              <a:defRPr/>
            </a:lvl1pPr>
          </a:lstStyle>
          <a:p>
            <a:r>
              <a:rPr lang="en-US"/>
              <a:t>Albrecht Leuschner et al.</a:t>
            </a:r>
          </a:p>
        </p:txBody>
      </p:sp>
      <p:sp>
        <p:nvSpPr>
          <p:cNvPr id="8" name="Slide Number Placeholder 7"/>
          <p:cNvSpPr>
            <a:spLocks noGrp="1"/>
          </p:cNvSpPr>
          <p:nvPr>
            <p:ph type="sldNum" sz="quarter" idx="12"/>
          </p:nvPr>
        </p:nvSpPr>
        <p:spPr>
          <a:xfrm>
            <a:off x="8737600" y="6248400"/>
            <a:ext cx="2540000" cy="457200"/>
          </a:xfrm>
          <a:prstGeom prst="rect">
            <a:avLst/>
          </a:prstGeom>
        </p:spPr>
        <p:txBody>
          <a:bodyPr/>
          <a:lstStyle>
            <a:lvl1pPr>
              <a:defRPr/>
            </a:lvl1pPr>
          </a:lstStyle>
          <a:p>
            <a:fld id="{4EB3EE05-BFAB-4956-A0DB-34A8FC578E38}" type="slidenum">
              <a:rPr lang="en-US"/>
              <a:pPr/>
              <a:t>‹#›</a:t>
            </a:fld>
            <a:endParaRPr lang="en-US"/>
          </a:p>
        </p:txBody>
      </p:sp>
    </p:spTree>
    <p:extLst>
      <p:ext uri="{BB962C8B-B14F-4D97-AF65-F5344CB8AC3E}">
        <p14:creationId xmlns:p14="http://schemas.microsoft.com/office/powerpoint/2010/main" val="39202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smtClean="0"/>
              <a:t>Titelmasterformat durch Klicken bearbeiten</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de-DE" noProof="0" smtClean="0"/>
              <a:t>Textmasterformat bearbeiten</a:t>
            </a:r>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de-DE" noProof="0" smtClean="0"/>
              <a:t>Titelmasterformat durch Klicken bearbeiten</a:t>
            </a:r>
            <a:endParaRPr lang="en-US" noProof="0" dirty="0"/>
          </a:p>
        </p:txBody>
      </p:sp>
      <p:sp>
        <p:nvSpPr>
          <p:cNvPr id="3" name="Text Placeholder 2"/>
          <p:cNvSpPr>
            <a:spLocks noGrp="1"/>
          </p:cNvSpPr>
          <p:nvPr>
            <p:ph type="body" idx="1"/>
          </p:nvPr>
        </p:nvSpPr>
        <p:spPr>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5" name="Picture Placeholder 5"/>
          <p:cNvSpPr>
            <a:spLocks noGrp="1"/>
          </p:cNvSpPr>
          <p:nvPr>
            <p:ph type="pic" sz="quarter" idx="12"/>
          </p:nvPr>
        </p:nvSpPr>
        <p:spPr>
          <a:xfrm>
            <a:off x="623888" y="1235677"/>
            <a:ext cx="10944224" cy="4677762"/>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8" y="828675"/>
            <a:ext cx="10944224" cy="50847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5" name="Textplatzhalter 4"/>
          <p:cNvSpPr>
            <a:spLocks noGrp="1"/>
          </p:cNvSpPr>
          <p:nvPr>
            <p:ph type="body" sz="quarter" idx="13" hasCustomPrompt="1"/>
          </p:nvPr>
        </p:nvSpPr>
        <p:spPr>
          <a:xfrm>
            <a:off x="623887" y="5913438"/>
            <a:ext cx="10944225"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9" y="1196976"/>
            <a:ext cx="5292723" cy="47164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Picture Placeholder 5"/>
          <p:cNvSpPr>
            <a:spLocks noGrp="1"/>
          </p:cNvSpPr>
          <p:nvPr>
            <p:ph type="pic" sz="quarter" idx="13"/>
          </p:nvPr>
        </p:nvSpPr>
        <p:spPr>
          <a:xfrm>
            <a:off x="6275388" y="1196976"/>
            <a:ext cx="5292725" cy="47164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8" name="Textplatzhalter 4"/>
          <p:cNvSpPr>
            <a:spLocks noGrp="1"/>
          </p:cNvSpPr>
          <p:nvPr>
            <p:ph type="body" sz="quarter" idx="14" hasCustomPrompt="1"/>
          </p:nvPr>
        </p:nvSpPr>
        <p:spPr>
          <a:xfrm>
            <a:off x="623888" y="5913438"/>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913438"/>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6" name="Picture Placeholder 5"/>
          <p:cNvSpPr>
            <a:spLocks noGrp="1"/>
          </p:cNvSpPr>
          <p:nvPr>
            <p:ph type="pic" sz="quarter" idx="12"/>
          </p:nvPr>
        </p:nvSpPr>
        <p:spPr>
          <a:xfrm>
            <a:off x="623887" y="2024063"/>
            <a:ext cx="5292725" cy="3062288"/>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Picture Placeholder 5"/>
          <p:cNvSpPr>
            <a:spLocks noGrp="1"/>
          </p:cNvSpPr>
          <p:nvPr>
            <p:ph type="pic" sz="quarter" idx="13"/>
          </p:nvPr>
        </p:nvSpPr>
        <p:spPr>
          <a:xfrm>
            <a:off x="6275389" y="2024063"/>
            <a:ext cx="5292724" cy="3062288"/>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8" name="Textplatzhalter 4"/>
          <p:cNvSpPr>
            <a:spLocks noGrp="1"/>
          </p:cNvSpPr>
          <p:nvPr>
            <p:ph type="body" sz="quarter" idx="14" hasCustomPrompt="1"/>
          </p:nvPr>
        </p:nvSpPr>
        <p:spPr>
          <a:xfrm>
            <a:off x="623888" y="5086351"/>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086351"/>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9" y="712232"/>
            <a:ext cx="10956924" cy="387519"/>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23889" y="1260390"/>
            <a:ext cx="10944224" cy="4793566"/>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3"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sp>
        <p:nvSpPr>
          <p:cNvPr id="7" name="Rechteck 6"/>
          <p:cNvSpPr/>
          <p:nvPr/>
        </p:nvSpPr>
        <p:spPr>
          <a:xfrm>
            <a:off x="623888" y="381001"/>
            <a:ext cx="5292725" cy="216000"/>
          </a:xfrm>
          <a:prstGeom prst="rect">
            <a:avLst/>
          </a:prstGeom>
        </p:spPr>
        <p:txBody>
          <a:bodyPr vert="horz" lIns="0" tIns="0" rIns="0" bIns="0" rtlCol="0" anchor="t" anchorCtr="0">
            <a:noAutofit/>
          </a:bodyPr>
          <a:lstStyle/>
          <a:p>
            <a:pPr lvl="0"/>
            <a:r>
              <a:rPr lang="en-US" sz="900" dirty="0" smtClean="0"/>
              <a:t>How does the Pandora respond</a:t>
            </a:r>
            <a:r>
              <a:rPr lang="en-US" sz="900" baseline="0" dirty="0" smtClean="0"/>
              <a:t> to the XFEL radiation</a:t>
            </a:r>
            <a:endParaRPr lang="en-US" sz="900" dirty="0"/>
          </a:p>
        </p:txBody>
      </p:sp>
      <p:sp>
        <p:nvSpPr>
          <p:cNvPr id="8" name="Rechteck 7"/>
          <p:cNvSpPr/>
          <p:nvPr/>
        </p:nvSpPr>
        <p:spPr>
          <a:xfrm>
            <a:off x="6275389" y="381001"/>
            <a:ext cx="5292724" cy="216000"/>
          </a:xfrm>
          <a:prstGeom prst="rect">
            <a:avLst/>
          </a:prstGeom>
        </p:spPr>
        <p:txBody>
          <a:bodyPr vert="horz" lIns="0" tIns="0" rIns="0" bIns="0" rtlCol="0" anchor="t" anchorCtr="0">
            <a:noAutofit/>
          </a:bodyPr>
          <a:lstStyle/>
          <a:p>
            <a:pPr lvl="0"/>
            <a:r>
              <a:rPr lang="en-US" sz="900" dirty="0" smtClean="0"/>
              <a:t>Albrecht </a:t>
            </a:r>
            <a:r>
              <a:rPr lang="en-US" sz="900" dirty="0" err="1" smtClean="0"/>
              <a:t>Leuschner</a:t>
            </a:r>
            <a:r>
              <a:rPr lang="en-US" sz="900" dirty="0" smtClean="0"/>
              <a:t>, 2018/04/24</a:t>
            </a:r>
            <a:endParaRPr lang="en-US" sz="900" dirty="0"/>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14258" y="6102584"/>
            <a:ext cx="72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 id="2147483674" r:id="rId11"/>
    <p:sldLayoutId id="2147483675" r:id="rId12"/>
    <p:sldLayoutId id="2147483676" r:id="rId13"/>
  </p:sldLayoutIdLst>
  <p:hf sldNum="0" hdr="0" ft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7"/>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8"/>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does the Pandora respond to the XFEL radiation</a:t>
            </a:r>
            <a:endParaRPr lang="en-US" dirty="0"/>
          </a:p>
        </p:txBody>
      </p:sp>
      <p:sp>
        <p:nvSpPr>
          <p:cNvPr id="3" name="Subtitle 2"/>
          <p:cNvSpPr>
            <a:spLocks noGrp="1"/>
          </p:cNvSpPr>
          <p:nvPr>
            <p:ph type="subTitle" idx="1"/>
          </p:nvPr>
        </p:nvSpPr>
        <p:spPr>
          <a:xfrm>
            <a:off x="623889" y="3718560"/>
            <a:ext cx="8039624" cy="2194878"/>
          </a:xfrm>
        </p:spPr>
        <p:txBody>
          <a:bodyPr/>
          <a:lstStyle/>
          <a:p>
            <a:r>
              <a:rPr lang="en-US" dirty="0" smtClean="0"/>
              <a:t>Author</a:t>
            </a:r>
          </a:p>
          <a:p>
            <a:endParaRPr lang="en-US" dirty="0"/>
          </a:p>
          <a:p>
            <a:r>
              <a:rPr lang="en-US" dirty="0" smtClean="0"/>
              <a:t>Albrecht </a:t>
            </a:r>
            <a:r>
              <a:rPr lang="en-US" dirty="0" err="1" smtClean="0"/>
              <a:t>Leuschner</a:t>
            </a:r>
            <a:r>
              <a:rPr lang="en-US" dirty="0" smtClean="0"/>
              <a:t>, DESY, D3</a:t>
            </a:r>
            <a:endParaRPr lang="en-US" dirty="0"/>
          </a:p>
        </p:txBody>
      </p:sp>
    </p:spTree>
    <p:extLst>
      <p:ext uri="{BB962C8B-B14F-4D97-AF65-F5344CB8AC3E}">
        <p14:creationId xmlns:p14="http://schemas.microsoft.com/office/powerpoint/2010/main" val="371508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Basics: Electromagnetic cascade (in copper)</a:t>
            </a:r>
            <a:endParaRPr lang="en-US" dirty="0"/>
          </a:p>
        </p:txBody>
      </p:sp>
      <p:grpSp>
        <p:nvGrpSpPr>
          <p:cNvPr id="58" name="Gruppieren 57"/>
          <p:cNvGrpSpPr/>
          <p:nvPr/>
        </p:nvGrpSpPr>
        <p:grpSpPr>
          <a:xfrm>
            <a:off x="1964615" y="1574017"/>
            <a:ext cx="2015150" cy="1544457"/>
            <a:chOff x="1447800" y="1923861"/>
            <a:chExt cx="2015150" cy="1544457"/>
          </a:xfrm>
        </p:grpSpPr>
        <p:cxnSp>
          <p:nvCxnSpPr>
            <p:cNvPr id="5" name="Gerade Verbindung mit Pfeil 4"/>
            <p:cNvCxnSpPr/>
            <p:nvPr/>
          </p:nvCxnSpPr>
          <p:spPr>
            <a:xfrm>
              <a:off x="1447800" y="2590800"/>
              <a:ext cx="495300" cy="9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V="1">
              <a:off x="1943100" y="2438400"/>
              <a:ext cx="495300" cy="1619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943100" y="2600325"/>
              <a:ext cx="495300" cy="2857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438400" y="2143125"/>
              <a:ext cx="523875" cy="2952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962275" y="2445544"/>
              <a:ext cx="357187" cy="2166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2438400" y="2438400"/>
              <a:ext cx="523875" cy="142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62275" y="2438400"/>
              <a:ext cx="3571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2933700" y="2847315"/>
              <a:ext cx="342900" cy="38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2824162" y="3209453"/>
              <a:ext cx="495300" cy="433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933700" y="2886076"/>
              <a:ext cx="342900" cy="183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933700" y="2143125"/>
              <a:ext cx="529250" cy="47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2962275" y="1923861"/>
              <a:ext cx="466725" cy="2160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2824162" y="3252787"/>
              <a:ext cx="371475" cy="2155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2438400" y="2886076"/>
              <a:ext cx="4953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438400" y="2886075"/>
              <a:ext cx="390525" cy="3667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1184725" y="3275964"/>
            <a:ext cx="9231464" cy="914658"/>
            <a:chOff x="667910" y="3951799"/>
            <a:chExt cx="9231464" cy="914658"/>
          </a:xfrm>
        </p:grpSpPr>
        <p:cxnSp>
          <p:nvCxnSpPr>
            <p:cNvPr id="41" name="Gerade Verbindung mit Pfeil 40"/>
            <p:cNvCxnSpPr/>
            <p:nvPr/>
          </p:nvCxnSpPr>
          <p:spPr>
            <a:xfrm flipH="1">
              <a:off x="1582310" y="4118776"/>
              <a:ext cx="8317064"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67910" y="3951799"/>
              <a:ext cx="914400" cy="341906"/>
            </a:xfrm>
            <a:prstGeom prst="rect">
              <a:avLst/>
            </a:prstGeom>
            <a:noFill/>
          </p:spPr>
          <p:txBody>
            <a:bodyPr wrap="none" rtlCol="0">
              <a:noAutofit/>
            </a:bodyPr>
            <a:lstStyle/>
            <a:p>
              <a:pPr>
                <a:lnSpc>
                  <a:spcPct val="112000"/>
                </a:lnSpc>
              </a:pPr>
              <a:r>
                <a:rPr lang="en-US" sz="1400" b="1" dirty="0">
                  <a:latin typeface="Times New Roman" panose="02020603050405020304" pitchFamily="18" charset="0"/>
                  <a:cs typeface="Times New Roman" panose="02020603050405020304" pitchFamily="18" charset="0"/>
                </a:rPr>
                <a:t>E</a:t>
              </a:r>
              <a:r>
                <a:rPr lang="en-US" sz="1400" b="1" dirty="0" smtClean="0">
                  <a:latin typeface="Times New Roman" panose="02020603050405020304" pitchFamily="18" charset="0"/>
                  <a:cs typeface="Times New Roman" panose="02020603050405020304" pitchFamily="18" charset="0"/>
                </a:rPr>
                <a:t>nergy</a:t>
              </a:r>
            </a:p>
          </p:txBody>
        </p:sp>
        <p:sp>
          <p:nvSpPr>
            <p:cNvPr id="50" name="Textfeld 49"/>
            <p:cNvSpPr txBox="1"/>
            <p:nvPr/>
          </p:nvSpPr>
          <p:spPr>
            <a:xfrm rot="16200000">
              <a:off x="1736614" y="4293465"/>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GeV</a:t>
              </a:r>
            </a:p>
          </p:txBody>
        </p:sp>
        <p:sp>
          <p:nvSpPr>
            <p:cNvPr id="51" name="Textfeld 50"/>
            <p:cNvSpPr txBox="1"/>
            <p:nvPr/>
          </p:nvSpPr>
          <p:spPr>
            <a:xfrm rot="16200000">
              <a:off x="2950682" y="4335557"/>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 1 GeV</a:t>
              </a:r>
            </a:p>
          </p:txBody>
        </p:sp>
        <p:sp>
          <p:nvSpPr>
            <p:cNvPr id="52" name="Textfeld 51"/>
            <p:cNvSpPr txBox="1"/>
            <p:nvPr/>
          </p:nvSpPr>
          <p:spPr>
            <a:xfrm rot="16200000">
              <a:off x="4337846" y="4398904"/>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3" name="Textfeld 52"/>
            <p:cNvSpPr txBox="1"/>
            <p:nvPr/>
          </p:nvSpPr>
          <p:spPr>
            <a:xfrm rot="16200000">
              <a:off x="5719386"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4" name="Textfeld 53"/>
            <p:cNvSpPr txBox="1"/>
            <p:nvPr/>
          </p:nvSpPr>
          <p:spPr>
            <a:xfrm rot="16200000">
              <a:off x="6937256" y="4295541"/>
              <a:ext cx="674039" cy="261067"/>
            </a:xfrm>
            <a:prstGeom prst="rect">
              <a:avLst/>
            </a:prstGeom>
            <a:noFill/>
          </p:spPr>
          <p:txBody>
            <a:bodyPr wrap="none" rtlCol="0">
              <a:noAutofit/>
            </a:bodyPr>
            <a:lstStyle/>
            <a:p>
              <a:pPr>
                <a:lnSpc>
                  <a:spcPct val="112000"/>
                </a:lnSpc>
              </a:pPr>
              <a:r>
                <a:rPr lang="en-US"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5" name="Textfeld 54"/>
            <p:cNvSpPr txBox="1"/>
            <p:nvPr/>
          </p:nvSpPr>
          <p:spPr>
            <a:xfrm rot="16200000">
              <a:off x="8026734"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sp>
          <p:nvSpPr>
            <p:cNvPr id="56" name="Textfeld 55"/>
            <p:cNvSpPr txBox="1"/>
            <p:nvPr/>
          </p:nvSpPr>
          <p:spPr>
            <a:xfrm rot="16200000">
              <a:off x="9269632" y="4287588"/>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grpSp>
      <p:cxnSp>
        <p:nvCxnSpPr>
          <p:cNvPr id="60" name="Gerade Verbindung 59"/>
          <p:cNvCxnSpPr/>
          <p:nvPr/>
        </p:nvCxnSpPr>
        <p:spPr>
          <a:xfrm>
            <a:off x="2212265" y="2902943"/>
            <a:ext cx="695556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16200000">
            <a:off x="6398904" y="1864281"/>
            <a:ext cx="2820905"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Pair production threshold: 2 electron masses</a:t>
            </a:r>
          </a:p>
        </p:txBody>
      </p:sp>
      <p:cxnSp>
        <p:nvCxnSpPr>
          <p:cNvPr id="62" name="Gerade Verbindung 61"/>
          <p:cNvCxnSpPr/>
          <p:nvPr/>
        </p:nvCxnSpPr>
        <p:spPr>
          <a:xfrm>
            <a:off x="4277782" y="1319917"/>
            <a:ext cx="2663687" cy="2123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rot="2370217">
            <a:off x="3961174" y="1587014"/>
            <a:ext cx="1271499" cy="311513"/>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Elastic scattering</a:t>
            </a:r>
          </a:p>
        </p:txBody>
      </p:sp>
      <p:sp>
        <p:nvSpPr>
          <p:cNvPr id="66" name="Textfeld 65"/>
          <p:cNvSpPr txBox="1"/>
          <p:nvPr/>
        </p:nvSpPr>
        <p:spPr>
          <a:xfrm>
            <a:off x="6799307" y="2647790"/>
            <a:ext cx="861250" cy="311513"/>
          </a:xfrm>
          <a:prstGeom prst="rect">
            <a:avLst/>
          </a:prstGeom>
          <a:noFill/>
        </p:spPr>
        <p:txBody>
          <a:bodyPr wrap="none" rtlCol="0">
            <a:noAutofit/>
          </a:bodyPr>
          <a:lstStyle/>
          <a:p>
            <a:pPr>
              <a:lnSpc>
                <a:spcPct val="112000"/>
              </a:lnSpc>
            </a:pPr>
            <a:r>
              <a:rPr lang="en-US" sz="1200" dirty="0" smtClean="0">
                <a:solidFill>
                  <a:srgbClr val="FF0000"/>
                </a:solidFill>
                <a:latin typeface="Times New Roman" panose="02020603050405020304" pitchFamily="18" charset="0"/>
                <a:cs typeface="Times New Roman" panose="02020603050405020304" pitchFamily="18" charset="0"/>
              </a:rPr>
              <a:t>Ionization</a:t>
            </a:r>
          </a:p>
        </p:txBody>
      </p:sp>
      <p:cxnSp>
        <p:nvCxnSpPr>
          <p:cNvPr id="67" name="Gerade Verbindung mit Pfeil 66"/>
          <p:cNvCxnSpPr/>
          <p:nvPr/>
        </p:nvCxnSpPr>
        <p:spPr>
          <a:xfrm flipH="1" flipV="1">
            <a:off x="10335094" y="938255"/>
            <a:ext cx="81096" cy="267961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rot="16200000">
            <a:off x="10237176" y="2002271"/>
            <a:ext cx="674039" cy="261067"/>
          </a:xfrm>
          <a:prstGeom prst="rect">
            <a:avLst/>
          </a:prstGeom>
          <a:noFill/>
        </p:spPr>
        <p:txBody>
          <a:bodyPr wrap="none" rtlCol="0">
            <a:noAutofit/>
          </a:bodyPr>
          <a:lstStyle/>
          <a:p>
            <a:pPr>
              <a:lnSpc>
                <a:spcPct val="112000"/>
              </a:lnSpc>
            </a:pPr>
            <a:r>
              <a:rPr lang="en-US" sz="1200" dirty="0" err="1" smtClean="0">
                <a:latin typeface="Times New Roman" panose="02020603050405020304" pitchFamily="18" charset="0"/>
                <a:cs typeface="Times New Roman" panose="02020603050405020304" pitchFamily="18" charset="0"/>
              </a:rPr>
              <a:t>dE</a:t>
            </a:r>
            <a:r>
              <a:rPr lang="en-US" sz="1200" dirty="0" smtClean="0">
                <a:latin typeface="Times New Roman" panose="02020603050405020304" pitchFamily="18" charset="0"/>
                <a:cs typeface="Times New Roman" panose="02020603050405020304" pitchFamily="18" charset="0"/>
              </a:rPr>
              <a:t>/dx</a:t>
            </a:r>
          </a:p>
        </p:txBody>
      </p:sp>
      <p:sp>
        <p:nvSpPr>
          <p:cNvPr id="72" name="Textfeld 71"/>
          <p:cNvSpPr txBox="1"/>
          <p:nvPr/>
        </p:nvSpPr>
        <p:spPr>
          <a:xfrm rot="16200000">
            <a:off x="5701149" y="2128024"/>
            <a:ext cx="1113015"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Critical energy</a:t>
            </a:r>
          </a:p>
        </p:txBody>
      </p:sp>
      <p:sp>
        <p:nvSpPr>
          <p:cNvPr id="74" name="Textfeld 73"/>
          <p:cNvSpPr txBox="1"/>
          <p:nvPr/>
        </p:nvSpPr>
        <p:spPr>
          <a:xfrm rot="16200000">
            <a:off x="5595166" y="2304630"/>
            <a:ext cx="1956110" cy="261067"/>
          </a:xfrm>
          <a:prstGeom prst="rect">
            <a:avLst/>
          </a:prstGeom>
          <a:noFill/>
        </p:spPr>
        <p:txBody>
          <a:bodyPr wrap="none" rtlCol="0">
            <a:noAutofit/>
          </a:bodyPr>
          <a:lstStyle/>
          <a:p>
            <a:pPr>
              <a:lnSpc>
                <a:spcPct val="112000"/>
              </a:lnSpc>
            </a:pPr>
            <a:r>
              <a:rPr lang="en-US" sz="1200" dirty="0" smtClean="0">
                <a:solidFill>
                  <a:srgbClr val="0070C0"/>
                </a:solidFill>
                <a:latin typeface="Times New Roman" panose="02020603050405020304" pitchFamily="18" charset="0"/>
                <a:cs typeface="Times New Roman" panose="02020603050405020304" pitchFamily="18" charset="0"/>
              </a:rPr>
              <a:t>Neutron production threshold</a:t>
            </a:r>
          </a:p>
        </p:txBody>
      </p:sp>
      <p:sp>
        <p:nvSpPr>
          <p:cNvPr id="75" name="Freihandform 74"/>
          <p:cNvSpPr/>
          <p:nvPr/>
        </p:nvSpPr>
        <p:spPr>
          <a:xfrm>
            <a:off x="2222785" y="2994892"/>
            <a:ext cx="4432438" cy="439469"/>
          </a:xfrm>
          <a:custGeom>
            <a:avLst/>
            <a:gdLst>
              <a:gd name="connsiteX0" fmla="*/ 4540195 w 4540195"/>
              <a:gd name="connsiteY0" fmla="*/ 1451096 h 1451096"/>
              <a:gd name="connsiteX1" fmla="*/ 4317559 w 4540195"/>
              <a:gd name="connsiteY1" fmla="*/ 1093288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284120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284120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371584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56097 w 4556097"/>
              <a:gd name="connsiteY0" fmla="*/ 1459047 h 1459047"/>
              <a:gd name="connsiteX1" fmla="*/ 4158533 w 4556097"/>
              <a:gd name="connsiteY1" fmla="*/ 1371584 h 1459047"/>
              <a:gd name="connsiteX2" fmla="*/ 3872285 w 4556097"/>
              <a:gd name="connsiteY2" fmla="*/ 894505 h 1459047"/>
              <a:gd name="connsiteX3" fmla="*/ 3570136 w 4556097"/>
              <a:gd name="connsiteY3" fmla="*/ 910408 h 1459047"/>
              <a:gd name="connsiteX4" fmla="*/ 3291840 w 4556097"/>
              <a:gd name="connsiteY4" fmla="*/ 123229 h 1459047"/>
              <a:gd name="connsiteX5" fmla="*/ 3053301 w 4556097"/>
              <a:gd name="connsiteY5" fmla="*/ 3959 h 1459047"/>
              <a:gd name="connsiteX6" fmla="*/ 2814762 w 4556097"/>
              <a:gd name="connsiteY6" fmla="*/ 139131 h 1459047"/>
              <a:gd name="connsiteX7" fmla="*/ 2719346 w 4556097"/>
              <a:gd name="connsiteY7" fmla="*/ 425378 h 1459047"/>
              <a:gd name="connsiteX8" fmla="*/ 2703444 w 4556097"/>
              <a:gd name="connsiteY8" fmla="*/ 767284 h 1459047"/>
              <a:gd name="connsiteX9" fmla="*/ 2456953 w 4556097"/>
              <a:gd name="connsiteY9" fmla="*/ 886554 h 1459047"/>
              <a:gd name="connsiteX10" fmla="*/ 1971924 w 4556097"/>
              <a:gd name="connsiteY10" fmla="*/ 918359 h 1459047"/>
              <a:gd name="connsiteX11" fmla="*/ 1598212 w 4556097"/>
              <a:gd name="connsiteY11" fmla="*/ 910408 h 1459047"/>
              <a:gd name="connsiteX12" fmla="*/ 1009816 w 4556097"/>
              <a:gd name="connsiteY12" fmla="*/ 942213 h 1459047"/>
              <a:gd name="connsiteX13" fmla="*/ 556592 w 4556097"/>
              <a:gd name="connsiteY13" fmla="*/ 934262 h 1459047"/>
              <a:gd name="connsiteX14" fmla="*/ 190832 w 4556097"/>
              <a:gd name="connsiteY14" fmla="*/ 950164 h 1459047"/>
              <a:gd name="connsiteX15" fmla="*/ 0 w 4556097"/>
              <a:gd name="connsiteY15" fmla="*/ 950164 h 1459047"/>
              <a:gd name="connsiteX16" fmla="*/ 0 w 4556097"/>
              <a:gd name="connsiteY16" fmla="*/ 950164 h 1459047"/>
              <a:gd name="connsiteX17" fmla="*/ 0 w 4556097"/>
              <a:gd name="connsiteY17" fmla="*/ 950164 h 1459047"/>
              <a:gd name="connsiteX0" fmla="*/ 4556097 w 4556097"/>
              <a:gd name="connsiteY0" fmla="*/ 1459047 h 1459047"/>
              <a:gd name="connsiteX1" fmla="*/ 4158533 w 4556097"/>
              <a:gd name="connsiteY1" fmla="*/ 1371584 h 1459047"/>
              <a:gd name="connsiteX2" fmla="*/ 3872285 w 4556097"/>
              <a:gd name="connsiteY2" fmla="*/ 894505 h 1459047"/>
              <a:gd name="connsiteX3" fmla="*/ 3570136 w 4556097"/>
              <a:gd name="connsiteY3" fmla="*/ 910408 h 1459047"/>
              <a:gd name="connsiteX4" fmla="*/ 3291840 w 4556097"/>
              <a:gd name="connsiteY4" fmla="*/ 123229 h 1459047"/>
              <a:gd name="connsiteX5" fmla="*/ 3053301 w 4556097"/>
              <a:gd name="connsiteY5" fmla="*/ 3959 h 1459047"/>
              <a:gd name="connsiteX6" fmla="*/ 2814762 w 4556097"/>
              <a:gd name="connsiteY6" fmla="*/ 139131 h 1459047"/>
              <a:gd name="connsiteX7" fmla="*/ 2719346 w 4556097"/>
              <a:gd name="connsiteY7" fmla="*/ 425378 h 1459047"/>
              <a:gd name="connsiteX8" fmla="*/ 2703444 w 4556097"/>
              <a:gd name="connsiteY8" fmla="*/ 767284 h 1459047"/>
              <a:gd name="connsiteX9" fmla="*/ 2456953 w 4556097"/>
              <a:gd name="connsiteY9" fmla="*/ 886554 h 1459047"/>
              <a:gd name="connsiteX10" fmla="*/ 1971924 w 4556097"/>
              <a:gd name="connsiteY10" fmla="*/ 918359 h 1459047"/>
              <a:gd name="connsiteX11" fmla="*/ 1598212 w 4556097"/>
              <a:gd name="connsiteY11" fmla="*/ 910408 h 1459047"/>
              <a:gd name="connsiteX12" fmla="*/ 1009816 w 4556097"/>
              <a:gd name="connsiteY12" fmla="*/ 942213 h 1459047"/>
              <a:gd name="connsiteX13" fmla="*/ 556592 w 4556097"/>
              <a:gd name="connsiteY13" fmla="*/ 934262 h 1459047"/>
              <a:gd name="connsiteX14" fmla="*/ 190832 w 4556097"/>
              <a:gd name="connsiteY14" fmla="*/ 950164 h 1459047"/>
              <a:gd name="connsiteX15" fmla="*/ 0 w 4556097"/>
              <a:gd name="connsiteY15" fmla="*/ 950164 h 1459047"/>
              <a:gd name="connsiteX16" fmla="*/ 0 w 4556097"/>
              <a:gd name="connsiteY16" fmla="*/ 950164 h 1459047"/>
              <a:gd name="connsiteX17" fmla="*/ 0 w 4556097"/>
              <a:gd name="connsiteY17" fmla="*/ 950164 h 1459047"/>
              <a:gd name="connsiteX0" fmla="*/ 4556097 w 4556097"/>
              <a:gd name="connsiteY0" fmla="*/ 1455726 h 1455726"/>
              <a:gd name="connsiteX1" fmla="*/ 4158533 w 4556097"/>
              <a:gd name="connsiteY1" fmla="*/ 1368263 h 1455726"/>
              <a:gd name="connsiteX2" fmla="*/ 3872285 w 4556097"/>
              <a:gd name="connsiteY2" fmla="*/ 891184 h 1455726"/>
              <a:gd name="connsiteX3" fmla="*/ 3729162 w 4556097"/>
              <a:gd name="connsiteY3" fmla="*/ 732158 h 1455726"/>
              <a:gd name="connsiteX4" fmla="*/ 3291840 w 4556097"/>
              <a:gd name="connsiteY4" fmla="*/ 119908 h 1455726"/>
              <a:gd name="connsiteX5" fmla="*/ 3053301 w 4556097"/>
              <a:gd name="connsiteY5" fmla="*/ 638 h 1455726"/>
              <a:gd name="connsiteX6" fmla="*/ 2814762 w 4556097"/>
              <a:gd name="connsiteY6" fmla="*/ 135810 h 1455726"/>
              <a:gd name="connsiteX7" fmla="*/ 2719346 w 4556097"/>
              <a:gd name="connsiteY7" fmla="*/ 422057 h 1455726"/>
              <a:gd name="connsiteX8" fmla="*/ 2703444 w 4556097"/>
              <a:gd name="connsiteY8" fmla="*/ 763963 h 1455726"/>
              <a:gd name="connsiteX9" fmla="*/ 2456953 w 4556097"/>
              <a:gd name="connsiteY9" fmla="*/ 883233 h 1455726"/>
              <a:gd name="connsiteX10" fmla="*/ 1971924 w 4556097"/>
              <a:gd name="connsiteY10" fmla="*/ 915038 h 1455726"/>
              <a:gd name="connsiteX11" fmla="*/ 1598212 w 4556097"/>
              <a:gd name="connsiteY11" fmla="*/ 907087 h 1455726"/>
              <a:gd name="connsiteX12" fmla="*/ 1009816 w 4556097"/>
              <a:gd name="connsiteY12" fmla="*/ 938892 h 1455726"/>
              <a:gd name="connsiteX13" fmla="*/ 556592 w 4556097"/>
              <a:gd name="connsiteY13" fmla="*/ 930941 h 1455726"/>
              <a:gd name="connsiteX14" fmla="*/ 190832 w 4556097"/>
              <a:gd name="connsiteY14" fmla="*/ 946843 h 1455726"/>
              <a:gd name="connsiteX15" fmla="*/ 0 w 4556097"/>
              <a:gd name="connsiteY15" fmla="*/ 946843 h 1455726"/>
              <a:gd name="connsiteX16" fmla="*/ 0 w 4556097"/>
              <a:gd name="connsiteY16" fmla="*/ 946843 h 1455726"/>
              <a:gd name="connsiteX17" fmla="*/ 0 w 4556097"/>
              <a:gd name="connsiteY17" fmla="*/ 946843 h 1455726"/>
              <a:gd name="connsiteX0" fmla="*/ 4556097 w 4556097"/>
              <a:gd name="connsiteY0" fmla="*/ 1455726 h 1455726"/>
              <a:gd name="connsiteX1" fmla="*/ 4158533 w 4556097"/>
              <a:gd name="connsiteY1" fmla="*/ 1368263 h 1455726"/>
              <a:gd name="connsiteX2" fmla="*/ 3872285 w 4556097"/>
              <a:gd name="connsiteY2" fmla="*/ 891184 h 1455726"/>
              <a:gd name="connsiteX3" fmla="*/ 3729162 w 4556097"/>
              <a:gd name="connsiteY3" fmla="*/ 732158 h 1455726"/>
              <a:gd name="connsiteX4" fmla="*/ 3291840 w 4556097"/>
              <a:gd name="connsiteY4" fmla="*/ 119908 h 1455726"/>
              <a:gd name="connsiteX5" fmla="*/ 3053301 w 4556097"/>
              <a:gd name="connsiteY5" fmla="*/ 638 h 1455726"/>
              <a:gd name="connsiteX6" fmla="*/ 2814762 w 4556097"/>
              <a:gd name="connsiteY6" fmla="*/ 135810 h 1455726"/>
              <a:gd name="connsiteX7" fmla="*/ 2719346 w 4556097"/>
              <a:gd name="connsiteY7" fmla="*/ 422057 h 1455726"/>
              <a:gd name="connsiteX8" fmla="*/ 2703444 w 4556097"/>
              <a:gd name="connsiteY8" fmla="*/ 763963 h 1455726"/>
              <a:gd name="connsiteX9" fmla="*/ 2456953 w 4556097"/>
              <a:gd name="connsiteY9" fmla="*/ 883233 h 1455726"/>
              <a:gd name="connsiteX10" fmla="*/ 1971924 w 4556097"/>
              <a:gd name="connsiteY10" fmla="*/ 915038 h 1455726"/>
              <a:gd name="connsiteX11" fmla="*/ 1598212 w 4556097"/>
              <a:gd name="connsiteY11" fmla="*/ 907087 h 1455726"/>
              <a:gd name="connsiteX12" fmla="*/ 1009816 w 4556097"/>
              <a:gd name="connsiteY12" fmla="*/ 938892 h 1455726"/>
              <a:gd name="connsiteX13" fmla="*/ 556592 w 4556097"/>
              <a:gd name="connsiteY13" fmla="*/ 930941 h 1455726"/>
              <a:gd name="connsiteX14" fmla="*/ 190832 w 4556097"/>
              <a:gd name="connsiteY14" fmla="*/ 946843 h 1455726"/>
              <a:gd name="connsiteX15" fmla="*/ 0 w 4556097"/>
              <a:gd name="connsiteY15" fmla="*/ 946843 h 1455726"/>
              <a:gd name="connsiteX16" fmla="*/ 0 w 4556097"/>
              <a:gd name="connsiteY16" fmla="*/ 946843 h 1455726"/>
              <a:gd name="connsiteX17" fmla="*/ 0 w 4556097"/>
              <a:gd name="connsiteY17" fmla="*/ 946843 h 1455726"/>
              <a:gd name="connsiteX0" fmla="*/ 4556097 w 4556097"/>
              <a:gd name="connsiteY0" fmla="*/ 1455580 h 1455580"/>
              <a:gd name="connsiteX1" fmla="*/ 4158533 w 4556097"/>
              <a:gd name="connsiteY1" fmla="*/ 1368117 h 1455580"/>
              <a:gd name="connsiteX2" fmla="*/ 3872285 w 4556097"/>
              <a:gd name="connsiteY2" fmla="*/ 891038 h 1455580"/>
              <a:gd name="connsiteX3" fmla="*/ 3792772 w 4556097"/>
              <a:gd name="connsiteY3" fmla="*/ 708158 h 1455580"/>
              <a:gd name="connsiteX4" fmla="*/ 3291840 w 4556097"/>
              <a:gd name="connsiteY4" fmla="*/ 119762 h 1455580"/>
              <a:gd name="connsiteX5" fmla="*/ 3053301 w 4556097"/>
              <a:gd name="connsiteY5" fmla="*/ 492 h 1455580"/>
              <a:gd name="connsiteX6" fmla="*/ 2814762 w 4556097"/>
              <a:gd name="connsiteY6" fmla="*/ 135664 h 1455580"/>
              <a:gd name="connsiteX7" fmla="*/ 2719346 w 4556097"/>
              <a:gd name="connsiteY7" fmla="*/ 421911 h 1455580"/>
              <a:gd name="connsiteX8" fmla="*/ 2703444 w 4556097"/>
              <a:gd name="connsiteY8" fmla="*/ 763817 h 1455580"/>
              <a:gd name="connsiteX9" fmla="*/ 2456953 w 4556097"/>
              <a:gd name="connsiteY9" fmla="*/ 883087 h 1455580"/>
              <a:gd name="connsiteX10" fmla="*/ 1971924 w 4556097"/>
              <a:gd name="connsiteY10" fmla="*/ 914892 h 1455580"/>
              <a:gd name="connsiteX11" fmla="*/ 1598212 w 4556097"/>
              <a:gd name="connsiteY11" fmla="*/ 906941 h 1455580"/>
              <a:gd name="connsiteX12" fmla="*/ 1009816 w 4556097"/>
              <a:gd name="connsiteY12" fmla="*/ 938746 h 1455580"/>
              <a:gd name="connsiteX13" fmla="*/ 556592 w 4556097"/>
              <a:gd name="connsiteY13" fmla="*/ 930795 h 1455580"/>
              <a:gd name="connsiteX14" fmla="*/ 190832 w 4556097"/>
              <a:gd name="connsiteY14" fmla="*/ 946697 h 1455580"/>
              <a:gd name="connsiteX15" fmla="*/ 0 w 4556097"/>
              <a:gd name="connsiteY15" fmla="*/ 946697 h 1455580"/>
              <a:gd name="connsiteX16" fmla="*/ 0 w 4556097"/>
              <a:gd name="connsiteY16" fmla="*/ 946697 h 1455580"/>
              <a:gd name="connsiteX17" fmla="*/ 0 w 4556097"/>
              <a:gd name="connsiteY17" fmla="*/ 946697 h 1455580"/>
              <a:gd name="connsiteX0" fmla="*/ 4556097 w 4556097"/>
              <a:gd name="connsiteY0" fmla="*/ 1455186 h 1455186"/>
              <a:gd name="connsiteX1" fmla="*/ 4158533 w 4556097"/>
              <a:gd name="connsiteY1" fmla="*/ 1367723 h 1455186"/>
              <a:gd name="connsiteX2" fmla="*/ 3872285 w 4556097"/>
              <a:gd name="connsiteY2" fmla="*/ 890644 h 1455186"/>
              <a:gd name="connsiteX3" fmla="*/ 3792772 w 4556097"/>
              <a:gd name="connsiteY3" fmla="*/ 707764 h 1455186"/>
              <a:gd name="connsiteX4" fmla="*/ 3546282 w 4556097"/>
              <a:gd name="connsiteY4" fmla="*/ 127319 h 1455186"/>
              <a:gd name="connsiteX5" fmla="*/ 3053301 w 4556097"/>
              <a:gd name="connsiteY5" fmla="*/ 98 h 1455186"/>
              <a:gd name="connsiteX6" fmla="*/ 2814762 w 4556097"/>
              <a:gd name="connsiteY6" fmla="*/ 135270 h 1455186"/>
              <a:gd name="connsiteX7" fmla="*/ 2719346 w 4556097"/>
              <a:gd name="connsiteY7" fmla="*/ 421517 h 1455186"/>
              <a:gd name="connsiteX8" fmla="*/ 2703444 w 4556097"/>
              <a:gd name="connsiteY8" fmla="*/ 763423 h 1455186"/>
              <a:gd name="connsiteX9" fmla="*/ 2456953 w 4556097"/>
              <a:gd name="connsiteY9" fmla="*/ 882693 h 1455186"/>
              <a:gd name="connsiteX10" fmla="*/ 1971924 w 4556097"/>
              <a:gd name="connsiteY10" fmla="*/ 914498 h 1455186"/>
              <a:gd name="connsiteX11" fmla="*/ 1598212 w 4556097"/>
              <a:gd name="connsiteY11" fmla="*/ 906547 h 1455186"/>
              <a:gd name="connsiteX12" fmla="*/ 1009816 w 4556097"/>
              <a:gd name="connsiteY12" fmla="*/ 938352 h 1455186"/>
              <a:gd name="connsiteX13" fmla="*/ 556592 w 4556097"/>
              <a:gd name="connsiteY13" fmla="*/ 930401 h 1455186"/>
              <a:gd name="connsiteX14" fmla="*/ 190832 w 4556097"/>
              <a:gd name="connsiteY14" fmla="*/ 946303 h 1455186"/>
              <a:gd name="connsiteX15" fmla="*/ 0 w 4556097"/>
              <a:gd name="connsiteY15" fmla="*/ 946303 h 1455186"/>
              <a:gd name="connsiteX16" fmla="*/ 0 w 4556097"/>
              <a:gd name="connsiteY16" fmla="*/ 946303 h 1455186"/>
              <a:gd name="connsiteX17" fmla="*/ 0 w 4556097"/>
              <a:gd name="connsiteY17" fmla="*/ 946303 h 1455186"/>
              <a:gd name="connsiteX0" fmla="*/ 4556097 w 4556097"/>
              <a:gd name="connsiteY0" fmla="*/ 1350457 h 1350457"/>
              <a:gd name="connsiteX1" fmla="*/ 4158533 w 4556097"/>
              <a:gd name="connsiteY1" fmla="*/ 1262994 h 1350457"/>
              <a:gd name="connsiteX2" fmla="*/ 3872285 w 4556097"/>
              <a:gd name="connsiteY2" fmla="*/ 785915 h 1350457"/>
              <a:gd name="connsiteX3" fmla="*/ 3792772 w 4556097"/>
              <a:gd name="connsiteY3" fmla="*/ 603035 h 1350457"/>
              <a:gd name="connsiteX4" fmla="*/ 3546282 w 4556097"/>
              <a:gd name="connsiteY4" fmla="*/ 22590 h 1350457"/>
              <a:gd name="connsiteX5" fmla="*/ 3172571 w 4556097"/>
              <a:gd name="connsiteY5" fmla="*/ 110054 h 1350457"/>
              <a:gd name="connsiteX6" fmla="*/ 2814762 w 4556097"/>
              <a:gd name="connsiteY6" fmla="*/ 30541 h 1350457"/>
              <a:gd name="connsiteX7" fmla="*/ 2719346 w 4556097"/>
              <a:gd name="connsiteY7" fmla="*/ 316788 h 1350457"/>
              <a:gd name="connsiteX8" fmla="*/ 2703444 w 4556097"/>
              <a:gd name="connsiteY8" fmla="*/ 658694 h 1350457"/>
              <a:gd name="connsiteX9" fmla="*/ 2456953 w 4556097"/>
              <a:gd name="connsiteY9" fmla="*/ 777964 h 1350457"/>
              <a:gd name="connsiteX10" fmla="*/ 1971924 w 4556097"/>
              <a:gd name="connsiteY10" fmla="*/ 809769 h 1350457"/>
              <a:gd name="connsiteX11" fmla="*/ 1598212 w 4556097"/>
              <a:gd name="connsiteY11" fmla="*/ 801818 h 1350457"/>
              <a:gd name="connsiteX12" fmla="*/ 1009816 w 4556097"/>
              <a:gd name="connsiteY12" fmla="*/ 833623 h 1350457"/>
              <a:gd name="connsiteX13" fmla="*/ 556592 w 4556097"/>
              <a:gd name="connsiteY13" fmla="*/ 825672 h 1350457"/>
              <a:gd name="connsiteX14" fmla="*/ 190832 w 4556097"/>
              <a:gd name="connsiteY14" fmla="*/ 841574 h 1350457"/>
              <a:gd name="connsiteX15" fmla="*/ 0 w 4556097"/>
              <a:gd name="connsiteY15" fmla="*/ 841574 h 1350457"/>
              <a:gd name="connsiteX16" fmla="*/ 0 w 4556097"/>
              <a:gd name="connsiteY16" fmla="*/ 841574 h 1350457"/>
              <a:gd name="connsiteX17" fmla="*/ 0 w 4556097"/>
              <a:gd name="connsiteY17" fmla="*/ 841574 h 1350457"/>
              <a:gd name="connsiteX0" fmla="*/ 4556097 w 4556097"/>
              <a:gd name="connsiteY0" fmla="*/ 1359498 h 1359498"/>
              <a:gd name="connsiteX1" fmla="*/ 4158533 w 4556097"/>
              <a:gd name="connsiteY1" fmla="*/ 1272035 h 1359498"/>
              <a:gd name="connsiteX2" fmla="*/ 3872285 w 4556097"/>
              <a:gd name="connsiteY2" fmla="*/ 794956 h 1359498"/>
              <a:gd name="connsiteX3" fmla="*/ 3792772 w 4556097"/>
              <a:gd name="connsiteY3" fmla="*/ 612076 h 1359498"/>
              <a:gd name="connsiteX4" fmla="*/ 3546282 w 4556097"/>
              <a:gd name="connsiteY4" fmla="*/ 31631 h 1359498"/>
              <a:gd name="connsiteX5" fmla="*/ 3172571 w 4556097"/>
              <a:gd name="connsiteY5" fmla="*/ 119095 h 1359498"/>
              <a:gd name="connsiteX6" fmla="*/ 3077155 w 4556097"/>
              <a:gd name="connsiteY6" fmla="*/ 476904 h 1359498"/>
              <a:gd name="connsiteX7" fmla="*/ 2719346 w 4556097"/>
              <a:gd name="connsiteY7" fmla="*/ 325829 h 1359498"/>
              <a:gd name="connsiteX8" fmla="*/ 2703444 w 4556097"/>
              <a:gd name="connsiteY8" fmla="*/ 667735 h 1359498"/>
              <a:gd name="connsiteX9" fmla="*/ 2456953 w 4556097"/>
              <a:gd name="connsiteY9" fmla="*/ 787005 h 1359498"/>
              <a:gd name="connsiteX10" fmla="*/ 1971924 w 4556097"/>
              <a:gd name="connsiteY10" fmla="*/ 818810 h 1359498"/>
              <a:gd name="connsiteX11" fmla="*/ 1598212 w 4556097"/>
              <a:gd name="connsiteY11" fmla="*/ 810859 h 1359498"/>
              <a:gd name="connsiteX12" fmla="*/ 1009816 w 4556097"/>
              <a:gd name="connsiteY12" fmla="*/ 842664 h 1359498"/>
              <a:gd name="connsiteX13" fmla="*/ 556592 w 4556097"/>
              <a:gd name="connsiteY13" fmla="*/ 834713 h 1359498"/>
              <a:gd name="connsiteX14" fmla="*/ 190832 w 4556097"/>
              <a:gd name="connsiteY14" fmla="*/ 850615 h 1359498"/>
              <a:gd name="connsiteX15" fmla="*/ 0 w 4556097"/>
              <a:gd name="connsiteY15" fmla="*/ 850615 h 1359498"/>
              <a:gd name="connsiteX16" fmla="*/ 0 w 4556097"/>
              <a:gd name="connsiteY16" fmla="*/ 850615 h 1359498"/>
              <a:gd name="connsiteX17" fmla="*/ 0 w 4556097"/>
              <a:gd name="connsiteY17" fmla="*/ 850615 h 1359498"/>
              <a:gd name="connsiteX0" fmla="*/ 4556097 w 4556097"/>
              <a:gd name="connsiteY0" fmla="*/ 1340782 h 1340782"/>
              <a:gd name="connsiteX1" fmla="*/ 4158533 w 4556097"/>
              <a:gd name="connsiteY1" fmla="*/ 1253319 h 1340782"/>
              <a:gd name="connsiteX2" fmla="*/ 3872285 w 4556097"/>
              <a:gd name="connsiteY2" fmla="*/ 776240 h 1340782"/>
              <a:gd name="connsiteX3" fmla="*/ 3792772 w 4556097"/>
              <a:gd name="connsiteY3" fmla="*/ 593360 h 1340782"/>
              <a:gd name="connsiteX4" fmla="*/ 3546282 w 4556097"/>
              <a:gd name="connsiteY4" fmla="*/ 12915 h 1340782"/>
              <a:gd name="connsiteX5" fmla="*/ 3291840 w 4556097"/>
              <a:gd name="connsiteY5" fmla="*/ 211697 h 1340782"/>
              <a:gd name="connsiteX6" fmla="*/ 3077155 w 4556097"/>
              <a:gd name="connsiteY6" fmla="*/ 458188 h 1340782"/>
              <a:gd name="connsiteX7" fmla="*/ 2719346 w 4556097"/>
              <a:gd name="connsiteY7" fmla="*/ 307113 h 1340782"/>
              <a:gd name="connsiteX8" fmla="*/ 2703444 w 4556097"/>
              <a:gd name="connsiteY8" fmla="*/ 649019 h 1340782"/>
              <a:gd name="connsiteX9" fmla="*/ 2456953 w 4556097"/>
              <a:gd name="connsiteY9" fmla="*/ 768289 h 1340782"/>
              <a:gd name="connsiteX10" fmla="*/ 1971924 w 4556097"/>
              <a:gd name="connsiteY10" fmla="*/ 800094 h 1340782"/>
              <a:gd name="connsiteX11" fmla="*/ 1598212 w 4556097"/>
              <a:gd name="connsiteY11" fmla="*/ 792143 h 1340782"/>
              <a:gd name="connsiteX12" fmla="*/ 1009816 w 4556097"/>
              <a:gd name="connsiteY12" fmla="*/ 823948 h 1340782"/>
              <a:gd name="connsiteX13" fmla="*/ 556592 w 4556097"/>
              <a:gd name="connsiteY13" fmla="*/ 815997 h 1340782"/>
              <a:gd name="connsiteX14" fmla="*/ 190832 w 4556097"/>
              <a:gd name="connsiteY14" fmla="*/ 831899 h 1340782"/>
              <a:gd name="connsiteX15" fmla="*/ 0 w 4556097"/>
              <a:gd name="connsiteY15" fmla="*/ 831899 h 1340782"/>
              <a:gd name="connsiteX16" fmla="*/ 0 w 4556097"/>
              <a:gd name="connsiteY16" fmla="*/ 831899 h 1340782"/>
              <a:gd name="connsiteX17" fmla="*/ 0 w 4556097"/>
              <a:gd name="connsiteY17" fmla="*/ 831899 h 1340782"/>
              <a:gd name="connsiteX0" fmla="*/ 4556097 w 4556097"/>
              <a:gd name="connsiteY0" fmla="*/ 1359499 h 1359499"/>
              <a:gd name="connsiteX1" fmla="*/ 4158533 w 4556097"/>
              <a:gd name="connsiteY1" fmla="*/ 1272036 h 1359499"/>
              <a:gd name="connsiteX2" fmla="*/ 3872285 w 4556097"/>
              <a:gd name="connsiteY2" fmla="*/ 794957 h 1359499"/>
              <a:gd name="connsiteX3" fmla="*/ 3792772 w 4556097"/>
              <a:gd name="connsiteY3" fmla="*/ 612077 h 1359499"/>
              <a:gd name="connsiteX4" fmla="*/ 3546282 w 4556097"/>
              <a:gd name="connsiteY4" fmla="*/ 31632 h 1359499"/>
              <a:gd name="connsiteX5" fmla="*/ 3283889 w 4556097"/>
              <a:gd name="connsiteY5" fmla="*/ 119096 h 1359499"/>
              <a:gd name="connsiteX6" fmla="*/ 3077155 w 4556097"/>
              <a:gd name="connsiteY6" fmla="*/ 476905 h 1359499"/>
              <a:gd name="connsiteX7" fmla="*/ 2719346 w 4556097"/>
              <a:gd name="connsiteY7" fmla="*/ 325830 h 1359499"/>
              <a:gd name="connsiteX8" fmla="*/ 2703444 w 4556097"/>
              <a:gd name="connsiteY8" fmla="*/ 667736 h 1359499"/>
              <a:gd name="connsiteX9" fmla="*/ 2456953 w 4556097"/>
              <a:gd name="connsiteY9" fmla="*/ 787006 h 1359499"/>
              <a:gd name="connsiteX10" fmla="*/ 1971924 w 4556097"/>
              <a:gd name="connsiteY10" fmla="*/ 818811 h 1359499"/>
              <a:gd name="connsiteX11" fmla="*/ 1598212 w 4556097"/>
              <a:gd name="connsiteY11" fmla="*/ 810860 h 1359499"/>
              <a:gd name="connsiteX12" fmla="*/ 1009816 w 4556097"/>
              <a:gd name="connsiteY12" fmla="*/ 842665 h 1359499"/>
              <a:gd name="connsiteX13" fmla="*/ 556592 w 4556097"/>
              <a:gd name="connsiteY13" fmla="*/ 834714 h 1359499"/>
              <a:gd name="connsiteX14" fmla="*/ 190832 w 4556097"/>
              <a:gd name="connsiteY14" fmla="*/ 850616 h 1359499"/>
              <a:gd name="connsiteX15" fmla="*/ 0 w 4556097"/>
              <a:gd name="connsiteY15" fmla="*/ 850616 h 1359499"/>
              <a:gd name="connsiteX16" fmla="*/ 0 w 4556097"/>
              <a:gd name="connsiteY16" fmla="*/ 850616 h 1359499"/>
              <a:gd name="connsiteX17" fmla="*/ 0 w 4556097"/>
              <a:gd name="connsiteY17" fmla="*/ 850616 h 1359499"/>
              <a:gd name="connsiteX0" fmla="*/ 4556097 w 4556097"/>
              <a:gd name="connsiteY0" fmla="*/ 1355961 h 1355961"/>
              <a:gd name="connsiteX1" fmla="*/ 4158533 w 4556097"/>
              <a:gd name="connsiteY1" fmla="*/ 1268498 h 1355961"/>
              <a:gd name="connsiteX2" fmla="*/ 3872285 w 4556097"/>
              <a:gd name="connsiteY2" fmla="*/ 791419 h 1355961"/>
              <a:gd name="connsiteX3" fmla="*/ 3792772 w 4556097"/>
              <a:gd name="connsiteY3" fmla="*/ 608539 h 1355961"/>
              <a:gd name="connsiteX4" fmla="*/ 3546282 w 4556097"/>
              <a:gd name="connsiteY4" fmla="*/ 28094 h 1355961"/>
              <a:gd name="connsiteX5" fmla="*/ 3283889 w 4556097"/>
              <a:gd name="connsiteY5" fmla="*/ 115558 h 1355961"/>
              <a:gd name="connsiteX6" fmla="*/ 3077155 w 4556097"/>
              <a:gd name="connsiteY6" fmla="*/ 473367 h 1355961"/>
              <a:gd name="connsiteX7" fmla="*/ 2719346 w 4556097"/>
              <a:gd name="connsiteY7" fmla="*/ 322292 h 1355961"/>
              <a:gd name="connsiteX8" fmla="*/ 2703444 w 4556097"/>
              <a:gd name="connsiteY8" fmla="*/ 664198 h 1355961"/>
              <a:gd name="connsiteX9" fmla="*/ 2456953 w 4556097"/>
              <a:gd name="connsiteY9" fmla="*/ 783468 h 1355961"/>
              <a:gd name="connsiteX10" fmla="*/ 1971924 w 4556097"/>
              <a:gd name="connsiteY10" fmla="*/ 815273 h 1355961"/>
              <a:gd name="connsiteX11" fmla="*/ 1598212 w 4556097"/>
              <a:gd name="connsiteY11" fmla="*/ 807322 h 1355961"/>
              <a:gd name="connsiteX12" fmla="*/ 1009816 w 4556097"/>
              <a:gd name="connsiteY12" fmla="*/ 839127 h 1355961"/>
              <a:gd name="connsiteX13" fmla="*/ 556592 w 4556097"/>
              <a:gd name="connsiteY13" fmla="*/ 831176 h 1355961"/>
              <a:gd name="connsiteX14" fmla="*/ 190832 w 4556097"/>
              <a:gd name="connsiteY14" fmla="*/ 847078 h 1355961"/>
              <a:gd name="connsiteX15" fmla="*/ 0 w 4556097"/>
              <a:gd name="connsiteY15" fmla="*/ 847078 h 1355961"/>
              <a:gd name="connsiteX16" fmla="*/ 0 w 4556097"/>
              <a:gd name="connsiteY16" fmla="*/ 847078 h 1355961"/>
              <a:gd name="connsiteX17" fmla="*/ 0 w 4556097"/>
              <a:gd name="connsiteY17" fmla="*/ 847078 h 1355961"/>
              <a:gd name="connsiteX0" fmla="*/ 4556097 w 4556097"/>
              <a:gd name="connsiteY0" fmla="*/ 1371503 h 1371503"/>
              <a:gd name="connsiteX1" fmla="*/ 4158533 w 4556097"/>
              <a:gd name="connsiteY1" fmla="*/ 1284040 h 1371503"/>
              <a:gd name="connsiteX2" fmla="*/ 3872285 w 4556097"/>
              <a:gd name="connsiteY2" fmla="*/ 806961 h 1371503"/>
              <a:gd name="connsiteX3" fmla="*/ 3792772 w 4556097"/>
              <a:gd name="connsiteY3" fmla="*/ 624081 h 1371503"/>
              <a:gd name="connsiteX4" fmla="*/ 3546282 w 4556097"/>
              <a:gd name="connsiteY4" fmla="*/ 43636 h 1371503"/>
              <a:gd name="connsiteX5" fmla="*/ 3283889 w 4556097"/>
              <a:gd name="connsiteY5" fmla="*/ 75441 h 1371503"/>
              <a:gd name="connsiteX6" fmla="*/ 3077155 w 4556097"/>
              <a:gd name="connsiteY6" fmla="*/ 488909 h 1371503"/>
              <a:gd name="connsiteX7" fmla="*/ 2719346 w 4556097"/>
              <a:gd name="connsiteY7" fmla="*/ 337834 h 1371503"/>
              <a:gd name="connsiteX8" fmla="*/ 2703444 w 4556097"/>
              <a:gd name="connsiteY8" fmla="*/ 679740 h 1371503"/>
              <a:gd name="connsiteX9" fmla="*/ 2456953 w 4556097"/>
              <a:gd name="connsiteY9" fmla="*/ 799010 h 1371503"/>
              <a:gd name="connsiteX10" fmla="*/ 1971924 w 4556097"/>
              <a:gd name="connsiteY10" fmla="*/ 830815 h 1371503"/>
              <a:gd name="connsiteX11" fmla="*/ 1598212 w 4556097"/>
              <a:gd name="connsiteY11" fmla="*/ 822864 h 1371503"/>
              <a:gd name="connsiteX12" fmla="*/ 1009816 w 4556097"/>
              <a:gd name="connsiteY12" fmla="*/ 854669 h 1371503"/>
              <a:gd name="connsiteX13" fmla="*/ 556592 w 4556097"/>
              <a:gd name="connsiteY13" fmla="*/ 846718 h 1371503"/>
              <a:gd name="connsiteX14" fmla="*/ 190832 w 4556097"/>
              <a:gd name="connsiteY14" fmla="*/ 862620 h 1371503"/>
              <a:gd name="connsiteX15" fmla="*/ 0 w 4556097"/>
              <a:gd name="connsiteY15" fmla="*/ 862620 h 1371503"/>
              <a:gd name="connsiteX16" fmla="*/ 0 w 4556097"/>
              <a:gd name="connsiteY16" fmla="*/ 862620 h 1371503"/>
              <a:gd name="connsiteX17" fmla="*/ 0 w 4556097"/>
              <a:gd name="connsiteY17" fmla="*/ 862620 h 1371503"/>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719346 w 4556097"/>
              <a:gd name="connsiteY7" fmla="*/ 331165 h 1364834"/>
              <a:gd name="connsiteX8" fmla="*/ 2703444 w 4556097"/>
              <a:gd name="connsiteY8" fmla="*/ 673071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673071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8783 w 4556097"/>
              <a:gd name="connsiteY14" fmla="*/ 895708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8783 w 4556097"/>
              <a:gd name="connsiteY14" fmla="*/ 895708 h 1364834"/>
              <a:gd name="connsiteX15" fmla="*/ 0 w 4556097"/>
              <a:gd name="connsiteY15" fmla="*/ 855951 h 1364834"/>
              <a:gd name="connsiteX16" fmla="*/ 0 w 4556097"/>
              <a:gd name="connsiteY16" fmla="*/ 855951 h 1364834"/>
              <a:gd name="connsiteX17" fmla="*/ 0 w 4556097"/>
              <a:gd name="connsiteY17" fmla="*/ 911610 h 1364834"/>
              <a:gd name="connsiteX0" fmla="*/ 4556097 w 4556097"/>
              <a:gd name="connsiteY0" fmla="*/ 1331948 h 1331948"/>
              <a:gd name="connsiteX1" fmla="*/ 4158533 w 4556097"/>
              <a:gd name="connsiteY1" fmla="*/ 1244485 h 1331948"/>
              <a:gd name="connsiteX2" fmla="*/ 3872285 w 4556097"/>
              <a:gd name="connsiteY2" fmla="*/ 767406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31948 h 1331948"/>
              <a:gd name="connsiteX1" fmla="*/ 4198289 w 4556097"/>
              <a:gd name="connsiteY1" fmla="*/ 1180874 h 1331948"/>
              <a:gd name="connsiteX2" fmla="*/ 3872285 w 4556097"/>
              <a:gd name="connsiteY2" fmla="*/ 767406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31948 h 1331948"/>
              <a:gd name="connsiteX1" fmla="*/ 4198289 w 4556097"/>
              <a:gd name="connsiteY1" fmla="*/ 1180874 h 1331948"/>
              <a:gd name="connsiteX2" fmla="*/ 4007457 w 4556097"/>
              <a:gd name="connsiteY2" fmla="*/ 743552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24056 h 1324056"/>
              <a:gd name="connsiteX1" fmla="*/ 4198289 w 4556097"/>
              <a:gd name="connsiteY1" fmla="*/ 1172982 h 1324056"/>
              <a:gd name="connsiteX2" fmla="*/ 4007457 w 4556097"/>
              <a:gd name="connsiteY2" fmla="*/ 735660 h 1324056"/>
              <a:gd name="connsiteX3" fmla="*/ 3927944 w 4556097"/>
              <a:gd name="connsiteY3" fmla="*/ 385803 h 1324056"/>
              <a:gd name="connsiteX4" fmla="*/ 3546282 w 4556097"/>
              <a:gd name="connsiteY4" fmla="*/ 75702 h 1324056"/>
              <a:gd name="connsiteX5" fmla="*/ 3283889 w 4556097"/>
              <a:gd name="connsiteY5" fmla="*/ 27994 h 1324056"/>
              <a:gd name="connsiteX6" fmla="*/ 3077155 w 4556097"/>
              <a:gd name="connsiteY6" fmla="*/ 441462 h 1324056"/>
              <a:gd name="connsiteX7" fmla="*/ 2926080 w 4556097"/>
              <a:gd name="connsiteY7" fmla="*/ 616391 h 1324056"/>
              <a:gd name="connsiteX8" fmla="*/ 2703444 w 4556097"/>
              <a:gd name="connsiteY8" fmla="*/ 687952 h 1324056"/>
              <a:gd name="connsiteX9" fmla="*/ 2456953 w 4556097"/>
              <a:gd name="connsiteY9" fmla="*/ 751563 h 1324056"/>
              <a:gd name="connsiteX10" fmla="*/ 1971924 w 4556097"/>
              <a:gd name="connsiteY10" fmla="*/ 783368 h 1324056"/>
              <a:gd name="connsiteX11" fmla="*/ 1598212 w 4556097"/>
              <a:gd name="connsiteY11" fmla="*/ 775417 h 1324056"/>
              <a:gd name="connsiteX12" fmla="*/ 1009816 w 4556097"/>
              <a:gd name="connsiteY12" fmla="*/ 807222 h 1324056"/>
              <a:gd name="connsiteX13" fmla="*/ 556592 w 4556097"/>
              <a:gd name="connsiteY13" fmla="*/ 831076 h 1324056"/>
              <a:gd name="connsiteX14" fmla="*/ 198783 w 4556097"/>
              <a:gd name="connsiteY14" fmla="*/ 854930 h 1324056"/>
              <a:gd name="connsiteX15" fmla="*/ 0 w 4556097"/>
              <a:gd name="connsiteY15" fmla="*/ 815173 h 1324056"/>
              <a:gd name="connsiteX16" fmla="*/ 0 w 4556097"/>
              <a:gd name="connsiteY16" fmla="*/ 815173 h 1324056"/>
              <a:gd name="connsiteX17" fmla="*/ 0 w 4556097"/>
              <a:gd name="connsiteY17" fmla="*/ 870832 h 1324056"/>
              <a:gd name="connsiteX0" fmla="*/ 4556097 w 4556097"/>
              <a:gd name="connsiteY0" fmla="*/ 1324056 h 1324056"/>
              <a:gd name="connsiteX1" fmla="*/ 4198289 w 4556097"/>
              <a:gd name="connsiteY1" fmla="*/ 1172982 h 1324056"/>
              <a:gd name="connsiteX2" fmla="*/ 4086970 w 4556097"/>
              <a:gd name="connsiteY2" fmla="*/ 783368 h 1324056"/>
              <a:gd name="connsiteX3" fmla="*/ 3927944 w 4556097"/>
              <a:gd name="connsiteY3" fmla="*/ 385803 h 1324056"/>
              <a:gd name="connsiteX4" fmla="*/ 3546282 w 4556097"/>
              <a:gd name="connsiteY4" fmla="*/ 75702 h 1324056"/>
              <a:gd name="connsiteX5" fmla="*/ 3283889 w 4556097"/>
              <a:gd name="connsiteY5" fmla="*/ 27994 h 1324056"/>
              <a:gd name="connsiteX6" fmla="*/ 3077155 w 4556097"/>
              <a:gd name="connsiteY6" fmla="*/ 441462 h 1324056"/>
              <a:gd name="connsiteX7" fmla="*/ 2926080 w 4556097"/>
              <a:gd name="connsiteY7" fmla="*/ 616391 h 1324056"/>
              <a:gd name="connsiteX8" fmla="*/ 2703444 w 4556097"/>
              <a:gd name="connsiteY8" fmla="*/ 687952 h 1324056"/>
              <a:gd name="connsiteX9" fmla="*/ 2456953 w 4556097"/>
              <a:gd name="connsiteY9" fmla="*/ 751563 h 1324056"/>
              <a:gd name="connsiteX10" fmla="*/ 1971924 w 4556097"/>
              <a:gd name="connsiteY10" fmla="*/ 783368 h 1324056"/>
              <a:gd name="connsiteX11" fmla="*/ 1598212 w 4556097"/>
              <a:gd name="connsiteY11" fmla="*/ 775417 h 1324056"/>
              <a:gd name="connsiteX12" fmla="*/ 1009816 w 4556097"/>
              <a:gd name="connsiteY12" fmla="*/ 807222 h 1324056"/>
              <a:gd name="connsiteX13" fmla="*/ 556592 w 4556097"/>
              <a:gd name="connsiteY13" fmla="*/ 831076 h 1324056"/>
              <a:gd name="connsiteX14" fmla="*/ 198783 w 4556097"/>
              <a:gd name="connsiteY14" fmla="*/ 854930 h 1324056"/>
              <a:gd name="connsiteX15" fmla="*/ 0 w 4556097"/>
              <a:gd name="connsiteY15" fmla="*/ 815173 h 1324056"/>
              <a:gd name="connsiteX16" fmla="*/ 0 w 4556097"/>
              <a:gd name="connsiteY16" fmla="*/ 815173 h 1324056"/>
              <a:gd name="connsiteX17" fmla="*/ 0 w 4556097"/>
              <a:gd name="connsiteY17" fmla="*/ 870832 h 1324056"/>
              <a:gd name="connsiteX0" fmla="*/ 4556097 w 4556097"/>
              <a:gd name="connsiteY0" fmla="*/ 1299547 h 1299547"/>
              <a:gd name="connsiteX1" fmla="*/ 4198289 w 4556097"/>
              <a:gd name="connsiteY1" fmla="*/ 1148473 h 1299547"/>
              <a:gd name="connsiteX2" fmla="*/ 4086970 w 4556097"/>
              <a:gd name="connsiteY2" fmla="*/ 758859 h 1299547"/>
              <a:gd name="connsiteX3" fmla="*/ 3927944 w 4556097"/>
              <a:gd name="connsiteY3" fmla="*/ 361294 h 1299547"/>
              <a:gd name="connsiteX4" fmla="*/ 3753016 w 4556097"/>
              <a:gd name="connsiteY4" fmla="*/ 226122 h 1299547"/>
              <a:gd name="connsiteX5" fmla="*/ 3283889 w 4556097"/>
              <a:gd name="connsiteY5" fmla="*/ 3485 h 1299547"/>
              <a:gd name="connsiteX6" fmla="*/ 3077155 w 4556097"/>
              <a:gd name="connsiteY6" fmla="*/ 416953 h 1299547"/>
              <a:gd name="connsiteX7" fmla="*/ 2926080 w 4556097"/>
              <a:gd name="connsiteY7" fmla="*/ 591882 h 1299547"/>
              <a:gd name="connsiteX8" fmla="*/ 2703444 w 4556097"/>
              <a:gd name="connsiteY8" fmla="*/ 663443 h 1299547"/>
              <a:gd name="connsiteX9" fmla="*/ 2456953 w 4556097"/>
              <a:gd name="connsiteY9" fmla="*/ 727054 h 1299547"/>
              <a:gd name="connsiteX10" fmla="*/ 1971924 w 4556097"/>
              <a:gd name="connsiteY10" fmla="*/ 758859 h 1299547"/>
              <a:gd name="connsiteX11" fmla="*/ 1598212 w 4556097"/>
              <a:gd name="connsiteY11" fmla="*/ 750908 h 1299547"/>
              <a:gd name="connsiteX12" fmla="*/ 1009816 w 4556097"/>
              <a:gd name="connsiteY12" fmla="*/ 782713 h 1299547"/>
              <a:gd name="connsiteX13" fmla="*/ 556592 w 4556097"/>
              <a:gd name="connsiteY13" fmla="*/ 806567 h 1299547"/>
              <a:gd name="connsiteX14" fmla="*/ 198783 w 4556097"/>
              <a:gd name="connsiteY14" fmla="*/ 830421 h 1299547"/>
              <a:gd name="connsiteX15" fmla="*/ 0 w 4556097"/>
              <a:gd name="connsiteY15" fmla="*/ 790664 h 1299547"/>
              <a:gd name="connsiteX16" fmla="*/ 0 w 4556097"/>
              <a:gd name="connsiteY16" fmla="*/ 790664 h 1299547"/>
              <a:gd name="connsiteX17" fmla="*/ 0 w 4556097"/>
              <a:gd name="connsiteY17" fmla="*/ 846323 h 1299547"/>
              <a:gd name="connsiteX0" fmla="*/ 4556097 w 4556097"/>
              <a:gd name="connsiteY0" fmla="*/ 1298853 h 1298853"/>
              <a:gd name="connsiteX1" fmla="*/ 4198289 w 4556097"/>
              <a:gd name="connsiteY1" fmla="*/ 1147779 h 1298853"/>
              <a:gd name="connsiteX2" fmla="*/ 4086970 w 4556097"/>
              <a:gd name="connsiteY2" fmla="*/ 758165 h 1298853"/>
              <a:gd name="connsiteX3" fmla="*/ 3927944 w 4556097"/>
              <a:gd name="connsiteY3" fmla="*/ 360600 h 1298853"/>
              <a:gd name="connsiteX4" fmla="*/ 3753016 w 4556097"/>
              <a:gd name="connsiteY4" fmla="*/ 225428 h 1298853"/>
              <a:gd name="connsiteX5" fmla="*/ 3283889 w 4556097"/>
              <a:gd name="connsiteY5" fmla="*/ 2791 h 1298853"/>
              <a:gd name="connsiteX6" fmla="*/ 3077155 w 4556097"/>
              <a:gd name="connsiteY6" fmla="*/ 416259 h 1298853"/>
              <a:gd name="connsiteX7" fmla="*/ 2926080 w 4556097"/>
              <a:gd name="connsiteY7" fmla="*/ 591188 h 1298853"/>
              <a:gd name="connsiteX8" fmla="*/ 2703444 w 4556097"/>
              <a:gd name="connsiteY8" fmla="*/ 662749 h 1298853"/>
              <a:gd name="connsiteX9" fmla="*/ 2456953 w 4556097"/>
              <a:gd name="connsiteY9" fmla="*/ 726360 h 1298853"/>
              <a:gd name="connsiteX10" fmla="*/ 1971924 w 4556097"/>
              <a:gd name="connsiteY10" fmla="*/ 758165 h 1298853"/>
              <a:gd name="connsiteX11" fmla="*/ 1598212 w 4556097"/>
              <a:gd name="connsiteY11" fmla="*/ 750214 h 1298853"/>
              <a:gd name="connsiteX12" fmla="*/ 1009816 w 4556097"/>
              <a:gd name="connsiteY12" fmla="*/ 782019 h 1298853"/>
              <a:gd name="connsiteX13" fmla="*/ 556592 w 4556097"/>
              <a:gd name="connsiteY13" fmla="*/ 805873 h 1298853"/>
              <a:gd name="connsiteX14" fmla="*/ 198783 w 4556097"/>
              <a:gd name="connsiteY14" fmla="*/ 829727 h 1298853"/>
              <a:gd name="connsiteX15" fmla="*/ 0 w 4556097"/>
              <a:gd name="connsiteY15" fmla="*/ 789970 h 1298853"/>
              <a:gd name="connsiteX16" fmla="*/ 0 w 4556097"/>
              <a:gd name="connsiteY16" fmla="*/ 789970 h 1298853"/>
              <a:gd name="connsiteX17" fmla="*/ 0 w 4556097"/>
              <a:gd name="connsiteY17" fmla="*/ 845629 h 1298853"/>
              <a:gd name="connsiteX0" fmla="*/ 4556097 w 4556097"/>
              <a:gd name="connsiteY0" fmla="*/ 1074691 h 1074691"/>
              <a:gd name="connsiteX1" fmla="*/ 4198289 w 4556097"/>
              <a:gd name="connsiteY1" fmla="*/ 923617 h 1074691"/>
              <a:gd name="connsiteX2" fmla="*/ 4086970 w 4556097"/>
              <a:gd name="connsiteY2" fmla="*/ 534003 h 1074691"/>
              <a:gd name="connsiteX3" fmla="*/ 3927944 w 4556097"/>
              <a:gd name="connsiteY3" fmla="*/ 136438 h 1074691"/>
              <a:gd name="connsiteX4" fmla="*/ 3753016 w 4556097"/>
              <a:gd name="connsiteY4" fmla="*/ 1266 h 1074691"/>
              <a:gd name="connsiteX5" fmla="*/ 3498575 w 4556097"/>
              <a:gd name="connsiteY5" fmla="*/ 200048 h 1074691"/>
              <a:gd name="connsiteX6" fmla="*/ 3077155 w 4556097"/>
              <a:gd name="connsiteY6" fmla="*/ 192097 h 1074691"/>
              <a:gd name="connsiteX7" fmla="*/ 2926080 w 4556097"/>
              <a:gd name="connsiteY7" fmla="*/ 367026 h 1074691"/>
              <a:gd name="connsiteX8" fmla="*/ 2703444 w 4556097"/>
              <a:gd name="connsiteY8" fmla="*/ 438587 h 1074691"/>
              <a:gd name="connsiteX9" fmla="*/ 2456953 w 4556097"/>
              <a:gd name="connsiteY9" fmla="*/ 502198 h 1074691"/>
              <a:gd name="connsiteX10" fmla="*/ 1971924 w 4556097"/>
              <a:gd name="connsiteY10" fmla="*/ 534003 h 1074691"/>
              <a:gd name="connsiteX11" fmla="*/ 1598212 w 4556097"/>
              <a:gd name="connsiteY11" fmla="*/ 526052 h 1074691"/>
              <a:gd name="connsiteX12" fmla="*/ 1009816 w 4556097"/>
              <a:gd name="connsiteY12" fmla="*/ 557857 h 1074691"/>
              <a:gd name="connsiteX13" fmla="*/ 556592 w 4556097"/>
              <a:gd name="connsiteY13" fmla="*/ 581711 h 1074691"/>
              <a:gd name="connsiteX14" fmla="*/ 198783 w 4556097"/>
              <a:gd name="connsiteY14" fmla="*/ 605565 h 1074691"/>
              <a:gd name="connsiteX15" fmla="*/ 0 w 4556097"/>
              <a:gd name="connsiteY15" fmla="*/ 565808 h 1074691"/>
              <a:gd name="connsiteX16" fmla="*/ 0 w 4556097"/>
              <a:gd name="connsiteY16" fmla="*/ 565808 h 1074691"/>
              <a:gd name="connsiteX17" fmla="*/ 0 w 4556097"/>
              <a:gd name="connsiteY17" fmla="*/ 621467 h 1074691"/>
              <a:gd name="connsiteX0" fmla="*/ 4556097 w 4556097"/>
              <a:gd name="connsiteY0" fmla="*/ 1074691 h 1074691"/>
              <a:gd name="connsiteX1" fmla="*/ 4198289 w 4556097"/>
              <a:gd name="connsiteY1" fmla="*/ 923617 h 1074691"/>
              <a:gd name="connsiteX2" fmla="*/ 4086970 w 4556097"/>
              <a:gd name="connsiteY2" fmla="*/ 534003 h 1074691"/>
              <a:gd name="connsiteX3" fmla="*/ 3927944 w 4556097"/>
              <a:gd name="connsiteY3" fmla="*/ 136438 h 1074691"/>
              <a:gd name="connsiteX4" fmla="*/ 3753016 w 4556097"/>
              <a:gd name="connsiteY4" fmla="*/ 1266 h 1074691"/>
              <a:gd name="connsiteX5" fmla="*/ 3498575 w 4556097"/>
              <a:gd name="connsiteY5" fmla="*/ 200048 h 1074691"/>
              <a:gd name="connsiteX6" fmla="*/ 3419061 w 4556097"/>
              <a:gd name="connsiteY6" fmla="*/ 685078 h 1074691"/>
              <a:gd name="connsiteX7" fmla="*/ 2926080 w 4556097"/>
              <a:gd name="connsiteY7" fmla="*/ 367026 h 1074691"/>
              <a:gd name="connsiteX8" fmla="*/ 2703444 w 4556097"/>
              <a:gd name="connsiteY8" fmla="*/ 438587 h 1074691"/>
              <a:gd name="connsiteX9" fmla="*/ 2456953 w 4556097"/>
              <a:gd name="connsiteY9" fmla="*/ 502198 h 1074691"/>
              <a:gd name="connsiteX10" fmla="*/ 1971924 w 4556097"/>
              <a:gd name="connsiteY10" fmla="*/ 534003 h 1074691"/>
              <a:gd name="connsiteX11" fmla="*/ 1598212 w 4556097"/>
              <a:gd name="connsiteY11" fmla="*/ 526052 h 1074691"/>
              <a:gd name="connsiteX12" fmla="*/ 1009816 w 4556097"/>
              <a:gd name="connsiteY12" fmla="*/ 557857 h 1074691"/>
              <a:gd name="connsiteX13" fmla="*/ 556592 w 4556097"/>
              <a:gd name="connsiteY13" fmla="*/ 581711 h 1074691"/>
              <a:gd name="connsiteX14" fmla="*/ 198783 w 4556097"/>
              <a:gd name="connsiteY14" fmla="*/ 605565 h 1074691"/>
              <a:gd name="connsiteX15" fmla="*/ 0 w 4556097"/>
              <a:gd name="connsiteY15" fmla="*/ 565808 h 1074691"/>
              <a:gd name="connsiteX16" fmla="*/ 0 w 4556097"/>
              <a:gd name="connsiteY16" fmla="*/ 565808 h 1074691"/>
              <a:gd name="connsiteX17" fmla="*/ 0 w 4556097"/>
              <a:gd name="connsiteY17" fmla="*/ 621467 h 1074691"/>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926080 w 4556097"/>
              <a:gd name="connsiteY7" fmla="*/ 368939 h 1076604"/>
              <a:gd name="connsiteX8" fmla="*/ 2703444 w 4556097"/>
              <a:gd name="connsiteY8" fmla="*/ 44050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703444 w 4556097"/>
              <a:gd name="connsiteY8" fmla="*/ 44050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782407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782407 h 1076604"/>
              <a:gd name="connsiteX10" fmla="*/ 1765190 w 4556097"/>
              <a:gd name="connsiteY10" fmla="*/ 774455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399429 w 4556097"/>
              <a:gd name="connsiteY11" fmla="*/ 798309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399429 w 4556097"/>
              <a:gd name="connsiteY11" fmla="*/ 798309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99429 w 4556097"/>
              <a:gd name="connsiteY11" fmla="*/ 798309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222637 w 4556097"/>
              <a:gd name="connsiteY14" fmla="*/ 79035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222637 w 4556097"/>
              <a:gd name="connsiteY14" fmla="*/ 790358 h 1076604"/>
              <a:gd name="connsiteX15" fmla="*/ 0 w 4556097"/>
              <a:gd name="connsiteY15" fmla="*/ 567721 h 1076604"/>
              <a:gd name="connsiteX16" fmla="*/ 0 w 4556097"/>
              <a:gd name="connsiteY16" fmla="*/ 567721 h 1076604"/>
              <a:gd name="connsiteX17" fmla="*/ 79513 w 4556097"/>
              <a:gd name="connsiteY17" fmla="*/ 830114 h 1076604"/>
              <a:gd name="connsiteX0" fmla="*/ 4557477 w 4557477"/>
              <a:gd name="connsiteY0" fmla="*/ 1076604 h 1076604"/>
              <a:gd name="connsiteX1" fmla="*/ 4199669 w 4557477"/>
              <a:gd name="connsiteY1" fmla="*/ 925530 h 1076604"/>
              <a:gd name="connsiteX2" fmla="*/ 4088350 w 4557477"/>
              <a:gd name="connsiteY2" fmla="*/ 535916 h 1076604"/>
              <a:gd name="connsiteX3" fmla="*/ 3929324 w 4557477"/>
              <a:gd name="connsiteY3" fmla="*/ 138351 h 1076604"/>
              <a:gd name="connsiteX4" fmla="*/ 3754396 w 4557477"/>
              <a:gd name="connsiteY4" fmla="*/ 3179 h 1076604"/>
              <a:gd name="connsiteX5" fmla="*/ 3603322 w 4557477"/>
              <a:gd name="connsiteY5" fmla="*/ 249669 h 1076604"/>
              <a:gd name="connsiteX6" fmla="*/ 3420441 w 4557477"/>
              <a:gd name="connsiteY6" fmla="*/ 686991 h 1076604"/>
              <a:gd name="connsiteX7" fmla="*/ 2847947 w 4557477"/>
              <a:gd name="connsiteY7" fmla="*/ 790358 h 1076604"/>
              <a:gd name="connsiteX8" fmla="*/ 2609408 w 4557477"/>
              <a:gd name="connsiteY8" fmla="*/ 806260 h 1076604"/>
              <a:gd name="connsiteX9" fmla="*/ 2275453 w 4557477"/>
              <a:gd name="connsiteY9" fmla="*/ 814212 h 1076604"/>
              <a:gd name="connsiteX10" fmla="*/ 1798375 w 4557477"/>
              <a:gd name="connsiteY10" fmla="*/ 830114 h 1076604"/>
              <a:gd name="connsiteX11" fmla="*/ 1384907 w 4557477"/>
              <a:gd name="connsiteY11" fmla="*/ 853968 h 1076604"/>
              <a:gd name="connsiteX12" fmla="*/ 899879 w 4557477"/>
              <a:gd name="connsiteY12" fmla="*/ 822163 h 1076604"/>
              <a:gd name="connsiteX13" fmla="*/ 486410 w 4557477"/>
              <a:gd name="connsiteY13" fmla="*/ 806261 h 1076604"/>
              <a:gd name="connsiteX14" fmla="*/ 224017 w 4557477"/>
              <a:gd name="connsiteY14" fmla="*/ 790358 h 1076604"/>
              <a:gd name="connsiteX15" fmla="*/ 1380 w 4557477"/>
              <a:gd name="connsiteY15" fmla="*/ 567721 h 1076604"/>
              <a:gd name="connsiteX16" fmla="*/ 136553 w 4557477"/>
              <a:gd name="connsiteY16" fmla="*/ 806260 h 1076604"/>
              <a:gd name="connsiteX17" fmla="*/ 80893 w 4557477"/>
              <a:gd name="connsiteY17" fmla="*/ 830114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272210 w 4929808"/>
              <a:gd name="connsiteY12" fmla="*/ 822163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508884 w 4929808"/>
              <a:gd name="connsiteY16" fmla="*/ 80626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272210 w 4929808"/>
              <a:gd name="connsiteY12" fmla="*/ 822163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874643 w 4929808"/>
              <a:gd name="connsiteY14" fmla="*/ 838066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874643 w 4929808"/>
              <a:gd name="connsiteY14" fmla="*/ 838066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922350 w 4929808"/>
              <a:gd name="connsiteY14" fmla="*/ 85396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63325 w 4929808"/>
              <a:gd name="connsiteY15" fmla="*/ 846017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63325 w 4929808"/>
              <a:gd name="connsiteY15" fmla="*/ 846017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87198 w 4929808"/>
              <a:gd name="connsiteY15" fmla="*/ 875712 h 1076604"/>
              <a:gd name="connsiteX16" fmla="*/ 763325 w 4929808"/>
              <a:gd name="connsiteY16" fmla="*/ 846017 h 1076604"/>
              <a:gd name="connsiteX17" fmla="*/ 206734 w 4929808"/>
              <a:gd name="connsiteY17" fmla="*/ 686990 h 1076604"/>
              <a:gd name="connsiteX18" fmla="*/ 0 w 4929808"/>
              <a:gd name="connsiteY18"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87198 w 4929808"/>
              <a:gd name="connsiteY15" fmla="*/ 875712 h 1076604"/>
              <a:gd name="connsiteX16" fmla="*/ 763325 w 4929808"/>
              <a:gd name="connsiteY16" fmla="*/ 846017 h 1076604"/>
              <a:gd name="connsiteX17" fmla="*/ 659959 w 4929808"/>
              <a:gd name="connsiteY17" fmla="*/ 853968 h 1076604"/>
              <a:gd name="connsiteX18" fmla="*/ 0 w 4929808"/>
              <a:gd name="connsiteY18" fmla="*/ 774455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453223 w 4460681"/>
              <a:gd name="connsiteY14" fmla="*/ 853968 h 1076604"/>
              <a:gd name="connsiteX15" fmla="*/ 31807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1807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69825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76604 h 1076604"/>
              <a:gd name="connsiteX1" fmla="*/ 4173483 w 4460681"/>
              <a:gd name="connsiteY1" fmla="*/ 99261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80461 h 1080461"/>
              <a:gd name="connsiteX1" fmla="*/ 4173483 w 4460681"/>
              <a:gd name="connsiteY1" fmla="*/ 996467 h 1080461"/>
              <a:gd name="connsiteX2" fmla="*/ 4097469 w 4460681"/>
              <a:gd name="connsiteY2" fmla="*/ 871640 h 1080461"/>
              <a:gd name="connsiteX3" fmla="*/ 3832528 w 4460681"/>
              <a:gd name="connsiteY3" fmla="*/ 142208 h 1080461"/>
              <a:gd name="connsiteX4" fmla="*/ 3657600 w 4460681"/>
              <a:gd name="connsiteY4" fmla="*/ 7036 h 1080461"/>
              <a:gd name="connsiteX5" fmla="*/ 3506526 w 4460681"/>
              <a:gd name="connsiteY5" fmla="*/ 253526 h 1080461"/>
              <a:gd name="connsiteX6" fmla="*/ 3323645 w 4460681"/>
              <a:gd name="connsiteY6" fmla="*/ 690848 h 1080461"/>
              <a:gd name="connsiteX7" fmla="*/ 2751151 w 4460681"/>
              <a:gd name="connsiteY7" fmla="*/ 794215 h 1080461"/>
              <a:gd name="connsiteX8" fmla="*/ 2512612 w 4460681"/>
              <a:gd name="connsiteY8" fmla="*/ 810117 h 1080461"/>
              <a:gd name="connsiteX9" fmla="*/ 2178657 w 4460681"/>
              <a:gd name="connsiteY9" fmla="*/ 818069 h 1080461"/>
              <a:gd name="connsiteX10" fmla="*/ 1701579 w 4460681"/>
              <a:gd name="connsiteY10" fmla="*/ 833971 h 1080461"/>
              <a:gd name="connsiteX11" fmla="*/ 1288111 w 4460681"/>
              <a:gd name="connsiteY11" fmla="*/ 857825 h 1080461"/>
              <a:gd name="connsiteX12" fmla="*/ 1033671 w 4460681"/>
              <a:gd name="connsiteY12" fmla="*/ 857825 h 1080461"/>
              <a:gd name="connsiteX13" fmla="*/ 803082 w 4460681"/>
              <a:gd name="connsiteY13" fmla="*/ 865777 h 1080461"/>
              <a:gd name="connsiteX14" fmla="*/ 537792 w 4460681"/>
              <a:gd name="connsiteY14" fmla="*/ 873682 h 1080461"/>
              <a:gd name="connsiteX15" fmla="*/ 365641 w 4460681"/>
              <a:gd name="connsiteY15" fmla="*/ 879569 h 1080461"/>
              <a:gd name="connsiteX16" fmla="*/ 283627 w 4460681"/>
              <a:gd name="connsiteY16" fmla="*/ 881587 h 1080461"/>
              <a:gd name="connsiteX17" fmla="*/ 196118 w 4460681"/>
              <a:gd name="connsiteY17" fmla="*/ 884253 h 1080461"/>
              <a:gd name="connsiteX18" fmla="*/ 0 w 4460681"/>
              <a:gd name="connsiteY18" fmla="*/ 900110 h 1080461"/>
              <a:gd name="connsiteX0" fmla="*/ 4460681 w 4460681"/>
              <a:gd name="connsiteY0" fmla="*/ 1090524 h 1090524"/>
              <a:gd name="connsiteX1" fmla="*/ 4173483 w 4460681"/>
              <a:gd name="connsiteY1" fmla="*/ 1006530 h 1090524"/>
              <a:gd name="connsiteX2" fmla="*/ 4097469 w 4460681"/>
              <a:gd name="connsiteY2" fmla="*/ 881703 h 1090524"/>
              <a:gd name="connsiteX3" fmla="*/ 4023175 w 4460681"/>
              <a:gd name="connsiteY3" fmla="*/ 734804 h 1090524"/>
              <a:gd name="connsiteX4" fmla="*/ 3657600 w 4460681"/>
              <a:gd name="connsiteY4" fmla="*/ 17099 h 1090524"/>
              <a:gd name="connsiteX5" fmla="*/ 3506526 w 4460681"/>
              <a:gd name="connsiteY5" fmla="*/ 263589 h 1090524"/>
              <a:gd name="connsiteX6" fmla="*/ 3323645 w 4460681"/>
              <a:gd name="connsiteY6" fmla="*/ 700911 h 1090524"/>
              <a:gd name="connsiteX7" fmla="*/ 2751151 w 4460681"/>
              <a:gd name="connsiteY7" fmla="*/ 804278 h 1090524"/>
              <a:gd name="connsiteX8" fmla="*/ 2512612 w 4460681"/>
              <a:gd name="connsiteY8" fmla="*/ 820180 h 1090524"/>
              <a:gd name="connsiteX9" fmla="*/ 2178657 w 4460681"/>
              <a:gd name="connsiteY9" fmla="*/ 828132 h 1090524"/>
              <a:gd name="connsiteX10" fmla="*/ 1701579 w 4460681"/>
              <a:gd name="connsiteY10" fmla="*/ 844034 h 1090524"/>
              <a:gd name="connsiteX11" fmla="*/ 1288111 w 4460681"/>
              <a:gd name="connsiteY11" fmla="*/ 867888 h 1090524"/>
              <a:gd name="connsiteX12" fmla="*/ 1033671 w 4460681"/>
              <a:gd name="connsiteY12" fmla="*/ 867888 h 1090524"/>
              <a:gd name="connsiteX13" fmla="*/ 803082 w 4460681"/>
              <a:gd name="connsiteY13" fmla="*/ 875840 h 1090524"/>
              <a:gd name="connsiteX14" fmla="*/ 537792 w 4460681"/>
              <a:gd name="connsiteY14" fmla="*/ 883745 h 1090524"/>
              <a:gd name="connsiteX15" fmla="*/ 365641 w 4460681"/>
              <a:gd name="connsiteY15" fmla="*/ 889632 h 1090524"/>
              <a:gd name="connsiteX16" fmla="*/ 283627 w 4460681"/>
              <a:gd name="connsiteY16" fmla="*/ 891650 h 1090524"/>
              <a:gd name="connsiteX17" fmla="*/ 196118 w 4460681"/>
              <a:gd name="connsiteY17" fmla="*/ 894316 h 1090524"/>
              <a:gd name="connsiteX18" fmla="*/ 0 w 4460681"/>
              <a:gd name="connsiteY18" fmla="*/ 910173 h 1090524"/>
              <a:gd name="connsiteX0" fmla="*/ 4460681 w 4460681"/>
              <a:gd name="connsiteY0" fmla="*/ 827043 h 827043"/>
              <a:gd name="connsiteX1" fmla="*/ 4173483 w 4460681"/>
              <a:gd name="connsiteY1" fmla="*/ 743049 h 827043"/>
              <a:gd name="connsiteX2" fmla="*/ 4097469 w 4460681"/>
              <a:gd name="connsiteY2" fmla="*/ 618222 h 827043"/>
              <a:gd name="connsiteX3" fmla="*/ 4023175 w 4460681"/>
              <a:gd name="connsiteY3" fmla="*/ 471323 h 827043"/>
              <a:gd name="connsiteX4" fmla="*/ 3897674 w 4460681"/>
              <a:gd name="connsiteY4" fmla="*/ 396169 h 827043"/>
              <a:gd name="connsiteX5" fmla="*/ 3506526 w 4460681"/>
              <a:gd name="connsiteY5" fmla="*/ 108 h 827043"/>
              <a:gd name="connsiteX6" fmla="*/ 3323645 w 4460681"/>
              <a:gd name="connsiteY6" fmla="*/ 437430 h 827043"/>
              <a:gd name="connsiteX7" fmla="*/ 2751151 w 4460681"/>
              <a:gd name="connsiteY7" fmla="*/ 540797 h 827043"/>
              <a:gd name="connsiteX8" fmla="*/ 2512612 w 4460681"/>
              <a:gd name="connsiteY8" fmla="*/ 556699 h 827043"/>
              <a:gd name="connsiteX9" fmla="*/ 2178657 w 4460681"/>
              <a:gd name="connsiteY9" fmla="*/ 564651 h 827043"/>
              <a:gd name="connsiteX10" fmla="*/ 1701579 w 4460681"/>
              <a:gd name="connsiteY10" fmla="*/ 580553 h 827043"/>
              <a:gd name="connsiteX11" fmla="*/ 1288111 w 4460681"/>
              <a:gd name="connsiteY11" fmla="*/ 604407 h 827043"/>
              <a:gd name="connsiteX12" fmla="*/ 1033671 w 4460681"/>
              <a:gd name="connsiteY12" fmla="*/ 604407 h 827043"/>
              <a:gd name="connsiteX13" fmla="*/ 803082 w 4460681"/>
              <a:gd name="connsiteY13" fmla="*/ 612359 h 827043"/>
              <a:gd name="connsiteX14" fmla="*/ 537792 w 4460681"/>
              <a:gd name="connsiteY14" fmla="*/ 620264 h 827043"/>
              <a:gd name="connsiteX15" fmla="*/ 365641 w 4460681"/>
              <a:gd name="connsiteY15" fmla="*/ 626151 h 827043"/>
              <a:gd name="connsiteX16" fmla="*/ 283627 w 4460681"/>
              <a:gd name="connsiteY16" fmla="*/ 628169 h 827043"/>
              <a:gd name="connsiteX17" fmla="*/ 196118 w 4460681"/>
              <a:gd name="connsiteY17" fmla="*/ 630835 h 827043"/>
              <a:gd name="connsiteX18" fmla="*/ 0 w 4460681"/>
              <a:gd name="connsiteY18" fmla="*/ 646692 h 827043"/>
              <a:gd name="connsiteX0" fmla="*/ 4460681 w 4460681"/>
              <a:gd name="connsiteY0" fmla="*/ 431560 h 431560"/>
              <a:gd name="connsiteX1" fmla="*/ 4173483 w 4460681"/>
              <a:gd name="connsiteY1" fmla="*/ 347566 h 431560"/>
              <a:gd name="connsiteX2" fmla="*/ 4097469 w 4460681"/>
              <a:gd name="connsiteY2" fmla="*/ 222739 h 431560"/>
              <a:gd name="connsiteX3" fmla="*/ 4023175 w 4460681"/>
              <a:gd name="connsiteY3" fmla="*/ 75840 h 431560"/>
              <a:gd name="connsiteX4" fmla="*/ 3897674 w 4460681"/>
              <a:gd name="connsiteY4" fmla="*/ 686 h 431560"/>
              <a:gd name="connsiteX5" fmla="*/ 3707764 w 4460681"/>
              <a:gd name="connsiteY5" fmla="*/ 116548 h 431560"/>
              <a:gd name="connsiteX6" fmla="*/ 3323645 w 4460681"/>
              <a:gd name="connsiteY6" fmla="*/ 41947 h 431560"/>
              <a:gd name="connsiteX7" fmla="*/ 2751151 w 4460681"/>
              <a:gd name="connsiteY7" fmla="*/ 145314 h 431560"/>
              <a:gd name="connsiteX8" fmla="*/ 2512612 w 4460681"/>
              <a:gd name="connsiteY8" fmla="*/ 161216 h 431560"/>
              <a:gd name="connsiteX9" fmla="*/ 2178657 w 4460681"/>
              <a:gd name="connsiteY9" fmla="*/ 169168 h 431560"/>
              <a:gd name="connsiteX10" fmla="*/ 1701579 w 4460681"/>
              <a:gd name="connsiteY10" fmla="*/ 185070 h 431560"/>
              <a:gd name="connsiteX11" fmla="*/ 1288111 w 4460681"/>
              <a:gd name="connsiteY11" fmla="*/ 208924 h 431560"/>
              <a:gd name="connsiteX12" fmla="*/ 1033671 w 4460681"/>
              <a:gd name="connsiteY12" fmla="*/ 208924 h 431560"/>
              <a:gd name="connsiteX13" fmla="*/ 803082 w 4460681"/>
              <a:gd name="connsiteY13" fmla="*/ 216876 h 431560"/>
              <a:gd name="connsiteX14" fmla="*/ 537792 w 4460681"/>
              <a:gd name="connsiteY14" fmla="*/ 224781 h 431560"/>
              <a:gd name="connsiteX15" fmla="*/ 365641 w 4460681"/>
              <a:gd name="connsiteY15" fmla="*/ 230668 h 431560"/>
              <a:gd name="connsiteX16" fmla="*/ 283627 w 4460681"/>
              <a:gd name="connsiteY16" fmla="*/ 232686 h 431560"/>
              <a:gd name="connsiteX17" fmla="*/ 196118 w 4460681"/>
              <a:gd name="connsiteY17" fmla="*/ 235352 h 431560"/>
              <a:gd name="connsiteX18" fmla="*/ 0 w 4460681"/>
              <a:gd name="connsiteY18" fmla="*/ 251209 h 431560"/>
              <a:gd name="connsiteX0" fmla="*/ 4460681 w 4460681"/>
              <a:gd name="connsiteY0" fmla="*/ 431560 h 431560"/>
              <a:gd name="connsiteX1" fmla="*/ 4173483 w 4460681"/>
              <a:gd name="connsiteY1" fmla="*/ 347566 h 431560"/>
              <a:gd name="connsiteX2" fmla="*/ 4097469 w 4460681"/>
              <a:gd name="connsiteY2" fmla="*/ 222739 h 431560"/>
              <a:gd name="connsiteX3" fmla="*/ 4023175 w 4460681"/>
              <a:gd name="connsiteY3" fmla="*/ 75840 h 431560"/>
              <a:gd name="connsiteX4" fmla="*/ 3897674 w 4460681"/>
              <a:gd name="connsiteY4" fmla="*/ 686 h 431560"/>
              <a:gd name="connsiteX5" fmla="*/ 3707764 w 4460681"/>
              <a:gd name="connsiteY5" fmla="*/ 116548 h 431560"/>
              <a:gd name="connsiteX6" fmla="*/ 3380133 w 4460681"/>
              <a:gd name="connsiteY6" fmla="*/ 243186 h 431560"/>
              <a:gd name="connsiteX7" fmla="*/ 2751151 w 4460681"/>
              <a:gd name="connsiteY7" fmla="*/ 145314 h 431560"/>
              <a:gd name="connsiteX8" fmla="*/ 2512612 w 4460681"/>
              <a:gd name="connsiteY8" fmla="*/ 161216 h 431560"/>
              <a:gd name="connsiteX9" fmla="*/ 2178657 w 4460681"/>
              <a:gd name="connsiteY9" fmla="*/ 169168 h 431560"/>
              <a:gd name="connsiteX10" fmla="*/ 1701579 w 4460681"/>
              <a:gd name="connsiteY10" fmla="*/ 185070 h 431560"/>
              <a:gd name="connsiteX11" fmla="*/ 1288111 w 4460681"/>
              <a:gd name="connsiteY11" fmla="*/ 208924 h 431560"/>
              <a:gd name="connsiteX12" fmla="*/ 1033671 w 4460681"/>
              <a:gd name="connsiteY12" fmla="*/ 208924 h 431560"/>
              <a:gd name="connsiteX13" fmla="*/ 803082 w 4460681"/>
              <a:gd name="connsiteY13" fmla="*/ 216876 h 431560"/>
              <a:gd name="connsiteX14" fmla="*/ 537792 w 4460681"/>
              <a:gd name="connsiteY14" fmla="*/ 224781 h 431560"/>
              <a:gd name="connsiteX15" fmla="*/ 365641 w 4460681"/>
              <a:gd name="connsiteY15" fmla="*/ 230668 h 431560"/>
              <a:gd name="connsiteX16" fmla="*/ 283627 w 4460681"/>
              <a:gd name="connsiteY16" fmla="*/ 232686 h 431560"/>
              <a:gd name="connsiteX17" fmla="*/ 196118 w 4460681"/>
              <a:gd name="connsiteY17" fmla="*/ 235352 h 431560"/>
              <a:gd name="connsiteX18" fmla="*/ 0 w 4460681"/>
              <a:gd name="connsiteY18" fmla="*/ 251209 h 431560"/>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897674 w 4460681"/>
              <a:gd name="connsiteY4" fmla="*/ 3993 h 434867"/>
              <a:gd name="connsiteX5" fmla="*/ 3774844 w 4460681"/>
              <a:gd name="connsiteY5" fmla="*/ 197526 h 434867"/>
              <a:gd name="connsiteX6" fmla="*/ 3380133 w 4460681"/>
              <a:gd name="connsiteY6" fmla="*/ 246493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936509 w 4460681"/>
              <a:gd name="connsiteY4" fmla="*/ 3993 h 434867"/>
              <a:gd name="connsiteX5" fmla="*/ 3774844 w 4460681"/>
              <a:gd name="connsiteY5" fmla="*/ 197526 h 434867"/>
              <a:gd name="connsiteX6" fmla="*/ 3380133 w 4460681"/>
              <a:gd name="connsiteY6" fmla="*/ 246493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936509 w 4460681"/>
              <a:gd name="connsiteY4" fmla="*/ 3993 h 434867"/>
              <a:gd name="connsiteX5" fmla="*/ 3774844 w 4460681"/>
              <a:gd name="connsiteY5" fmla="*/ 197526 h 434867"/>
              <a:gd name="connsiteX6" fmla="*/ 3584902 w 4460681"/>
              <a:gd name="connsiteY6" fmla="*/ 341816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2751151 w 4460681"/>
              <a:gd name="connsiteY7" fmla="*/ 151342 h 437588"/>
              <a:gd name="connsiteX8" fmla="*/ 2512612 w 4460681"/>
              <a:gd name="connsiteY8" fmla="*/ 167244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512612 w 4460681"/>
              <a:gd name="connsiteY8" fmla="*/ 167244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701579 w 4460681"/>
              <a:gd name="connsiteY10" fmla="*/ 191098 h 437588"/>
              <a:gd name="connsiteX11" fmla="*/ 1862006 w 4460681"/>
              <a:gd name="connsiteY11" fmla="*/ 300715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62006 w 4460681"/>
              <a:gd name="connsiteY11" fmla="*/ 300715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299684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299684 h 437588"/>
              <a:gd name="connsiteX13" fmla="*/ 1093689 w 4460681"/>
              <a:gd name="connsiteY13" fmla="*/ 317336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325993 w 4460681"/>
              <a:gd name="connsiteY17" fmla="*/ 30932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325993 w 4460681"/>
              <a:gd name="connsiteY17" fmla="*/ 309324 h 437588"/>
              <a:gd name="connsiteX18" fmla="*/ 227893 w 4460681"/>
              <a:gd name="connsiteY18" fmla="*/ 311990 h 437588"/>
              <a:gd name="connsiteX19" fmla="*/ 0 w 4460681"/>
              <a:gd name="connsiteY19" fmla="*/ 257237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31398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57434 w 4435968"/>
              <a:gd name="connsiteY16" fmla="*/ 317897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31398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51690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51690 h 437588"/>
              <a:gd name="connsiteX18" fmla="*/ 181997 w 4435968"/>
              <a:gd name="connsiteY18" fmla="*/ 354356 h 437588"/>
              <a:gd name="connsiteX19" fmla="*/ 0 w 4435968"/>
              <a:gd name="connsiteY19" fmla="*/ 317255 h 437588"/>
              <a:gd name="connsiteX0" fmla="*/ 4428907 w 4428907"/>
              <a:gd name="connsiteY0" fmla="*/ 437588 h 437588"/>
              <a:gd name="connsiteX1" fmla="*/ 4141709 w 4428907"/>
              <a:gd name="connsiteY1" fmla="*/ 353594 h 437588"/>
              <a:gd name="connsiteX2" fmla="*/ 4065695 w 4428907"/>
              <a:gd name="connsiteY2" fmla="*/ 228767 h 437588"/>
              <a:gd name="connsiteX3" fmla="*/ 3991401 w 4428907"/>
              <a:gd name="connsiteY3" fmla="*/ 81868 h 437588"/>
              <a:gd name="connsiteX4" fmla="*/ 3904735 w 4428907"/>
              <a:gd name="connsiteY4" fmla="*/ 6714 h 437588"/>
              <a:gd name="connsiteX5" fmla="*/ 3785436 w 4428907"/>
              <a:gd name="connsiteY5" fmla="*/ 249674 h 437588"/>
              <a:gd name="connsiteX6" fmla="*/ 3553128 w 4428907"/>
              <a:gd name="connsiteY6" fmla="*/ 344537 h 437588"/>
              <a:gd name="connsiteX7" fmla="*/ 3143037 w 4428907"/>
              <a:gd name="connsiteY7" fmla="*/ 356112 h 437588"/>
              <a:gd name="connsiteX8" fmla="*/ 2604406 w 4428907"/>
              <a:gd name="connsiteY8" fmla="*/ 357891 h 437588"/>
              <a:gd name="connsiteX9" fmla="*/ 2157475 w 4428907"/>
              <a:gd name="connsiteY9" fmla="*/ 355251 h 437588"/>
              <a:gd name="connsiteX10" fmla="*/ 1931062 w 4428907"/>
              <a:gd name="connsiteY10" fmla="*/ 357032 h 437588"/>
              <a:gd name="connsiteX11" fmla="*/ 1816110 w 4428907"/>
              <a:gd name="connsiteY11" fmla="*/ 357203 h 437588"/>
              <a:gd name="connsiteX12" fmla="*/ 1514064 w 4428907"/>
              <a:gd name="connsiteY12" fmla="*/ 356172 h 437588"/>
              <a:gd name="connsiteX13" fmla="*/ 1121933 w 4428907"/>
              <a:gd name="connsiteY13" fmla="*/ 352641 h 437588"/>
              <a:gd name="connsiteX14" fmla="*/ 870162 w 4428907"/>
              <a:gd name="connsiteY14" fmla="*/ 346471 h 437588"/>
              <a:gd name="connsiteX15" fmla="*/ 664890 w 4428907"/>
              <a:gd name="connsiteY15" fmla="*/ 343785 h 437588"/>
              <a:gd name="connsiteX16" fmla="*/ 446843 w 4428907"/>
              <a:gd name="connsiteY16" fmla="*/ 349671 h 437588"/>
              <a:gd name="connsiteX17" fmla="*/ 294219 w 4428907"/>
              <a:gd name="connsiteY17" fmla="*/ 351690 h 437588"/>
              <a:gd name="connsiteX18" fmla="*/ 174936 w 4428907"/>
              <a:gd name="connsiteY18" fmla="*/ 354356 h 437588"/>
              <a:gd name="connsiteX19" fmla="*/ 0 w 4428907"/>
              <a:gd name="connsiteY19" fmla="*/ 349029 h 437588"/>
              <a:gd name="connsiteX0" fmla="*/ 4428907 w 4428907"/>
              <a:gd name="connsiteY0" fmla="*/ 439136 h 439136"/>
              <a:gd name="connsiteX1" fmla="*/ 4141709 w 4428907"/>
              <a:gd name="connsiteY1" fmla="*/ 355142 h 439136"/>
              <a:gd name="connsiteX2" fmla="*/ 4065695 w 4428907"/>
              <a:gd name="connsiteY2" fmla="*/ 230315 h 439136"/>
              <a:gd name="connsiteX3" fmla="*/ 3998462 w 4428907"/>
              <a:gd name="connsiteY3" fmla="*/ 72824 h 439136"/>
              <a:gd name="connsiteX4" fmla="*/ 3904735 w 4428907"/>
              <a:gd name="connsiteY4" fmla="*/ 8262 h 439136"/>
              <a:gd name="connsiteX5" fmla="*/ 3785436 w 4428907"/>
              <a:gd name="connsiteY5" fmla="*/ 251222 h 439136"/>
              <a:gd name="connsiteX6" fmla="*/ 3553128 w 4428907"/>
              <a:gd name="connsiteY6" fmla="*/ 346085 h 439136"/>
              <a:gd name="connsiteX7" fmla="*/ 3143037 w 4428907"/>
              <a:gd name="connsiteY7" fmla="*/ 357660 h 439136"/>
              <a:gd name="connsiteX8" fmla="*/ 2604406 w 4428907"/>
              <a:gd name="connsiteY8" fmla="*/ 359439 h 439136"/>
              <a:gd name="connsiteX9" fmla="*/ 2157475 w 4428907"/>
              <a:gd name="connsiteY9" fmla="*/ 356799 h 439136"/>
              <a:gd name="connsiteX10" fmla="*/ 1931062 w 4428907"/>
              <a:gd name="connsiteY10" fmla="*/ 358580 h 439136"/>
              <a:gd name="connsiteX11" fmla="*/ 1816110 w 4428907"/>
              <a:gd name="connsiteY11" fmla="*/ 358751 h 439136"/>
              <a:gd name="connsiteX12" fmla="*/ 1514064 w 4428907"/>
              <a:gd name="connsiteY12" fmla="*/ 357720 h 439136"/>
              <a:gd name="connsiteX13" fmla="*/ 1121933 w 4428907"/>
              <a:gd name="connsiteY13" fmla="*/ 354189 h 439136"/>
              <a:gd name="connsiteX14" fmla="*/ 870162 w 4428907"/>
              <a:gd name="connsiteY14" fmla="*/ 348019 h 439136"/>
              <a:gd name="connsiteX15" fmla="*/ 664890 w 4428907"/>
              <a:gd name="connsiteY15" fmla="*/ 345333 h 439136"/>
              <a:gd name="connsiteX16" fmla="*/ 446843 w 4428907"/>
              <a:gd name="connsiteY16" fmla="*/ 351219 h 439136"/>
              <a:gd name="connsiteX17" fmla="*/ 294219 w 4428907"/>
              <a:gd name="connsiteY17" fmla="*/ 353238 h 439136"/>
              <a:gd name="connsiteX18" fmla="*/ 174936 w 4428907"/>
              <a:gd name="connsiteY18" fmla="*/ 355904 h 439136"/>
              <a:gd name="connsiteX19" fmla="*/ 0 w 4428907"/>
              <a:gd name="connsiteY19" fmla="*/ 350577 h 439136"/>
              <a:gd name="connsiteX0" fmla="*/ 4428907 w 4428907"/>
              <a:gd name="connsiteY0" fmla="*/ 439469 h 439469"/>
              <a:gd name="connsiteX1" fmla="*/ 4141709 w 4428907"/>
              <a:gd name="connsiteY1" fmla="*/ 355475 h 439469"/>
              <a:gd name="connsiteX2" fmla="*/ 4065695 w 4428907"/>
              <a:gd name="connsiteY2" fmla="*/ 230648 h 439469"/>
              <a:gd name="connsiteX3" fmla="*/ 3998462 w 4428907"/>
              <a:gd name="connsiteY3" fmla="*/ 73157 h 439469"/>
              <a:gd name="connsiteX4" fmla="*/ 3904735 w 4428907"/>
              <a:gd name="connsiteY4" fmla="*/ 8595 h 439469"/>
              <a:gd name="connsiteX5" fmla="*/ 3785436 w 4428907"/>
              <a:gd name="connsiteY5" fmla="*/ 251555 h 439469"/>
              <a:gd name="connsiteX6" fmla="*/ 3553128 w 4428907"/>
              <a:gd name="connsiteY6" fmla="*/ 346418 h 439469"/>
              <a:gd name="connsiteX7" fmla="*/ 3143037 w 4428907"/>
              <a:gd name="connsiteY7" fmla="*/ 357993 h 439469"/>
              <a:gd name="connsiteX8" fmla="*/ 2604406 w 4428907"/>
              <a:gd name="connsiteY8" fmla="*/ 359772 h 439469"/>
              <a:gd name="connsiteX9" fmla="*/ 2157475 w 4428907"/>
              <a:gd name="connsiteY9" fmla="*/ 357132 h 439469"/>
              <a:gd name="connsiteX10" fmla="*/ 1931062 w 4428907"/>
              <a:gd name="connsiteY10" fmla="*/ 358913 h 439469"/>
              <a:gd name="connsiteX11" fmla="*/ 1816110 w 4428907"/>
              <a:gd name="connsiteY11" fmla="*/ 359084 h 439469"/>
              <a:gd name="connsiteX12" fmla="*/ 1514064 w 4428907"/>
              <a:gd name="connsiteY12" fmla="*/ 358053 h 439469"/>
              <a:gd name="connsiteX13" fmla="*/ 1121933 w 4428907"/>
              <a:gd name="connsiteY13" fmla="*/ 354522 h 439469"/>
              <a:gd name="connsiteX14" fmla="*/ 870162 w 4428907"/>
              <a:gd name="connsiteY14" fmla="*/ 348352 h 439469"/>
              <a:gd name="connsiteX15" fmla="*/ 664890 w 4428907"/>
              <a:gd name="connsiteY15" fmla="*/ 345666 h 439469"/>
              <a:gd name="connsiteX16" fmla="*/ 446843 w 4428907"/>
              <a:gd name="connsiteY16" fmla="*/ 351552 h 439469"/>
              <a:gd name="connsiteX17" fmla="*/ 294219 w 4428907"/>
              <a:gd name="connsiteY17" fmla="*/ 353571 h 439469"/>
              <a:gd name="connsiteX18" fmla="*/ 174936 w 4428907"/>
              <a:gd name="connsiteY18" fmla="*/ 356237 h 439469"/>
              <a:gd name="connsiteX19" fmla="*/ 0 w 4428907"/>
              <a:gd name="connsiteY19" fmla="*/ 350910 h 439469"/>
              <a:gd name="connsiteX0" fmla="*/ 4432438 w 4432438"/>
              <a:gd name="connsiteY0" fmla="*/ 439469 h 439469"/>
              <a:gd name="connsiteX1" fmla="*/ 4145240 w 4432438"/>
              <a:gd name="connsiteY1" fmla="*/ 355475 h 439469"/>
              <a:gd name="connsiteX2" fmla="*/ 4069226 w 4432438"/>
              <a:gd name="connsiteY2" fmla="*/ 230648 h 439469"/>
              <a:gd name="connsiteX3" fmla="*/ 4001993 w 4432438"/>
              <a:gd name="connsiteY3" fmla="*/ 73157 h 439469"/>
              <a:gd name="connsiteX4" fmla="*/ 3908266 w 4432438"/>
              <a:gd name="connsiteY4" fmla="*/ 8595 h 439469"/>
              <a:gd name="connsiteX5" fmla="*/ 3788967 w 4432438"/>
              <a:gd name="connsiteY5" fmla="*/ 251555 h 439469"/>
              <a:gd name="connsiteX6" fmla="*/ 3556659 w 4432438"/>
              <a:gd name="connsiteY6" fmla="*/ 346418 h 439469"/>
              <a:gd name="connsiteX7" fmla="*/ 3146568 w 4432438"/>
              <a:gd name="connsiteY7" fmla="*/ 357993 h 439469"/>
              <a:gd name="connsiteX8" fmla="*/ 2607937 w 4432438"/>
              <a:gd name="connsiteY8" fmla="*/ 359772 h 439469"/>
              <a:gd name="connsiteX9" fmla="*/ 2161006 w 4432438"/>
              <a:gd name="connsiteY9" fmla="*/ 357132 h 439469"/>
              <a:gd name="connsiteX10" fmla="*/ 1934593 w 4432438"/>
              <a:gd name="connsiteY10" fmla="*/ 358913 h 439469"/>
              <a:gd name="connsiteX11" fmla="*/ 1819641 w 4432438"/>
              <a:gd name="connsiteY11" fmla="*/ 359084 h 439469"/>
              <a:gd name="connsiteX12" fmla="*/ 1517595 w 4432438"/>
              <a:gd name="connsiteY12" fmla="*/ 358053 h 439469"/>
              <a:gd name="connsiteX13" fmla="*/ 1125464 w 4432438"/>
              <a:gd name="connsiteY13" fmla="*/ 354522 h 439469"/>
              <a:gd name="connsiteX14" fmla="*/ 873693 w 4432438"/>
              <a:gd name="connsiteY14" fmla="*/ 348352 h 439469"/>
              <a:gd name="connsiteX15" fmla="*/ 668421 w 4432438"/>
              <a:gd name="connsiteY15" fmla="*/ 345666 h 439469"/>
              <a:gd name="connsiteX16" fmla="*/ 450374 w 4432438"/>
              <a:gd name="connsiteY16" fmla="*/ 351552 h 439469"/>
              <a:gd name="connsiteX17" fmla="*/ 297750 w 4432438"/>
              <a:gd name="connsiteY17" fmla="*/ 353571 h 439469"/>
              <a:gd name="connsiteX18" fmla="*/ 178467 w 4432438"/>
              <a:gd name="connsiteY18" fmla="*/ 356237 h 439469"/>
              <a:gd name="connsiteX19" fmla="*/ 0 w 4432438"/>
              <a:gd name="connsiteY19" fmla="*/ 361501 h 43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32438" h="439469">
                <a:moveTo>
                  <a:pt x="4432438" y="439469"/>
                </a:moveTo>
                <a:cubicBezTo>
                  <a:pt x="4297265" y="394411"/>
                  <a:pt x="4205775" y="390279"/>
                  <a:pt x="4145240" y="355475"/>
                </a:cubicBezTo>
                <a:cubicBezTo>
                  <a:pt x="4084705" y="320671"/>
                  <a:pt x="4093100" y="277701"/>
                  <a:pt x="4069226" y="230648"/>
                </a:cubicBezTo>
                <a:cubicBezTo>
                  <a:pt x="4045352" y="183595"/>
                  <a:pt x="4021759" y="113696"/>
                  <a:pt x="4001993" y="73157"/>
                </a:cubicBezTo>
                <a:cubicBezTo>
                  <a:pt x="3982227" y="32618"/>
                  <a:pt x="3943770" y="-21138"/>
                  <a:pt x="3908266" y="8595"/>
                </a:cubicBezTo>
                <a:cubicBezTo>
                  <a:pt x="3872762" y="38328"/>
                  <a:pt x="3847568" y="195251"/>
                  <a:pt x="3788967" y="251555"/>
                </a:cubicBezTo>
                <a:cubicBezTo>
                  <a:pt x="3730366" y="307859"/>
                  <a:pt x="3663725" y="328678"/>
                  <a:pt x="3556659" y="346418"/>
                </a:cubicBezTo>
                <a:cubicBezTo>
                  <a:pt x="3449593" y="364158"/>
                  <a:pt x="3304688" y="355767"/>
                  <a:pt x="3146568" y="357993"/>
                </a:cubicBezTo>
                <a:cubicBezTo>
                  <a:pt x="2988448" y="360219"/>
                  <a:pt x="2772197" y="359916"/>
                  <a:pt x="2607937" y="359772"/>
                </a:cubicBezTo>
                <a:lnTo>
                  <a:pt x="2161006" y="357132"/>
                </a:lnTo>
                <a:lnTo>
                  <a:pt x="1934593" y="358913"/>
                </a:lnTo>
                <a:cubicBezTo>
                  <a:pt x="1877699" y="359238"/>
                  <a:pt x="1888552" y="355108"/>
                  <a:pt x="1819641" y="359084"/>
                </a:cubicBezTo>
                <a:cubicBezTo>
                  <a:pt x="1750730" y="363060"/>
                  <a:pt x="1633291" y="358813"/>
                  <a:pt x="1517595" y="358053"/>
                </a:cubicBezTo>
                <a:lnTo>
                  <a:pt x="1125464" y="354522"/>
                </a:lnTo>
                <a:lnTo>
                  <a:pt x="873693" y="348352"/>
                </a:lnTo>
                <a:cubicBezTo>
                  <a:pt x="797519" y="346876"/>
                  <a:pt x="738974" y="345133"/>
                  <a:pt x="668421" y="345666"/>
                </a:cubicBezTo>
                <a:cubicBezTo>
                  <a:pt x="597868" y="346199"/>
                  <a:pt x="515996" y="351944"/>
                  <a:pt x="450374" y="351552"/>
                </a:cubicBezTo>
                <a:cubicBezTo>
                  <a:pt x="423870" y="350227"/>
                  <a:pt x="343068" y="352790"/>
                  <a:pt x="297750" y="353571"/>
                </a:cubicBezTo>
                <a:lnTo>
                  <a:pt x="178467" y="356237"/>
                </a:lnTo>
                <a:cubicBezTo>
                  <a:pt x="128842" y="357559"/>
                  <a:pt x="169628" y="345675"/>
                  <a:pt x="0" y="361501"/>
                </a:cubicBezTo>
              </a:path>
            </a:pathLst>
          </a:custGeom>
          <a:noFill/>
          <a:ln w="15875">
            <a:solidFill>
              <a:srgbClr val="0070C0"/>
            </a:solidFill>
            <a:prstDash val="solid"/>
          </a:ln>
        </p:spPr>
        <p:txBody>
          <a:bodyPr rtlCol="0" anchor="ctr"/>
          <a:lstStyle/>
          <a:p>
            <a:pPr algn="ctr"/>
            <a:endParaRPr lang="en-US"/>
          </a:p>
        </p:txBody>
      </p:sp>
      <p:sp>
        <p:nvSpPr>
          <p:cNvPr id="77" name="Geschweifte Klammer links 76"/>
          <p:cNvSpPr/>
          <p:nvPr/>
        </p:nvSpPr>
        <p:spPr>
          <a:xfrm rot="16200000">
            <a:off x="6024431" y="1338900"/>
            <a:ext cx="562642" cy="82208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feld 77"/>
          <p:cNvSpPr txBox="1"/>
          <p:nvPr/>
        </p:nvSpPr>
        <p:spPr>
          <a:xfrm>
            <a:off x="4596923" y="5730660"/>
            <a:ext cx="3517480" cy="341906"/>
          </a:xfrm>
          <a:prstGeom prst="rect">
            <a:avLst/>
          </a:prstGeom>
          <a:noFill/>
        </p:spPr>
        <p:txBody>
          <a:bodyPr wrap="none" rtlCol="0">
            <a:noAutofit/>
          </a:bodyPr>
          <a:lstStyle/>
          <a:p>
            <a:pPr>
              <a:lnSpc>
                <a:spcPct val="112000"/>
              </a:lnSpc>
            </a:pPr>
            <a:r>
              <a:rPr lang="en-US" sz="1400" b="1" dirty="0" smtClean="0">
                <a:solidFill>
                  <a:srgbClr val="FF0000"/>
                </a:solidFill>
                <a:latin typeface="Times New Roman" panose="02020603050405020304" pitchFamily="18" charset="0"/>
                <a:cs typeface="Times New Roman" panose="02020603050405020304" pitchFamily="18" charset="0"/>
              </a:rPr>
              <a:t>Response of the scintillator due to ionization</a:t>
            </a:r>
          </a:p>
        </p:txBody>
      </p:sp>
      <p:sp>
        <p:nvSpPr>
          <p:cNvPr id="79" name="Geschweifte Klammer links 78"/>
          <p:cNvSpPr/>
          <p:nvPr/>
        </p:nvSpPr>
        <p:spPr>
          <a:xfrm rot="16200000">
            <a:off x="4168214" y="2177966"/>
            <a:ext cx="562642" cy="450844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feld 79"/>
          <p:cNvSpPr txBox="1"/>
          <p:nvPr/>
        </p:nvSpPr>
        <p:spPr>
          <a:xfrm>
            <a:off x="2764801" y="4826111"/>
            <a:ext cx="3623390" cy="341906"/>
          </a:xfrm>
          <a:prstGeom prst="rect">
            <a:avLst/>
          </a:prstGeom>
          <a:noFill/>
        </p:spPr>
        <p:txBody>
          <a:bodyPr wrap="none" rtlCol="0">
            <a:noAutofit/>
          </a:bodyPr>
          <a:lstStyle/>
          <a:p>
            <a:pPr>
              <a:lnSpc>
                <a:spcPct val="112000"/>
              </a:lnSpc>
            </a:pPr>
            <a:r>
              <a:rPr lang="en-US" sz="1400" b="1" dirty="0" smtClean="0">
                <a:solidFill>
                  <a:srgbClr val="0070C0"/>
                </a:solidFill>
                <a:latin typeface="Times New Roman" panose="02020603050405020304" pitchFamily="18" charset="0"/>
                <a:cs typeface="Times New Roman" panose="02020603050405020304" pitchFamily="18" charset="0"/>
              </a:rPr>
              <a:t>Response of the </a:t>
            </a:r>
            <a:r>
              <a:rPr lang="en-US" sz="1400" b="1" baseline="30000" dirty="0" smtClean="0">
                <a:solidFill>
                  <a:srgbClr val="0070C0"/>
                </a:solidFill>
                <a:latin typeface="Times New Roman" panose="02020603050405020304" pitchFamily="18" charset="0"/>
                <a:cs typeface="Times New Roman" panose="02020603050405020304" pitchFamily="18" charset="0"/>
              </a:rPr>
              <a:t>3</a:t>
            </a:r>
            <a:r>
              <a:rPr lang="en-US" sz="1400" b="1" dirty="0" smtClean="0">
                <a:solidFill>
                  <a:srgbClr val="0070C0"/>
                </a:solidFill>
                <a:latin typeface="Times New Roman" panose="02020603050405020304" pitchFamily="18" charset="0"/>
                <a:cs typeface="Times New Roman" panose="02020603050405020304" pitchFamily="18" charset="0"/>
              </a:rPr>
              <a:t>He-counter due to neutrons</a:t>
            </a:r>
          </a:p>
        </p:txBody>
      </p:sp>
    </p:spTree>
    <p:extLst>
      <p:ext uri="{BB962C8B-B14F-4D97-AF65-F5344CB8AC3E}">
        <p14:creationId xmlns:p14="http://schemas.microsoft.com/office/powerpoint/2010/main" val="76716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Basics: Electromagnetic cascade (in copper)</a:t>
            </a:r>
            <a:endParaRPr lang="en-US" dirty="0"/>
          </a:p>
        </p:txBody>
      </p:sp>
      <p:grpSp>
        <p:nvGrpSpPr>
          <p:cNvPr id="58" name="Gruppieren 57"/>
          <p:cNvGrpSpPr/>
          <p:nvPr/>
        </p:nvGrpSpPr>
        <p:grpSpPr>
          <a:xfrm>
            <a:off x="1964615" y="1574017"/>
            <a:ext cx="2015150" cy="1544457"/>
            <a:chOff x="1447800" y="1923861"/>
            <a:chExt cx="2015150" cy="1544457"/>
          </a:xfrm>
        </p:grpSpPr>
        <p:cxnSp>
          <p:nvCxnSpPr>
            <p:cNvPr id="5" name="Gerade Verbindung mit Pfeil 4"/>
            <p:cNvCxnSpPr/>
            <p:nvPr/>
          </p:nvCxnSpPr>
          <p:spPr>
            <a:xfrm>
              <a:off x="1447800" y="2590800"/>
              <a:ext cx="495300" cy="9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V="1">
              <a:off x="1943100" y="2438400"/>
              <a:ext cx="495300" cy="1619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943100" y="2600325"/>
              <a:ext cx="495300" cy="2857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438400" y="2143125"/>
              <a:ext cx="523875" cy="2952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962275" y="2445544"/>
              <a:ext cx="357187" cy="2166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2438400" y="2438400"/>
              <a:ext cx="523875" cy="142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62275" y="2438400"/>
              <a:ext cx="3571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2933700" y="2847315"/>
              <a:ext cx="342900" cy="38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2824162" y="3209453"/>
              <a:ext cx="495300" cy="433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933700" y="2886076"/>
              <a:ext cx="342900" cy="183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933700" y="2143125"/>
              <a:ext cx="529250" cy="47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2962275" y="1923861"/>
              <a:ext cx="466725" cy="2160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2824162" y="3252787"/>
              <a:ext cx="371475" cy="2155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2438400" y="2886076"/>
              <a:ext cx="4953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438400" y="2886075"/>
              <a:ext cx="390525" cy="3667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1184725" y="3275964"/>
            <a:ext cx="9231464" cy="914658"/>
            <a:chOff x="667910" y="3951799"/>
            <a:chExt cx="9231464" cy="914658"/>
          </a:xfrm>
        </p:grpSpPr>
        <p:cxnSp>
          <p:nvCxnSpPr>
            <p:cNvPr id="41" name="Gerade Verbindung mit Pfeil 40"/>
            <p:cNvCxnSpPr/>
            <p:nvPr/>
          </p:nvCxnSpPr>
          <p:spPr>
            <a:xfrm flipH="1">
              <a:off x="1582310" y="4118776"/>
              <a:ext cx="8317064"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67910" y="3951799"/>
              <a:ext cx="914400" cy="341906"/>
            </a:xfrm>
            <a:prstGeom prst="rect">
              <a:avLst/>
            </a:prstGeom>
            <a:noFill/>
          </p:spPr>
          <p:txBody>
            <a:bodyPr wrap="none" rtlCol="0">
              <a:noAutofit/>
            </a:bodyPr>
            <a:lstStyle/>
            <a:p>
              <a:pPr>
                <a:lnSpc>
                  <a:spcPct val="112000"/>
                </a:lnSpc>
              </a:pPr>
              <a:r>
                <a:rPr lang="en-US" sz="1400" b="1" dirty="0">
                  <a:latin typeface="Times New Roman" panose="02020603050405020304" pitchFamily="18" charset="0"/>
                  <a:cs typeface="Times New Roman" panose="02020603050405020304" pitchFamily="18" charset="0"/>
                </a:rPr>
                <a:t>E</a:t>
              </a:r>
              <a:r>
                <a:rPr lang="en-US" sz="1400" b="1" dirty="0" smtClean="0">
                  <a:latin typeface="Times New Roman" panose="02020603050405020304" pitchFamily="18" charset="0"/>
                  <a:cs typeface="Times New Roman" panose="02020603050405020304" pitchFamily="18" charset="0"/>
                </a:rPr>
                <a:t>nergy</a:t>
              </a:r>
            </a:p>
          </p:txBody>
        </p:sp>
        <p:sp>
          <p:nvSpPr>
            <p:cNvPr id="50" name="Textfeld 49"/>
            <p:cNvSpPr txBox="1"/>
            <p:nvPr/>
          </p:nvSpPr>
          <p:spPr>
            <a:xfrm rot="16200000">
              <a:off x="1736614" y="4293465"/>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GeV</a:t>
              </a:r>
            </a:p>
          </p:txBody>
        </p:sp>
        <p:sp>
          <p:nvSpPr>
            <p:cNvPr id="51" name="Textfeld 50"/>
            <p:cNvSpPr txBox="1"/>
            <p:nvPr/>
          </p:nvSpPr>
          <p:spPr>
            <a:xfrm rot="16200000">
              <a:off x="2950682" y="4335557"/>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 1 GeV</a:t>
              </a:r>
            </a:p>
          </p:txBody>
        </p:sp>
        <p:sp>
          <p:nvSpPr>
            <p:cNvPr id="52" name="Textfeld 51"/>
            <p:cNvSpPr txBox="1"/>
            <p:nvPr/>
          </p:nvSpPr>
          <p:spPr>
            <a:xfrm rot="16200000">
              <a:off x="4337846" y="4398904"/>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3" name="Textfeld 52"/>
            <p:cNvSpPr txBox="1"/>
            <p:nvPr/>
          </p:nvSpPr>
          <p:spPr>
            <a:xfrm rot="16200000">
              <a:off x="5719386"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4" name="Textfeld 53"/>
            <p:cNvSpPr txBox="1"/>
            <p:nvPr/>
          </p:nvSpPr>
          <p:spPr>
            <a:xfrm rot="16200000">
              <a:off x="6937256" y="4295541"/>
              <a:ext cx="674039" cy="261067"/>
            </a:xfrm>
            <a:prstGeom prst="rect">
              <a:avLst/>
            </a:prstGeom>
            <a:noFill/>
          </p:spPr>
          <p:txBody>
            <a:bodyPr wrap="none" rtlCol="0">
              <a:noAutofit/>
            </a:bodyPr>
            <a:lstStyle/>
            <a:p>
              <a:pPr>
                <a:lnSpc>
                  <a:spcPct val="112000"/>
                </a:lnSpc>
              </a:pPr>
              <a:r>
                <a:rPr lang="en-US"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5" name="Textfeld 54"/>
            <p:cNvSpPr txBox="1"/>
            <p:nvPr/>
          </p:nvSpPr>
          <p:spPr>
            <a:xfrm rot="16200000">
              <a:off x="8026734"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sp>
          <p:nvSpPr>
            <p:cNvPr id="56" name="Textfeld 55"/>
            <p:cNvSpPr txBox="1"/>
            <p:nvPr/>
          </p:nvSpPr>
          <p:spPr>
            <a:xfrm rot="16200000">
              <a:off x="9269632" y="4287588"/>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grpSp>
      <p:cxnSp>
        <p:nvCxnSpPr>
          <p:cNvPr id="60" name="Gerade Verbindung 59"/>
          <p:cNvCxnSpPr/>
          <p:nvPr/>
        </p:nvCxnSpPr>
        <p:spPr>
          <a:xfrm>
            <a:off x="2212265" y="2902943"/>
            <a:ext cx="695556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16200000">
            <a:off x="6398904" y="1864281"/>
            <a:ext cx="2820905"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Pair production threshold: 2 electron masses</a:t>
            </a:r>
          </a:p>
        </p:txBody>
      </p:sp>
      <p:cxnSp>
        <p:nvCxnSpPr>
          <p:cNvPr id="62" name="Gerade Verbindung 61"/>
          <p:cNvCxnSpPr/>
          <p:nvPr/>
        </p:nvCxnSpPr>
        <p:spPr>
          <a:xfrm>
            <a:off x="4277782" y="1319917"/>
            <a:ext cx="2663687" cy="2123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rot="2370217">
            <a:off x="3961174" y="1587014"/>
            <a:ext cx="1271499" cy="311513"/>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Elastic scattering</a:t>
            </a:r>
          </a:p>
        </p:txBody>
      </p:sp>
      <p:sp>
        <p:nvSpPr>
          <p:cNvPr id="66" name="Textfeld 65"/>
          <p:cNvSpPr txBox="1"/>
          <p:nvPr/>
        </p:nvSpPr>
        <p:spPr>
          <a:xfrm>
            <a:off x="6799307" y="2647790"/>
            <a:ext cx="861250" cy="311513"/>
          </a:xfrm>
          <a:prstGeom prst="rect">
            <a:avLst/>
          </a:prstGeom>
          <a:noFill/>
        </p:spPr>
        <p:txBody>
          <a:bodyPr wrap="none" rtlCol="0">
            <a:noAutofit/>
          </a:bodyPr>
          <a:lstStyle/>
          <a:p>
            <a:pPr>
              <a:lnSpc>
                <a:spcPct val="112000"/>
              </a:lnSpc>
            </a:pPr>
            <a:r>
              <a:rPr lang="en-US" sz="1200" dirty="0" smtClean="0">
                <a:solidFill>
                  <a:srgbClr val="FF0000"/>
                </a:solidFill>
                <a:latin typeface="Times New Roman" panose="02020603050405020304" pitchFamily="18" charset="0"/>
                <a:cs typeface="Times New Roman" panose="02020603050405020304" pitchFamily="18" charset="0"/>
              </a:rPr>
              <a:t>Ionization</a:t>
            </a:r>
          </a:p>
        </p:txBody>
      </p:sp>
      <p:cxnSp>
        <p:nvCxnSpPr>
          <p:cNvPr id="67" name="Gerade Verbindung mit Pfeil 66"/>
          <p:cNvCxnSpPr/>
          <p:nvPr/>
        </p:nvCxnSpPr>
        <p:spPr>
          <a:xfrm flipH="1" flipV="1">
            <a:off x="10335094" y="938255"/>
            <a:ext cx="81096" cy="267961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rot="16200000">
            <a:off x="10237176" y="2002271"/>
            <a:ext cx="674039" cy="261067"/>
          </a:xfrm>
          <a:prstGeom prst="rect">
            <a:avLst/>
          </a:prstGeom>
          <a:noFill/>
        </p:spPr>
        <p:txBody>
          <a:bodyPr wrap="none" rtlCol="0">
            <a:noAutofit/>
          </a:bodyPr>
          <a:lstStyle/>
          <a:p>
            <a:pPr>
              <a:lnSpc>
                <a:spcPct val="112000"/>
              </a:lnSpc>
            </a:pPr>
            <a:r>
              <a:rPr lang="en-US" sz="1200" dirty="0" err="1" smtClean="0">
                <a:latin typeface="Times New Roman" panose="02020603050405020304" pitchFamily="18" charset="0"/>
                <a:cs typeface="Times New Roman" panose="02020603050405020304" pitchFamily="18" charset="0"/>
              </a:rPr>
              <a:t>dE</a:t>
            </a:r>
            <a:r>
              <a:rPr lang="en-US" sz="1200" dirty="0" smtClean="0">
                <a:latin typeface="Times New Roman" panose="02020603050405020304" pitchFamily="18" charset="0"/>
                <a:cs typeface="Times New Roman" panose="02020603050405020304" pitchFamily="18" charset="0"/>
              </a:rPr>
              <a:t>/dx</a:t>
            </a:r>
          </a:p>
        </p:txBody>
      </p:sp>
      <p:sp>
        <p:nvSpPr>
          <p:cNvPr id="72" name="Textfeld 71"/>
          <p:cNvSpPr txBox="1"/>
          <p:nvPr/>
        </p:nvSpPr>
        <p:spPr>
          <a:xfrm rot="16200000">
            <a:off x="5701149" y="2128024"/>
            <a:ext cx="1113015"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Critical energy</a:t>
            </a:r>
          </a:p>
        </p:txBody>
      </p:sp>
      <p:sp>
        <p:nvSpPr>
          <p:cNvPr id="74" name="Textfeld 73"/>
          <p:cNvSpPr txBox="1"/>
          <p:nvPr/>
        </p:nvSpPr>
        <p:spPr>
          <a:xfrm rot="16200000">
            <a:off x="5595166" y="2304630"/>
            <a:ext cx="1956110" cy="261067"/>
          </a:xfrm>
          <a:prstGeom prst="rect">
            <a:avLst/>
          </a:prstGeom>
          <a:noFill/>
        </p:spPr>
        <p:txBody>
          <a:bodyPr wrap="none" rtlCol="0">
            <a:noAutofit/>
          </a:bodyPr>
          <a:lstStyle/>
          <a:p>
            <a:pPr>
              <a:lnSpc>
                <a:spcPct val="112000"/>
              </a:lnSpc>
            </a:pPr>
            <a:r>
              <a:rPr lang="en-US" sz="1200" dirty="0" smtClean="0">
                <a:solidFill>
                  <a:srgbClr val="0070C0"/>
                </a:solidFill>
                <a:latin typeface="Times New Roman" panose="02020603050405020304" pitchFamily="18" charset="0"/>
                <a:cs typeface="Times New Roman" panose="02020603050405020304" pitchFamily="18" charset="0"/>
              </a:rPr>
              <a:t>Neutron production threshold</a:t>
            </a:r>
          </a:p>
        </p:txBody>
      </p:sp>
      <p:sp>
        <p:nvSpPr>
          <p:cNvPr id="75" name="Freihandform 74"/>
          <p:cNvSpPr/>
          <p:nvPr/>
        </p:nvSpPr>
        <p:spPr>
          <a:xfrm>
            <a:off x="2222785" y="2994892"/>
            <a:ext cx="4432438" cy="439469"/>
          </a:xfrm>
          <a:custGeom>
            <a:avLst/>
            <a:gdLst>
              <a:gd name="connsiteX0" fmla="*/ 4540195 w 4540195"/>
              <a:gd name="connsiteY0" fmla="*/ 1451096 h 1451096"/>
              <a:gd name="connsiteX1" fmla="*/ 4317559 w 4540195"/>
              <a:gd name="connsiteY1" fmla="*/ 1093288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284120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284120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371584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56097 w 4556097"/>
              <a:gd name="connsiteY0" fmla="*/ 1459047 h 1459047"/>
              <a:gd name="connsiteX1" fmla="*/ 4158533 w 4556097"/>
              <a:gd name="connsiteY1" fmla="*/ 1371584 h 1459047"/>
              <a:gd name="connsiteX2" fmla="*/ 3872285 w 4556097"/>
              <a:gd name="connsiteY2" fmla="*/ 894505 h 1459047"/>
              <a:gd name="connsiteX3" fmla="*/ 3570136 w 4556097"/>
              <a:gd name="connsiteY3" fmla="*/ 910408 h 1459047"/>
              <a:gd name="connsiteX4" fmla="*/ 3291840 w 4556097"/>
              <a:gd name="connsiteY4" fmla="*/ 123229 h 1459047"/>
              <a:gd name="connsiteX5" fmla="*/ 3053301 w 4556097"/>
              <a:gd name="connsiteY5" fmla="*/ 3959 h 1459047"/>
              <a:gd name="connsiteX6" fmla="*/ 2814762 w 4556097"/>
              <a:gd name="connsiteY6" fmla="*/ 139131 h 1459047"/>
              <a:gd name="connsiteX7" fmla="*/ 2719346 w 4556097"/>
              <a:gd name="connsiteY7" fmla="*/ 425378 h 1459047"/>
              <a:gd name="connsiteX8" fmla="*/ 2703444 w 4556097"/>
              <a:gd name="connsiteY8" fmla="*/ 767284 h 1459047"/>
              <a:gd name="connsiteX9" fmla="*/ 2456953 w 4556097"/>
              <a:gd name="connsiteY9" fmla="*/ 886554 h 1459047"/>
              <a:gd name="connsiteX10" fmla="*/ 1971924 w 4556097"/>
              <a:gd name="connsiteY10" fmla="*/ 918359 h 1459047"/>
              <a:gd name="connsiteX11" fmla="*/ 1598212 w 4556097"/>
              <a:gd name="connsiteY11" fmla="*/ 910408 h 1459047"/>
              <a:gd name="connsiteX12" fmla="*/ 1009816 w 4556097"/>
              <a:gd name="connsiteY12" fmla="*/ 942213 h 1459047"/>
              <a:gd name="connsiteX13" fmla="*/ 556592 w 4556097"/>
              <a:gd name="connsiteY13" fmla="*/ 934262 h 1459047"/>
              <a:gd name="connsiteX14" fmla="*/ 190832 w 4556097"/>
              <a:gd name="connsiteY14" fmla="*/ 950164 h 1459047"/>
              <a:gd name="connsiteX15" fmla="*/ 0 w 4556097"/>
              <a:gd name="connsiteY15" fmla="*/ 950164 h 1459047"/>
              <a:gd name="connsiteX16" fmla="*/ 0 w 4556097"/>
              <a:gd name="connsiteY16" fmla="*/ 950164 h 1459047"/>
              <a:gd name="connsiteX17" fmla="*/ 0 w 4556097"/>
              <a:gd name="connsiteY17" fmla="*/ 950164 h 1459047"/>
              <a:gd name="connsiteX0" fmla="*/ 4556097 w 4556097"/>
              <a:gd name="connsiteY0" fmla="*/ 1459047 h 1459047"/>
              <a:gd name="connsiteX1" fmla="*/ 4158533 w 4556097"/>
              <a:gd name="connsiteY1" fmla="*/ 1371584 h 1459047"/>
              <a:gd name="connsiteX2" fmla="*/ 3872285 w 4556097"/>
              <a:gd name="connsiteY2" fmla="*/ 894505 h 1459047"/>
              <a:gd name="connsiteX3" fmla="*/ 3570136 w 4556097"/>
              <a:gd name="connsiteY3" fmla="*/ 910408 h 1459047"/>
              <a:gd name="connsiteX4" fmla="*/ 3291840 w 4556097"/>
              <a:gd name="connsiteY4" fmla="*/ 123229 h 1459047"/>
              <a:gd name="connsiteX5" fmla="*/ 3053301 w 4556097"/>
              <a:gd name="connsiteY5" fmla="*/ 3959 h 1459047"/>
              <a:gd name="connsiteX6" fmla="*/ 2814762 w 4556097"/>
              <a:gd name="connsiteY6" fmla="*/ 139131 h 1459047"/>
              <a:gd name="connsiteX7" fmla="*/ 2719346 w 4556097"/>
              <a:gd name="connsiteY7" fmla="*/ 425378 h 1459047"/>
              <a:gd name="connsiteX8" fmla="*/ 2703444 w 4556097"/>
              <a:gd name="connsiteY8" fmla="*/ 767284 h 1459047"/>
              <a:gd name="connsiteX9" fmla="*/ 2456953 w 4556097"/>
              <a:gd name="connsiteY9" fmla="*/ 886554 h 1459047"/>
              <a:gd name="connsiteX10" fmla="*/ 1971924 w 4556097"/>
              <a:gd name="connsiteY10" fmla="*/ 918359 h 1459047"/>
              <a:gd name="connsiteX11" fmla="*/ 1598212 w 4556097"/>
              <a:gd name="connsiteY11" fmla="*/ 910408 h 1459047"/>
              <a:gd name="connsiteX12" fmla="*/ 1009816 w 4556097"/>
              <a:gd name="connsiteY12" fmla="*/ 942213 h 1459047"/>
              <a:gd name="connsiteX13" fmla="*/ 556592 w 4556097"/>
              <a:gd name="connsiteY13" fmla="*/ 934262 h 1459047"/>
              <a:gd name="connsiteX14" fmla="*/ 190832 w 4556097"/>
              <a:gd name="connsiteY14" fmla="*/ 950164 h 1459047"/>
              <a:gd name="connsiteX15" fmla="*/ 0 w 4556097"/>
              <a:gd name="connsiteY15" fmla="*/ 950164 h 1459047"/>
              <a:gd name="connsiteX16" fmla="*/ 0 w 4556097"/>
              <a:gd name="connsiteY16" fmla="*/ 950164 h 1459047"/>
              <a:gd name="connsiteX17" fmla="*/ 0 w 4556097"/>
              <a:gd name="connsiteY17" fmla="*/ 950164 h 1459047"/>
              <a:gd name="connsiteX0" fmla="*/ 4556097 w 4556097"/>
              <a:gd name="connsiteY0" fmla="*/ 1455726 h 1455726"/>
              <a:gd name="connsiteX1" fmla="*/ 4158533 w 4556097"/>
              <a:gd name="connsiteY1" fmla="*/ 1368263 h 1455726"/>
              <a:gd name="connsiteX2" fmla="*/ 3872285 w 4556097"/>
              <a:gd name="connsiteY2" fmla="*/ 891184 h 1455726"/>
              <a:gd name="connsiteX3" fmla="*/ 3729162 w 4556097"/>
              <a:gd name="connsiteY3" fmla="*/ 732158 h 1455726"/>
              <a:gd name="connsiteX4" fmla="*/ 3291840 w 4556097"/>
              <a:gd name="connsiteY4" fmla="*/ 119908 h 1455726"/>
              <a:gd name="connsiteX5" fmla="*/ 3053301 w 4556097"/>
              <a:gd name="connsiteY5" fmla="*/ 638 h 1455726"/>
              <a:gd name="connsiteX6" fmla="*/ 2814762 w 4556097"/>
              <a:gd name="connsiteY6" fmla="*/ 135810 h 1455726"/>
              <a:gd name="connsiteX7" fmla="*/ 2719346 w 4556097"/>
              <a:gd name="connsiteY7" fmla="*/ 422057 h 1455726"/>
              <a:gd name="connsiteX8" fmla="*/ 2703444 w 4556097"/>
              <a:gd name="connsiteY8" fmla="*/ 763963 h 1455726"/>
              <a:gd name="connsiteX9" fmla="*/ 2456953 w 4556097"/>
              <a:gd name="connsiteY9" fmla="*/ 883233 h 1455726"/>
              <a:gd name="connsiteX10" fmla="*/ 1971924 w 4556097"/>
              <a:gd name="connsiteY10" fmla="*/ 915038 h 1455726"/>
              <a:gd name="connsiteX11" fmla="*/ 1598212 w 4556097"/>
              <a:gd name="connsiteY11" fmla="*/ 907087 h 1455726"/>
              <a:gd name="connsiteX12" fmla="*/ 1009816 w 4556097"/>
              <a:gd name="connsiteY12" fmla="*/ 938892 h 1455726"/>
              <a:gd name="connsiteX13" fmla="*/ 556592 w 4556097"/>
              <a:gd name="connsiteY13" fmla="*/ 930941 h 1455726"/>
              <a:gd name="connsiteX14" fmla="*/ 190832 w 4556097"/>
              <a:gd name="connsiteY14" fmla="*/ 946843 h 1455726"/>
              <a:gd name="connsiteX15" fmla="*/ 0 w 4556097"/>
              <a:gd name="connsiteY15" fmla="*/ 946843 h 1455726"/>
              <a:gd name="connsiteX16" fmla="*/ 0 w 4556097"/>
              <a:gd name="connsiteY16" fmla="*/ 946843 h 1455726"/>
              <a:gd name="connsiteX17" fmla="*/ 0 w 4556097"/>
              <a:gd name="connsiteY17" fmla="*/ 946843 h 1455726"/>
              <a:gd name="connsiteX0" fmla="*/ 4556097 w 4556097"/>
              <a:gd name="connsiteY0" fmla="*/ 1455726 h 1455726"/>
              <a:gd name="connsiteX1" fmla="*/ 4158533 w 4556097"/>
              <a:gd name="connsiteY1" fmla="*/ 1368263 h 1455726"/>
              <a:gd name="connsiteX2" fmla="*/ 3872285 w 4556097"/>
              <a:gd name="connsiteY2" fmla="*/ 891184 h 1455726"/>
              <a:gd name="connsiteX3" fmla="*/ 3729162 w 4556097"/>
              <a:gd name="connsiteY3" fmla="*/ 732158 h 1455726"/>
              <a:gd name="connsiteX4" fmla="*/ 3291840 w 4556097"/>
              <a:gd name="connsiteY4" fmla="*/ 119908 h 1455726"/>
              <a:gd name="connsiteX5" fmla="*/ 3053301 w 4556097"/>
              <a:gd name="connsiteY5" fmla="*/ 638 h 1455726"/>
              <a:gd name="connsiteX6" fmla="*/ 2814762 w 4556097"/>
              <a:gd name="connsiteY6" fmla="*/ 135810 h 1455726"/>
              <a:gd name="connsiteX7" fmla="*/ 2719346 w 4556097"/>
              <a:gd name="connsiteY7" fmla="*/ 422057 h 1455726"/>
              <a:gd name="connsiteX8" fmla="*/ 2703444 w 4556097"/>
              <a:gd name="connsiteY8" fmla="*/ 763963 h 1455726"/>
              <a:gd name="connsiteX9" fmla="*/ 2456953 w 4556097"/>
              <a:gd name="connsiteY9" fmla="*/ 883233 h 1455726"/>
              <a:gd name="connsiteX10" fmla="*/ 1971924 w 4556097"/>
              <a:gd name="connsiteY10" fmla="*/ 915038 h 1455726"/>
              <a:gd name="connsiteX11" fmla="*/ 1598212 w 4556097"/>
              <a:gd name="connsiteY11" fmla="*/ 907087 h 1455726"/>
              <a:gd name="connsiteX12" fmla="*/ 1009816 w 4556097"/>
              <a:gd name="connsiteY12" fmla="*/ 938892 h 1455726"/>
              <a:gd name="connsiteX13" fmla="*/ 556592 w 4556097"/>
              <a:gd name="connsiteY13" fmla="*/ 930941 h 1455726"/>
              <a:gd name="connsiteX14" fmla="*/ 190832 w 4556097"/>
              <a:gd name="connsiteY14" fmla="*/ 946843 h 1455726"/>
              <a:gd name="connsiteX15" fmla="*/ 0 w 4556097"/>
              <a:gd name="connsiteY15" fmla="*/ 946843 h 1455726"/>
              <a:gd name="connsiteX16" fmla="*/ 0 w 4556097"/>
              <a:gd name="connsiteY16" fmla="*/ 946843 h 1455726"/>
              <a:gd name="connsiteX17" fmla="*/ 0 w 4556097"/>
              <a:gd name="connsiteY17" fmla="*/ 946843 h 1455726"/>
              <a:gd name="connsiteX0" fmla="*/ 4556097 w 4556097"/>
              <a:gd name="connsiteY0" fmla="*/ 1455580 h 1455580"/>
              <a:gd name="connsiteX1" fmla="*/ 4158533 w 4556097"/>
              <a:gd name="connsiteY1" fmla="*/ 1368117 h 1455580"/>
              <a:gd name="connsiteX2" fmla="*/ 3872285 w 4556097"/>
              <a:gd name="connsiteY2" fmla="*/ 891038 h 1455580"/>
              <a:gd name="connsiteX3" fmla="*/ 3792772 w 4556097"/>
              <a:gd name="connsiteY3" fmla="*/ 708158 h 1455580"/>
              <a:gd name="connsiteX4" fmla="*/ 3291840 w 4556097"/>
              <a:gd name="connsiteY4" fmla="*/ 119762 h 1455580"/>
              <a:gd name="connsiteX5" fmla="*/ 3053301 w 4556097"/>
              <a:gd name="connsiteY5" fmla="*/ 492 h 1455580"/>
              <a:gd name="connsiteX6" fmla="*/ 2814762 w 4556097"/>
              <a:gd name="connsiteY6" fmla="*/ 135664 h 1455580"/>
              <a:gd name="connsiteX7" fmla="*/ 2719346 w 4556097"/>
              <a:gd name="connsiteY7" fmla="*/ 421911 h 1455580"/>
              <a:gd name="connsiteX8" fmla="*/ 2703444 w 4556097"/>
              <a:gd name="connsiteY8" fmla="*/ 763817 h 1455580"/>
              <a:gd name="connsiteX9" fmla="*/ 2456953 w 4556097"/>
              <a:gd name="connsiteY9" fmla="*/ 883087 h 1455580"/>
              <a:gd name="connsiteX10" fmla="*/ 1971924 w 4556097"/>
              <a:gd name="connsiteY10" fmla="*/ 914892 h 1455580"/>
              <a:gd name="connsiteX11" fmla="*/ 1598212 w 4556097"/>
              <a:gd name="connsiteY11" fmla="*/ 906941 h 1455580"/>
              <a:gd name="connsiteX12" fmla="*/ 1009816 w 4556097"/>
              <a:gd name="connsiteY12" fmla="*/ 938746 h 1455580"/>
              <a:gd name="connsiteX13" fmla="*/ 556592 w 4556097"/>
              <a:gd name="connsiteY13" fmla="*/ 930795 h 1455580"/>
              <a:gd name="connsiteX14" fmla="*/ 190832 w 4556097"/>
              <a:gd name="connsiteY14" fmla="*/ 946697 h 1455580"/>
              <a:gd name="connsiteX15" fmla="*/ 0 w 4556097"/>
              <a:gd name="connsiteY15" fmla="*/ 946697 h 1455580"/>
              <a:gd name="connsiteX16" fmla="*/ 0 w 4556097"/>
              <a:gd name="connsiteY16" fmla="*/ 946697 h 1455580"/>
              <a:gd name="connsiteX17" fmla="*/ 0 w 4556097"/>
              <a:gd name="connsiteY17" fmla="*/ 946697 h 1455580"/>
              <a:gd name="connsiteX0" fmla="*/ 4556097 w 4556097"/>
              <a:gd name="connsiteY0" fmla="*/ 1455186 h 1455186"/>
              <a:gd name="connsiteX1" fmla="*/ 4158533 w 4556097"/>
              <a:gd name="connsiteY1" fmla="*/ 1367723 h 1455186"/>
              <a:gd name="connsiteX2" fmla="*/ 3872285 w 4556097"/>
              <a:gd name="connsiteY2" fmla="*/ 890644 h 1455186"/>
              <a:gd name="connsiteX3" fmla="*/ 3792772 w 4556097"/>
              <a:gd name="connsiteY3" fmla="*/ 707764 h 1455186"/>
              <a:gd name="connsiteX4" fmla="*/ 3546282 w 4556097"/>
              <a:gd name="connsiteY4" fmla="*/ 127319 h 1455186"/>
              <a:gd name="connsiteX5" fmla="*/ 3053301 w 4556097"/>
              <a:gd name="connsiteY5" fmla="*/ 98 h 1455186"/>
              <a:gd name="connsiteX6" fmla="*/ 2814762 w 4556097"/>
              <a:gd name="connsiteY6" fmla="*/ 135270 h 1455186"/>
              <a:gd name="connsiteX7" fmla="*/ 2719346 w 4556097"/>
              <a:gd name="connsiteY7" fmla="*/ 421517 h 1455186"/>
              <a:gd name="connsiteX8" fmla="*/ 2703444 w 4556097"/>
              <a:gd name="connsiteY8" fmla="*/ 763423 h 1455186"/>
              <a:gd name="connsiteX9" fmla="*/ 2456953 w 4556097"/>
              <a:gd name="connsiteY9" fmla="*/ 882693 h 1455186"/>
              <a:gd name="connsiteX10" fmla="*/ 1971924 w 4556097"/>
              <a:gd name="connsiteY10" fmla="*/ 914498 h 1455186"/>
              <a:gd name="connsiteX11" fmla="*/ 1598212 w 4556097"/>
              <a:gd name="connsiteY11" fmla="*/ 906547 h 1455186"/>
              <a:gd name="connsiteX12" fmla="*/ 1009816 w 4556097"/>
              <a:gd name="connsiteY12" fmla="*/ 938352 h 1455186"/>
              <a:gd name="connsiteX13" fmla="*/ 556592 w 4556097"/>
              <a:gd name="connsiteY13" fmla="*/ 930401 h 1455186"/>
              <a:gd name="connsiteX14" fmla="*/ 190832 w 4556097"/>
              <a:gd name="connsiteY14" fmla="*/ 946303 h 1455186"/>
              <a:gd name="connsiteX15" fmla="*/ 0 w 4556097"/>
              <a:gd name="connsiteY15" fmla="*/ 946303 h 1455186"/>
              <a:gd name="connsiteX16" fmla="*/ 0 w 4556097"/>
              <a:gd name="connsiteY16" fmla="*/ 946303 h 1455186"/>
              <a:gd name="connsiteX17" fmla="*/ 0 w 4556097"/>
              <a:gd name="connsiteY17" fmla="*/ 946303 h 1455186"/>
              <a:gd name="connsiteX0" fmla="*/ 4556097 w 4556097"/>
              <a:gd name="connsiteY0" fmla="*/ 1350457 h 1350457"/>
              <a:gd name="connsiteX1" fmla="*/ 4158533 w 4556097"/>
              <a:gd name="connsiteY1" fmla="*/ 1262994 h 1350457"/>
              <a:gd name="connsiteX2" fmla="*/ 3872285 w 4556097"/>
              <a:gd name="connsiteY2" fmla="*/ 785915 h 1350457"/>
              <a:gd name="connsiteX3" fmla="*/ 3792772 w 4556097"/>
              <a:gd name="connsiteY3" fmla="*/ 603035 h 1350457"/>
              <a:gd name="connsiteX4" fmla="*/ 3546282 w 4556097"/>
              <a:gd name="connsiteY4" fmla="*/ 22590 h 1350457"/>
              <a:gd name="connsiteX5" fmla="*/ 3172571 w 4556097"/>
              <a:gd name="connsiteY5" fmla="*/ 110054 h 1350457"/>
              <a:gd name="connsiteX6" fmla="*/ 2814762 w 4556097"/>
              <a:gd name="connsiteY6" fmla="*/ 30541 h 1350457"/>
              <a:gd name="connsiteX7" fmla="*/ 2719346 w 4556097"/>
              <a:gd name="connsiteY7" fmla="*/ 316788 h 1350457"/>
              <a:gd name="connsiteX8" fmla="*/ 2703444 w 4556097"/>
              <a:gd name="connsiteY8" fmla="*/ 658694 h 1350457"/>
              <a:gd name="connsiteX9" fmla="*/ 2456953 w 4556097"/>
              <a:gd name="connsiteY9" fmla="*/ 777964 h 1350457"/>
              <a:gd name="connsiteX10" fmla="*/ 1971924 w 4556097"/>
              <a:gd name="connsiteY10" fmla="*/ 809769 h 1350457"/>
              <a:gd name="connsiteX11" fmla="*/ 1598212 w 4556097"/>
              <a:gd name="connsiteY11" fmla="*/ 801818 h 1350457"/>
              <a:gd name="connsiteX12" fmla="*/ 1009816 w 4556097"/>
              <a:gd name="connsiteY12" fmla="*/ 833623 h 1350457"/>
              <a:gd name="connsiteX13" fmla="*/ 556592 w 4556097"/>
              <a:gd name="connsiteY13" fmla="*/ 825672 h 1350457"/>
              <a:gd name="connsiteX14" fmla="*/ 190832 w 4556097"/>
              <a:gd name="connsiteY14" fmla="*/ 841574 h 1350457"/>
              <a:gd name="connsiteX15" fmla="*/ 0 w 4556097"/>
              <a:gd name="connsiteY15" fmla="*/ 841574 h 1350457"/>
              <a:gd name="connsiteX16" fmla="*/ 0 w 4556097"/>
              <a:gd name="connsiteY16" fmla="*/ 841574 h 1350457"/>
              <a:gd name="connsiteX17" fmla="*/ 0 w 4556097"/>
              <a:gd name="connsiteY17" fmla="*/ 841574 h 1350457"/>
              <a:gd name="connsiteX0" fmla="*/ 4556097 w 4556097"/>
              <a:gd name="connsiteY0" fmla="*/ 1359498 h 1359498"/>
              <a:gd name="connsiteX1" fmla="*/ 4158533 w 4556097"/>
              <a:gd name="connsiteY1" fmla="*/ 1272035 h 1359498"/>
              <a:gd name="connsiteX2" fmla="*/ 3872285 w 4556097"/>
              <a:gd name="connsiteY2" fmla="*/ 794956 h 1359498"/>
              <a:gd name="connsiteX3" fmla="*/ 3792772 w 4556097"/>
              <a:gd name="connsiteY3" fmla="*/ 612076 h 1359498"/>
              <a:gd name="connsiteX4" fmla="*/ 3546282 w 4556097"/>
              <a:gd name="connsiteY4" fmla="*/ 31631 h 1359498"/>
              <a:gd name="connsiteX5" fmla="*/ 3172571 w 4556097"/>
              <a:gd name="connsiteY5" fmla="*/ 119095 h 1359498"/>
              <a:gd name="connsiteX6" fmla="*/ 3077155 w 4556097"/>
              <a:gd name="connsiteY6" fmla="*/ 476904 h 1359498"/>
              <a:gd name="connsiteX7" fmla="*/ 2719346 w 4556097"/>
              <a:gd name="connsiteY7" fmla="*/ 325829 h 1359498"/>
              <a:gd name="connsiteX8" fmla="*/ 2703444 w 4556097"/>
              <a:gd name="connsiteY8" fmla="*/ 667735 h 1359498"/>
              <a:gd name="connsiteX9" fmla="*/ 2456953 w 4556097"/>
              <a:gd name="connsiteY9" fmla="*/ 787005 h 1359498"/>
              <a:gd name="connsiteX10" fmla="*/ 1971924 w 4556097"/>
              <a:gd name="connsiteY10" fmla="*/ 818810 h 1359498"/>
              <a:gd name="connsiteX11" fmla="*/ 1598212 w 4556097"/>
              <a:gd name="connsiteY11" fmla="*/ 810859 h 1359498"/>
              <a:gd name="connsiteX12" fmla="*/ 1009816 w 4556097"/>
              <a:gd name="connsiteY12" fmla="*/ 842664 h 1359498"/>
              <a:gd name="connsiteX13" fmla="*/ 556592 w 4556097"/>
              <a:gd name="connsiteY13" fmla="*/ 834713 h 1359498"/>
              <a:gd name="connsiteX14" fmla="*/ 190832 w 4556097"/>
              <a:gd name="connsiteY14" fmla="*/ 850615 h 1359498"/>
              <a:gd name="connsiteX15" fmla="*/ 0 w 4556097"/>
              <a:gd name="connsiteY15" fmla="*/ 850615 h 1359498"/>
              <a:gd name="connsiteX16" fmla="*/ 0 w 4556097"/>
              <a:gd name="connsiteY16" fmla="*/ 850615 h 1359498"/>
              <a:gd name="connsiteX17" fmla="*/ 0 w 4556097"/>
              <a:gd name="connsiteY17" fmla="*/ 850615 h 1359498"/>
              <a:gd name="connsiteX0" fmla="*/ 4556097 w 4556097"/>
              <a:gd name="connsiteY0" fmla="*/ 1340782 h 1340782"/>
              <a:gd name="connsiteX1" fmla="*/ 4158533 w 4556097"/>
              <a:gd name="connsiteY1" fmla="*/ 1253319 h 1340782"/>
              <a:gd name="connsiteX2" fmla="*/ 3872285 w 4556097"/>
              <a:gd name="connsiteY2" fmla="*/ 776240 h 1340782"/>
              <a:gd name="connsiteX3" fmla="*/ 3792772 w 4556097"/>
              <a:gd name="connsiteY3" fmla="*/ 593360 h 1340782"/>
              <a:gd name="connsiteX4" fmla="*/ 3546282 w 4556097"/>
              <a:gd name="connsiteY4" fmla="*/ 12915 h 1340782"/>
              <a:gd name="connsiteX5" fmla="*/ 3291840 w 4556097"/>
              <a:gd name="connsiteY5" fmla="*/ 211697 h 1340782"/>
              <a:gd name="connsiteX6" fmla="*/ 3077155 w 4556097"/>
              <a:gd name="connsiteY6" fmla="*/ 458188 h 1340782"/>
              <a:gd name="connsiteX7" fmla="*/ 2719346 w 4556097"/>
              <a:gd name="connsiteY7" fmla="*/ 307113 h 1340782"/>
              <a:gd name="connsiteX8" fmla="*/ 2703444 w 4556097"/>
              <a:gd name="connsiteY8" fmla="*/ 649019 h 1340782"/>
              <a:gd name="connsiteX9" fmla="*/ 2456953 w 4556097"/>
              <a:gd name="connsiteY9" fmla="*/ 768289 h 1340782"/>
              <a:gd name="connsiteX10" fmla="*/ 1971924 w 4556097"/>
              <a:gd name="connsiteY10" fmla="*/ 800094 h 1340782"/>
              <a:gd name="connsiteX11" fmla="*/ 1598212 w 4556097"/>
              <a:gd name="connsiteY11" fmla="*/ 792143 h 1340782"/>
              <a:gd name="connsiteX12" fmla="*/ 1009816 w 4556097"/>
              <a:gd name="connsiteY12" fmla="*/ 823948 h 1340782"/>
              <a:gd name="connsiteX13" fmla="*/ 556592 w 4556097"/>
              <a:gd name="connsiteY13" fmla="*/ 815997 h 1340782"/>
              <a:gd name="connsiteX14" fmla="*/ 190832 w 4556097"/>
              <a:gd name="connsiteY14" fmla="*/ 831899 h 1340782"/>
              <a:gd name="connsiteX15" fmla="*/ 0 w 4556097"/>
              <a:gd name="connsiteY15" fmla="*/ 831899 h 1340782"/>
              <a:gd name="connsiteX16" fmla="*/ 0 w 4556097"/>
              <a:gd name="connsiteY16" fmla="*/ 831899 h 1340782"/>
              <a:gd name="connsiteX17" fmla="*/ 0 w 4556097"/>
              <a:gd name="connsiteY17" fmla="*/ 831899 h 1340782"/>
              <a:gd name="connsiteX0" fmla="*/ 4556097 w 4556097"/>
              <a:gd name="connsiteY0" fmla="*/ 1359499 h 1359499"/>
              <a:gd name="connsiteX1" fmla="*/ 4158533 w 4556097"/>
              <a:gd name="connsiteY1" fmla="*/ 1272036 h 1359499"/>
              <a:gd name="connsiteX2" fmla="*/ 3872285 w 4556097"/>
              <a:gd name="connsiteY2" fmla="*/ 794957 h 1359499"/>
              <a:gd name="connsiteX3" fmla="*/ 3792772 w 4556097"/>
              <a:gd name="connsiteY3" fmla="*/ 612077 h 1359499"/>
              <a:gd name="connsiteX4" fmla="*/ 3546282 w 4556097"/>
              <a:gd name="connsiteY4" fmla="*/ 31632 h 1359499"/>
              <a:gd name="connsiteX5" fmla="*/ 3283889 w 4556097"/>
              <a:gd name="connsiteY5" fmla="*/ 119096 h 1359499"/>
              <a:gd name="connsiteX6" fmla="*/ 3077155 w 4556097"/>
              <a:gd name="connsiteY6" fmla="*/ 476905 h 1359499"/>
              <a:gd name="connsiteX7" fmla="*/ 2719346 w 4556097"/>
              <a:gd name="connsiteY7" fmla="*/ 325830 h 1359499"/>
              <a:gd name="connsiteX8" fmla="*/ 2703444 w 4556097"/>
              <a:gd name="connsiteY8" fmla="*/ 667736 h 1359499"/>
              <a:gd name="connsiteX9" fmla="*/ 2456953 w 4556097"/>
              <a:gd name="connsiteY9" fmla="*/ 787006 h 1359499"/>
              <a:gd name="connsiteX10" fmla="*/ 1971924 w 4556097"/>
              <a:gd name="connsiteY10" fmla="*/ 818811 h 1359499"/>
              <a:gd name="connsiteX11" fmla="*/ 1598212 w 4556097"/>
              <a:gd name="connsiteY11" fmla="*/ 810860 h 1359499"/>
              <a:gd name="connsiteX12" fmla="*/ 1009816 w 4556097"/>
              <a:gd name="connsiteY12" fmla="*/ 842665 h 1359499"/>
              <a:gd name="connsiteX13" fmla="*/ 556592 w 4556097"/>
              <a:gd name="connsiteY13" fmla="*/ 834714 h 1359499"/>
              <a:gd name="connsiteX14" fmla="*/ 190832 w 4556097"/>
              <a:gd name="connsiteY14" fmla="*/ 850616 h 1359499"/>
              <a:gd name="connsiteX15" fmla="*/ 0 w 4556097"/>
              <a:gd name="connsiteY15" fmla="*/ 850616 h 1359499"/>
              <a:gd name="connsiteX16" fmla="*/ 0 w 4556097"/>
              <a:gd name="connsiteY16" fmla="*/ 850616 h 1359499"/>
              <a:gd name="connsiteX17" fmla="*/ 0 w 4556097"/>
              <a:gd name="connsiteY17" fmla="*/ 850616 h 1359499"/>
              <a:gd name="connsiteX0" fmla="*/ 4556097 w 4556097"/>
              <a:gd name="connsiteY0" fmla="*/ 1355961 h 1355961"/>
              <a:gd name="connsiteX1" fmla="*/ 4158533 w 4556097"/>
              <a:gd name="connsiteY1" fmla="*/ 1268498 h 1355961"/>
              <a:gd name="connsiteX2" fmla="*/ 3872285 w 4556097"/>
              <a:gd name="connsiteY2" fmla="*/ 791419 h 1355961"/>
              <a:gd name="connsiteX3" fmla="*/ 3792772 w 4556097"/>
              <a:gd name="connsiteY3" fmla="*/ 608539 h 1355961"/>
              <a:gd name="connsiteX4" fmla="*/ 3546282 w 4556097"/>
              <a:gd name="connsiteY4" fmla="*/ 28094 h 1355961"/>
              <a:gd name="connsiteX5" fmla="*/ 3283889 w 4556097"/>
              <a:gd name="connsiteY5" fmla="*/ 115558 h 1355961"/>
              <a:gd name="connsiteX6" fmla="*/ 3077155 w 4556097"/>
              <a:gd name="connsiteY6" fmla="*/ 473367 h 1355961"/>
              <a:gd name="connsiteX7" fmla="*/ 2719346 w 4556097"/>
              <a:gd name="connsiteY7" fmla="*/ 322292 h 1355961"/>
              <a:gd name="connsiteX8" fmla="*/ 2703444 w 4556097"/>
              <a:gd name="connsiteY8" fmla="*/ 664198 h 1355961"/>
              <a:gd name="connsiteX9" fmla="*/ 2456953 w 4556097"/>
              <a:gd name="connsiteY9" fmla="*/ 783468 h 1355961"/>
              <a:gd name="connsiteX10" fmla="*/ 1971924 w 4556097"/>
              <a:gd name="connsiteY10" fmla="*/ 815273 h 1355961"/>
              <a:gd name="connsiteX11" fmla="*/ 1598212 w 4556097"/>
              <a:gd name="connsiteY11" fmla="*/ 807322 h 1355961"/>
              <a:gd name="connsiteX12" fmla="*/ 1009816 w 4556097"/>
              <a:gd name="connsiteY12" fmla="*/ 839127 h 1355961"/>
              <a:gd name="connsiteX13" fmla="*/ 556592 w 4556097"/>
              <a:gd name="connsiteY13" fmla="*/ 831176 h 1355961"/>
              <a:gd name="connsiteX14" fmla="*/ 190832 w 4556097"/>
              <a:gd name="connsiteY14" fmla="*/ 847078 h 1355961"/>
              <a:gd name="connsiteX15" fmla="*/ 0 w 4556097"/>
              <a:gd name="connsiteY15" fmla="*/ 847078 h 1355961"/>
              <a:gd name="connsiteX16" fmla="*/ 0 w 4556097"/>
              <a:gd name="connsiteY16" fmla="*/ 847078 h 1355961"/>
              <a:gd name="connsiteX17" fmla="*/ 0 w 4556097"/>
              <a:gd name="connsiteY17" fmla="*/ 847078 h 1355961"/>
              <a:gd name="connsiteX0" fmla="*/ 4556097 w 4556097"/>
              <a:gd name="connsiteY0" fmla="*/ 1371503 h 1371503"/>
              <a:gd name="connsiteX1" fmla="*/ 4158533 w 4556097"/>
              <a:gd name="connsiteY1" fmla="*/ 1284040 h 1371503"/>
              <a:gd name="connsiteX2" fmla="*/ 3872285 w 4556097"/>
              <a:gd name="connsiteY2" fmla="*/ 806961 h 1371503"/>
              <a:gd name="connsiteX3" fmla="*/ 3792772 w 4556097"/>
              <a:gd name="connsiteY3" fmla="*/ 624081 h 1371503"/>
              <a:gd name="connsiteX4" fmla="*/ 3546282 w 4556097"/>
              <a:gd name="connsiteY4" fmla="*/ 43636 h 1371503"/>
              <a:gd name="connsiteX5" fmla="*/ 3283889 w 4556097"/>
              <a:gd name="connsiteY5" fmla="*/ 75441 h 1371503"/>
              <a:gd name="connsiteX6" fmla="*/ 3077155 w 4556097"/>
              <a:gd name="connsiteY6" fmla="*/ 488909 h 1371503"/>
              <a:gd name="connsiteX7" fmla="*/ 2719346 w 4556097"/>
              <a:gd name="connsiteY7" fmla="*/ 337834 h 1371503"/>
              <a:gd name="connsiteX8" fmla="*/ 2703444 w 4556097"/>
              <a:gd name="connsiteY8" fmla="*/ 679740 h 1371503"/>
              <a:gd name="connsiteX9" fmla="*/ 2456953 w 4556097"/>
              <a:gd name="connsiteY9" fmla="*/ 799010 h 1371503"/>
              <a:gd name="connsiteX10" fmla="*/ 1971924 w 4556097"/>
              <a:gd name="connsiteY10" fmla="*/ 830815 h 1371503"/>
              <a:gd name="connsiteX11" fmla="*/ 1598212 w 4556097"/>
              <a:gd name="connsiteY11" fmla="*/ 822864 h 1371503"/>
              <a:gd name="connsiteX12" fmla="*/ 1009816 w 4556097"/>
              <a:gd name="connsiteY12" fmla="*/ 854669 h 1371503"/>
              <a:gd name="connsiteX13" fmla="*/ 556592 w 4556097"/>
              <a:gd name="connsiteY13" fmla="*/ 846718 h 1371503"/>
              <a:gd name="connsiteX14" fmla="*/ 190832 w 4556097"/>
              <a:gd name="connsiteY14" fmla="*/ 862620 h 1371503"/>
              <a:gd name="connsiteX15" fmla="*/ 0 w 4556097"/>
              <a:gd name="connsiteY15" fmla="*/ 862620 h 1371503"/>
              <a:gd name="connsiteX16" fmla="*/ 0 w 4556097"/>
              <a:gd name="connsiteY16" fmla="*/ 862620 h 1371503"/>
              <a:gd name="connsiteX17" fmla="*/ 0 w 4556097"/>
              <a:gd name="connsiteY17" fmla="*/ 862620 h 1371503"/>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719346 w 4556097"/>
              <a:gd name="connsiteY7" fmla="*/ 331165 h 1364834"/>
              <a:gd name="connsiteX8" fmla="*/ 2703444 w 4556097"/>
              <a:gd name="connsiteY8" fmla="*/ 673071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673071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8783 w 4556097"/>
              <a:gd name="connsiteY14" fmla="*/ 895708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8783 w 4556097"/>
              <a:gd name="connsiteY14" fmla="*/ 895708 h 1364834"/>
              <a:gd name="connsiteX15" fmla="*/ 0 w 4556097"/>
              <a:gd name="connsiteY15" fmla="*/ 855951 h 1364834"/>
              <a:gd name="connsiteX16" fmla="*/ 0 w 4556097"/>
              <a:gd name="connsiteY16" fmla="*/ 855951 h 1364834"/>
              <a:gd name="connsiteX17" fmla="*/ 0 w 4556097"/>
              <a:gd name="connsiteY17" fmla="*/ 911610 h 1364834"/>
              <a:gd name="connsiteX0" fmla="*/ 4556097 w 4556097"/>
              <a:gd name="connsiteY0" fmla="*/ 1331948 h 1331948"/>
              <a:gd name="connsiteX1" fmla="*/ 4158533 w 4556097"/>
              <a:gd name="connsiteY1" fmla="*/ 1244485 h 1331948"/>
              <a:gd name="connsiteX2" fmla="*/ 3872285 w 4556097"/>
              <a:gd name="connsiteY2" fmla="*/ 767406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31948 h 1331948"/>
              <a:gd name="connsiteX1" fmla="*/ 4198289 w 4556097"/>
              <a:gd name="connsiteY1" fmla="*/ 1180874 h 1331948"/>
              <a:gd name="connsiteX2" fmla="*/ 3872285 w 4556097"/>
              <a:gd name="connsiteY2" fmla="*/ 767406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31948 h 1331948"/>
              <a:gd name="connsiteX1" fmla="*/ 4198289 w 4556097"/>
              <a:gd name="connsiteY1" fmla="*/ 1180874 h 1331948"/>
              <a:gd name="connsiteX2" fmla="*/ 4007457 w 4556097"/>
              <a:gd name="connsiteY2" fmla="*/ 743552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24056 h 1324056"/>
              <a:gd name="connsiteX1" fmla="*/ 4198289 w 4556097"/>
              <a:gd name="connsiteY1" fmla="*/ 1172982 h 1324056"/>
              <a:gd name="connsiteX2" fmla="*/ 4007457 w 4556097"/>
              <a:gd name="connsiteY2" fmla="*/ 735660 h 1324056"/>
              <a:gd name="connsiteX3" fmla="*/ 3927944 w 4556097"/>
              <a:gd name="connsiteY3" fmla="*/ 385803 h 1324056"/>
              <a:gd name="connsiteX4" fmla="*/ 3546282 w 4556097"/>
              <a:gd name="connsiteY4" fmla="*/ 75702 h 1324056"/>
              <a:gd name="connsiteX5" fmla="*/ 3283889 w 4556097"/>
              <a:gd name="connsiteY5" fmla="*/ 27994 h 1324056"/>
              <a:gd name="connsiteX6" fmla="*/ 3077155 w 4556097"/>
              <a:gd name="connsiteY6" fmla="*/ 441462 h 1324056"/>
              <a:gd name="connsiteX7" fmla="*/ 2926080 w 4556097"/>
              <a:gd name="connsiteY7" fmla="*/ 616391 h 1324056"/>
              <a:gd name="connsiteX8" fmla="*/ 2703444 w 4556097"/>
              <a:gd name="connsiteY8" fmla="*/ 687952 h 1324056"/>
              <a:gd name="connsiteX9" fmla="*/ 2456953 w 4556097"/>
              <a:gd name="connsiteY9" fmla="*/ 751563 h 1324056"/>
              <a:gd name="connsiteX10" fmla="*/ 1971924 w 4556097"/>
              <a:gd name="connsiteY10" fmla="*/ 783368 h 1324056"/>
              <a:gd name="connsiteX11" fmla="*/ 1598212 w 4556097"/>
              <a:gd name="connsiteY11" fmla="*/ 775417 h 1324056"/>
              <a:gd name="connsiteX12" fmla="*/ 1009816 w 4556097"/>
              <a:gd name="connsiteY12" fmla="*/ 807222 h 1324056"/>
              <a:gd name="connsiteX13" fmla="*/ 556592 w 4556097"/>
              <a:gd name="connsiteY13" fmla="*/ 831076 h 1324056"/>
              <a:gd name="connsiteX14" fmla="*/ 198783 w 4556097"/>
              <a:gd name="connsiteY14" fmla="*/ 854930 h 1324056"/>
              <a:gd name="connsiteX15" fmla="*/ 0 w 4556097"/>
              <a:gd name="connsiteY15" fmla="*/ 815173 h 1324056"/>
              <a:gd name="connsiteX16" fmla="*/ 0 w 4556097"/>
              <a:gd name="connsiteY16" fmla="*/ 815173 h 1324056"/>
              <a:gd name="connsiteX17" fmla="*/ 0 w 4556097"/>
              <a:gd name="connsiteY17" fmla="*/ 870832 h 1324056"/>
              <a:gd name="connsiteX0" fmla="*/ 4556097 w 4556097"/>
              <a:gd name="connsiteY0" fmla="*/ 1324056 h 1324056"/>
              <a:gd name="connsiteX1" fmla="*/ 4198289 w 4556097"/>
              <a:gd name="connsiteY1" fmla="*/ 1172982 h 1324056"/>
              <a:gd name="connsiteX2" fmla="*/ 4086970 w 4556097"/>
              <a:gd name="connsiteY2" fmla="*/ 783368 h 1324056"/>
              <a:gd name="connsiteX3" fmla="*/ 3927944 w 4556097"/>
              <a:gd name="connsiteY3" fmla="*/ 385803 h 1324056"/>
              <a:gd name="connsiteX4" fmla="*/ 3546282 w 4556097"/>
              <a:gd name="connsiteY4" fmla="*/ 75702 h 1324056"/>
              <a:gd name="connsiteX5" fmla="*/ 3283889 w 4556097"/>
              <a:gd name="connsiteY5" fmla="*/ 27994 h 1324056"/>
              <a:gd name="connsiteX6" fmla="*/ 3077155 w 4556097"/>
              <a:gd name="connsiteY6" fmla="*/ 441462 h 1324056"/>
              <a:gd name="connsiteX7" fmla="*/ 2926080 w 4556097"/>
              <a:gd name="connsiteY7" fmla="*/ 616391 h 1324056"/>
              <a:gd name="connsiteX8" fmla="*/ 2703444 w 4556097"/>
              <a:gd name="connsiteY8" fmla="*/ 687952 h 1324056"/>
              <a:gd name="connsiteX9" fmla="*/ 2456953 w 4556097"/>
              <a:gd name="connsiteY9" fmla="*/ 751563 h 1324056"/>
              <a:gd name="connsiteX10" fmla="*/ 1971924 w 4556097"/>
              <a:gd name="connsiteY10" fmla="*/ 783368 h 1324056"/>
              <a:gd name="connsiteX11" fmla="*/ 1598212 w 4556097"/>
              <a:gd name="connsiteY11" fmla="*/ 775417 h 1324056"/>
              <a:gd name="connsiteX12" fmla="*/ 1009816 w 4556097"/>
              <a:gd name="connsiteY12" fmla="*/ 807222 h 1324056"/>
              <a:gd name="connsiteX13" fmla="*/ 556592 w 4556097"/>
              <a:gd name="connsiteY13" fmla="*/ 831076 h 1324056"/>
              <a:gd name="connsiteX14" fmla="*/ 198783 w 4556097"/>
              <a:gd name="connsiteY14" fmla="*/ 854930 h 1324056"/>
              <a:gd name="connsiteX15" fmla="*/ 0 w 4556097"/>
              <a:gd name="connsiteY15" fmla="*/ 815173 h 1324056"/>
              <a:gd name="connsiteX16" fmla="*/ 0 w 4556097"/>
              <a:gd name="connsiteY16" fmla="*/ 815173 h 1324056"/>
              <a:gd name="connsiteX17" fmla="*/ 0 w 4556097"/>
              <a:gd name="connsiteY17" fmla="*/ 870832 h 1324056"/>
              <a:gd name="connsiteX0" fmla="*/ 4556097 w 4556097"/>
              <a:gd name="connsiteY0" fmla="*/ 1299547 h 1299547"/>
              <a:gd name="connsiteX1" fmla="*/ 4198289 w 4556097"/>
              <a:gd name="connsiteY1" fmla="*/ 1148473 h 1299547"/>
              <a:gd name="connsiteX2" fmla="*/ 4086970 w 4556097"/>
              <a:gd name="connsiteY2" fmla="*/ 758859 h 1299547"/>
              <a:gd name="connsiteX3" fmla="*/ 3927944 w 4556097"/>
              <a:gd name="connsiteY3" fmla="*/ 361294 h 1299547"/>
              <a:gd name="connsiteX4" fmla="*/ 3753016 w 4556097"/>
              <a:gd name="connsiteY4" fmla="*/ 226122 h 1299547"/>
              <a:gd name="connsiteX5" fmla="*/ 3283889 w 4556097"/>
              <a:gd name="connsiteY5" fmla="*/ 3485 h 1299547"/>
              <a:gd name="connsiteX6" fmla="*/ 3077155 w 4556097"/>
              <a:gd name="connsiteY6" fmla="*/ 416953 h 1299547"/>
              <a:gd name="connsiteX7" fmla="*/ 2926080 w 4556097"/>
              <a:gd name="connsiteY7" fmla="*/ 591882 h 1299547"/>
              <a:gd name="connsiteX8" fmla="*/ 2703444 w 4556097"/>
              <a:gd name="connsiteY8" fmla="*/ 663443 h 1299547"/>
              <a:gd name="connsiteX9" fmla="*/ 2456953 w 4556097"/>
              <a:gd name="connsiteY9" fmla="*/ 727054 h 1299547"/>
              <a:gd name="connsiteX10" fmla="*/ 1971924 w 4556097"/>
              <a:gd name="connsiteY10" fmla="*/ 758859 h 1299547"/>
              <a:gd name="connsiteX11" fmla="*/ 1598212 w 4556097"/>
              <a:gd name="connsiteY11" fmla="*/ 750908 h 1299547"/>
              <a:gd name="connsiteX12" fmla="*/ 1009816 w 4556097"/>
              <a:gd name="connsiteY12" fmla="*/ 782713 h 1299547"/>
              <a:gd name="connsiteX13" fmla="*/ 556592 w 4556097"/>
              <a:gd name="connsiteY13" fmla="*/ 806567 h 1299547"/>
              <a:gd name="connsiteX14" fmla="*/ 198783 w 4556097"/>
              <a:gd name="connsiteY14" fmla="*/ 830421 h 1299547"/>
              <a:gd name="connsiteX15" fmla="*/ 0 w 4556097"/>
              <a:gd name="connsiteY15" fmla="*/ 790664 h 1299547"/>
              <a:gd name="connsiteX16" fmla="*/ 0 w 4556097"/>
              <a:gd name="connsiteY16" fmla="*/ 790664 h 1299547"/>
              <a:gd name="connsiteX17" fmla="*/ 0 w 4556097"/>
              <a:gd name="connsiteY17" fmla="*/ 846323 h 1299547"/>
              <a:gd name="connsiteX0" fmla="*/ 4556097 w 4556097"/>
              <a:gd name="connsiteY0" fmla="*/ 1298853 h 1298853"/>
              <a:gd name="connsiteX1" fmla="*/ 4198289 w 4556097"/>
              <a:gd name="connsiteY1" fmla="*/ 1147779 h 1298853"/>
              <a:gd name="connsiteX2" fmla="*/ 4086970 w 4556097"/>
              <a:gd name="connsiteY2" fmla="*/ 758165 h 1298853"/>
              <a:gd name="connsiteX3" fmla="*/ 3927944 w 4556097"/>
              <a:gd name="connsiteY3" fmla="*/ 360600 h 1298853"/>
              <a:gd name="connsiteX4" fmla="*/ 3753016 w 4556097"/>
              <a:gd name="connsiteY4" fmla="*/ 225428 h 1298853"/>
              <a:gd name="connsiteX5" fmla="*/ 3283889 w 4556097"/>
              <a:gd name="connsiteY5" fmla="*/ 2791 h 1298853"/>
              <a:gd name="connsiteX6" fmla="*/ 3077155 w 4556097"/>
              <a:gd name="connsiteY6" fmla="*/ 416259 h 1298853"/>
              <a:gd name="connsiteX7" fmla="*/ 2926080 w 4556097"/>
              <a:gd name="connsiteY7" fmla="*/ 591188 h 1298853"/>
              <a:gd name="connsiteX8" fmla="*/ 2703444 w 4556097"/>
              <a:gd name="connsiteY8" fmla="*/ 662749 h 1298853"/>
              <a:gd name="connsiteX9" fmla="*/ 2456953 w 4556097"/>
              <a:gd name="connsiteY9" fmla="*/ 726360 h 1298853"/>
              <a:gd name="connsiteX10" fmla="*/ 1971924 w 4556097"/>
              <a:gd name="connsiteY10" fmla="*/ 758165 h 1298853"/>
              <a:gd name="connsiteX11" fmla="*/ 1598212 w 4556097"/>
              <a:gd name="connsiteY11" fmla="*/ 750214 h 1298853"/>
              <a:gd name="connsiteX12" fmla="*/ 1009816 w 4556097"/>
              <a:gd name="connsiteY12" fmla="*/ 782019 h 1298853"/>
              <a:gd name="connsiteX13" fmla="*/ 556592 w 4556097"/>
              <a:gd name="connsiteY13" fmla="*/ 805873 h 1298853"/>
              <a:gd name="connsiteX14" fmla="*/ 198783 w 4556097"/>
              <a:gd name="connsiteY14" fmla="*/ 829727 h 1298853"/>
              <a:gd name="connsiteX15" fmla="*/ 0 w 4556097"/>
              <a:gd name="connsiteY15" fmla="*/ 789970 h 1298853"/>
              <a:gd name="connsiteX16" fmla="*/ 0 w 4556097"/>
              <a:gd name="connsiteY16" fmla="*/ 789970 h 1298853"/>
              <a:gd name="connsiteX17" fmla="*/ 0 w 4556097"/>
              <a:gd name="connsiteY17" fmla="*/ 845629 h 1298853"/>
              <a:gd name="connsiteX0" fmla="*/ 4556097 w 4556097"/>
              <a:gd name="connsiteY0" fmla="*/ 1074691 h 1074691"/>
              <a:gd name="connsiteX1" fmla="*/ 4198289 w 4556097"/>
              <a:gd name="connsiteY1" fmla="*/ 923617 h 1074691"/>
              <a:gd name="connsiteX2" fmla="*/ 4086970 w 4556097"/>
              <a:gd name="connsiteY2" fmla="*/ 534003 h 1074691"/>
              <a:gd name="connsiteX3" fmla="*/ 3927944 w 4556097"/>
              <a:gd name="connsiteY3" fmla="*/ 136438 h 1074691"/>
              <a:gd name="connsiteX4" fmla="*/ 3753016 w 4556097"/>
              <a:gd name="connsiteY4" fmla="*/ 1266 h 1074691"/>
              <a:gd name="connsiteX5" fmla="*/ 3498575 w 4556097"/>
              <a:gd name="connsiteY5" fmla="*/ 200048 h 1074691"/>
              <a:gd name="connsiteX6" fmla="*/ 3077155 w 4556097"/>
              <a:gd name="connsiteY6" fmla="*/ 192097 h 1074691"/>
              <a:gd name="connsiteX7" fmla="*/ 2926080 w 4556097"/>
              <a:gd name="connsiteY7" fmla="*/ 367026 h 1074691"/>
              <a:gd name="connsiteX8" fmla="*/ 2703444 w 4556097"/>
              <a:gd name="connsiteY8" fmla="*/ 438587 h 1074691"/>
              <a:gd name="connsiteX9" fmla="*/ 2456953 w 4556097"/>
              <a:gd name="connsiteY9" fmla="*/ 502198 h 1074691"/>
              <a:gd name="connsiteX10" fmla="*/ 1971924 w 4556097"/>
              <a:gd name="connsiteY10" fmla="*/ 534003 h 1074691"/>
              <a:gd name="connsiteX11" fmla="*/ 1598212 w 4556097"/>
              <a:gd name="connsiteY11" fmla="*/ 526052 h 1074691"/>
              <a:gd name="connsiteX12" fmla="*/ 1009816 w 4556097"/>
              <a:gd name="connsiteY12" fmla="*/ 557857 h 1074691"/>
              <a:gd name="connsiteX13" fmla="*/ 556592 w 4556097"/>
              <a:gd name="connsiteY13" fmla="*/ 581711 h 1074691"/>
              <a:gd name="connsiteX14" fmla="*/ 198783 w 4556097"/>
              <a:gd name="connsiteY14" fmla="*/ 605565 h 1074691"/>
              <a:gd name="connsiteX15" fmla="*/ 0 w 4556097"/>
              <a:gd name="connsiteY15" fmla="*/ 565808 h 1074691"/>
              <a:gd name="connsiteX16" fmla="*/ 0 w 4556097"/>
              <a:gd name="connsiteY16" fmla="*/ 565808 h 1074691"/>
              <a:gd name="connsiteX17" fmla="*/ 0 w 4556097"/>
              <a:gd name="connsiteY17" fmla="*/ 621467 h 1074691"/>
              <a:gd name="connsiteX0" fmla="*/ 4556097 w 4556097"/>
              <a:gd name="connsiteY0" fmla="*/ 1074691 h 1074691"/>
              <a:gd name="connsiteX1" fmla="*/ 4198289 w 4556097"/>
              <a:gd name="connsiteY1" fmla="*/ 923617 h 1074691"/>
              <a:gd name="connsiteX2" fmla="*/ 4086970 w 4556097"/>
              <a:gd name="connsiteY2" fmla="*/ 534003 h 1074691"/>
              <a:gd name="connsiteX3" fmla="*/ 3927944 w 4556097"/>
              <a:gd name="connsiteY3" fmla="*/ 136438 h 1074691"/>
              <a:gd name="connsiteX4" fmla="*/ 3753016 w 4556097"/>
              <a:gd name="connsiteY4" fmla="*/ 1266 h 1074691"/>
              <a:gd name="connsiteX5" fmla="*/ 3498575 w 4556097"/>
              <a:gd name="connsiteY5" fmla="*/ 200048 h 1074691"/>
              <a:gd name="connsiteX6" fmla="*/ 3419061 w 4556097"/>
              <a:gd name="connsiteY6" fmla="*/ 685078 h 1074691"/>
              <a:gd name="connsiteX7" fmla="*/ 2926080 w 4556097"/>
              <a:gd name="connsiteY7" fmla="*/ 367026 h 1074691"/>
              <a:gd name="connsiteX8" fmla="*/ 2703444 w 4556097"/>
              <a:gd name="connsiteY8" fmla="*/ 438587 h 1074691"/>
              <a:gd name="connsiteX9" fmla="*/ 2456953 w 4556097"/>
              <a:gd name="connsiteY9" fmla="*/ 502198 h 1074691"/>
              <a:gd name="connsiteX10" fmla="*/ 1971924 w 4556097"/>
              <a:gd name="connsiteY10" fmla="*/ 534003 h 1074691"/>
              <a:gd name="connsiteX11" fmla="*/ 1598212 w 4556097"/>
              <a:gd name="connsiteY11" fmla="*/ 526052 h 1074691"/>
              <a:gd name="connsiteX12" fmla="*/ 1009816 w 4556097"/>
              <a:gd name="connsiteY12" fmla="*/ 557857 h 1074691"/>
              <a:gd name="connsiteX13" fmla="*/ 556592 w 4556097"/>
              <a:gd name="connsiteY13" fmla="*/ 581711 h 1074691"/>
              <a:gd name="connsiteX14" fmla="*/ 198783 w 4556097"/>
              <a:gd name="connsiteY14" fmla="*/ 605565 h 1074691"/>
              <a:gd name="connsiteX15" fmla="*/ 0 w 4556097"/>
              <a:gd name="connsiteY15" fmla="*/ 565808 h 1074691"/>
              <a:gd name="connsiteX16" fmla="*/ 0 w 4556097"/>
              <a:gd name="connsiteY16" fmla="*/ 565808 h 1074691"/>
              <a:gd name="connsiteX17" fmla="*/ 0 w 4556097"/>
              <a:gd name="connsiteY17" fmla="*/ 621467 h 1074691"/>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926080 w 4556097"/>
              <a:gd name="connsiteY7" fmla="*/ 368939 h 1076604"/>
              <a:gd name="connsiteX8" fmla="*/ 2703444 w 4556097"/>
              <a:gd name="connsiteY8" fmla="*/ 44050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703444 w 4556097"/>
              <a:gd name="connsiteY8" fmla="*/ 44050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782407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782407 h 1076604"/>
              <a:gd name="connsiteX10" fmla="*/ 1765190 w 4556097"/>
              <a:gd name="connsiteY10" fmla="*/ 774455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399429 w 4556097"/>
              <a:gd name="connsiteY11" fmla="*/ 798309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399429 w 4556097"/>
              <a:gd name="connsiteY11" fmla="*/ 798309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99429 w 4556097"/>
              <a:gd name="connsiteY11" fmla="*/ 798309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222637 w 4556097"/>
              <a:gd name="connsiteY14" fmla="*/ 79035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222637 w 4556097"/>
              <a:gd name="connsiteY14" fmla="*/ 790358 h 1076604"/>
              <a:gd name="connsiteX15" fmla="*/ 0 w 4556097"/>
              <a:gd name="connsiteY15" fmla="*/ 567721 h 1076604"/>
              <a:gd name="connsiteX16" fmla="*/ 0 w 4556097"/>
              <a:gd name="connsiteY16" fmla="*/ 567721 h 1076604"/>
              <a:gd name="connsiteX17" fmla="*/ 79513 w 4556097"/>
              <a:gd name="connsiteY17" fmla="*/ 830114 h 1076604"/>
              <a:gd name="connsiteX0" fmla="*/ 4557477 w 4557477"/>
              <a:gd name="connsiteY0" fmla="*/ 1076604 h 1076604"/>
              <a:gd name="connsiteX1" fmla="*/ 4199669 w 4557477"/>
              <a:gd name="connsiteY1" fmla="*/ 925530 h 1076604"/>
              <a:gd name="connsiteX2" fmla="*/ 4088350 w 4557477"/>
              <a:gd name="connsiteY2" fmla="*/ 535916 h 1076604"/>
              <a:gd name="connsiteX3" fmla="*/ 3929324 w 4557477"/>
              <a:gd name="connsiteY3" fmla="*/ 138351 h 1076604"/>
              <a:gd name="connsiteX4" fmla="*/ 3754396 w 4557477"/>
              <a:gd name="connsiteY4" fmla="*/ 3179 h 1076604"/>
              <a:gd name="connsiteX5" fmla="*/ 3603322 w 4557477"/>
              <a:gd name="connsiteY5" fmla="*/ 249669 h 1076604"/>
              <a:gd name="connsiteX6" fmla="*/ 3420441 w 4557477"/>
              <a:gd name="connsiteY6" fmla="*/ 686991 h 1076604"/>
              <a:gd name="connsiteX7" fmla="*/ 2847947 w 4557477"/>
              <a:gd name="connsiteY7" fmla="*/ 790358 h 1076604"/>
              <a:gd name="connsiteX8" fmla="*/ 2609408 w 4557477"/>
              <a:gd name="connsiteY8" fmla="*/ 806260 h 1076604"/>
              <a:gd name="connsiteX9" fmla="*/ 2275453 w 4557477"/>
              <a:gd name="connsiteY9" fmla="*/ 814212 h 1076604"/>
              <a:gd name="connsiteX10" fmla="*/ 1798375 w 4557477"/>
              <a:gd name="connsiteY10" fmla="*/ 830114 h 1076604"/>
              <a:gd name="connsiteX11" fmla="*/ 1384907 w 4557477"/>
              <a:gd name="connsiteY11" fmla="*/ 853968 h 1076604"/>
              <a:gd name="connsiteX12" fmla="*/ 899879 w 4557477"/>
              <a:gd name="connsiteY12" fmla="*/ 822163 h 1076604"/>
              <a:gd name="connsiteX13" fmla="*/ 486410 w 4557477"/>
              <a:gd name="connsiteY13" fmla="*/ 806261 h 1076604"/>
              <a:gd name="connsiteX14" fmla="*/ 224017 w 4557477"/>
              <a:gd name="connsiteY14" fmla="*/ 790358 h 1076604"/>
              <a:gd name="connsiteX15" fmla="*/ 1380 w 4557477"/>
              <a:gd name="connsiteY15" fmla="*/ 567721 h 1076604"/>
              <a:gd name="connsiteX16" fmla="*/ 136553 w 4557477"/>
              <a:gd name="connsiteY16" fmla="*/ 806260 h 1076604"/>
              <a:gd name="connsiteX17" fmla="*/ 80893 w 4557477"/>
              <a:gd name="connsiteY17" fmla="*/ 830114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272210 w 4929808"/>
              <a:gd name="connsiteY12" fmla="*/ 822163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508884 w 4929808"/>
              <a:gd name="connsiteY16" fmla="*/ 80626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272210 w 4929808"/>
              <a:gd name="connsiteY12" fmla="*/ 822163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874643 w 4929808"/>
              <a:gd name="connsiteY14" fmla="*/ 838066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874643 w 4929808"/>
              <a:gd name="connsiteY14" fmla="*/ 838066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922350 w 4929808"/>
              <a:gd name="connsiteY14" fmla="*/ 85396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63325 w 4929808"/>
              <a:gd name="connsiteY15" fmla="*/ 846017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63325 w 4929808"/>
              <a:gd name="connsiteY15" fmla="*/ 846017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87198 w 4929808"/>
              <a:gd name="connsiteY15" fmla="*/ 875712 h 1076604"/>
              <a:gd name="connsiteX16" fmla="*/ 763325 w 4929808"/>
              <a:gd name="connsiteY16" fmla="*/ 846017 h 1076604"/>
              <a:gd name="connsiteX17" fmla="*/ 206734 w 4929808"/>
              <a:gd name="connsiteY17" fmla="*/ 686990 h 1076604"/>
              <a:gd name="connsiteX18" fmla="*/ 0 w 4929808"/>
              <a:gd name="connsiteY18"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87198 w 4929808"/>
              <a:gd name="connsiteY15" fmla="*/ 875712 h 1076604"/>
              <a:gd name="connsiteX16" fmla="*/ 763325 w 4929808"/>
              <a:gd name="connsiteY16" fmla="*/ 846017 h 1076604"/>
              <a:gd name="connsiteX17" fmla="*/ 659959 w 4929808"/>
              <a:gd name="connsiteY17" fmla="*/ 853968 h 1076604"/>
              <a:gd name="connsiteX18" fmla="*/ 0 w 4929808"/>
              <a:gd name="connsiteY18" fmla="*/ 774455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453223 w 4460681"/>
              <a:gd name="connsiteY14" fmla="*/ 853968 h 1076604"/>
              <a:gd name="connsiteX15" fmla="*/ 31807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1807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69825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76604 h 1076604"/>
              <a:gd name="connsiteX1" fmla="*/ 4173483 w 4460681"/>
              <a:gd name="connsiteY1" fmla="*/ 99261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80461 h 1080461"/>
              <a:gd name="connsiteX1" fmla="*/ 4173483 w 4460681"/>
              <a:gd name="connsiteY1" fmla="*/ 996467 h 1080461"/>
              <a:gd name="connsiteX2" fmla="*/ 4097469 w 4460681"/>
              <a:gd name="connsiteY2" fmla="*/ 871640 h 1080461"/>
              <a:gd name="connsiteX3" fmla="*/ 3832528 w 4460681"/>
              <a:gd name="connsiteY3" fmla="*/ 142208 h 1080461"/>
              <a:gd name="connsiteX4" fmla="*/ 3657600 w 4460681"/>
              <a:gd name="connsiteY4" fmla="*/ 7036 h 1080461"/>
              <a:gd name="connsiteX5" fmla="*/ 3506526 w 4460681"/>
              <a:gd name="connsiteY5" fmla="*/ 253526 h 1080461"/>
              <a:gd name="connsiteX6" fmla="*/ 3323645 w 4460681"/>
              <a:gd name="connsiteY6" fmla="*/ 690848 h 1080461"/>
              <a:gd name="connsiteX7" fmla="*/ 2751151 w 4460681"/>
              <a:gd name="connsiteY7" fmla="*/ 794215 h 1080461"/>
              <a:gd name="connsiteX8" fmla="*/ 2512612 w 4460681"/>
              <a:gd name="connsiteY8" fmla="*/ 810117 h 1080461"/>
              <a:gd name="connsiteX9" fmla="*/ 2178657 w 4460681"/>
              <a:gd name="connsiteY9" fmla="*/ 818069 h 1080461"/>
              <a:gd name="connsiteX10" fmla="*/ 1701579 w 4460681"/>
              <a:gd name="connsiteY10" fmla="*/ 833971 h 1080461"/>
              <a:gd name="connsiteX11" fmla="*/ 1288111 w 4460681"/>
              <a:gd name="connsiteY11" fmla="*/ 857825 h 1080461"/>
              <a:gd name="connsiteX12" fmla="*/ 1033671 w 4460681"/>
              <a:gd name="connsiteY12" fmla="*/ 857825 h 1080461"/>
              <a:gd name="connsiteX13" fmla="*/ 803082 w 4460681"/>
              <a:gd name="connsiteY13" fmla="*/ 865777 h 1080461"/>
              <a:gd name="connsiteX14" fmla="*/ 537792 w 4460681"/>
              <a:gd name="connsiteY14" fmla="*/ 873682 h 1080461"/>
              <a:gd name="connsiteX15" fmla="*/ 365641 w 4460681"/>
              <a:gd name="connsiteY15" fmla="*/ 879569 h 1080461"/>
              <a:gd name="connsiteX16" fmla="*/ 283627 w 4460681"/>
              <a:gd name="connsiteY16" fmla="*/ 881587 h 1080461"/>
              <a:gd name="connsiteX17" fmla="*/ 196118 w 4460681"/>
              <a:gd name="connsiteY17" fmla="*/ 884253 h 1080461"/>
              <a:gd name="connsiteX18" fmla="*/ 0 w 4460681"/>
              <a:gd name="connsiteY18" fmla="*/ 900110 h 1080461"/>
              <a:gd name="connsiteX0" fmla="*/ 4460681 w 4460681"/>
              <a:gd name="connsiteY0" fmla="*/ 1090524 h 1090524"/>
              <a:gd name="connsiteX1" fmla="*/ 4173483 w 4460681"/>
              <a:gd name="connsiteY1" fmla="*/ 1006530 h 1090524"/>
              <a:gd name="connsiteX2" fmla="*/ 4097469 w 4460681"/>
              <a:gd name="connsiteY2" fmla="*/ 881703 h 1090524"/>
              <a:gd name="connsiteX3" fmla="*/ 4023175 w 4460681"/>
              <a:gd name="connsiteY3" fmla="*/ 734804 h 1090524"/>
              <a:gd name="connsiteX4" fmla="*/ 3657600 w 4460681"/>
              <a:gd name="connsiteY4" fmla="*/ 17099 h 1090524"/>
              <a:gd name="connsiteX5" fmla="*/ 3506526 w 4460681"/>
              <a:gd name="connsiteY5" fmla="*/ 263589 h 1090524"/>
              <a:gd name="connsiteX6" fmla="*/ 3323645 w 4460681"/>
              <a:gd name="connsiteY6" fmla="*/ 700911 h 1090524"/>
              <a:gd name="connsiteX7" fmla="*/ 2751151 w 4460681"/>
              <a:gd name="connsiteY7" fmla="*/ 804278 h 1090524"/>
              <a:gd name="connsiteX8" fmla="*/ 2512612 w 4460681"/>
              <a:gd name="connsiteY8" fmla="*/ 820180 h 1090524"/>
              <a:gd name="connsiteX9" fmla="*/ 2178657 w 4460681"/>
              <a:gd name="connsiteY9" fmla="*/ 828132 h 1090524"/>
              <a:gd name="connsiteX10" fmla="*/ 1701579 w 4460681"/>
              <a:gd name="connsiteY10" fmla="*/ 844034 h 1090524"/>
              <a:gd name="connsiteX11" fmla="*/ 1288111 w 4460681"/>
              <a:gd name="connsiteY11" fmla="*/ 867888 h 1090524"/>
              <a:gd name="connsiteX12" fmla="*/ 1033671 w 4460681"/>
              <a:gd name="connsiteY12" fmla="*/ 867888 h 1090524"/>
              <a:gd name="connsiteX13" fmla="*/ 803082 w 4460681"/>
              <a:gd name="connsiteY13" fmla="*/ 875840 h 1090524"/>
              <a:gd name="connsiteX14" fmla="*/ 537792 w 4460681"/>
              <a:gd name="connsiteY14" fmla="*/ 883745 h 1090524"/>
              <a:gd name="connsiteX15" fmla="*/ 365641 w 4460681"/>
              <a:gd name="connsiteY15" fmla="*/ 889632 h 1090524"/>
              <a:gd name="connsiteX16" fmla="*/ 283627 w 4460681"/>
              <a:gd name="connsiteY16" fmla="*/ 891650 h 1090524"/>
              <a:gd name="connsiteX17" fmla="*/ 196118 w 4460681"/>
              <a:gd name="connsiteY17" fmla="*/ 894316 h 1090524"/>
              <a:gd name="connsiteX18" fmla="*/ 0 w 4460681"/>
              <a:gd name="connsiteY18" fmla="*/ 910173 h 1090524"/>
              <a:gd name="connsiteX0" fmla="*/ 4460681 w 4460681"/>
              <a:gd name="connsiteY0" fmla="*/ 827043 h 827043"/>
              <a:gd name="connsiteX1" fmla="*/ 4173483 w 4460681"/>
              <a:gd name="connsiteY1" fmla="*/ 743049 h 827043"/>
              <a:gd name="connsiteX2" fmla="*/ 4097469 w 4460681"/>
              <a:gd name="connsiteY2" fmla="*/ 618222 h 827043"/>
              <a:gd name="connsiteX3" fmla="*/ 4023175 w 4460681"/>
              <a:gd name="connsiteY3" fmla="*/ 471323 h 827043"/>
              <a:gd name="connsiteX4" fmla="*/ 3897674 w 4460681"/>
              <a:gd name="connsiteY4" fmla="*/ 396169 h 827043"/>
              <a:gd name="connsiteX5" fmla="*/ 3506526 w 4460681"/>
              <a:gd name="connsiteY5" fmla="*/ 108 h 827043"/>
              <a:gd name="connsiteX6" fmla="*/ 3323645 w 4460681"/>
              <a:gd name="connsiteY6" fmla="*/ 437430 h 827043"/>
              <a:gd name="connsiteX7" fmla="*/ 2751151 w 4460681"/>
              <a:gd name="connsiteY7" fmla="*/ 540797 h 827043"/>
              <a:gd name="connsiteX8" fmla="*/ 2512612 w 4460681"/>
              <a:gd name="connsiteY8" fmla="*/ 556699 h 827043"/>
              <a:gd name="connsiteX9" fmla="*/ 2178657 w 4460681"/>
              <a:gd name="connsiteY9" fmla="*/ 564651 h 827043"/>
              <a:gd name="connsiteX10" fmla="*/ 1701579 w 4460681"/>
              <a:gd name="connsiteY10" fmla="*/ 580553 h 827043"/>
              <a:gd name="connsiteX11" fmla="*/ 1288111 w 4460681"/>
              <a:gd name="connsiteY11" fmla="*/ 604407 h 827043"/>
              <a:gd name="connsiteX12" fmla="*/ 1033671 w 4460681"/>
              <a:gd name="connsiteY12" fmla="*/ 604407 h 827043"/>
              <a:gd name="connsiteX13" fmla="*/ 803082 w 4460681"/>
              <a:gd name="connsiteY13" fmla="*/ 612359 h 827043"/>
              <a:gd name="connsiteX14" fmla="*/ 537792 w 4460681"/>
              <a:gd name="connsiteY14" fmla="*/ 620264 h 827043"/>
              <a:gd name="connsiteX15" fmla="*/ 365641 w 4460681"/>
              <a:gd name="connsiteY15" fmla="*/ 626151 h 827043"/>
              <a:gd name="connsiteX16" fmla="*/ 283627 w 4460681"/>
              <a:gd name="connsiteY16" fmla="*/ 628169 h 827043"/>
              <a:gd name="connsiteX17" fmla="*/ 196118 w 4460681"/>
              <a:gd name="connsiteY17" fmla="*/ 630835 h 827043"/>
              <a:gd name="connsiteX18" fmla="*/ 0 w 4460681"/>
              <a:gd name="connsiteY18" fmla="*/ 646692 h 827043"/>
              <a:gd name="connsiteX0" fmla="*/ 4460681 w 4460681"/>
              <a:gd name="connsiteY0" fmla="*/ 431560 h 431560"/>
              <a:gd name="connsiteX1" fmla="*/ 4173483 w 4460681"/>
              <a:gd name="connsiteY1" fmla="*/ 347566 h 431560"/>
              <a:gd name="connsiteX2" fmla="*/ 4097469 w 4460681"/>
              <a:gd name="connsiteY2" fmla="*/ 222739 h 431560"/>
              <a:gd name="connsiteX3" fmla="*/ 4023175 w 4460681"/>
              <a:gd name="connsiteY3" fmla="*/ 75840 h 431560"/>
              <a:gd name="connsiteX4" fmla="*/ 3897674 w 4460681"/>
              <a:gd name="connsiteY4" fmla="*/ 686 h 431560"/>
              <a:gd name="connsiteX5" fmla="*/ 3707764 w 4460681"/>
              <a:gd name="connsiteY5" fmla="*/ 116548 h 431560"/>
              <a:gd name="connsiteX6" fmla="*/ 3323645 w 4460681"/>
              <a:gd name="connsiteY6" fmla="*/ 41947 h 431560"/>
              <a:gd name="connsiteX7" fmla="*/ 2751151 w 4460681"/>
              <a:gd name="connsiteY7" fmla="*/ 145314 h 431560"/>
              <a:gd name="connsiteX8" fmla="*/ 2512612 w 4460681"/>
              <a:gd name="connsiteY8" fmla="*/ 161216 h 431560"/>
              <a:gd name="connsiteX9" fmla="*/ 2178657 w 4460681"/>
              <a:gd name="connsiteY9" fmla="*/ 169168 h 431560"/>
              <a:gd name="connsiteX10" fmla="*/ 1701579 w 4460681"/>
              <a:gd name="connsiteY10" fmla="*/ 185070 h 431560"/>
              <a:gd name="connsiteX11" fmla="*/ 1288111 w 4460681"/>
              <a:gd name="connsiteY11" fmla="*/ 208924 h 431560"/>
              <a:gd name="connsiteX12" fmla="*/ 1033671 w 4460681"/>
              <a:gd name="connsiteY12" fmla="*/ 208924 h 431560"/>
              <a:gd name="connsiteX13" fmla="*/ 803082 w 4460681"/>
              <a:gd name="connsiteY13" fmla="*/ 216876 h 431560"/>
              <a:gd name="connsiteX14" fmla="*/ 537792 w 4460681"/>
              <a:gd name="connsiteY14" fmla="*/ 224781 h 431560"/>
              <a:gd name="connsiteX15" fmla="*/ 365641 w 4460681"/>
              <a:gd name="connsiteY15" fmla="*/ 230668 h 431560"/>
              <a:gd name="connsiteX16" fmla="*/ 283627 w 4460681"/>
              <a:gd name="connsiteY16" fmla="*/ 232686 h 431560"/>
              <a:gd name="connsiteX17" fmla="*/ 196118 w 4460681"/>
              <a:gd name="connsiteY17" fmla="*/ 235352 h 431560"/>
              <a:gd name="connsiteX18" fmla="*/ 0 w 4460681"/>
              <a:gd name="connsiteY18" fmla="*/ 251209 h 431560"/>
              <a:gd name="connsiteX0" fmla="*/ 4460681 w 4460681"/>
              <a:gd name="connsiteY0" fmla="*/ 431560 h 431560"/>
              <a:gd name="connsiteX1" fmla="*/ 4173483 w 4460681"/>
              <a:gd name="connsiteY1" fmla="*/ 347566 h 431560"/>
              <a:gd name="connsiteX2" fmla="*/ 4097469 w 4460681"/>
              <a:gd name="connsiteY2" fmla="*/ 222739 h 431560"/>
              <a:gd name="connsiteX3" fmla="*/ 4023175 w 4460681"/>
              <a:gd name="connsiteY3" fmla="*/ 75840 h 431560"/>
              <a:gd name="connsiteX4" fmla="*/ 3897674 w 4460681"/>
              <a:gd name="connsiteY4" fmla="*/ 686 h 431560"/>
              <a:gd name="connsiteX5" fmla="*/ 3707764 w 4460681"/>
              <a:gd name="connsiteY5" fmla="*/ 116548 h 431560"/>
              <a:gd name="connsiteX6" fmla="*/ 3380133 w 4460681"/>
              <a:gd name="connsiteY6" fmla="*/ 243186 h 431560"/>
              <a:gd name="connsiteX7" fmla="*/ 2751151 w 4460681"/>
              <a:gd name="connsiteY7" fmla="*/ 145314 h 431560"/>
              <a:gd name="connsiteX8" fmla="*/ 2512612 w 4460681"/>
              <a:gd name="connsiteY8" fmla="*/ 161216 h 431560"/>
              <a:gd name="connsiteX9" fmla="*/ 2178657 w 4460681"/>
              <a:gd name="connsiteY9" fmla="*/ 169168 h 431560"/>
              <a:gd name="connsiteX10" fmla="*/ 1701579 w 4460681"/>
              <a:gd name="connsiteY10" fmla="*/ 185070 h 431560"/>
              <a:gd name="connsiteX11" fmla="*/ 1288111 w 4460681"/>
              <a:gd name="connsiteY11" fmla="*/ 208924 h 431560"/>
              <a:gd name="connsiteX12" fmla="*/ 1033671 w 4460681"/>
              <a:gd name="connsiteY12" fmla="*/ 208924 h 431560"/>
              <a:gd name="connsiteX13" fmla="*/ 803082 w 4460681"/>
              <a:gd name="connsiteY13" fmla="*/ 216876 h 431560"/>
              <a:gd name="connsiteX14" fmla="*/ 537792 w 4460681"/>
              <a:gd name="connsiteY14" fmla="*/ 224781 h 431560"/>
              <a:gd name="connsiteX15" fmla="*/ 365641 w 4460681"/>
              <a:gd name="connsiteY15" fmla="*/ 230668 h 431560"/>
              <a:gd name="connsiteX16" fmla="*/ 283627 w 4460681"/>
              <a:gd name="connsiteY16" fmla="*/ 232686 h 431560"/>
              <a:gd name="connsiteX17" fmla="*/ 196118 w 4460681"/>
              <a:gd name="connsiteY17" fmla="*/ 235352 h 431560"/>
              <a:gd name="connsiteX18" fmla="*/ 0 w 4460681"/>
              <a:gd name="connsiteY18" fmla="*/ 251209 h 431560"/>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897674 w 4460681"/>
              <a:gd name="connsiteY4" fmla="*/ 3993 h 434867"/>
              <a:gd name="connsiteX5" fmla="*/ 3774844 w 4460681"/>
              <a:gd name="connsiteY5" fmla="*/ 197526 h 434867"/>
              <a:gd name="connsiteX6" fmla="*/ 3380133 w 4460681"/>
              <a:gd name="connsiteY6" fmla="*/ 246493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936509 w 4460681"/>
              <a:gd name="connsiteY4" fmla="*/ 3993 h 434867"/>
              <a:gd name="connsiteX5" fmla="*/ 3774844 w 4460681"/>
              <a:gd name="connsiteY5" fmla="*/ 197526 h 434867"/>
              <a:gd name="connsiteX6" fmla="*/ 3380133 w 4460681"/>
              <a:gd name="connsiteY6" fmla="*/ 246493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936509 w 4460681"/>
              <a:gd name="connsiteY4" fmla="*/ 3993 h 434867"/>
              <a:gd name="connsiteX5" fmla="*/ 3774844 w 4460681"/>
              <a:gd name="connsiteY5" fmla="*/ 197526 h 434867"/>
              <a:gd name="connsiteX6" fmla="*/ 3584902 w 4460681"/>
              <a:gd name="connsiteY6" fmla="*/ 341816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2751151 w 4460681"/>
              <a:gd name="connsiteY7" fmla="*/ 151342 h 437588"/>
              <a:gd name="connsiteX8" fmla="*/ 2512612 w 4460681"/>
              <a:gd name="connsiteY8" fmla="*/ 167244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512612 w 4460681"/>
              <a:gd name="connsiteY8" fmla="*/ 167244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701579 w 4460681"/>
              <a:gd name="connsiteY10" fmla="*/ 191098 h 437588"/>
              <a:gd name="connsiteX11" fmla="*/ 1862006 w 4460681"/>
              <a:gd name="connsiteY11" fmla="*/ 300715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62006 w 4460681"/>
              <a:gd name="connsiteY11" fmla="*/ 300715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299684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299684 h 437588"/>
              <a:gd name="connsiteX13" fmla="*/ 1093689 w 4460681"/>
              <a:gd name="connsiteY13" fmla="*/ 317336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325993 w 4460681"/>
              <a:gd name="connsiteY17" fmla="*/ 30932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325993 w 4460681"/>
              <a:gd name="connsiteY17" fmla="*/ 309324 h 437588"/>
              <a:gd name="connsiteX18" fmla="*/ 227893 w 4460681"/>
              <a:gd name="connsiteY18" fmla="*/ 311990 h 437588"/>
              <a:gd name="connsiteX19" fmla="*/ 0 w 4460681"/>
              <a:gd name="connsiteY19" fmla="*/ 257237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31398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57434 w 4435968"/>
              <a:gd name="connsiteY16" fmla="*/ 317897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31398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51690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51690 h 437588"/>
              <a:gd name="connsiteX18" fmla="*/ 181997 w 4435968"/>
              <a:gd name="connsiteY18" fmla="*/ 354356 h 437588"/>
              <a:gd name="connsiteX19" fmla="*/ 0 w 4435968"/>
              <a:gd name="connsiteY19" fmla="*/ 317255 h 437588"/>
              <a:gd name="connsiteX0" fmla="*/ 4428907 w 4428907"/>
              <a:gd name="connsiteY0" fmla="*/ 437588 h 437588"/>
              <a:gd name="connsiteX1" fmla="*/ 4141709 w 4428907"/>
              <a:gd name="connsiteY1" fmla="*/ 353594 h 437588"/>
              <a:gd name="connsiteX2" fmla="*/ 4065695 w 4428907"/>
              <a:gd name="connsiteY2" fmla="*/ 228767 h 437588"/>
              <a:gd name="connsiteX3" fmla="*/ 3991401 w 4428907"/>
              <a:gd name="connsiteY3" fmla="*/ 81868 h 437588"/>
              <a:gd name="connsiteX4" fmla="*/ 3904735 w 4428907"/>
              <a:gd name="connsiteY4" fmla="*/ 6714 h 437588"/>
              <a:gd name="connsiteX5" fmla="*/ 3785436 w 4428907"/>
              <a:gd name="connsiteY5" fmla="*/ 249674 h 437588"/>
              <a:gd name="connsiteX6" fmla="*/ 3553128 w 4428907"/>
              <a:gd name="connsiteY6" fmla="*/ 344537 h 437588"/>
              <a:gd name="connsiteX7" fmla="*/ 3143037 w 4428907"/>
              <a:gd name="connsiteY7" fmla="*/ 356112 h 437588"/>
              <a:gd name="connsiteX8" fmla="*/ 2604406 w 4428907"/>
              <a:gd name="connsiteY8" fmla="*/ 357891 h 437588"/>
              <a:gd name="connsiteX9" fmla="*/ 2157475 w 4428907"/>
              <a:gd name="connsiteY9" fmla="*/ 355251 h 437588"/>
              <a:gd name="connsiteX10" fmla="*/ 1931062 w 4428907"/>
              <a:gd name="connsiteY10" fmla="*/ 357032 h 437588"/>
              <a:gd name="connsiteX11" fmla="*/ 1816110 w 4428907"/>
              <a:gd name="connsiteY11" fmla="*/ 357203 h 437588"/>
              <a:gd name="connsiteX12" fmla="*/ 1514064 w 4428907"/>
              <a:gd name="connsiteY12" fmla="*/ 356172 h 437588"/>
              <a:gd name="connsiteX13" fmla="*/ 1121933 w 4428907"/>
              <a:gd name="connsiteY13" fmla="*/ 352641 h 437588"/>
              <a:gd name="connsiteX14" fmla="*/ 870162 w 4428907"/>
              <a:gd name="connsiteY14" fmla="*/ 346471 h 437588"/>
              <a:gd name="connsiteX15" fmla="*/ 664890 w 4428907"/>
              <a:gd name="connsiteY15" fmla="*/ 343785 h 437588"/>
              <a:gd name="connsiteX16" fmla="*/ 446843 w 4428907"/>
              <a:gd name="connsiteY16" fmla="*/ 349671 h 437588"/>
              <a:gd name="connsiteX17" fmla="*/ 294219 w 4428907"/>
              <a:gd name="connsiteY17" fmla="*/ 351690 h 437588"/>
              <a:gd name="connsiteX18" fmla="*/ 174936 w 4428907"/>
              <a:gd name="connsiteY18" fmla="*/ 354356 h 437588"/>
              <a:gd name="connsiteX19" fmla="*/ 0 w 4428907"/>
              <a:gd name="connsiteY19" fmla="*/ 349029 h 437588"/>
              <a:gd name="connsiteX0" fmla="*/ 4428907 w 4428907"/>
              <a:gd name="connsiteY0" fmla="*/ 439136 h 439136"/>
              <a:gd name="connsiteX1" fmla="*/ 4141709 w 4428907"/>
              <a:gd name="connsiteY1" fmla="*/ 355142 h 439136"/>
              <a:gd name="connsiteX2" fmla="*/ 4065695 w 4428907"/>
              <a:gd name="connsiteY2" fmla="*/ 230315 h 439136"/>
              <a:gd name="connsiteX3" fmla="*/ 3998462 w 4428907"/>
              <a:gd name="connsiteY3" fmla="*/ 72824 h 439136"/>
              <a:gd name="connsiteX4" fmla="*/ 3904735 w 4428907"/>
              <a:gd name="connsiteY4" fmla="*/ 8262 h 439136"/>
              <a:gd name="connsiteX5" fmla="*/ 3785436 w 4428907"/>
              <a:gd name="connsiteY5" fmla="*/ 251222 h 439136"/>
              <a:gd name="connsiteX6" fmla="*/ 3553128 w 4428907"/>
              <a:gd name="connsiteY6" fmla="*/ 346085 h 439136"/>
              <a:gd name="connsiteX7" fmla="*/ 3143037 w 4428907"/>
              <a:gd name="connsiteY7" fmla="*/ 357660 h 439136"/>
              <a:gd name="connsiteX8" fmla="*/ 2604406 w 4428907"/>
              <a:gd name="connsiteY8" fmla="*/ 359439 h 439136"/>
              <a:gd name="connsiteX9" fmla="*/ 2157475 w 4428907"/>
              <a:gd name="connsiteY9" fmla="*/ 356799 h 439136"/>
              <a:gd name="connsiteX10" fmla="*/ 1931062 w 4428907"/>
              <a:gd name="connsiteY10" fmla="*/ 358580 h 439136"/>
              <a:gd name="connsiteX11" fmla="*/ 1816110 w 4428907"/>
              <a:gd name="connsiteY11" fmla="*/ 358751 h 439136"/>
              <a:gd name="connsiteX12" fmla="*/ 1514064 w 4428907"/>
              <a:gd name="connsiteY12" fmla="*/ 357720 h 439136"/>
              <a:gd name="connsiteX13" fmla="*/ 1121933 w 4428907"/>
              <a:gd name="connsiteY13" fmla="*/ 354189 h 439136"/>
              <a:gd name="connsiteX14" fmla="*/ 870162 w 4428907"/>
              <a:gd name="connsiteY14" fmla="*/ 348019 h 439136"/>
              <a:gd name="connsiteX15" fmla="*/ 664890 w 4428907"/>
              <a:gd name="connsiteY15" fmla="*/ 345333 h 439136"/>
              <a:gd name="connsiteX16" fmla="*/ 446843 w 4428907"/>
              <a:gd name="connsiteY16" fmla="*/ 351219 h 439136"/>
              <a:gd name="connsiteX17" fmla="*/ 294219 w 4428907"/>
              <a:gd name="connsiteY17" fmla="*/ 353238 h 439136"/>
              <a:gd name="connsiteX18" fmla="*/ 174936 w 4428907"/>
              <a:gd name="connsiteY18" fmla="*/ 355904 h 439136"/>
              <a:gd name="connsiteX19" fmla="*/ 0 w 4428907"/>
              <a:gd name="connsiteY19" fmla="*/ 350577 h 439136"/>
              <a:gd name="connsiteX0" fmla="*/ 4428907 w 4428907"/>
              <a:gd name="connsiteY0" fmla="*/ 439469 h 439469"/>
              <a:gd name="connsiteX1" fmla="*/ 4141709 w 4428907"/>
              <a:gd name="connsiteY1" fmla="*/ 355475 h 439469"/>
              <a:gd name="connsiteX2" fmla="*/ 4065695 w 4428907"/>
              <a:gd name="connsiteY2" fmla="*/ 230648 h 439469"/>
              <a:gd name="connsiteX3" fmla="*/ 3998462 w 4428907"/>
              <a:gd name="connsiteY3" fmla="*/ 73157 h 439469"/>
              <a:gd name="connsiteX4" fmla="*/ 3904735 w 4428907"/>
              <a:gd name="connsiteY4" fmla="*/ 8595 h 439469"/>
              <a:gd name="connsiteX5" fmla="*/ 3785436 w 4428907"/>
              <a:gd name="connsiteY5" fmla="*/ 251555 h 439469"/>
              <a:gd name="connsiteX6" fmla="*/ 3553128 w 4428907"/>
              <a:gd name="connsiteY6" fmla="*/ 346418 h 439469"/>
              <a:gd name="connsiteX7" fmla="*/ 3143037 w 4428907"/>
              <a:gd name="connsiteY7" fmla="*/ 357993 h 439469"/>
              <a:gd name="connsiteX8" fmla="*/ 2604406 w 4428907"/>
              <a:gd name="connsiteY8" fmla="*/ 359772 h 439469"/>
              <a:gd name="connsiteX9" fmla="*/ 2157475 w 4428907"/>
              <a:gd name="connsiteY9" fmla="*/ 357132 h 439469"/>
              <a:gd name="connsiteX10" fmla="*/ 1931062 w 4428907"/>
              <a:gd name="connsiteY10" fmla="*/ 358913 h 439469"/>
              <a:gd name="connsiteX11" fmla="*/ 1816110 w 4428907"/>
              <a:gd name="connsiteY11" fmla="*/ 359084 h 439469"/>
              <a:gd name="connsiteX12" fmla="*/ 1514064 w 4428907"/>
              <a:gd name="connsiteY12" fmla="*/ 358053 h 439469"/>
              <a:gd name="connsiteX13" fmla="*/ 1121933 w 4428907"/>
              <a:gd name="connsiteY13" fmla="*/ 354522 h 439469"/>
              <a:gd name="connsiteX14" fmla="*/ 870162 w 4428907"/>
              <a:gd name="connsiteY14" fmla="*/ 348352 h 439469"/>
              <a:gd name="connsiteX15" fmla="*/ 664890 w 4428907"/>
              <a:gd name="connsiteY15" fmla="*/ 345666 h 439469"/>
              <a:gd name="connsiteX16" fmla="*/ 446843 w 4428907"/>
              <a:gd name="connsiteY16" fmla="*/ 351552 h 439469"/>
              <a:gd name="connsiteX17" fmla="*/ 294219 w 4428907"/>
              <a:gd name="connsiteY17" fmla="*/ 353571 h 439469"/>
              <a:gd name="connsiteX18" fmla="*/ 174936 w 4428907"/>
              <a:gd name="connsiteY18" fmla="*/ 356237 h 439469"/>
              <a:gd name="connsiteX19" fmla="*/ 0 w 4428907"/>
              <a:gd name="connsiteY19" fmla="*/ 350910 h 439469"/>
              <a:gd name="connsiteX0" fmla="*/ 4432438 w 4432438"/>
              <a:gd name="connsiteY0" fmla="*/ 439469 h 439469"/>
              <a:gd name="connsiteX1" fmla="*/ 4145240 w 4432438"/>
              <a:gd name="connsiteY1" fmla="*/ 355475 h 439469"/>
              <a:gd name="connsiteX2" fmla="*/ 4069226 w 4432438"/>
              <a:gd name="connsiteY2" fmla="*/ 230648 h 439469"/>
              <a:gd name="connsiteX3" fmla="*/ 4001993 w 4432438"/>
              <a:gd name="connsiteY3" fmla="*/ 73157 h 439469"/>
              <a:gd name="connsiteX4" fmla="*/ 3908266 w 4432438"/>
              <a:gd name="connsiteY4" fmla="*/ 8595 h 439469"/>
              <a:gd name="connsiteX5" fmla="*/ 3788967 w 4432438"/>
              <a:gd name="connsiteY5" fmla="*/ 251555 h 439469"/>
              <a:gd name="connsiteX6" fmla="*/ 3556659 w 4432438"/>
              <a:gd name="connsiteY6" fmla="*/ 346418 h 439469"/>
              <a:gd name="connsiteX7" fmla="*/ 3146568 w 4432438"/>
              <a:gd name="connsiteY7" fmla="*/ 357993 h 439469"/>
              <a:gd name="connsiteX8" fmla="*/ 2607937 w 4432438"/>
              <a:gd name="connsiteY8" fmla="*/ 359772 h 439469"/>
              <a:gd name="connsiteX9" fmla="*/ 2161006 w 4432438"/>
              <a:gd name="connsiteY9" fmla="*/ 357132 h 439469"/>
              <a:gd name="connsiteX10" fmla="*/ 1934593 w 4432438"/>
              <a:gd name="connsiteY10" fmla="*/ 358913 h 439469"/>
              <a:gd name="connsiteX11" fmla="*/ 1819641 w 4432438"/>
              <a:gd name="connsiteY11" fmla="*/ 359084 h 439469"/>
              <a:gd name="connsiteX12" fmla="*/ 1517595 w 4432438"/>
              <a:gd name="connsiteY12" fmla="*/ 358053 h 439469"/>
              <a:gd name="connsiteX13" fmla="*/ 1125464 w 4432438"/>
              <a:gd name="connsiteY13" fmla="*/ 354522 h 439469"/>
              <a:gd name="connsiteX14" fmla="*/ 873693 w 4432438"/>
              <a:gd name="connsiteY14" fmla="*/ 348352 h 439469"/>
              <a:gd name="connsiteX15" fmla="*/ 668421 w 4432438"/>
              <a:gd name="connsiteY15" fmla="*/ 345666 h 439469"/>
              <a:gd name="connsiteX16" fmla="*/ 450374 w 4432438"/>
              <a:gd name="connsiteY16" fmla="*/ 351552 h 439469"/>
              <a:gd name="connsiteX17" fmla="*/ 297750 w 4432438"/>
              <a:gd name="connsiteY17" fmla="*/ 353571 h 439469"/>
              <a:gd name="connsiteX18" fmla="*/ 178467 w 4432438"/>
              <a:gd name="connsiteY18" fmla="*/ 356237 h 439469"/>
              <a:gd name="connsiteX19" fmla="*/ 0 w 4432438"/>
              <a:gd name="connsiteY19" fmla="*/ 361501 h 43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32438" h="439469">
                <a:moveTo>
                  <a:pt x="4432438" y="439469"/>
                </a:moveTo>
                <a:cubicBezTo>
                  <a:pt x="4297265" y="394411"/>
                  <a:pt x="4205775" y="390279"/>
                  <a:pt x="4145240" y="355475"/>
                </a:cubicBezTo>
                <a:cubicBezTo>
                  <a:pt x="4084705" y="320671"/>
                  <a:pt x="4093100" y="277701"/>
                  <a:pt x="4069226" y="230648"/>
                </a:cubicBezTo>
                <a:cubicBezTo>
                  <a:pt x="4045352" y="183595"/>
                  <a:pt x="4021759" y="113696"/>
                  <a:pt x="4001993" y="73157"/>
                </a:cubicBezTo>
                <a:cubicBezTo>
                  <a:pt x="3982227" y="32618"/>
                  <a:pt x="3943770" y="-21138"/>
                  <a:pt x="3908266" y="8595"/>
                </a:cubicBezTo>
                <a:cubicBezTo>
                  <a:pt x="3872762" y="38328"/>
                  <a:pt x="3847568" y="195251"/>
                  <a:pt x="3788967" y="251555"/>
                </a:cubicBezTo>
                <a:cubicBezTo>
                  <a:pt x="3730366" y="307859"/>
                  <a:pt x="3663725" y="328678"/>
                  <a:pt x="3556659" y="346418"/>
                </a:cubicBezTo>
                <a:cubicBezTo>
                  <a:pt x="3449593" y="364158"/>
                  <a:pt x="3304688" y="355767"/>
                  <a:pt x="3146568" y="357993"/>
                </a:cubicBezTo>
                <a:cubicBezTo>
                  <a:pt x="2988448" y="360219"/>
                  <a:pt x="2772197" y="359916"/>
                  <a:pt x="2607937" y="359772"/>
                </a:cubicBezTo>
                <a:lnTo>
                  <a:pt x="2161006" y="357132"/>
                </a:lnTo>
                <a:lnTo>
                  <a:pt x="1934593" y="358913"/>
                </a:lnTo>
                <a:cubicBezTo>
                  <a:pt x="1877699" y="359238"/>
                  <a:pt x="1888552" y="355108"/>
                  <a:pt x="1819641" y="359084"/>
                </a:cubicBezTo>
                <a:cubicBezTo>
                  <a:pt x="1750730" y="363060"/>
                  <a:pt x="1633291" y="358813"/>
                  <a:pt x="1517595" y="358053"/>
                </a:cubicBezTo>
                <a:lnTo>
                  <a:pt x="1125464" y="354522"/>
                </a:lnTo>
                <a:lnTo>
                  <a:pt x="873693" y="348352"/>
                </a:lnTo>
                <a:cubicBezTo>
                  <a:pt x="797519" y="346876"/>
                  <a:pt x="738974" y="345133"/>
                  <a:pt x="668421" y="345666"/>
                </a:cubicBezTo>
                <a:cubicBezTo>
                  <a:pt x="597868" y="346199"/>
                  <a:pt x="515996" y="351944"/>
                  <a:pt x="450374" y="351552"/>
                </a:cubicBezTo>
                <a:cubicBezTo>
                  <a:pt x="423870" y="350227"/>
                  <a:pt x="343068" y="352790"/>
                  <a:pt x="297750" y="353571"/>
                </a:cubicBezTo>
                <a:lnTo>
                  <a:pt x="178467" y="356237"/>
                </a:lnTo>
                <a:cubicBezTo>
                  <a:pt x="128842" y="357559"/>
                  <a:pt x="169628" y="345675"/>
                  <a:pt x="0" y="361501"/>
                </a:cubicBezTo>
              </a:path>
            </a:pathLst>
          </a:custGeom>
          <a:noFill/>
          <a:ln w="15875">
            <a:solidFill>
              <a:srgbClr val="0070C0"/>
            </a:solidFill>
            <a:prstDash val="solid"/>
          </a:ln>
        </p:spPr>
        <p:txBody>
          <a:bodyPr rtlCol="0" anchor="ctr"/>
          <a:lstStyle/>
          <a:p>
            <a:pPr algn="ctr"/>
            <a:endParaRPr lang="en-US"/>
          </a:p>
        </p:txBody>
      </p:sp>
      <p:sp>
        <p:nvSpPr>
          <p:cNvPr id="77" name="Geschweifte Klammer links 76"/>
          <p:cNvSpPr/>
          <p:nvPr/>
        </p:nvSpPr>
        <p:spPr>
          <a:xfrm rot="16200000">
            <a:off x="6024431" y="1024355"/>
            <a:ext cx="562642" cy="82208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feld 77"/>
          <p:cNvSpPr txBox="1"/>
          <p:nvPr/>
        </p:nvSpPr>
        <p:spPr>
          <a:xfrm>
            <a:off x="4596923" y="5394170"/>
            <a:ext cx="3517480" cy="341906"/>
          </a:xfrm>
          <a:prstGeom prst="rect">
            <a:avLst/>
          </a:prstGeom>
          <a:noFill/>
        </p:spPr>
        <p:txBody>
          <a:bodyPr wrap="none" rtlCol="0">
            <a:noAutofit/>
          </a:bodyPr>
          <a:lstStyle/>
          <a:p>
            <a:pPr>
              <a:lnSpc>
                <a:spcPct val="112000"/>
              </a:lnSpc>
            </a:pPr>
            <a:r>
              <a:rPr lang="en-US" sz="1400" b="1" dirty="0" smtClean="0">
                <a:solidFill>
                  <a:srgbClr val="FF0000"/>
                </a:solidFill>
                <a:latin typeface="Times New Roman" panose="02020603050405020304" pitchFamily="18" charset="0"/>
                <a:cs typeface="Times New Roman" panose="02020603050405020304" pitchFamily="18" charset="0"/>
              </a:rPr>
              <a:t>Response of the scintillator due to ionization</a:t>
            </a:r>
          </a:p>
        </p:txBody>
      </p:sp>
      <p:sp>
        <p:nvSpPr>
          <p:cNvPr id="79" name="Geschweifte Klammer links 78"/>
          <p:cNvSpPr/>
          <p:nvPr/>
        </p:nvSpPr>
        <p:spPr>
          <a:xfrm rot="16200000">
            <a:off x="4168214" y="2177966"/>
            <a:ext cx="562642" cy="450844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feld 79"/>
          <p:cNvSpPr txBox="1"/>
          <p:nvPr/>
        </p:nvSpPr>
        <p:spPr>
          <a:xfrm>
            <a:off x="2764801" y="4665181"/>
            <a:ext cx="3623390" cy="341906"/>
          </a:xfrm>
          <a:prstGeom prst="rect">
            <a:avLst/>
          </a:prstGeom>
          <a:noFill/>
        </p:spPr>
        <p:txBody>
          <a:bodyPr wrap="none" rtlCol="0">
            <a:noAutofit/>
          </a:bodyPr>
          <a:lstStyle/>
          <a:p>
            <a:pPr>
              <a:lnSpc>
                <a:spcPct val="112000"/>
              </a:lnSpc>
            </a:pPr>
            <a:r>
              <a:rPr lang="en-US" sz="1400" b="1" dirty="0" smtClean="0">
                <a:solidFill>
                  <a:srgbClr val="0070C0"/>
                </a:solidFill>
                <a:latin typeface="Times New Roman" panose="02020603050405020304" pitchFamily="18" charset="0"/>
                <a:cs typeface="Times New Roman" panose="02020603050405020304" pitchFamily="18" charset="0"/>
              </a:rPr>
              <a:t>Response of the </a:t>
            </a:r>
            <a:r>
              <a:rPr lang="en-US" sz="1400" b="1" baseline="30000" dirty="0" smtClean="0">
                <a:solidFill>
                  <a:srgbClr val="0070C0"/>
                </a:solidFill>
                <a:latin typeface="Times New Roman" panose="02020603050405020304" pitchFamily="18" charset="0"/>
                <a:cs typeface="Times New Roman" panose="02020603050405020304" pitchFamily="18" charset="0"/>
              </a:rPr>
              <a:t>3</a:t>
            </a:r>
            <a:r>
              <a:rPr lang="en-US" sz="1400" b="1" dirty="0" smtClean="0">
                <a:solidFill>
                  <a:srgbClr val="0070C0"/>
                </a:solidFill>
                <a:latin typeface="Times New Roman" panose="02020603050405020304" pitchFamily="18" charset="0"/>
                <a:cs typeface="Times New Roman" panose="02020603050405020304" pitchFamily="18" charset="0"/>
              </a:rPr>
              <a:t>He-counter due to neutrons</a:t>
            </a:r>
          </a:p>
        </p:txBody>
      </p:sp>
      <p:sp>
        <p:nvSpPr>
          <p:cNvPr id="3" name="Ellipse 2"/>
          <p:cNvSpPr/>
          <p:nvPr/>
        </p:nvSpPr>
        <p:spPr>
          <a:xfrm>
            <a:off x="8114403" y="841248"/>
            <a:ext cx="2220691" cy="680314"/>
          </a:xfrm>
          <a:prstGeom prst="ellipse">
            <a:avLst/>
          </a:prstGeom>
          <a:blipFill>
            <a:blip r:embed="rId2"/>
            <a:tile tx="0" ty="0" sx="100000" sy="100000" flip="none" algn="tl"/>
          </a:blipFill>
        </p:spPr>
        <p:txBody>
          <a:bodyPr rtlCol="0" anchor="ctr">
            <a:noAutofit/>
          </a:bodyPr>
          <a:lstStyle/>
          <a:p>
            <a:pPr algn="ctr">
              <a:lnSpc>
                <a:spcPct val="113000"/>
              </a:lnSpc>
            </a:pPr>
            <a:endParaRPr lang="en-US" sz="1400" dirty="0" err="1" smtClean="0"/>
          </a:p>
        </p:txBody>
      </p:sp>
      <p:sp>
        <p:nvSpPr>
          <p:cNvPr id="44" name="Textfeld 43"/>
          <p:cNvSpPr txBox="1"/>
          <p:nvPr/>
        </p:nvSpPr>
        <p:spPr>
          <a:xfrm>
            <a:off x="8283963" y="1010452"/>
            <a:ext cx="1881570" cy="341906"/>
          </a:xfrm>
          <a:prstGeom prst="rect">
            <a:avLst/>
          </a:prstGeom>
          <a:noFill/>
        </p:spPr>
        <p:txBody>
          <a:bodyPr wrap="none" rtlCol="0">
            <a:noAutofit/>
          </a:bodyPr>
          <a:lstStyle/>
          <a:p>
            <a:pPr>
              <a:lnSpc>
                <a:spcPct val="112000"/>
              </a:lnSpc>
            </a:pPr>
            <a:r>
              <a:rPr lang="en-US" sz="1400" b="1" dirty="0" smtClean="0">
                <a:solidFill>
                  <a:srgbClr val="FFC000"/>
                </a:solidFill>
                <a:latin typeface="Times New Roman" panose="02020603050405020304" pitchFamily="18" charset="0"/>
                <a:cs typeface="Times New Roman" panose="02020603050405020304" pitchFamily="18" charset="0"/>
              </a:rPr>
              <a:t>Synchrotron radiation</a:t>
            </a:r>
          </a:p>
        </p:txBody>
      </p:sp>
      <p:sp>
        <p:nvSpPr>
          <p:cNvPr id="4" name="Ellipse 3"/>
          <p:cNvSpPr/>
          <p:nvPr/>
        </p:nvSpPr>
        <p:spPr>
          <a:xfrm>
            <a:off x="2195312" y="5736076"/>
            <a:ext cx="3876303" cy="589530"/>
          </a:xfrm>
          <a:prstGeom prst="ellipse">
            <a:avLst/>
          </a:prstGeom>
          <a:blipFill>
            <a:blip r:embed="rId3"/>
            <a:tile tx="0" ty="0" sx="100000" sy="100000" flip="none" algn="tl"/>
          </a:blipFill>
        </p:spPr>
        <p:txBody>
          <a:bodyPr rtlCol="0" anchor="ctr">
            <a:noAutofit/>
          </a:bodyPr>
          <a:lstStyle/>
          <a:p>
            <a:pPr algn="ctr">
              <a:lnSpc>
                <a:spcPct val="113000"/>
              </a:lnSpc>
            </a:pPr>
            <a:endParaRPr lang="en-US" sz="1400" dirty="0" err="1" smtClean="0"/>
          </a:p>
        </p:txBody>
      </p:sp>
      <p:sp>
        <p:nvSpPr>
          <p:cNvPr id="46" name="Textfeld 45"/>
          <p:cNvSpPr txBox="1"/>
          <p:nvPr/>
        </p:nvSpPr>
        <p:spPr>
          <a:xfrm>
            <a:off x="2321768" y="5727129"/>
            <a:ext cx="3623390" cy="585891"/>
          </a:xfrm>
          <a:prstGeom prst="rect">
            <a:avLst/>
          </a:prstGeom>
          <a:noFill/>
        </p:spPr>
        <p:txBody>
          <a:bodyPr wrap="none" rtlCol="0">
            <a:noAutofit/>
          </a:bodyPr>
          <a:lstStyle/>
          <a:p>
            <a:pPr algn="ctr">
              <a:lnSpc>
                <a:spcPct val="112000"/>
              </a:lnSpc>
            </a:pPr>
            <a:r>
              <a:rPr lang="en-US" sz="1400" b="1" dirty="0" smtClean="0">
                <a:latin typeface="Times New Roman" panose="02020603050405020304" pitchFamily="18" charset="0"/>
                <a:cs typeface="Times New Roman" panose="02020603050405020304" pitchFamily="18" charset="0"/>
              </a:rPr>
              <a:t>Beam loss:</a:t>
            </a:r>
          </a:p>
          <a:p>
            <a:pPr algn="ctr">
              <a:lnSpc>
                <a:spcPct val="112000"/>
              </a:lnSpc>
            </a:pPr>
            <a:r>
              <a:rPr lang="en-US" sz="1400" b="1" dirty="0" smtClean="0">
                <a:latin typeface="Times New Roman" panose="02020603050405020304" pitchFamily="18" charset="0"/>
                <a:cs typeface="Times New Roman" panose="02020603050405020304" pitchFamily="18" charset="0"/>
              </a:rPr>
              <a:t>Scintillator and neutrons</a:t>
            </a:r>
          </a:p>
        </p:txBody>
      </p:sp>
      <p:sp>
        <p:nvSpPr>
          <p:cNvPr id="47" name="Ellipse 46"/>
          <p:cNvSpPr/>
          <p:nvPr/>
        </p:nvSpPr>
        <p:spPr>
          <a:xfrm>
            <a:off x="7139168" y="5745288"/>
            <a:ext cx="3876303" cy="589530"/>
          </a:xfrm>
          <a:prstGeom prst="ellipse">
            <a:avLst/>
          </a:prstGeom>
          <a:blipFill>
            <a:blip r:embed="rId2"/>
            <a:tile tx="0" ty="0" sx="100000" sy="100000" flip="none" algn="tl"/>
          </a:blipFill>
        </p:spPr>
        <p:txBody>
          <a:bodyPr rtlCol="0" anchor="ctr">
            <a:noAutofit/>
          </a:bodyPr>
          <a:lstStyle/>
          <a:p>
            <a:pPr algn="ctr">
              <a:lnSpc>
                <a:spcPct val="113000"/>
              </a:lnSpc>
            </a:pPr>
            <a:endParaRPr lang="en-US" sz="1400" dirty="0" err="1" smtClean="0"/>
          </a:p>
        </p:txBody>
      </p:sp>
      <p:sp>
        <p:nvSpPr>
          <p:cNvPr id="48" name="Textfeld 47"/>
          <p:cNvSpPr txBox="1"/>
          <p:nvPr/>
        </p:nvSpPr>
        <p:spPr>
          <a:xfrm>
            <a:off x="7900420" y="5733902"/>
            <a:ext cx="2389627" cy="591703"/>
          </a:xfrm>
          <a:prstGeom prst="rect">
            <a:avLst/>
          </a:prstGeom>
          <a:noFill/>
        </p:spPr>
        <p:txBody>
          <a:bodyPr wrap="none" rtlCol="0">
            <a:noAutofit/>
          </a:bodyPr>
          <a:lstStyle/>
          <a:p>
            <a:pPr algn="ctr">
              <a:lnSpc>
                <a:spcPct val="112000"/>
              </a:lnSpc>
            </a:pPr>
            <a:r>
              <a:rPr lang="en-US" sz="1400" b="1" dirty="0" smtClean="0">
                <a:solidFill>
                  <a:srgbClr val="FFC000"/>
                </a:solidFill>
                <a:latin typeface="Times New Roman" panose="02020603050405020304" pitchFamily="18" charset="0"/>
                <a:cs typeface="Times New Roman" panose="02020603050405020304" pitchFamily="18" charset="0"/>
              </a:rPr>
              <a:t>Synchrotron radiation:</a:t>
            </a:r>
          </a:p>
          <a:p>
            <a:pPr algn="ctr">
              <a:lnSpc>
                <a:spcPct val="112000"/>
              </a:lnSpc>
            </a:pPr>
            <a:r>
              <a:rPr lang="en-US" sz="1400" b="1" dirty="0" smtClean="0">
                <a:solidFill>
                  <a:srgbClr val="FFC000"/>
                </a:solidFill>
                <a:latin typeface="Times New Roman" panose="02020603050405020304" pitchFamily="18" charset="0"/>
                <a:cs typeface="Times New Roman" panose="02020603050405020304" pitchFamily="18" charset="0"/>
              </a:rPr>
              <a:t>Scintillator only, no neutrons</a:t>
            </a:r>
          </a:p>
        </p:txBody>
      </p:sp>
    </p:spTree>
    <p:extLst>
      <p:ext uri="{BB962C8B-B14F-4D97-AF65-F5344CB8AC3E}">
        <p14:creationId xmlns:p14="http://schemas.microsoft.com/office/powerpoint/2010/main" val="4410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2562" y="703606"/>
            <a:ext cx="1597174" cy="387519"/>
          </a:xfrm>
        </p:spPr>
        <p:txBody>
          <a:bodyPr/>
          <a:lstStyle/>
          <a:p>
            <a:r>
              <a:rPr lang="en-US" dirty="0" smtClean="0"/>
              <a:t>SASE1</a:t>
            </a:r>
            <a:endParaRPr lang="en-US" dirty="0"/>
          </a:p>
        </p:txBody>
      </p:sp>
      <p:sp>
        <p:nvSpPr>
          <p:cNvPr id="3" name="Textfeld 2"/>
          <p:cNvSpPr txBox="1"/>
          <p:nvPr/>
        </p:nvSpPr>
        <p:spPr>
          <a:xfrm>
            <a:off x="681487" y="1570008"/>
            <a:ext cx="1319842" cy="560717"/>
          </a:xfrm>
          <a:prstGeom prst="rect">
            <a:avLst/>
          </a:prstGeom>
          <a:noFill/>
        </p:spPr>
        <p:txBody>
          <a:bodyPr wrap="none" rtlCol="0">
            <a:noAutofit/>
          </a:bodyPr>
          <a:lstStyle/>
          <a:p>
            <a:pPr>
              <a:lnSpc>
                <a:spcPct val="112000"/>
              </a:lnSpc>
            </a:pPr>
            <a:r>
              <a:rPr lang="en-US" sz="1400" dirty="0" smtClean="0"/>
              <a:t>No beam:</a:t>
            </a:r>
          </a:p>
          <a:p>
            <a:pPr>
              <a:lnSpc>
                <a:spcPct val="112000"/>
              </a:lnSpc>
            </a:pPr>
            <a:r>
              <a:rPr lang="en-US" sz="1400" dirty="0" smtClean="0"/>
              <a:t>Background</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340" y="729213"/>
            <a:ext cx="9047798" cy="582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8865080" y="4681268"/>
            <a:ext cx="1003539" cy="327803"/>
          </a:xfrm>
          <a:prstGeom prst="rect">
            <a:avLst/>
          </a:prstGeom>
          <a:solidFill>
            <a:schemeClr val="bg1"/>
          </a:solidFill>
        </p:spPr>
        <p:txBody>
          <a:bodyPr wrap="none" rtlCol="0">
            <a:noAutofit/>
          </a:bodyPr>
          <a:lstStyle/>
          <a:p>
            <a:pPr>
              <a:lnSpc>
                <a:spcPct val="112000"/>
              </a:lnSpc>
            </a:pPr>
            <a:r>
              <a:rPr lang="en-US" sz="1400" dirty="0" smtClean="0"/>
              <a:t>No bursts</a:t>
            </a:r>
          </a:p>
        </p:txBody>
      </p:sp>
      <p:sp>
        <p:nvSpPr>
          <p:cNvPr id="7" name="Textfeld 6"/>
          <p:cNvSpPr txBox="1"/>
          <p:nvPr/>
        </p:nvSpPr>
        <p:spPr>
          <a:xfrm>
            <a:off x="681487" y="5400135"/>
            <a:ext cx="1472242" cy="785005"/>
          </a:xfrm>
          <a:prstGeom prst="rect">
            <a:avLst/>
          </a:prstGeom>
          <a:solidFill>
            <a:schemeClr val="bg1"/>
          </a:solidFill>
        </p:spPr>
        <p:txBody>
          <a:bodyPr wrap="none" rtlCol="0">
            <a:noAutofit/>
          </a:bodyPr>
          <a:lstStyle/>
          <a:p>
            <a:pPr>
              <a:lnSpc>
                <a:spcPct val="112000"/>
              </a:lnSpc>
            </a:pPr>
            <a:r>
              <a:rPr lang="en-US" sz="1400" dirty="0" smtClean="0"/>
              <a:t>Cosmic Muons</a:t>
            </a:r>
          </a:p>
          <a:p>
            <a:pPr>
              <a:lnSpc>
                <a:spcPct val="112000"/>
              </a:lnSpc>
            </a:pPr>
            <a:r>
              <a:rPr lang="en-US" sz="1400" dirty="0" smtClean="0"/>
              <a:t>“muon peak” by</a:t>
            </a:r>
          </a:p>
          <a:p>
            <a:pPr>
              <a:lnSpc>
                <a:spcPct val="112000"/>
              </a:lnSpc>
            </a:pPr>
            <a:r>
              <a:rPr lang="en-US" sz="1400" dirty="0"/>
              <a:t>m</a:t>
            </a:r>
            <a:r>
              <a:rPr lang="en-US" sz="1400" dirty="0" smtClean="0"/>
              <a:t>inimum ionizing particles</a:t>
            </a:r>
          </a:p>
        </p:txBody>
      </p:sp>
      <p:sp>
        <p:nvSpPr>
          <p:cNvPr id="8" name="Textfeld 7"/>
          <p:cNvSpPr txBox="1"/>
          <p:nvPr/>
        </p:nvSpPr>
        <p:spPr>
          <a:xfrm>
            <a:off x="681487" y="4106175"/>
            <a:ext cx="1472242" cy="327803"/>
          </a:xfrm>
          <a:prstGeom prst="rect">
            <a:avLst/>
          </a:prstGeom>
          <a:noFill/>
        </p:spPr>
        <p:txBody>
          <a:bodyPr wrap="none" rtlCol="0">
            <a:noAutofit/>
          </a:bodyPr>
          <a:lstStyle/>
          <a:p>
            <a:pPr>
              <a:lnSpc>
                <a:spcPct val="112000"/>
              </a:lnSpc>
            </a:pPr>
            <a:r>
              <a:rPr lang="en-US" sz="1200" baseline="30000" dirty="0" smtClean="0"/>
              <a:t>40</a:t>
            </a:r>
            <a:r>
              <a:rPr lang="en-US" sz="1400" dirty="0" smtClean="0"/>
              <a:t>K in concrete</a:t>
            </a:r>
          </a:p>
        </p:txBody>
      </p:sp>
      <p:cxnSp>
        <p:nvCxnSpPr>
          <p:cNvPr id="5" name="Gerade Verbindung mit Pfeil 4"/>
          <p:cNvCxnSpPr>
            <a:stCxn id="8" idx="3"/>
          </p:cNvCxnSpPr>
          <p:nvPr/>
        </p:nvCxnSpPr>
        <p:spPr>
          <a:xfrm>
            <a:off x="2153729" y="4270077"/>
            <a:ext cx="2357886" cy="16390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7" idx="3"/>
          </p:cNvCxnSpPr>
          <p:nvPr/>
        </p:nvCxnSpPr>
        <p:spPr>
          <a:xfrm flipV="1">
            <a:off x="2153729" y="5658928"/>
            <a:ext cx="2953109" cy="13371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6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989" y="759136"/>
            <a:ext cx="9054465" cy="580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602561" y="703606"/>
            <a:ext cx="2330427" cy="387519"/>
          </a:xfrm>
        </p:spPr>
        <p:txBody>
          <a:bodyPr/>
          <a:lstStyle/>
          <a:p>
            <a:r>
              <a:rPr lang="en-US" dirty="0" smtClean="0"/>
              <a:t>SASE1, cell 3</a:t>
            </a:r>
            <a:endParaRPr lang="en-US" dirty="0"/>
          </a:p>
        </p:txBody>
      </p:sp>
      <p:sp>
        <p:nvSpPr>
          <p:cNvPr id="3" name="Textfeld 2"/>
          <p:cNvSpPr txBox="1"/>
          <p:nvPr/>
        </p:nvSpPr>
        <p:spPr>
          <a:xfrm>
            <a:off x="681487" y="1570008"/>
            <a:ext cx="1472242" cy="1026543"/>
          </a:xfrm>
          <a:prstGeom prst="rect">
            <a:avLst/>
          </a:prstGeom>
          <a:noFill/>
        </p:spPr>
        <p:txBody>
          <a:bodyPr wrap="none" rtlCol="0">
            <a:noAutofit/>
          </a:bodyPr>
          <a:lstStyle/>
          <a:p>
            <a:pPr>
              <a:lnSpc>
                <a:spcPct val="112000"/>
              </a:lnSpc>
            </a:pPr>
            <a:r>
              <a:rPr lang="en-US" sz="1400" dirty="0" smtClean="0"/>
              <a:t>1.4 GeV, 0.28 </a:t>
            </a:r>
            <a:r>
              <a:rPr lang="en-US" sz="1400" dirty="0" err="1" smtClean="0"/>
              <a:t>nC</a:t>
            </a:r>
            <a:endParaRPr lang="en-US" sz="1400" dirty="0" smtClean="0"/>
          </a:p>
          <a:p>
            <a:pPr>
              <a:lnSpc>
                <a:spcPct val="112000"/>
              </a:lnSpc>
            </a:pPr>
            <a:r>
              <a:rPr lang="en-US" sz="1400" dirty="0" smtClean="0"/>
              <a:t>10 Hz</a:t>
            </a:r>
          </a:p>
          <a:p>
            <a:pPr>
              <a:lnSpc>
                <a:spcPct val="112000"/>
              </a:lnSpc>
            </a:pPr>
            <a:r>
              <a:rPr lang="en-US" sz="1400" dirty="0" smtClean="0"/>
              <a:t>500 bunches</a:t>
            </a:r>
          </a:p>
          <a:p>
            <a:pPr>
              <a:lnSpc>
                <a:spcPct val="112000"/>
              </a:lnSpc>
            </a:pPr>
            <a:r>
              <a:rPr lang="en-US" sz="1400" dirty="0" smtClean="0"/>
              <a:t>9.15 </a:t>
            </a:r>
            <a:r>
              <a:rPr lang="en-US" sz="1400" dirty="0" err="1" smtClean="0"/>
              <a:t>keV</a:t>
            </a:r>
            <a:r>
              <a:rPr lang="en-US" sz="1400" dirty="0" smtClean="0"/>
              <a:t>, 1 </a:t>
            </a:r>
            <a:r>
              <a:rPr lang="en-US" sz="1400" dirty="0" err="1" smtClean="0"/>
              <a:t>mJ</a:t>
            </a:r>
            <a:r>
              <a:rPr lang="en-US" sz="1400" dirty="0" smtClean="0"/>
              <a:t> </a:t>
            </a:r>
          </a:p>
        </p:txBody>
      </p:sp>
      <p:sp>
        <p:nvSpPr>
          <p:cNvPr id="6" name="Textfeld 5"/>
          <p:cNvSpPr txBox="1"/>
          <p:nvPr/>
        </p:nvSpPr>
        <p:spPr>
          <a:xfrm>
            <a:off x="8356122" y="4433978"/>
            <a:ext cx="1779916" cy="580845"/>
          </a:xfrm>
          <a:prstGeom prst="rect">
            <a:avLst/>
          </a:prstGeom>
          <a:solidFill>
            <a:schemeClr val="bg1"/>
          </a:solidFill>
        </p:spPr>
        <p:txBody>
          <a:bodyPr wrap="none" rtlCol="0">
            <a:noAutofit/>
          </a:bodyPr>
          <a:lstStyle/>
          <a:p>
            <a:pPr>
              <a:lnSpc>
                <a:spcPct val="112000"/>
              </a:lnSpc>
            </a:pPr>
            <a:r>
              <a:rPr lang="en-US" sz="1400" dirty="0" smtClean="0"/>
              <a:t>few bursts</a:t>
            </a:r>
          </a:p>
          <a:p>
            <a:pPr>
              <a:lnSpc>
                <a:spcPct val="112000"/>
              </a:lnSpc>
            </a:pPr>
            <a:r>
              <a:rPr lang="en-US" sz="1400" dirty="0"/>
              <a:t>t</a:t>
            </a:r>
            <a:r>
              <a:rPr lang="en-US" sz="1400" dirty="0" smtClean="0"/>
              <a:t>rigger efficiency low</a:t>
            </a:r>
          </a:p>
        </p:txBody>
      </p:sp>
      <p:sp>
        <p:nvSpPr>
          <p:cNvPr id="7" name="Textfeld 6"/>
          <p:cNvSpPr txBox="1"/>
          <p:nvPr/>
        </p:nvSpPr>
        <p:spPr>
          <a:xfrm>
            <a:off x="681487" y="5400135"/>
            <a:ext cx="1472242" cy="508959"/>
          </a:xfrm>
          <a:prstGeom prst="rect">
            <a:avLst/>
          </a:prstGeom>
          <a:solidFill>
            <a:schemeClr val="bg1"/>
          </a:solidFill>
        </p:spPr>
        <p:txBody>
          <a:bodyPr wrap="none" rtlCol="0">
            <a:noAutofit/>
          </a:bodyPr>
          <a:lstStyle/>
          <a:p>
            <a:pPr>
              <a:lnSpc>
                <a:spcPct val="112000"/>
              </a:lnSpc>
            </a:pPr>
            <a:r>
              <a:rPr lang="en-US" sz="1400" dirty="0" smtClean="0"/>
              <a:t>“muon peak” by</a:t>
            </a:r>
          </a:p>
          <a:p>
            <a:pPr>
              <a:lnSpc>
                <a:spcPct val="112000"/>
              </a:lnSpc>
            </a:pPr>
            <a:r>
              <a:rPr lang="en-US" sz="1400" dirty="0"/>
              <a:t>m</a:t>
            </a:r>
            <a:r>
              <a:rPr lang="en-US" sz="1400" dirty="0" smtClean="0"/>
              <a:t>inimum ionizing particles</a:t>
            </a:r>
          </a:p>
        </p:txBody>
      </p:sp>
      <p:cxnSp>
        <p:nvCxnSpPr>
          <p:cNvPr id="11" name="Gerade Verbindung mit Pfeil 10"/>
          <p:cNvCxnSpPr>
            <a:stCxn id="7" idx="3"/>
          </p:cNvCxnSpPr>
          <p:nvPr/>
        </p:nvCxnSpPr>
        <p:spPr>
          <a:xfrm flipV="1">
            <a:off x="2153729" y="5014825"/>
            <a:ext cx="2884097" cy="6397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21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105" y="741883"/>
            <a:ext cx="9047798" cy="582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602561" y="703606"/>
            <a:ext cx="2330427" cy="387519"/>
          </a:xfrm>
        </p:spPr>
        <p:txBody>
          <a:bodyPr/>
          <a:lstStyle/>
          <a:p>
            <a:r>
              <a:rPr lang="en-US" dirty="0" smtClean="0"/>
              <a:t>SASE1, cell 18</a:t>
            </a:r>
            <a:endParaRPr lang="en-US" dirty="0"/>
          </a:p>
        </p:txBody>
      </p:sp>
      <p:sp>
        <p:nvSpPr>
          <p:cNvPr id="3" name="Textfeld 2"/>
          <p:cNvSpPr txBox="1"/>
          <p:nvPr/>
        </p:nvSpPr>
        <p:spPr>
          <a:xfrm>
            <a:off x="681487" y="1570008"/>
            <a:ext cx="1472242" cy="1026543"/>
          </a:xfrm>
          <a:prstGeom prst="rect">
            <a:avLst/>
          </a:prstGeom>
          <a:noFill/>
        </p:spPr>
        <p:txBody>
          <a:bodyPr wrap="none" rtlCol="0">
            <a:noAutofit/>
          </a:bodyPr>
          <a:lstStyle/>
          <a:p>
            <a:pPr>
              <a:lnSpc>
                <a:spcPct val="112000"/>
              </a:lnSpc>
            </a:pPr>
            <a:r>
              <a:rPr lang="en-US" sz="1400" dirty="0" smtClean="0"/>
              <a:t>1.4 GeV, 0.28 </a:t>
            </a:r>
            <a:r>
              <a:rPr lang="en-US" sz="1400" dirty="0" err="1" smtClean="0"/>
              <a:t>nC</a:t>
            </a:r>
            <a:endParaRPr lang="en-US" sz="1400" dirty="0" smtClean="0"/>
          </a:p>
          <a:p>
            <a:pPr>
              <a:lnSpc>
                <a:spcPct val="112000"/>
              </a:lnSpc>
            </a:pPr>
            <a:r>
              <a:rPr lang="en-US" sz="1400" dirty="0" smtClean="0"/>
              <a:t>10 Hz</a:t>
            </a:r>
          </a:p>
          <a:p>
            <a:pPr>
              <a:lnSpc>
                <a:spcPct val="112000"/>
              </a:lnSpc>
            </a:pPr>
            <a:r>
              <a:rPr lang="en-US" sz="1400" dirty="0" smtClean="0"/>
              <a:t>500 bunches</a:t>
            </a:r>
          </a:p>
          <a:p>
            <a:pPr>
              <a:lnSpc>
                <a:spcPct val="112000"/>
              </a:lnSpc>
            </a:pPr>
            <a:r>
              <a:rPr lang="en-US" sz="1400" dirty="0" smtClean="0"/>
              <a:t>9.15 </a:t>
            </a:r>
            <a:r>
              <a:rPr lang="en-US" sz="1400" dirty="0" err="1" smtClean="0"/>
              <a:t>keV</a:t>
            </a:r>
            <a:r>
              <a:rPr lang="en-US" sz="1400" dirty="0" smtClean="0"/>
              <a:t>, 1 </a:t>
            </a:r>
            <a:r>
              <a:rPr lang="en-US" sz="1400" dirty="0" err="1" smtClean="0"/>
              <a:t>mJ</a:t>
            </a:r>
            <a:r>
              <a:rPr lang="en-US" sz="1400" dirty="0" smtClean="0"/>
              <a:t> </a:t>
            </a:r>
          </a:p>
        </p:txBody>
      </p:sp>
      <p:sp>
        <p:nvSpPr>
          <p:cNvPr id="6" name="Textfeld 5"/>
          <p:cNvSpPr txBox="1"/>
          <p:nvPr/>
        </p:nvSpPr>
        <p:spPr>
          <a:xfrm>
            <a:off x="8356122" y="4433978"/>
            <a:ext cx="1779916" cy="828135"/>
          </a:xfrm>
          <a:prstGeom prst="rect">
            <a:avLst/>
          </a:prstGeom>
          <a:solidFill>
            <a:schemeClr val="bg1"/>
          </a:solidFill>
        </p:spPr>
        <p:txBody>
          <a:bodyPr wrap="none" rtlCol="0">
            <a:noAutofit/>
          </a:bodyPr>
          <a:lstStyle/>
          <a:p>
            <a:pPr>
              <a:lnSpc>
                <a:spcPct val="112000"/>
              </a:lnSpc>
            </a:pPr>
            <a:r>
              <a:rPr lang="en-US" sz="1400" dirty="0" smtClean="0"/>
              <a:t>no bursts</a:t>
            </a:r>
          </a:p>
          <a:p>
            <a:pPr>
              <a:lnSpc>
                <a:spcPct val="112000"/>
              </a:lnSpc>
            </a:pPr>
            <a:r>
              <a:rPr lang="en-US" sz="1400" dirty="0"/>
              <a:t>n</a:t>
            </a:r>
            <a:r>
              <a:rPr lang="en-US" sz="1400" dirty="0" smtClean="0"/>
              <a:t>eutrons are required</a:t>
            </a:r>
          </a:p>
          <a:p>
            <a:pPr>
              <a:lnSpc>
                <a:spcPct val="112000"/>
              </a:lnSpc>
            </a:pPr>
            <a:r>
              <a:rPr lang="en-US" sz="1400" dirty="0"/>
              <a:t>f</a:t>
            </a:r>
            <a:r>
              <a:rPr lang="en-US" sz="1400" dirty="0" smtClean="0"/>
              <a:t>or trigger</a:t>
            </a:r>
          </a:p>
        </p:txBody>
      </p:sp>
      <p:sp>
        <p:nvSpPr>
          <p:cNvPr id="7" name="Textfeld 6"/>
          <p:cNvSpPr txBox="1"/>
          <p:nvPr/>
        </p:nvSpPr>
        <p:spPr>
          <a:xfrm>
            <a:off x="681487" y="5400135"/>
            <a:ext cx="1472242" cy="785005"/>
          </a:xfrm>
          <a:prstGeom prst="rect">
            <a:avLst/>
          </a:prstGeom>
          <a:solidFill>
            <a:schemeClr val="bg1"/>
          </a:solidFill>
        </p:spPr>
        <p:txBody>
          <a:bodyPr wrap="none" rtlCol="0">
            <a:noAutofit/>
          </a:bodyPr>
          <a:lstStyle/>
          <a:p>
            <a:pPr>
              <a:lnSpc>
                <a:spcPct val="112000"/>
              </a:lnSpc>
            </a:pPr>
            <a:r>
              <a:rPr lang="en-US" sz="1400" dirty="0" smtClean="0"/>
              <a:t>no</a:t>
            </a:r>
          </a:p>
          <a:p>
            <a:pPr>
              <a:lnSpc>
                <a:spcPct val="112000"/>
              </a:lnSpc>
            </a:pPr>
            <a:r>
              <a:rPr lang="en-US" sz="1400" dirty="0" smtClean="0"/>
              <a:t>“muon peak” by</a:t>
            </a:r>
          </a:p>
          <a:p>
            <a:pPr>
              <a:lnSpc>
                <a:spcPct val="112000"/>
              </a:lnSpc>
            </a:pPr>
            <a:r>
              <a:rPr lang="en-US" sz="1400" dirty="0"/>
              <a:t>m</a:t>
            </a:r>
            <a:r>
              <a:rPr lang="en-US" sz="1400" dirty="0" smtClean="0"/>
              <a:t>inimum ionizing particles</a:t>
            </a:r>
          </a:p>
        </p:txBody>
      </p:sp>
      <p:cxnSp>
        <p:nvCxnSpPr>
          <p:cNvPr id="11" name="Gerade Verbindung mit Pfeil 10"/>
          <p:cNvCxnSpPr>
            <a:stCxn id="7" idx="3"/>
          </p:cNvCxnSpPr>
          <p:nvPr/>
        </p:nvCxnSpPr>
        <p:spPr>
          <a:xfrm>
            <a:off x="2153729" y="5792638"/>
            <a:ext cx="3073879" cy="2199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13" idx="3"/>
          </p:cNvCxnSpPr>
          <p:nvPr/>
        </p:nvCxnSpPr>
        <p:spPr>
          <a:xfrm>
            <a:off x="2311879" y="4299229"/>
            <a:ext cx="2179608" cy="2468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1487" y="3679205"/>
            <a:ext cx="1630392" cy="1240048"/>
          </a:xfrm>
          <a:prstGeom prst="rect">
            <a:avLst/>
          </a:prstGeom>
          <a:solidFill>
            <a:schemeClr val="bg1"/>
          </a:solidFill>
        </p:spPr>
        <p:txBody>
          <a:bodyPr wrap="none" rtlCol="0">
            <a:noAutofit/>
          </a:bodyPr>
          <a:lstStyle/>
          <a:p>
            <a:pPr>
              <a:lnSpc>
                <a:spcPct val="112000"/>
              </a:lnSpc>
            </a:pPr>
            <a:r>
              <a:rPr lang="en-US" sz="1400" dirty="0" smtClean="0"/>
              <a:t>Synchrotron </a:t>
            </a:r>
          </a:p>
          <a:p>
            <a:pPr>
              <a:lnSpc>
                <a:spcPct val="112000"/>
              </a:lnSpc>
            </a:pPr>
            <a:r>
              <a:rPr lang="en-US" sz="1400" dirty="0"/>
              <a:t>p</a:t>
            </a:r>
            <a:r>
              <a:rPr lang="en-US" sz="1400" dirty="0" smtClean="0"/>
              <a:t>hoton pile up</a:t>
            </a:r>
          </a:p>
          <a:p>
            <a:pPr>
              <a:lnSpc>
                <a:spcPct val="112000"/>
              </a:lnSpc>
            </a:pPr>
            <a:r>
              <a:rPr lang="en-US" sz="1400" dirty="0"/>
              <a:t>w</a:t>
            </a:r>
            <a:r>
              <a:rPr lang="en-US" sz="1400" dirty="0" smtClean="0"/>
              <a:t>ithin the PM </a:t>
            </a:r>
          </a:p>
          <a:p>
            <a:pPr>
              <a:lnSpc>
                <a:spcPct val="112000"/>
              </a:lnSpc>
            </a:pPr>
            <a:r>
              <a:rPr lang="en-US" sz="1400" dirty="0"/>
              <a:t>o</a:t>
            </a:r>
            <a:r>
              <a:rPr lang="en-US" sz="1400" dirty="0" smtClean="0"/>
              <a:t>utput pulse width</a:t>
            </a:r>
          </a:p>
          <a:p>
            <a:pPr>
              <a:lnSpc>
                <a:spcPct val="112000"/>
              </a:lnSpc>
            </a:pPr>
            <a:r>
              <a:rPr lang="en-US" sz="1400" dirty="0" smtClean="0"/>
              <a:t>20 ns</a:t>
            </a:r>
          </a:p>
        </p:txBody>
      </p:sp>
    </p:spTree>
    <p:extLst>
      <p:ext uri="{BB962C8B-B14F-4D97-AF65-F5344CB8AC3E}">
        <p14:creationId xmlns:p14="http://schemas.microsoft.com/office/powerpoint/2010/main" val="309733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45" y="785007"/>
            <a:ext cx="9041130" cy="581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602561" y="703606"/>
            <a:ext cx="2330427" cy="387519"/>
          </a:xfrm>
        </p:spPr>
        <p:txBody>
          <a:bodyPr/>
          <a:lstStyle/>
          <a:p>
            <a:r>
              <a:rPr lang="en-US" dirty="0" smtClean="0"/>
              <a:t>SASE3, cell 15</a:t>
            </a:r>
            <a:endParaRPr lang="en-US" dirty="0"/>
          </a:p>
        </p:txBody>
      </p:sp>
      <p:sp>
        <p:nvSpPr>
          <p:cNvPr id="3" name="Textfeld 2"/>
          <p:cNvSpPr txBox="1"/>
          <p:nvPr/>
        </p:nvSpPr>
        <p:spPr>
          <a:xfrm>
            <a:off x="681487" y="1570008"/>
            <a:ext cx="1472242" cy="1026543"/>
          </a:xfrm>
          <a:prstGeom prst="rect">
            <a:avLst/>
          </a:prstGeom>
          <a:noFill/>
        </p:spPr>
        <p:txBody>
          <a:bodyPr wrap="none" rtlCol="0">
            <a:noAutofit/>
          </a:bodyPr>
          <a:lstStyle/>
          <a:p>
            <a:pPr>
              <a:lnSpc>
                <a:spcPct val="112000"/>
              </a:lnSpc>
            </a:pPr>
            <a:r>
              <a:rPr lang="en-US" sz="1400" dirty="0" smtClean="0"/>
              <a:t>1.4 GeV, 0.28 </a:t>
            </a:r>
            <a:r>
              <a:rPr lang="en-US" sz="1400" dirty="0" err="1" smtClean="0"/>
              <a:t>nC</a:t>
            </a:r>
            <a:endParaRPr lang="en-US" sz="1400" dirty="0" smtClean="0"/>
          </a:p>
          <a:p>
            <a:pPr>
              <a:lnSpc>
                <a:spcPct val="112000"/>
              </a:lnSpc>
            </a:pPr>
            <a:r>
              <a:rPr lang="en-US" sz="1400" dirty="0" smtClean="0"/>
              <a:t>10 Hz</a:t>
            </a:r>
          </a:p>
          <a:p>
            <a:pPr>
              <a:lnSpc>
                <a:spcPct val="112000"/>
              </a:lnSpc>
            </a:pPr>
            <a:r>
              <a:rPr lang="en-US" sz="1400" dirty="0" smtClean="0"/>
              <a:t>500 bunches</a:t>
            </a:r>
          </a:p>
          <a:p>
            <a:pPr>
              <a:lnSpc>
                <a:spcPct val="112000"/>
              </a:lnSpc>
            </a:pPr>
            <a:r>
              <a:rPr lang="en-US" sz="1400" dirty="0" smtClean="0"/>
              <a:t>??? </a:t>
            </a:r>
            <a:r>
              <a:rPr lang="en-US" sz="1400" dirty="0" err="1" smtClean="0"/>
              <a:t>keV</a:t>
            </a:r>
            <a:r>
              <a:rPr lang="en-US" sz="1400" dirty="0" smtClean="0"/>
              <a:t>, ???</a:t>
            </a:r>
            <a:r>
              <a:rPr lang="en-US" sz="1400" dirty="0" err="1" smtClean="0"/>
              <a:t>mJ</a:t>
            </a:r>
            <a:r>
              <a:rPr lang="en-US" sz="1400" dirty="0" smtClean="0"/>
              <a:t> </a:t>
            </a:r>
          </a:p>
        </p:txBody>
      </p:sp>
      <p:sp>
        <p:nvSpPr>
          <p:cNvPr id="6" name="Textfeld 5"/>
          <p:cNvSpPr txBox="1"/>
          <p:nvPr/>
        </p:nvSpPr>
        <p:spPr>
          <a:xfrm>
            <a:off x="8356122" y="4433978"/>
            <a:ext cx="1779916" cy="828135"/>
          </a:xfrm>
          <a:prstGeom prst="rect">
            <a:avLst/>
          </a:prstGeom>
          <a:solidFill>
            <a:schemeClr val="bg1"/>
          </a:solidFill>
        </p:spPr>
        <p:txBody>
          <a:bodyPr wrap="none" rtlCol="0">
            <a:noAutofit/>
          </a:bodyPr>
          <a:lstStyle/>
          <a:p>
            <a:pPr>
              <a:lnSpc>
                <a:spcPct val="112000"/>
              </a:lnSpc>
            </a:pPr>
            <a:r>
              <a:rPr lang="en-US" sz="1400" dirty="0" smtClean="0"/>
              <a:t>no bursts</a:t>
            </a:r>
          </a:p>
          <a:p>
            <a:pPr>
              <a:lnSpc>
                <a:spcPct val="112000"/>
              </a:lnSpc>
            </a:pPr>
            <a:r>
              <a:rPr lang="en-US" sz="1400" dirty="0"/>
              <a:t>n</a:t>
            </a:r>
            <a:r>
              <a:rPr lang="en-US" sz="1400" dirty="0" smtClean="0"/>
              <a:t>eutrons are required</a:t>
            </a:r>
          </a:p>
          <a:p>
            <a:pPr>
              <a:lnSpc>
                <a:spcPct val="112000"/>
              </a:lnSpc>
            </a:pPr>
            <a:r>
              <a:rPr lang="en-US" sz="1400" dirty="0"/>
              <a:t>f</a:t>
            </a:r>
            <a:r>
              <a:rPr lang="en-US" sz="1400" dirty="0" smtClean="0"/>
              <a:t>or trigger</a:t>
            </a:r>
          </a:p>
        </p:txBody>
      </p:sp>
      <p:sp>
        <p:nvSpPr>
          <p:cNvPr id="7" name="Textfeld 6"/>
          <p:cNvSpPr txBox="1"/>
          <p:nvPr/>
        </p:nvSpPr>
        <p:spPr>
          <a:xfrm>
            <a:off x="681487" y="5400135"/>
            <a:ext cx="1472242" cy="785005"/>
          </a:xfrm>
          <a:prstGeom prst="rect">
            <a:avLst/>
          </a:prstGeom>
          <a:solidFill>
            <a:schemeClr val="bg1"/>
          </a:solidFill>
        </p:spPr>
        <p:txBody>
          <a:bodyPr wrap="none" rtlCol="0">
            <a:noAutofit/>
          </a:bodyPr>
          <a:lstStyle/>
          <a:p>
            <a:pPr>
              <a:lnSpc>
                <a:spcPct val="112000"/>
              </a:lnSpc>
            </a:pPr>
            <a:r>
              <a:rPr lang="en-US" sz="1400" dirty="0" smtClean="0"/>
              <a:t>no</a:t>
            </a:r>
          </a:p>
          <a:p>
            <a:pPr>
              <a:lnSpc>
                <a:spcPct val="112000"/>
              </a:lnSpc>
            </a:pPr>
            <a:r>
              <a:rPr lang="en-US" sz="1400" dirty="0" smtClean="0"/>
              <a:t>“muon peak” by</a:t>
            </a:r>
          </a:p>
          <a:p>
            <a:pPr>
              <a:lnSpc>
                <a:spcPct val="112000"/>
              </a:lnSpc>
            </a:pPr>
            <a:r>
              <a:rPr lang="en-US" sz="1400" dirty="0"/>
              <a:t>m</a:t>
            </a:r>
            <a:r>
              <a:rPr lang="en-US" sz="1400" dirty="0" smtClean="0"/>
              <a:t>inimum ionizing particles</a:t>
            </a:r>
          </a:p>
        </p:txBody>
      </p:sp>
      <p:cxnSp>
        <p:nvCxnSpPr>
          <p:cNvPr id="11" name="Gerade Verbindung mit Pfeil 10"/>
          <p:cNvCxnSpPr>
            <a:stCxn id="7" idx="3"/>
          </p:cNvCxnSpPr>
          <p:nvPr/>
        </p:nvCxnSpPr>
        <p:spPr>
          <a:xfrm>
            <a:off x="2153729" y="5792638"/>
            <a:ext cx="3073879" cy="2199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13" idx="3"/>
          </p:cNvCxnSpPr>
          <p:nvPr/>
        </p:nvCxnSpPr>
        <p:spPr>
          <a:xfrm>
            <a:off x="2311879" y="4299229"/>
            <a:ext cx="2179608" cy="2468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1487" y="3679205"/>
            <a:ext cx="1630392" cy="1240048"/>
          </a:xfrm>
          <a:prstGeom prst="rect">
            <a:avLst/>
          </a:prstGeom>
          <a:solidFill>
            <a:schemeClr val="bg1"/>
          </a:solidFill>
        </p:spPr>
        <p:txBody>
          <a:bodyPr wrap="none" rtlCol="0">
            <a:noAutofit/>
          </a:bodyPr>
          <a:lstStyle/>
          <a:p>
            <a:pPr>
              <a:lnSpc>
                <a:spcPct val="112000"/>
              </a:lnSpc>
            </a:pPr>
            <a:r>
              <a:rPr lang="en-US" sz="1400" dirty="0" smtClean="0"/>
              <a:t>Synchrotron </a:t>
            </a:r>
          </a:p>
          <a:p>
            <a:pPr>
              <a:lnSpc>
                <a:spcPct val="112000"/>
              </a:lnSpc>
            </a:pPr>
            <a:r>
              <a:rPr lang="en-US" sz="1400" dirty="0"/>
              <a:t>p</a:t>
            </a:r>
            <a:r>
              <a:rPr lang="en-US" sz="1400" dirty="0" smtClean="0"/>
              <a:t>hoton pile up</a:t>
            </a:r>
          </a:p>
          <a:p>
            <a:pPr>
              <a:lnSpc>
                <a:spcPct val="112000"/>
              </a:lnSpc>
            </a:pPr>
            <a:r>
              <a:rPr lang="en-US" sz="1400" dirty="0"/>
              <a:t>w</a:t>
            </a:r>
            <a:r>
              <a:rPr lang="en-US" sz="1400" dirty="0" smtClean="0"/>
              <a:t>ithin the PM </a:t>
            </a:r>
          </a:p>
          <a:p>
            <a:pPr>
              <a:lnSpc>
                <a:spcPct val="112000"/>
              </a:lnSpc>
            </a:pPr>
            <a:r>
              <a:rPr lang="en-US" sz="1400" dirty="0"/>
              <a:t>o</a:t>
            </a:r>
            <a:r>
              <a:rPr lang="en-US" sz="1400" dirty="0" smtClean="0"/>
              <a:t>utput pulse width</a:t>
            </a:r>
          </a:p>
          <a:p>
            <a:pPr>
              <a:lnSpc>
                <a:spcPct val="112000"/>
              </a:lnSpc>
            </a:pPr>
            <a:r>
              <a:rPr lang="en-US" sz="1400" dirty="0" smtClean="0"/>
              <a:t>20 ns</a:t>
            </a:r>
          </a:p>
        </p:txBody>
      </p:sp>
    </p:spTree>
    <p:extLst>
      <p:ext uri="{BB962C8B-B14F-4D97-AF65-F5344CB8AC3E}">
        <p14:creationId xmlns:p14="http://schemas.microsoft.com/office/powerpoint/2010/main" val="165196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110" y="768841"/>
            <a:ext cx="9047798" cy="582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602561" y="703606"/>
            <a:ext cx="2330427" cy="387519"/>
          </a:xfrm>
        </p:spPr>
        <p:txBody>
          <a:bodyPr/>
          <a:lstStyle/>
          <a:p>
            <a:r>
              <a:rPr lang="en-US" dirty="0" smtClean="0"/>
              <a:t>SASE1, cell 30</a:t>
            </a:r>
            <a:endParaRPr lang="en-US" dirty="0"/>
          </a:p>
        </p:txBody>
      </p:sp>
      <p:sp>
        <p:nvSpPr>
          <p:cNvPr id="3" name="Textfeld 2"/>
          <p:cNvSpPr txBox="1"/>
          <p:nvPr/>
        </p:nvSpPr>
        <p:spPr>
          <a:xfrm>
            <a:off x="681487" y="1570008"/>
            <a:ext cx="1472242" cy="1026543"/>
          </a:xfrm>
          <a:prstGeom prst="rect">
            <a:avLst/>
          </a:prstGeom>
          <a:noFill/>
        </p:spPr>
        <p:txBody>
          <a:bodyPr wrap="none" rtlCol="0">
            <a:noAutofit/>
          </a:bodyPr>
          <a:lstStyle/>
          <a:p>
            <a:pPr>
              <a:lnSpc>
                <a:spcPct val="112000"/>
              </a:lnSpc>
            </a:pPr>
            <a:r>
              <a:rPr lang="en-US" sz="1400" dirty="0" smtClean="0"/>
              <a:t>1.4 GeV, 0.28 </a:t>
            </a:r>
            <a:r>
              <a:rPr lang="en-US" sz="1400" dirty="0" err="1" smtClean="0"/>
              <a:t>nC</a:t>
            </a:r>
            <a:endParaRPr lang="en-US" sz="1400" dirty="0" smtClean="0"/>
          </a:p>
          <a:p>
            <a:pPr>
              <a:lnSpc>
                <a:spcPct val="112000"/>
              </a:lnSpc>
            </a:pPr>
            <a:r>
              <a:rPr lang="en-US" sz="1400" dirty="0" smtClean="0"/>
              <a:t>10 Hz</a:t>
            </a:r>
          </a:p>
          <a:p>
            <a:pPr>
              <a:lnSpc>
                <a:spcPct val="112000"/>
              </a:lnSpc>
            </a:pPr>
            <a:r>
              <a:rPr lang="en-US" sz="1400" dirty="0" smtClean="0"/>
              <a:t>500 bunches</a:t>
            </a:r>
          </a:p>
          <a:p>
            <a:pPr>
              <a:lnSpc>
                <a:spcPct val="112000"/>
              </a:lnSpc>
            </a:pPr>
            <a:r>
              <a:rPr lang="en-US" sz="1400" dirty="0" smtClean="0"/>
              <a:t>9.15 </a:t>
            </a:r>
            <a:r>
              <a:rPr lang="en-US" sz="1400" dirty="0" err="1" smtClean="0"/>
              <a:t>keV</a:t>
            </a:r>
            <a:r>
              <a:rPr lang="en-US" sz="1400" dirty="0" smtClean="0"/>
              <a:t>, 1 </a:t>
            </a:r>
            <a:r>
              <a:rPr lang="en-US" sz="1400" dirty="0" err="1" smtClean="0"/>
              <a:t>mJ</a:t>
            </a:r>
            <a:r>
              <a:rPr lang="en-US" sz="1400" dirty="0" smtClean="0"/>
              <a:t> </a:t>
            </a:r>
          </a:p>
        </p:txBody>
      </p:sp>
      <p:sp>
        <p:nvSpPr>
          <p:cNvPr id="6" name="Textfeld 5"/>
          <p:cNvSpPr txBox="1"/>
          <p:nvPr/>
        </p:nvSpPr>
        <p:spPr>
          <a:xfrm>
            <a:off x="8606288" y="4867435"/>
            <a:ext cx="1779916" cy="549953"/>
          </a:xfrm>
          <a:prstGeom prst="rect">
            <a:avLst/>
          </a:prstGeom>
          <a:solidFill>
            <a:schemeClr val="bg1"/>
          </a:solidFill>
        </p:spPr>
        <p:txBody>
          <a:bodyPr wrap="none" rtlCol="0">
            <a:noAutofit/>
          </a:bodyPr>
          <a:lstStyle/>
          <a:p>
            <a:pPr>
              <a:lnSpc>
                <a:spcPct val="112000"/>
              </a:lnSpc>
            </a:pPr>
            <a:r>
              <a:rPr lang="en-US" sz="1400" dirty="0"/>
              <a:t>few bursts</a:t>
            </a:r>
          </a:p>
          <a:p>
            <a:pPr>
              <a:lnSpc>
                <a:spcPct val="112000"/>
              </a:lnSpc>
            </a:pPr>
            <a:r>
              <a:rPr lang="en-US" sz="1400" dirty="0"/>
              <a:t>trigger efficiency low</a:t>
            </a:r>
          </a:p>
        </p:txBody>
      </p:sp>
      <p:sp>
        <p:nvSpPr>
          <p:cNvPr id="7" name="Textfeld 6"/>
          <p:cNvSpPr txBox="1"/>
          <p:nvPr/>
        </p:nvSpPr>
        <p:spPr>
          <a:xfrm>
            <a:off x="681487" y="5400135"/>
            <a:ext cx="1472242" cy="785005"/>
          </a:xfrm>
          <a:prstGeom prst="rect">
            <a:avLst/>
          </a:prstGeom>
          <a:solidFill>
            <a:schemeClr val="bg1"/>
          </a:solidFill>
        </p:spPr>
        <p:txBody>
          <a:bodyPr wrap="none" rtlCol="0">
            <a:noAutofit/>
          </a:bodyPr>
          <a:lstStyle/>
          <a:p>
            <a:pPr>
              <a:lnSpc>
                <a:spcPct val="112000"/>
              </a:lnSpc>
            </a:pPr>
            <a:r>
              <a:rPr lang="en-US" sz="1400" dirty="0" smtClean="0"/>
              <a:t>no</a:t>
            </a:r>
          </a:p>
          <a:p>
            <a:pPr>
              <a:lnSpc>
                <a:spcPct val="112000"/>
              </a:lnSpc>
            </a:pPr>
            <a:r>
              <a:rPr lang="en-US" sz="1400" dirty="0" smtClean="0"/>
              <a:t>“muon peak” by</a:t>
            </a:r>
          </a:p>
          <a:p>
            <a:pPr>
              <a:lnSpc>
                <a:spcPct val="112000"/>
              </a:lnSpc>
            </a:pPr>
            <a:r>
              <a:rPr lang="en-US" sz="1400" dirty="0"/>
              <a:t>m</a:t>
            </a:r>
            <a:r>
              <a:rPr lang="en-US" sz="1400" dirty="0" smtClean="0"/>
              <a:t>inimum ionizing particles</a:t>
            </a:r>
          </a:p>
        </p:txBody>
      </p:sp>
      <p:cxnSp>
        <p:nvCxnSpPr>
          <p:cNvPr id="12" name="Gerade Verbindung mit Pfeil 11"/>
          <p:cNvCxnSpPr>
            <a:stCxn id="13" idx="3"/>
          </p:cNvCxnSpPr>
          <p:nvPr/>
        </p:nvCxnSpPr>
        <p:spPr>
          <a:xfrm flipV="1">
            <a:off x="2311879" y="4347713"/>
            <a:ext cx="2674189" cy="282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1487" y="4117015"/>
            <a:ext cx="1630392" cy="1025396"/>
          </a:xfrm>
          <a:prstGeom prst="rect">
            <a:avLst/>
          </a:prstGeom>
          <a:solidFill>
            <a:schemeClr val="bg1"/>
          </a:solidFill>
        </p:spPr>
        <p:txBody>
          <a:bodyPr wrap="none" rtlCol="0">
            <a:noAutofit/>
          </a:bodyPr>
          <a:lstStyle/>
          <a:p>
            <a:pPr>
              <a:lnSpc>
                <a:spcPct val="112000"/>
              </a:lnSpc>
            </a:pPr>
            <a:r>
              <a:rPr lang="en-US" sz="1400" dirty="0" smtClean="0"/>
              <a:t>2 or more </a:t>
            </a:r>
          </a:p>
          <a:p>
            <a:pPr>
              <a:lnSpc>
                <a:spcPct val="112000"/>
              </a:lnSpc>
            </a:pPr>
            <a:r>
              <a:rPr lang="en-US" sz="1400" dirty="0" smtClean="0"/>
              <a:t>synchrotron </a:t>
            </a:r>
          </a:p>
          <a:p>
            <a:pPr>
              <a:lnSpc>
                <a:spcPct val="112000"/>
              </a:lnSpc>
            </a:pPr>
            <a:r>
              <a:rPr lang="en-US" sz="1400" dirty="0"/>
              <a:t>p</a:t>
            </a:r>
            <a:r>
              <a:rPr lang="en-US" sz="1400" dirty="0" smtClean="0"/>
              <a:t>hoton pile up peaks</a:t>
            </a:r>
          </a:p>
          <a:p>
            <a:pPr>
              <a:lnSpc>
                <a:spcPct val="112000"/>
              </a:lnSpc>
            </a:pPr>
            <a:r>
              <a:rPr lang="en-US" sz="1400" dirty="0" smtClean="0"/>
              <a:t>How does it work ?</a:t>
            </a:r>
          </a:p>
        </p:txBody>
      </p:sp>
      <p:cxnSp>
        <p:nvCxnSpPr>
          <p:cNvPr id="15" name="Gerade Verbindung mit Pfeil 14"/>
          <p:cNvCxnSpPr>
            <a:stCxn id="13" idx="3"/>
          </p:cNvCxnSpPr>
          <p:nvPr/>
        </p:nvCxnSpPr>
        <p:spPr>
          <a:xfrm>
            <a:off x="2311879" y="4629713"/>
            <a:ext cx="2398144" cy="35421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46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than one Pile up peaks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49" y="1987837"/>
            <a:ext cx="6882262" cy="32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03849" y="1660034"/>
            <a:ext cx="3347049" cy="327803"/>
          </a:xfrm>
          <a:prstGeom prst="rect">
            <a:avLst/>
          </a:prstGeom>
          <a:noFill/>
        </p:spPr>
        <p:txBody>
          <a:bodyPr wrap="none" rtlCol="0">
            <a:noAutofit/>
          </a:bodyPr>
          <a:lstStyle/>
          <a:p>
            <a:pPr>
              <a:lnSpc>
                <a:spcPct val="112000"/>
              </a:lnSpc>
            </a:pPr>
            <a:r>
              <a:rPr lang="en-US" sz="1400" dirty="0" smtClean="0"/>
              <a:t>Photomultiplier output on a oscilloscope</a:t>
            </a:r>
          </a:p>
          <a:p>
            <a:pPr>
              <a:lnSpc>
                <a:spcPct val="112000"/>
              </a:lnSpc>
            </a:pPr>
            <a:endParaRPr lang="en-US" sz="1400" dirty="0" err="1" smtClean="0"/>
          </a:p>
        </p:txBody>
      </p:sp>
      <p:sp>
        <p:nvSpPr>
          <p:cNvPr id="5" name="Textfeld 4"/>
          <p:cNvSpPr txBox="1"/>
          <p:nvPr/>
        </p:nvSpPr>
        <p:spPr>
          <a:xfrm>
            <a:off x="3466202" y="5141345"/>
            <a:ext cx="1726900" cy="314312"/>
          </a:xfrm>
          <a:prstGeom prst="rect">
            <a:avLst/>
          </a:prstGeom>
          <a:solidFill>
            <a:schemeClr val="bg1"/>
          </a:solidFill>
        </p:spPr>
        <p:txBody>
          <a:bodyPr wrap="none" rtlCol="0">
            <a:noAutofit/>
          </a:bodyPr>
          <a:lstStyle/>
          <a:p>
            <a:pPr>
              <a:lnSpc>
                <a:spcPct val="112000"/>
              </a:lnSpc>
            </a:pPr>
            <a:r>
              <a:rPr lang="en-US" sz="1200" dirty="0" smtClean="0"/>
              <a:t>Time increments [4 ns]</a:t>
            </a:r>
          </a:p>
        </p:txBody>
      </p:sp>
      <p:sp>
        <p:nvSpPr>
          <p:cNvPr id="7" name="Textfeld 6"/>
          <p:cNvSpPr txBox="1"/>
          <p:nvPr/>
        </p:nvSpPr>
        <p:spPr>
          <a:xfrm rot="16200000">
            <a:off x="9998" y="3147577"/>
            <a:ext cx="1061865" cy="314312"/>
          </a:xfrm>
          <a:prstGeom prst="rect">
            <a:avLst/>
          </a:prstGeom>
          <a:solidFill>
            <a:schemeClr val="bg1"/>
          </a:solidFill>
        </p:spPr>
        <p:txBody>
          <a:bodyPr wrap="none" rtlCol="0">
            <a:noAutofit/>
          </a:bodyPr>
          <a:lstStyle/>
          <a:p>
            <a:pPr>
              <a:lnSpc>
                <a:spcPct val="112000"/>
              </a:lnSpc>
            </a:pPr>
            <a:r>
              <a:rPr lang="en-US" sz="1200" dirty="0" smtClean="0"/>
              <a:t>ADC sample</a:t>
            </a:r>
          </a:p>
        </p:txBody>
      </p:sp>
      <p:cxnSp>
        <p:nvCxnSpPr>
          <p:cNvPr id="8" name="Gerade Verbindung mit Pfeil 7"/>
          <p:cNvCxnSpPr/>
          <p:nvPr/>
        </p:nvCxnSpPr>
        <p:spPr>
          <a:xfrm>
            <a:off x="2993366" y="3209026"/>
            <a:ext cx="388189"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472132" y="3045124"/>
            <a:ext cx="3441940" cy="259609"/>
          </a:xfrm>
          <a:prstGeom prst="rect">
            <a:avLst/>
          </a:prstGeom>
          <a:solidFill>
            <a:schemeClr val="bg1"/>
          </a:solidFill>
        </p:spPr>
        <p:txBody>
          <a:bodyPr wrap="none" rtlCol="0">
            <a:noAutofit/>
          </a:bodyPr>
          <a:lstStyle/>
          <a:p>
            <a:pPr>
              <a:lnSpc>
                <a:spcPct val="112000"/>
              </a:lnSpc>
            </a:pPr>
            <a:r>
              <a:rPr lang="en-US" sz="1200" dirty="0" smtClean="0"/>
              <a:t>16 ns × 30 cm/ns = 480 cm flight path difference</a:t>
            </a:r>
          </a:p>
          <a:p>
            <a:pPr>
              <a:lnSpc>
                <a:spcPct val="112000"/>
              </a:lnSpc>
            </a:pPr>
            <a:endParaRPr lang="en-US" sz="1400" dirty="0" err="1" smtClean="0"/>
          </a:p>
        </p:txBody>
      </p:sp>
      <p:sp>
        <p:nvSpPr>
          <p:cNvPr id="9" name="Textfeld 8"/>
          <p:cNvSpPr txBox="1"/>
          <p:nvPr/>
        </p:nvSpPr>
        <p:spPr>
          <a:xfrm>
            <a:off x="8160588" y="2782425"/>
            <a:ext cx="2363638" cy="1311215"/>
          </a:xfrm>
          <a:prstGeom prst="rect">
            <a:avLst/>
          </a:prstGeom>
          <a:noFill/>
        </p:spPr>
        <p:txBody>
          <a:bodyPr wrap="none" rtlCol="0">
            <a:noAutofit/>
          </a:bodyPr>
          <a:lstStyle/>
          <a:p>
            <a:pPr>
              <a:lnSpc>
                <a:spcPct val="112000"/>
              </a:lnSpc>
            </a:pPr>
            <a:r>
              <a:rPr lang="en-US" sz="1400" dirty="0" smtClean="0"/>
              <a:t>Where we are? </a:t>
            </a:r>
          </a:p>
          <a:p>
            <a:pPr>
              <a:lnSpc>
                <a:spcPct val="112000"/>
              </a:lnSpc>
            </a:pPr>
            <a:endParaRPr lang="en-US" sz="1400" dirty="0"/>
          </a:p>
          <a:p>
            <a:pPr>
              <a:lnSpc>
                <a:spcPct val="112000"/>
              </a:lnSpc>
            </a:pPr>
            <a:r>
              <a:rPr lang="en-US" sz="1400" dirty="0" smtClean="0"/>
              <a:t>The PANDORA may sit</a:t>
            </a:r>
          </a:p>
          <a:p>
            <a:pPr>
              <a:lnSpc>
                <a:spcPct val="112000"/>
              </a:lnSpc>
            </a:pPr>
            <a:r>
              <a:rPr lang="en-US" sz="1400" dirty="0" smtClean="0"/>
              <a:t>somewhere in between </a:t>
            </a:r>
          </a:p>
          <a:p>
            <a:pPr>
              <a:lnSpc>
                <a:spcPct val="112000"/>
              </a:lnSpc>
            </a:pPr>
            <a:r>
              <a:rPr lang="en-US" sz="1400" dirty="0" smtClean="0"/>
              <a:t>2 point sources!</a:t>
            </a:r>
          </a:p>
        </p:txBody>
      </p:sp>
    </p:spTree>
    <p:extLst>
      <p:ext uri="{BB962C8B-B14F-4D97-AF65-F5344CB8AC3E}">
        <p14:creationId xmlns:p14="http://schemas.microsoft.com/office/powerpoint/2010/main" val="288509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Response vs number of bunches</a:t>
            </a:r>
            <a:endParaRPr lang="en-US" dirty="0"/>
          </a:p>
        </p:txBody>
      </p:sp>
      <p:graphicFrame>
        <p:nvGraphicFramePr>
          <p:cNvPr id="4" name="Diagramm 3"/>
          <p:cNvGraphicFramePr>
            <a:graphicFrameLocks/>
          </p:cNvGraphicFramePr>
          <p:nvPr>
            <p:extLst>
              <p:ext uri="{D42A27DB-BD31-4B8C-83A1-F6EECF244321}">
                <p14:modId xmlns:p14="http://schemas.microsoft.com/office/powerpoint/2010/main" val="1041009143"/>
              </p:ext>
            </p:extLst>
          </p:nvPr>
        </p:nvGraphicFramePr>
        <p:xfrm>
          <a:off x="902898" y="1608332"/>
          <a:ext cx="4572000" cy="42624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1897811" y="5900471"/>
            <a:ext cx="2898476" cy="310551"/>
          </a:xfrm>
          <a:prstGeom prst="rect">
            <a:avLst/>
          </a:prstGeom>
          <a:noFill/>
        </p:spPr>
        <p:txBody>
          <a:bodyPr wrap="none" rtlCol="0">
            <a:noAutofit/>
          </a:bodyPr>
          <a:lstStyle/>
          <a:p>
            <a:pPr>
              <a:lnSpc>
                <a:spcPct val="112000"/>
              </a:lnSpc>
            </a:pPr>
            <a:r>
              <a:rPr lang="en-US" sz="1400" b="1" dirty="0">
                <a:solidFill>
                  <a:srgbClr val="FF0000"/>
                </a:solidFill>
              </a:rPr>
              <a:t>d</a:t>
            </a:r>
            <a:r>
              <a:rPr lang="en-US" sz="1400" b="1" dirty="0" smtClean="0">
                <a:solidFill>
                  <a:srgbClr val="FF0000"/>
                </a:solidFill>
              </a:rPr>
              <a:t>riven by synchrotron radiation</a:t>
            </a:r>
          </a:p>
        </p:txBody>
      </p:sp>
      <p:sp>
        <p:nvSpPr>
          <p:cNvPr id="7" name="Textfeld 6"/>
          <p:cNvSpPr txBox="1"/>
          <p:nvPr/>
        </p:nvSpPr>
        <p:spPr>
          <a:xfrm>
            <a:off x="6691223" y="5909099"/>
            <a:ext cx="4091796" cy="845384"/>
          </a:xfrm>
          <a:prstGeom prst="rect">
            <a:avLst/>
          </a:prstGeom>
          <a:noFill/>
        </p:spPr>
        <p:txBody>
          <a:bodyPr wrap="none" rtlCol="0">
            <a:noAutofit/>
          </a:bodyPr>
          <a:lstStyle/>
          <a:p>
            <a:pPr>
              <a:lnSpc>
                <a:spcPct val="112000"/>
              </a:lnSpc>
            </a:pPr>
            <a:r>
              <a:rPr lang="en-US" sz="1400" b="1" dirty="0">
                <a:solidFill>
                  <a:srgbClr val="FF0000"/>
                </a:solidFill>
              </a:rPr>
              <a:t>d</a:t>
            </a:r>
            <a:r>
              <a:rPr lang="en-US" sz="1400" b="1" dirty="0" smtClean="0">
                <a:solidFill>
                  <a:srgbClr val="FF0000"/>
                </a:solidFill>
              </a:rPr>
              <a:t>riven by gas bremsstrahlung</a:t>
            </a:r>
          </a:p>
          <a:p>
            <a:pPr>
              <a:lnSpc>
                <a:spcPct val="112000"/>
              </a:lnSpc>
            </a:pPr>
            <a:r>
              <a:rPr lang="en-US" sz="1200" dirty="0" smtClean="0"/>
              <a:t>Synchrotron radiation increases vacuum pressure</a:t>
            </a:r>
          </a:p>
          <a:p>
            <a:pPr>
              <a:lnSpc>
                <a:spcPct val="112000"/>
              </a:lnSpc>
            </a:pPr>
            <a:r>
              <a:rPr lang="en-US" sz="1200" dirty="0" smtClean="0"/>
              <a:t>- To be checked.</a:t>
            </a:r>
          </a:p>
        </p:txBody>
      </p:sp>
      <p:graphicFrame>
        <p:nvGraphicFramePr>
          <p:cNvPr id="8" name="Diagramm 7"/>
          <p:cNvGraphicFramePr>
            <a:graphicFrameLocks/>
          </p:cNvGraphicFramePr>
          <p:nvPr>
            <p:extLst>
              <p:ext uri="{D42A27DB-BD31-4B8C-83A1-F6EECF244321}">
                <p14:modId xmlns:p14="http://schemas.microsoft.com/office/powerpoint/2010/main" val="787758637"/>
              </p:ext>
            </p:extLst>
          </p:nvPr>
        </p:nvGraphicFramePr>
        <p:xfrm>
          <a:off x="5863087" y="1638034"/>
          <a:ext cx="4572000" cy="4262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103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3" name="Inhaltsplatzhalter 2"/>
          <p:cNvSpPr>
            <a:spLocks noGrp="1"/>
          </p:cNvSpPr>
          <p:nvPr>
            <p:ph idx="1"/>
          </p:nvPr>
        </p:nvSpPr>
        <p:spPr>
          <a:xfrm>
            <a:off x="606636" y="1431987"/>
            <a:ext cx="10944224" cy="4364967"/>
          </a:xfrm>
        </p:spPr>
        <p:txBody>
          <a:bodyPr/>
          <a:lstStyle/>
          <a:p>
            <a:pPr>
              <a:lnSpc>
                <a:spcPct val="112000"/>
              </a:lnSpc>
            </a:pPr>
            <a:r>
              <a:rPr lang="en-US" dirty="0" smtClean="0"/>
              <a:t>Beam condition: </a:t>
            </a:r>
            <a:r>
              <a:rPr lang="en-US" dirty="0"/>
              <a:t>1.4 GeV, 0.28 </a:t>
            </a:r>
            <a:r>
              <a:rPr lang="en-US" dirty="0" err="1" smtClean="0"/>
              <a:t>nC</a:t>
            </a:r>
            <a:r>
              <a:rPr lang="en-US" dirty="0" smtClean="0"/>
              <a:t>, </a:t>
            </a:r>
            <a:r>
              <a:rPr lang="en-US" dirty="0"/>
              <a:t>10 </a:t>
            </a:r>
            <a:r>
              <a:rPr lang="en-US" dirty="0" smtClean="0"/>
              <a:t>Hz, </a:t>
            </a:r>
            <a:r>
              <a:rPr lang="en-US" dirty="0"/>
              <a:t>500 </a:t>
            </a:r>
            <a:r>
              <a:rPr lang="en-US" dirty="0" smtClean="0"/>
              <a:t>bunches, </a:t>
            </a:r>
            <a:r>
              <a:rPr lang="en-US" dirty="0"/>
              <a:t>9.15 </a:t>
            </a:r>
            <a:r>
              <a:rPr lang="en-US" dirty="0" err="1" smtClean="0"/>
              <a:t>keV</a:t>
            </a:r>
            <a:r>
              <a:rPr lang="en-US" dirty="0" smtClean="0"/>
              <a:t>, 1mJ</a:t>
            </a:r>
          </a:p>
          <a:p>
            <a:r>
              <a:rPr lang="en-US" dirty="0" smtClean="0"/>
              <a:t>SASE1 cell 3: Radiation dominated by electron beam losses, very low intensities</a:t>
            </a:r>
          </a:p>
          <a:p>
            <a:r>
              <a:rPr lang="en-US" dirty="0" smtClean="0"/>
              <a:t>SASE1 cell 18: Radiation dominated by synchrotron radiation, moderate intensities</a:t>
            </a:r>
          </a:p>
          <a:p>
            <a:r>
              <a:rPr lang="en-US" dirty="0"/>
              <a:t>SASE1 cell </a:t>
            </a:r>
            <a:r>
              <a:rPr lang="en-US" dirty="0" smtClean="0"/>
              <a:t>30: </a:t>
            </a:r>
            <a:r>
              <a:rPr lang="en-US" dirty="0"/>
              <a:t>Radiation dominated by synchrotron radiation, </a:t>
            </a:r>
            <a:r>
              <a:rPr lang="en-US" dirty="0" smtClean="0"/>
              <a:t>high intensities</a:t>
            </a:r>
          </a:p>
          <a:p>
            <a:r>
              <a:rPr lang="en-US" dirty="0" smtClean="0"/>
              <a:t>SASE3 </a:t>
            </a:r>
            <a:r>
              <a:rPr lang="en-US" dirty="0"/>
              <a:t>cell </a:t>
            </a:r>
            <a:r>
              <a:rPr lang="en-US" dirty="0" smtClean="0"/>
              <a:t>15: like </a:t>
            </a:r>
            <a:r>
              <a:rPr lang="en-US" dirty="0"/>
              <a:t>SASE1 cell </a:t>
            </a:r>
            <a:r>
              <a:rPr lang="en-US" dirty="0" smtClean="0"/>
              <a:t>18</a:t>
            </a:r>
          </a:p>
          <a:p>
            <a:r>
              <a:rPr lang="en-US" dirty="0" smtClean="0"/>
              <a:t>PANDORA responses were checked for saturation: non.</a:t>
            </a:r>
          </a:p>
          <a:p>
            <a:r>
              <a:rPr lang="en-US" dirty="0" smtClean="0"/>
              <a:t>Response due to synchrotron radiation depends on the number of bunches, linearly.</a:t>
            </a:r>
          </a:p>
          <a:p>
            <a:r>
              <a:rPr lang="en-US" dirty="0" smtClean="0"/>
              <a:t>Response due to neutron radiation do not ! Quadratic. Increase of the vacuum pressure ? </a:t>
            </a:r>
          </a:p>
        </p:txBody>
      </p:sp>
    </p:spTree>
    <p:extLst>
      <p:ext uri="{BB962C8B-B14F-4D97-AF65-F5344CB8AC3E}">
        <p14:creationId xmlns:p14="http://schemas.microsoft.com/office/powerpoint/2010/main" val="178375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16148" y="724617"/>
            <a:ext cx="5759451" cy="388189"/>
          </a:xfrm>
          <a:noFill/>
          <a:ln/>
        </p:spPr>
        <p:txBody>
          <a:bodyPr/>
          <a:lstStyle/>
          <a:p>
            <a:r>
              <a:rPr lang="de-DE" dirty="0"/>
              <a:t>PANDORA</a:t>
            </a:r>
            <a:endParaRPr lang="en-GB" dirty="0"/>
          </a:p>
        </p:txBody>
      </p:sp>
      <p:sp>
        <p:nvSpPr>
          <p:cNvPr id="110595" name="Rectangle 3"/>
          <p:cNvSpPr>
            <a:spLocks noGrp="1" noChangeArrowheads="1"/>
          </p:cNvSpPr>
          <p:nvPr>
            <p:ph type="body" sz="half" idx="1"/>
          </p:nvPr>
        </p:nvSpPr>
        <p:spPr>
          <a:xfrm>
            <a:off x="652872" y="1527208"/>
            <a:ext cx="6335184" cy="4459526"/>
          </a:xfrm>
        </p:spPr>
        <p:txBody>
          <a:bodyPr/>
          <a:lstStyle/>
          <a:p>
            <a:pPr>
              <a:lnSpc>
                <a:spcPct val="80000"/>
              </a:lnSpc>
              <a:buFontTx/>
              <a:buNone/>
            </a:pPr>
            <a:r>
              <a:rPr lang="en-GB" sz="2000" dirty="0"/>
              <a:t>Wikipedia:   </a:t>
            </a:r>
          </a:p>
          <a:p>
            <a:pPr>
              <a:lnSpc>
                <a:spcPct val="80000"/>
              </a:lnSpc>
              <a:buFontTx/>
              <a:buNone/>
            </a:pPr>
            <a:r>
              <a:rPr lang="en-GB" sz="1800" dirty="0"/>
              <a:t>In Greek mythology, Pandora (from Greek: Πα</a:t>
            </a:r>
            <a:r>
              <a:rPr lang="en-GB" sz="1800" dirty="0" err="1"/>
              <a:t>νδώρ</a:t>
            </a:r>
            <a:r>
              <a:rPr lang="en-GB" sz="1800" dirty="0"/>
              <a:t>α, "giver of all, all-endowed"[1]) was the first woman.[2] As Hesiod related it, each god helped create her by giving her unique gifts. Zeus ordered Hephaestus to mould her out of Earth (Γαîα – Gaia) as part of the punishment of mankind for Prometheus' theft of the secret of fire, and all the gods joined in offering this "beautiful evil" seductive gifts. Her other name, inscribed against her figure on a white-ground kylix in the British Museum (illustration, right), is </a:t>
            </a:r>
            <a:r>
              <a:rPr lang="en-GB" sz="1800" dirty="0" err="1"/>
              <a:t>Anesidora</a:t>
            </a:r>
            <a:r>
              <a:rPr lang="en-GB" sz="1800" dirty="0"/>
              <a:t>, "she who sends up gifts."[3] According to the myth, Pandora opened a jar (</a:t>
            </a:r>
            <a:r>
              <a:rPr lang="en-GB" sz="1800" dirty="0" err="1"/>
              <a:t>pithos</a:t>
            </a:r>
            <a:r>
              <a:rPr lang="en-GB" sz="1800" dirty="0"/>
              <a:t>) in modern accounts referred to as "Pandora's box", releasing all the evils of mankind— although the particular evils are not specified in detail — leaving only Hope inside once she had closed it again.[4] She might have opened the jar out of simple curiosity and not as a malicious act.[5]</a:t>
            </a:r>
          </a:p>
          <a:p>
            <a:pPr>
              <a:lnSpc>
                <a:spcPct val="80000"/>
              </a:lnSpc>
              <a:buFontTx/>
              <a:buNone/>
            </a:pPr>
            <a:endParaRPr lang="en-GB" sz="1800" dirty="0">
              <a:solidFill>
                <a:schemeClr val="tx2"/>
              </a:solidFill>
            </a:endParaRPr>
          </a:p>
        </p:txBody>
      </p:sp>
      <p:pic>
        <p:nvPicPr>
          <p:cNvPr id="110599" name="Picture 7" descr="Image:Jules Joseph Lefebvre - Pandora I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58547" y="581714"/>
            <a:ext cx="2773680" cy="59237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307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95380" y="672861"/>
            <a:ext cx="5757333" cy="393192"/>
          </a:xfrm>
          <a:noFill/>
          <a:ln/>
        </p:spPr>
        <p:txBody>
          <a:bodyPr/>
          <a:lstStyle/>
          <a:p>
            <a:r>
              <a:rPr lang="en-GB" dirty="0"/>
              <a:t>PANDORA</a:t>
            </a:r>
          </a:p>
        </p:txBody>
      </p:sp>
      <p:sp>
        <p:nvSpPr>
          <p:cNvPr id="112643" name="Rectangle 3"/>
          <p:cNvSpPr>
            <a:spLocks noGrp="1" noChangeArrowheads="1"/>
          </p:cNvSpPr>
          <p:nvPr>
            <p:ph type="body" sz="half" idx="1"/>
          </p:nvPr>
        </p:nvSpPr>
        <p:spPr>
          <a:xfrm>
            <a:off x="506603" y="2688117"/>
            <a:ext cx="7200900" cy="1996027"/>
          </a:xfrm>
        </p:spPr>
        <p:txBody>
          <a:bodyPr/>
          <a:lstStyle/>
          <a:p>
            <a:pPr>
              <a:buFontTx/>
              <a:buNone/>
            </a:pPr>
            <a:r>
              <a:rPr lang="en-GB" sz="1800" dirty="0"/>
              <a:t>Dose-Measurement of Photons- and Neutrons in continuous and pulsed fields</a:t>
            </a:r>
            <a:r>
              <a:rPr lang="en-GB" sz="1800" dirty="0" smtClean="0"/>
              <a:t>.</a:t>
            </a:r>
            <a:endParaRPr lang="en-GB" sz="1800" dirty="0"/>
          </a:p>
          <a:p>
            <a:pPr>
              <a:buFontTx/>
              <a:buNone/>
            </a:pPr>
            <a:r>
              <a:rPr lang="en-GB" sz="1800" dirty="0"/>
              <a:t>Monitoring via Ethernet</a:t>
            </a:r>
            <a:r>
              <a:rPr lang="en-GB" sz="1800" dirty="0" smtClean="0"/>
              <a:t>.</a:t>
            </a:r>
            <a:endParaRPr lang="en-GB" sz="1800" dirty="0"/>
          </a:p>
          <a:p>
            <a:pPr>
              <a:buFontTx/>
              <a:buNone/>
            </a:pPr>
            <a:r>
              <a:rPr lang="en-GB" sz="1800" dirty="0"/>
              <a:t>Interlock-Functionality by 2 Relays.</a:t>
            </a:r>
          </a:p>
        </p:txBody>
      </p:sp>
      <p:graphicFrame>
        <p:nvGraphicFramePr>
          <p:cNvPr id="112645" name="Object 5"/>
          <p:cNvGraphicFramePr>
            <a:graphicFrameLocks noGrp="1" noChangeAspect="1"/>
          </p:cNvGraphicFramePr>
          <p:nvPr>
            <p:ph sz="quarter" idx="3"/>
            <p:extLst>
              <p:ext uri="{D42A27DB-BD31-4B8C-83A1-F6EECF244321}">
                <p14:modId xmlns:p14="http://schemas.microsoft.com/office/powerpoint/2010/main" val="3835767855"/>
              </p:ext>
            </p:extLst>
          </p:nvPr>
        </p:nvGraphicFramePr>
        <p:xfrm>
          <a:off x="7962082" y="533084"/>
          <a:ext cx="2773510" cy="5925600"/>
        </p:xfrm>
        <a:graphic>
          <a:graphicData uri="http://schemas.openxmlformats.org/presentationml/2006/ole">
            <mc:AlternateContent xmlns:mc="http://schemas.openxmlformats.org/markup-compatibility/2006">
              <mc:Choice xmlns:v="urn:schemas-microsoft-com:vml" Requires="v">
                <p:oleObj spid="_x0000_s1049" name="Photo Editor Photo" r:id="rId3" imgW="3209524" imgH="6857143" progId="MSPhotoEd.3">
                  <p:embed/>
                </p:oleObj>
              </mc:Choice>
              <mc:Fallback>
                <p:oleObj name="Photo Editor Photo" r:id="rId3" imgW="3209524" imgH="68571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082" y="533084"/>
                        <a:ext cx="2773510" cy="59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8" name="Text Box 8"/>
          <p:cNvSpPr txBox="1">
            <a:spLocks noChangeArrowheads="1"/>
          </p:cNvSpPr>
          <p:nvPr/>
        </p:nvSpPr>
        <p:spPr bwMode="auto">
          <a:xfrm>
            <a:off x="428966" y="1264455"/>
            <a:ext cx="40704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u="sng" dirty="0"/>
              <a:t>P</a:t>
            </a:r>
            <a:r>
              <a:rPr lang="en-GB" dirty="0"/>
              <a:t>hoton </a:t>
            </a:r>
            <a:r>
              <a:rPr lang="en-GB" u="sng" dirty="0"/>
              <a:t>A</a:t>
            </a:r>
            <a:r>
              <a:rPr lang="en-GB" dirty="0"/>
              <a:t>nd </a:t>
            </a:r>
            <a:r>
              <a:rPr lang="en-GB" u="sng" dirty="0"/>
              <a:t>N</a:t>
            </a:r>
            <a:r>
              <a:rPr lang="en-GB" dirty="0"/>
              <a:t>eutron </a:t>
            </a:r>
            <a:r>
              <a:rPr lang="en-GB" u="sng" dirty="0"/>
              <a:t>Do</a:t>
            </a:r>
            <a:r>
              <a:rPr lang="en-GB" dirty="0"/>
              <a:t>se </a:t>
            </a:r>
            <a:r>
              <a:rPr lang="en-GB" u="sng" dirty="0"/>
              <a:t>R</a:t>
            </a:r>
            <a:r>
              <a:rPr lang="en-GB" dirty="0"/>
              <a:t>ate meter</a:t>
            </a:r>
          </a:p>
          <a:p>
            <a:r>
              <a:rPr lang="en-GB" dirty="0"/>
              <a:t>for </a:t>
            </a:r>
            <a:r>
              <a:rPr lang="en-GB" u="sng" dirty="0"/>
              <a:t>A</a:t>
            </a:r>
            <a:r>
              <a:rPr lang="en-GB" dirty="0"/>
              <a:t>ccelerators</a:t>
            </a:r>
          </a:p>
        </p:txBody>
      </p:sp>
    </p:spTree>
    <p:extLst>
      <p:ext uri="{BB962C8B-B14F-4D97-AF65-F5344CB8AC3E}">
        <p14:creationId xmlns:p14="http://schemas.microsoft.com/office/powerpoint/2010/main" val="979776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843454" y="612474"/>
            <a:ext cx="2847755" cy="417513"/>
          </a:xfrm>
        </p:spPr>
        <p:txBody>
          <a:bodyPr/>
          <a:lstStyle/>
          <a:p>
            <a:r>
              <a:rPr lang="en-GB" dirty="0"/>
              <a:t>Short Term History</a:t>
            </a:r>
          </a:p>
        </p:txBody>
      </p:sp>
      <p:pic>
        <p:nvPicPr>
          <p:cNvPr id="155652" name="Picture 4" descr="gelbeKamm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28664" y="764032"/>
            <a:ext cx="1499616" cy="360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4" name="Picture 6" descr="weisseKamm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21241" y="4514462"/>
            <a:ext cx="2093976" cy="17647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61" name="Picture 13" descr="PA0800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9286" y="2235907"/>
            <a:ext cx="3167149" cy="422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62" name="Line 14"/>
          <p:cNvSpPr>
            <a:spLocks noChangeShapeType="1"/>
          </p:cNvSpPr>
          <p:nvPr/>
        </p:nvSpPr>
        <p:spPr bwMode="auto">
          <a:xfrm flipV="1">
            <a:off x="2351619" y="4571999"/>
            <a:ext cx="6826888" cy="657225"/>
          </a:xfrm>
          <a:prstGeom prst="line">
            <a:avLst/>
          </a:prstGeom>
          <a:noFill/>
          <a:ln w="38100" cap="sq">
            <a:solidFill>
              <a:srgbClr val="008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5664" name="Line 16"/>
          <p:cNvSpPr>
            <a:spLocks noChangeShapeType="1"/>
          </p:cNvSpPr>
          <p:nvPr/>
        </p:nvSpPr>
        <p:spPr bwMode="auto">
          <a:xfrm flipV="1">
            <a:off x="2351618" y="2691441"/>
            <a:ext cx="6697491" cy="521657"/>
          </a:xfrm>
          <a:prstGeom prst="line">
            <a:avLst/>
          </a:prstGeom>
          <a:noFill/>
          <a:ln w="38100" cap="sq">
            <a:solidFill>
              <a:srgbClr val="008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5665" name="Text Box 17"/>
          <p:cNvSpPr txBox="1">
            <a:spLocks noChangeArrowheads="1"/>
          </p:cNvSpPr>
          <p:nvPr/>
        </p:nvSpPr>
        <p:spPr bwMode="auto">
          <a:xfrm>
            <a:off x="2749398" y="1248868"/>
            <a:ext cx="164041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dirty="0"/>
              <a:t>Radiation</a:t>
            </a:r>
          </a:p>
          <a:p>
            <a:pPr algn="ctr"/>
            <a:r>
              <a:rPr lang="en-GB" sz="1800" dirty="0"/>
              <a:t>Bursts</a:t>
            </a:r>
          </a:p>
        </p:txBody>
      </p:sp>
      <p:sp>
        <p:nvSpPr>
          <p:cNvPr id="155666" name="Text Box 18"/>
          <p:cNvSpPr txBox="1">
            <a:spLocks noChangeArrowheads="1"/>
          </p:cNvSpPr>
          <p:nvPr/>
        </p:nvSpPr>
        <p:spPr bwMode="auto">
          <a:xfrm>
            <a:off x="1488017" y="5336181"/>
            <a:ext cx="1120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dirty="0"/>
              <a:t>Neutrons</a:t>
            </a:r>
          </a:p>
        </p:txBody>
      </p:sp>
      <p:sp>
        <p:nvSpPr>
          <p:cNvPr id="155667" name="Text Box 19"/>
          <p:cNvSpPr txBox="1">
            <a:spLocks noChangeArrowheads="1"/>
          </p:cNvSpPr>
          <p:nvPr/>
        </p:nvSpPr>
        <p:spPr bwMode="auto">
          <a:xfrm>
            <a:off x="1368932" y="1200211"/>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dirty="0"/>
              <a:t>Photons</a:t>
            </a:r>
          </a:p>
        </p:txBody>
      </p:sp>
      <p:sp>
        <p:nvSpPr>
          <p:cNvPr id="155658" name="Oval 10"/>
          <p:cNvSpPr>
            <a:spLocks noChangeArrowheads="1"/>
          </p:cNvSpPr>
          <p:nvPr/>
        </p:nvSpPr>
        <p:spPr bwMode="auto">
          <a:xfrm>
            <a:off x="60382" y="447706"/>
            <a:ext cx="4616451" cy="6013450"/>
          </a:xfrm>
          <a:prstGeom prst="ellipse">
            <a:avLst/>
          </a:prstGeom>
          <a:noFill/>
          <a:ln w="381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55656" name="Picture 8" descr="PA300156"/>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174466" y="1840738"/>
            <a:ext cx="1083564" cy="1449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63" name="Line 15"/>
          <p:cNvSpPr>
            <a:spLocks noChangeShapeType="1"/>
          </p:cNvSpPr>
          <p:nvPr/>
        </p:nvSpPr>
        <p:spPr bwMode="auto">
          <a:xfrm flipV="1">
            <a:off x="4053498" y="2565400"/>
            <a:ext cx="4995611" cy="0"/>
          </a:xfrm>
          <a:prstGeom prst="line">
            <a:avLst/>
          </a:prstGeom>
          <a:noFill/>
          <a:ln w="38100" cap="sq">
            <a:solidFill>
              <a:srgbClr val="008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p:cNvSpPr txBox="1"/>
          <p:nvPr/>
        </p:nvSpPr>
        <p:spPr>
          <a:xfrm>
            <a:off x="5063706" y="1261317"/>
            <a:ext cx="4753154" cy="834902"/>
          </a:xfrm>
          <a:prstGeom prst="rect">
            <a:avLst/>
          </a:prstGeom>
          <a:noFill/>
        </p:spPr>
        <p:txBody>
          <a:bodyPr wrap="none" rtlCol="0">
            <a:noAutofit/>
          </a:bodyPr>
          <a:lstStyle/>
          <a:p>
            <a:pPr marL="269875" indent="-269875">
              <a:lnSpc>
                <a:spcPct val="112000"/>
              </a:lnSpc>
              <a:buBlip>
                <a:blip r:embed="rId6"/>
              </a:buBlip>
            </a:pPr>
            <a:r>
              <a:rPr lang="en-US" sz="1400" dirty="0" smtClean="0"/>
              <a:t>2001 First tests of a plastic scintillator in pulsed fields</a:t>
            </a:r>
          </a:p>
          <a:p>
            <a:pPr marL="269875" indent="-269875">
              <a:lnSpc>
                <a:spcPct val="112000"/>
              </a:lnSpc>
              <a:buBlip>
                <a:blip r:embed="rId6"/>
              </a:buBlip>
            </a:pPr>
            <a:r>
              <a:rPr lang="en-US" sz="1400" dirty="0" smtClean="0"/>
              <a:t>2007 Design of the Pandora for PETRA III</a:t>
            </a:r>
          </a:p>
          <a:p>
            <a:pPr marL="269875" indent="-269875">
              <a:lnSpc>
                <a:spcPct val="112000"/>
              </a:lnSpc>
              <a:buBlip>
                <a:blip r:embed="rId6"/>
              </a:buBlip>
            </a:pPr>
            <a:r>
              <a:rPr lang="en-US" sz="1400" dirty="0" smtClean="0"/>
              <a:t>2018 more than 100 devices in use at DESY</a:t>
            </a:r>
          </a:p>
        </p:txBody>
      </p:sp>
    </p:spTree>
    <p:extLst>
      <p:ext uri="{BB962C8B-B14F-4D97-AF65-F5344CB8AC3E}">
        <p14:creationId xmlns:p14="http://schemas.microsoft.com/office/powerpoint/2010/main" val="319190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21102" y="715992"/>
            <a:ext cx="4130816" cy="409546"/>
          </a:xfrm>
        </p:spPr>
        <p:txBody>
          <a:bodyPr/>
          <a:lstStyle/>
          <a:p>
            <a:r>
              <a:rPr lang="en-GB" dirty="0"/>
              <a:t>LB 6419</a:t>
            </a:r>
          </a:p>
        </p:txBody>
      </p:sp>
      <p:pic>
        <p:nvPicPr>
          <p:cNvPr id="121860" name="Picture 4" descr="PA08000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683570" y="0"/>
            <a:ext cx="514246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62" name="Text Box 6"/>
          <p:cNvSpPr txBox="1">
            <a:spLocks noChangeArrowheads="1"/>
          </p:cNvSpPr>
          <p:nvPr/>
        </p:nvSpPr>
        <p:spPr bwMode="auto">
          <a:xfrm>
            <a:off x="884767" y="1768476"/>
            <a:ext cx="21339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b="0" dirty="0"/>
              <a:t>Plastik - Scintillator</a:t>
            </a:r>
          </a:p>
          <a:p>
            <a:r>
              <a:rPr lang="en-GB" b="0" dirty="0"/>
              <a:t>in a 1 cm PE cover</a:t>
            </a:r>
          </a:p>
        </p:txBody>
      </p:sp>
      <p:sp>
        <p:nvSpPr>
          <p:cNvPr id="121863" name="Text Box 7"/>
          <p:cNvSpPr txBox="1">
            <a:spLocks noChangeArrowheads="1"/>
          </p:cNvSpPr>
          <p:nvPr/>
        </p:nvSpPr>
        <p:spPr bwMode="auto">
          <a:xfrm>
            <a:off x="884767" y="3317876"/>
            <a:ext cx="28135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baseline="30000" dirty="0"/>
              <a:t>3</a:t>
            </a:r>
            <a:r>
              <a:rPr lang="en-GB" b="0" dirty="0"/>
              <a:t>He - Counter</a:t>
            </a:r>
          </a:p>
          <a:p>
            <a:r>
              <a:rPr lang="en-GB" b="0" dirty="0"/>
              <a:t>rem – counter </a:t>
            </a:r>
            <a:r>
              <a:rPr lang="en-GB" b="0" dirty="0" smtClean="0"/>
              <a:t>type</a:t>
            </a:r>
          </a:p>
          <a:p>
            <a:r>
              <a:rPr lang="en-GB" dirty="0" smtClean="0"/>
              <a:t>(moderator: polyethylene)</a:t>
            </a:r>
            <a:endParaRPr lang="en-GB" b="0" dirty="0"/>
          </a:p>
        </p:txBody>
      </p:sp>
      <p:sp>
        <p:nvSpPr>
          <p:cNvPr id="121864" name="Text Box 8"/>
          <p:cNvSpPr txBox="1">
            <a:spLocks noChangeArrowheads="1"/>
          </p:cNvSpPr>
          <p:nvPr/>
        </p:nvSpPr>
        <p:spPr bwMode="auto">
          <a:xfrm>
            <a:off x="884767" y="4713288"/>
            <a:ext cx="28136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t>Electronics- Box</a:t>
            </a:r>
          </a:p>
          <a:p>
            <a:r>
              <a:rPr lang="en-GB" b="0" dirty="0"/>
              <a:t>Power supplies</a:t>
            </a:r>
          </a:p>
          <a:p>
            <a:r>
              <a:rPr lang="en-GB" b="0" dirty="0"/>
              <a:t>FADCRMON board  (SIS)</a:t>
            </a:r>
          </a:p>
        </p:txBody>
      </p:sp>
      <p:sp>
        <p:nvSpPr>
          <p:cNvPr id="121866" name="Line 10"/>
          <p:cNvSpPr>
            <a:spLocks noChangeShapeType="1"/>
          </p:cNvSpPr>
          <p:nvPr/>
        </p:nvSpPr>
        <p:spPr bwMode="auto">
          <a:xfrm>
            <a:off x="3888318" y="3644899"/>
            <a:ext cx="4512733" cy="124843"/>
          </a:xfrm>
          <a:prstGeom prst="line">
            <a:avLst/>
          </a:prstGeom>
          <a:noFill/>
          <a:ln w="25400" cap="sq">
            <a:solidFill>
              <a:srgbClr val="00B05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10"/>
          <p:cNvSpPr>
            <a:spLocks noChangeShapeType="1"/>
          </p:cNvSpPr>
          <p:nvPr/>
        </p:nvSpPr>
        <p:spPr bwMode="auto">
          <a:xfrm flipV="1">
            <a:off x="3454122" y="655608"/>
            <a:ext cx="4878995" cy="1436033"/>
          </a:xfrm>
          <a:prstGeom prst="line">
            <a:avLst/>
          </a:prstGeom>
          <a:noFill/>
          <a:ln w="25400" cap="sq">
            <a:solidFill>
              <a:srgbClr val="00B05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10"/>
          <p:cNvSpPr>
            <a:spLocks noChangeShapeType="1"/>
          </p:cNvSpPr>
          <p:nvPr/>
        </p:nvSpPr>
        <p:spPr bwMode="auto">
          <a:xfrm>
            <a:off x="4040718" y="5373058"/>
            <a:ext cx="4292399" cy="0"/>
          </a:xfrm>
          <a:prstGeom prst="line">
            <a:avLst/>
          </a:prstGeom>
          <a:noFill/>
          <a:ln w="25400" cap="sq">
            <a:solidFill>
              <a:srgbClr val="00B05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705066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31" y="508958"/>
            <a:ext cx="10860863" cy="58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974826" y="996904"/>
            <a:ext cx="3676139" cy="387519"/>
          </a:xfrm>
        </p:spPr>
        <p:txBody>
          <a:bodyPr/>
          <a:lstStyle/>
          <a:p>
            <a:r>
              <a:rPr lang="en-US" dirty="0" smtClean="0">
                <a:solidFill>
                  <a:schemeClr val="bg1"/>
                </a:solidFill>
              </a:rPr>
              <a:t>PANDORAS at DESY</a:t>
            </a:r>
            <a:endParaRPr lang="en-US" dirty="0">
              <a:solidFill>
                <a:schemeClr val="bg1"/>
              </a:solidFill>
            </a:endParaRPr>
          </a:p>
        </p:txBody>
      </p:sp>
    </p:spTree>
    <p:extLst>
      <p:ext uri="{BB962C8B-B14F-4D97-AF65-F5344CB8AC3E}">
        <p14:creationId xmlns:p14="http://schemas.microsoft.com/office/powerpoint/2010/main" val="80986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Basics: Beam interaction with matter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389" y="4285315"/>
            <a:ext cx="2938463" cy="202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914" y="2168669"/>
            <a:ext cx="2928938" cy="211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002" y="2492845"/>
            <a:ext cx="3176147" cy="171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893094" y="1506302"/>
            <a:ext cx="1666875" cy="321145"/>
          </a:xfrm>
          <a:prstGeom prst="rect">
            <a:avLst/>
          </a:prstGeom>
          <a:noFill/>
        </p:spPr>
        <p:txBody>
          <a:bodyPr wrap="none" rtlCol="0">
            <a:noAutofit/>
          </a:bodyPr>
          <a:lstStyle/>
          <a:p>
            <a:pPr>
              <a:lnSpc>
                <a:spcPct val="112000"/>
              </a:lnSpc>
            </a:pPr>
            <a:r>
              <a:rPr lang="en-US" sz="1600" dirty="0" smtClean="0"/>
              <a:t>Elastic scattering</a:t>
            </a:r>
          </a:p>
        </p:txBody>
      </p:sp>
      <p:sp>
        <p:nvSpPr>
          <p:cNvPr id="8" name="Textfeld 7"/>
          <p:cNvSpPr txBox="1"/>
          <p:nvPr/>
        </p:nvSpPr>
        <p:spPr>
          <a:xfrm>
            <a:off x="7303293" y="1506301"/>
            <a:ext cx="1666875" cy="321145"/>
          </a:xfrm>
          <a:prstGeom prst="rect">
            <a:avLst/>
          </a:prstGeom>
          <a:noFill/>
        </p:spPr>
        <p:txBody>
          <a:bodyPr wrap="none" rtlCol="0">
            <a:noAutofit/>
          </a:bodyPr>
          <a:lstStyle/>
          <a:p>
            <a:pPr>
              <a:lnSpc>
                <a:spcPct val="112000"/>
              </a:lnSpc>
            </a:pPr>
            <a:r>
              <a:rPr lang="en-US" sz="1600" dirty="0" smtClean="0"/>
              <a:t>Inelastic scattering</a:t>
            </a:r>
          </a:p>
        </p:txBody>
      </p:sp>
      <p:sp>
        <p:nvSpPr>
          <p:cNvPr id="9" name="Textfeld 8"/>
          <p:cNvSpPr txBox="1"/>
          <p:nvPr/>
        </p:nvSpPr>
        <p:spPr>
          <a:xfrm>
            <a:off x="7379493" y="2140418"/>
            <a:ext cx="2059782" cy="321145"/>
          </a:xfrm>
          <a:prstGeom prst="rect">
            <a:avLst/>
          </a:prstGeom>
          <a:noFill/>
        </p:spPr>
        <p:txBody>
          <a:bodyPr wrap="none" rtlCol="0">
            <a:noAutofit/>
          </a:bodyPr>
          <a:lstStyle/>
          <a:p>
            <a:pPr>
              <a:lnSpc>
                <a:spcPct val="112000"/>
              </a:lnSpc>
            </a:pPr>
            <a:r>
              <a:rPr lang="en-US" sz="1400" dirty="0" smtClean="0"/>
              <a:t>Nuclear photo effect</a:t>
            </a:r>
          </a:p>
          <a:p>
            <a:pPr>
              <a:lnSpc>
                <a:spcPct val="112000"/>
              </a:lnSpc>
            </a:pPr>
            <a:r>
              <a:rPr lang="en-US" sz="1400" dirty="0" smtClean="0"/>
              <a:t>    -isotropic neutron emission</a:t>
            </a:r>
          </a:p>
        </p:txBody>
      </p:sp>
      <p:sp>
        <p:nvSpPr>
          <p:cNvPr id="5" name="Rechteck 4"/>
          <p:cNvSpPr/>
          <p:nvPr/>
        </p:nvSpPr>
        <p:spPr>
          <a:xfrm>
            <a:off x="1872102" y="1944610"/>
            <a:ext cx="2909448" cy="574901"/>
          </a:xfrm>
          <a:prstGeom prst="rect">
            <a:avLst/>
          </a:prstGeom>
        </p:spPr>
        <p:txBody>
          <a:bodyPr wrap="square">
            <a:spAutoFit/>
          </a:bodyPr>
          <a:lstStyle/>
          <a:p>
            <a:pPr>
              <a:lnSpc>
                <a:spcPct val="112000"/>
              </a:lnSpc>
            </a:pPr>
            <a:r>
              <a:rPr lang="en-US" sz="1400" dirty="0" smtClean="0"/>
              <a:t>Bremsstrahlung </a:t>
            </a:r>
            <a:r>
              <a:rPr lang="en-US" sz="1400" dirty="0"/>
              <a:t>effect</a:t>
            </a:r>
          </a:p>
          <a:p>
            <a:pPr>
              <a:lnSpc>
                <a:spcPct val="112000"/>
              </a:lnSpc>
            </a:pPr>
            <a:r>
              <a:rPr lang="en-US" sz="1400" dirty="0"/>
              <a:t>    </a:t>
            </a:r>
            <a:r>
              <a:rPr lang="en-US" sz="1400" dirty="0" smtClean="0"/>
              <a:t>-forward emission (1/</a:t>
            </a:r>
            <a:r>
              <a:rPr lang="el-GR" sz="1400" dirty="0" smtClean="0"/>
              <a:t>γ</a:t>
            </a:r>
            <a:r>
              <a:rPr lang="de-DE" sz="1400" dirty="0" smtClean="0"/>
              <a:t>)</a:t>
            </a:r>
            <a:endParaRPr lang="en-US" sz="1400" dirty="0"/>
          </a:p>
        </p:txBody>
      </p:sp>
      <p:sp>
        <p:nvSpPr>
          <p:cNvPr id="11" name="Rechteck 10"/>
          <p:cNvSpPr/>
          <p:nvPr/>
        </p:nvSpPr>
        <p:spPr>
          <a:xfrm>
            <a:off x="1910202" y="3889262"/>
            <a:ext cx="2507456" cy="574901"/>
          </a:xfrm>
          <a:prstGeom prst="rect">
            <a:avLst/>
          </a:prstGeom>
        </p:spPr>
        <p:txBody>
          <a:bodyPr wrap="square">
            <a:spAutoFit/>
          </a:bodyPr>
          <a:lstStyle/>
          <a:p>
            <a:pPr>
              <a:lnSpc>
                <a:spcPct val="112000"/>
              </a:lnSpc>
            </a:pPr>
            <a:r>
              <a:rPr lang="en-US" sz="1400" dirty="0" smtClean="0"/>
              <a:t>Pair production</a:t>
            </a:r>
            <a:endParaRPr lang="en-US" sz="1400" dirty="0"/>
          </a:p>
          <a:p>
            <a:pPr>
              <a:lnSpc>
                <a:spcPct val="112000"/>
              </a:lnSpc>
            </a:pPr>
            <a:r>
              <a:rPr lang="en-US" sz="1400" dirty="0"/>
              <a:t>    </a:t>
            </a:r>
            <a:r>
              <a:rPr lang="en-US" sz="1400" dirty="0" smtClean="0"/>
              <a:t>-forward emission (1/</a:t>
            </a:r>
            <a:r>
              <a:rPr lang="el-GR" sz="1400" dirty="0" smtClean="0"/>
              <a:t>γ</a:t>
            </a:r>
            <a:r>
              <a:rPr lang="de-DE" sz="1400" dirty="0" smtClean="0"/>
              <a:t>)</a:t>
            </a:r>
            <a:endParaRPr lang="en-US" sz="1400" dirty="0"/>
          </a:p>
        </p:txBody>
      </p:sp>
    </p:spTree>
    <p:extLst>
      <p:ext uri="{BB962C8B-B14F-4D97-AF65-F5344CB8AC3E}">
        <p14:creationId xmlns:p14="http://schemas.microsoft.com/office/powerpoint/2010/main" val="283998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Basics: Electromagnetic cascade (in copper)</a:t>
            </a:r>
            <a:endParaRPr lang="en-US" dirty="0"/>
          </a:p>
        </p:txBody>
      </p:sp>
      <p:grpSp>
        <p:nvGrpSpPr>
          <p:cNvPr id="58" name="Gruppieren 57"/>
          <p:cNvGrpSpPr/>
          <p:nvPr/>
        </p:nvGrpSpPr>
        <p:grpSpPr>
          <a:xfrm>
            <a:off x="1964615" y="1574017"/>
            <a:ext cx="2015150" cy="1544457"/>
            <a:chOff x="1447800" y="1923861"/>
            <a:chExt cx="2015150" cy="1544457"/>
          </a:xfrm>
        </p:grpSpPr>
        <p:cxnSp>
          <p:nvCxnSpPr>
            <p:cNvPr id="5" name="Gerade Verbindung mit Pfeil 4"/>
            <p:cNvCxnSpPr/>
            <p:nvPr/>
          </p:nvCxnSpPr>
          <p:spPr>
            <a:xfrm>
              <a:off x="1447800" y="2590800"/>
              <a:ext cx="495300" cy="9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V="1">
              <a:off x="1943100" y="2438400"/>
              <a:ext cx="495300" cy="1619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943100" y="2600325"/>
              <a:ext cx="495300" cy="2857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438400" y="2143125"/>
              <a:ext cx="523875" cy="2952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962275" y="2445544"/>
              <a:ext cx="357187" cy="2166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2438400" y="2438400"/>
              <a:ext cx="523875" cy="142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62275" y="2438400"/>
              <a:ext cx="3571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2933700" y="2847315"/>
              <a:ext cx="342900" cy="38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2824162" y="3209453"/>
              <a:ext cx="495300" cy="433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933700" y="2886076"/>
              <a:ext cx="342900" cy="183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933700" y="2143125"/>
              <a:ext cx="529250" cy="47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2962275" y="1923861"/>
              <a:ext cx="466725" cy="2160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2824162" y="3252787"/>
              <a:ext cx="371475" cy="2155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2438400" y="2886076"/>
              <a:ext cx="4953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438400" y="2886075"/>
              <a:ext cx="390525" cy="3667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1184725" y="3275964"/>
            <a:ext cx="9231464" cy="914658"/>
            <a:chOff x="667910" y="3951799"/>
            <a:chExt cx="9231464" cy="914658"/>
          </a:xfrm>
        </p:grpSpPr>
        <p:cxnSp>
          <p:nvCxnSpPr>
            <p:cNvPr id="41" name="Gerade Verbindung mit Pfeil 40"/>
            <p:cNvCxnSpPr/>
            <p:nvPr/>
          </p:nvCxnSpPr>
          <p:spPr>
            <a:xfrm flipH="1">
              <a:off x="1582310" y="4118776"/>
              <a:ext cx="8317064"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67910" y="3951799"/>
              <a:ext cx="914400" cy="341906"/>
            </a:xfrm>
            <a:prstGeom prst="rect">
              <a:avLst/>
            </a:prstGeom>
            <a:noFill/>
          </p:spPr>
          <p:txBody>
            <a:bodyPr wrap="none" rtlCol="0">
              <a:noAutofit/>
            </a:bodyPr>
            <a:lstStyle/>
            <a:p>
              <a:pPr>
                <a:lnSpc>
                  <a:spcPct val="112000"/>
                </a:lnSpc>
              </a:pPr>
              <a:r>
                <a:rPr lang="en-US" sz="1400" b="1" dirty="0">
                  <a:latin typeface="Times New Roman" panose="02020603050405020304" pitchFamily="18" charset="0"/>
                  <a:cs typeface="Times New Roman" panose="02020603050405020304" pitchFamily="18" charset="0"/>
                </a:rPr>
                <a:t>E</a:t>
              </a:r>
              <a:r>
                <a:rPr lang="en-US" sz="1400" b="1" dirty="0" smtClean="0">
                  <a:latin typeface="Times New Roman" panose="02020603050405020304" pitchFamily="18" charset="0"/>
                  <a:cs typeface="Times New Roman" panose="02020603050405020304" pitchFamily="18" charset="0"/>
                </a:rPr>
                <a:t>nergy</a:t>
              </a:r>
            </a:p>
          </p:txBody>
        </p:sp>
        <p:sp>
          <p:nvSpPr>
            <p:cNvPr id="50" name="Textfeld 49"/>
            <p:cNvSpPr txBox="1"/>
            <p:nvPr/>
          </p:nvSpPr>
          <p:spPr>
            <a:xfrm rot="16200000">
              <a:off x="1736614" y="4293465"/>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GeV</a:t>
              </a:r>
            </a:p>
          </p:txBody>
        </p:sp>
        <p:sp>
          <p:nvSpPr>
            <p:cNvPr id="51" name="Textfeld 50"/>
            <p:cNvSpPr txBox="1"/>
            <p:nvPr/>
          </p:nvSpPr>
          <p:spPr>
            <a:xfrm rot="16200000">
              <a:off x="2950682" y="4335557"/>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 1 GeV</a:t>
              </a:r>
            </a:p>
          </p:txBody>
        </p:sp>
        <p:sp>
          <p:nvSpPr>
            <p:cNvPr id="52" name="Textfeld 51"/>
            <p:cNvSpPr txBox="1"/>
            <p:nvPr/>
          </p:nvSpPr>
          <p:spPr>
            <a:xfrm rot="16200000">
              <a:off x="4337846" y="4398904"/>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3" name="Textfeld 52"/>
            <p:cNvSpPr txBox="1"/>
            <p:nvPr/>
          </p:nvSpPr>
          <p:spPr>
            <a:xfrm rot="16200000">
              <a:off x="5719386"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4" name="Textfeld 53"/>
            <p:cNvSpPr txBox="1"/>
            <p:nvPr/>
          </p:nvSpPr>
          <p:spPr>
            <a:xfrm rot="16200000">
              <a:off x="6937256" y="4295541"/>
              <a:ext cx="674039" cy="261067"/>
            </a:xfrm>
            <a:prstGeom prst="rect">
              <a:avLst/>
            </a:prstGeom>
            <a:noFill/>
          </p:spPr>
          <p:txBody>
            <a:bodyPr wrap="none" rtlCol="0">
              <a:noAutofit/>
            </a:bodyPr>
            <a:lstStyle/>
            <a:p>
              <a:pPr>
                <a:lnSpc>
                  <a:spcPct val="112000"/>
                </a:lnSpc>
              </a:pPr>
              <a:r>
                <a:rPr lang="en-US"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5" name="Textfeld 54"/>
            <p:cNvSpPr txBox="1"/>
            <p:nvPr/>
          </p:nvSpPr>
          <p:spPr>
            <a:xfrm rot="16200000">
              <a:off x="8026734"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sp>
          <p:nvSpPr>
            <p:cNvPr id="56" name="Textfeld 55"/>
            <p:cNvSpPr txBox="1"/>
            <p:nvPr/>
          </p:nvSpPr>
          <p:spPr>
            <a:xfrm rot="16200000">
              <a:off x="9269632" y="4287588"/>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grpSp>
      <p:cxnSp>
        <p:nvCxnSpPr>
          <p:cNvPr id="60" name="Gerade Verbindung 59"/>
          <p:cNvCxnSpPr/>
          <p:nvPr/>
        </p:nvCxnSpPr>
        <p:spPr>
          <a:xfrm>
            <a:off x="2212265" y="2902943"/>
            <a:ext cx="695556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16200000">
            <a:off x="6398904" y="1864281"/>
            <a:ext cx="2820905"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Pair production threshold: 2 electron masses</a:t>
            </a:r>
          </a:p>
        </p:txBody>
      </p:sp>
      <p:cxnSp>
        <p:nvCxnSpPr>
          <p:cNvPr id="62" name="Gerade Verbindung 61"/>
          <p:cNvCxnSpPr/>
          <p:nvPr/>
        </p:nvCxnSpPr>
        <p:spPr>
          <a:xfrm>
            <a:off x="4277782" y="1319917"/>
            <a:ext cx="2663687" cy="2123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rot="2370217">
            <a:off x="3961174" y="1587014"/>
            <a:ext cx="1271499" cy="311513"/>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Elastic scattering</a:t>
            </a:r>
          </a:p>
        </p:txBody>
      </p:sp>
      <p:sp>
        <p:nvSpPr>
          <p:cNvPr id="66" name="Textfeld 65"/>
          <p:cNvSpPr txBox="1"/>
          <p:nvPr/>
        </p:nvSpPr>
        <p:spPr>
          <a:xfrm>
            <a:off x="6799307" y="2647790"/>
            <a:ext cx="861250" cy="311513"/>
          </a:xfrm>
          <a:prstGeom prst="rect">
            <a:avLst/>
          </a:prstGeom>
          <a:noFill/>
        </p:spPr>
        <p:txBody>
          <a:bodyPr wrap="none" rtlCol="0">
            <a:noAutofit/>
          </a:bodyPr>
          <a:lstStyle/>
          <a:p>
            <a:pPr>
              <a:lnSpc>
                <a:spcPct val="112000"/>
              </a:lnSpc>
            </a:pPr>
            <a:r>
              <a:rPr lang="en-US" sz="1200" dirty="0" smtClean="0">
                <a:solidFill>
                  <a:srgbClr val="FF0000"/>
                </a:solidFill>
                <a:latin typeface="Times New Roman" panose="02020603050405020304" pitchFamily="18" charset="0"/>
                <a:cs typeface="Times New Roman" panose="02020603050405020304" pitchFamily="18" charset="0"/>
              </a:rPr>
              <a:t>Ionization</a:t>
            </a:r>
          </a:p>
        </p:txBody>
      </p:sp>
      <p:cxnSp>
        <p:nvCxnSpPr>
          <p:cNvPr id="67" name="Gerade Verbindung mit Pfeil 66"/>
          <p:cNvCxnSpPr/>
          <p:nvPr/>
        </p:nvCxnSpPr>
        <p:spPr>
          <a:xfrm flipH="1" flipV="1">
            <a:off x="10335094" y="938255"/>
            <a:ext cx="81096" cy="267961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rot="16200000">
            <a:off x="10237176" y="2002271"/>
            <a:ext cx="674039" cy="261067"/>
          </a:xfrm>
          <a:prstGeom prst="rect">
            <a:avLst/>
          </a:prstGeom>
          <a:noFill/>
        </p:spPr>
        <p:txBody>
          <a:bodyPr wrap="none" rtlCol="0">
            <a:noAutofit/>
          </a:bodyPr>
          <a:lstStyle/>
          <a:p>
            <a:pPr>
              <a:lnSpc>
                <a:spcPct val="112000"/>
              </a:lnSpc>
            </a:pPr>
            <a:r>
              <a:rPr lang="en-US" sz="1200" dirty="0" err="1" smtClean="0">
                <a:latin typeface="Times New Roman" panose="02020603050405020304" pitchFamily="18" charset="0"/>
                <a:cs typeface="Times New Roman" panose="02020603050405020304" pitchFamily="18" charset="0"/>
              </a:rPr>
              <a:t>dE</a:t>
            </a:r>
            <a:r>
              <a:rPr lang="en-US" sz="1200" dirty="0" smtClean="0">
                <a:latin typeface="Times New Roman" panose="02020603050405020304" pitchFamily="18" charset="0"/>
                <a:cs typeface="Times New Roman" panose="02020603050405020304" pitchFamily="18" charset="0"/>
              </a:rPr>
              <a:t>/dx</a:t>
            </a:r>
          </a:p>
        </p:txBody>
      </p:sp>
      <p:sp>
        <p:nvSpPr>
          <p:cNvPr id="72" name="Textfeld 71"/>
          <p:cNvSpPr txBox="1"/>
          <p:nvPr/>
        </p:nvSpPr>
        <p:spPr>
          <a:xfrm rot="16200000">
            <a:off x="5701149" y="2128024"/>
            <a:ext cx="1113015"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Critical energy</a:t>
            </a:r>
          </a:p>
        </p:txBody>
      </p:sp>
    </p:spTree>
    <p:extLst>
      <p:ext uri="{BB962C8B-B14F-4D97-AF65-F5344CB8AC3E}">
        <p14:creationId xmlns:p14="http://schemas.microsoft.com/office/powerpoint/2010/main" val="160723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Basics: Electromagnetic cascade (in copper)</a:t>
            </a:r>
            <a:endParaRPr lang="en-US" dirty="0"/>
          </a:p>
        </p:txBody>
      </p:sp>
      <p:grpSp>
        <p:nvGrpSpPr>
          <p:cNvPr id="58" name="Gruppieren 57"/>
          <p:cNvGrpSpPr/>
          <p:nvPr/>
        </p:nvGrpSpPr>
        <p:grpSpPr>
          <a:xfrm>
            <a:off x="1964615" y="1574017"/>
            <a:ext cx="2015150" cy="1544457"/>
            <a:chOff x="1447800" y="1923861"/>
            <a:chExt cx="2015150" cy="1544457"/>
          </a:xfrm>
        </p:grpSpPr>
        <p:cxnSp>
          <p:nvCxnSpPr>
            <p:cNvPr id="5" name="Gerade Verbindung mit Pfeil 4"/>
            <p:cNvCxnSpPr/>
            <p:nvPr/>
          </p:nvCxnSpPr>
          <p:spPr>
            <a:xfrm>
              <a:off x="1447800" y="2590800"/>
              <a:ext cx="495300" cy="9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V="1">
              <a:off x="1943100" y="2438400"/>
              <a:ext cx="495300" cy="1619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943100" y="2600325"/>
              <a:ext cx="495300" cy="2857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438400" y="2143125"/>
              <a:ext cx="523875" cy="2952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962275" y="2445544"/>
              <a:ext cx="357187" cy="2166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2438400" y="2438400"/>
              <a:ext cx="523875" cy="142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62275" y="2438400"/>
              <a:ext cx="3571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2933700" y="2847315"/>
              <a:ext cx="342900" cy="38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2824162" y="3209453"/>
              <a:ext cx="495300" cy="433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933700" y="2886076"/>
              <a:ext cx="342900" cy="183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933700" y="2143125"/>
              <a:ext cx="529250" cy="47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2962275" y="1923861"/>
              <a:ext cx="466725" cy="2160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2824162" y="3252787"/>
              <a:ext cx="371475" cy="2155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2438400" y="2886076"/>
              <a:ext cx="4953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438400" y="2886075"/>
              <a:ext cx="390525" cy="3667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1184725" y="3275964"/>
            <a:ext cx="9231464" cy="914658"/>
            <a:chOff x="667910" y="3951799"/>
            <a:chExt cx="9231464" cy="914658"/>
          </a:xfrm>
        </p:grpSpPr>
        <p:cxnSp>
          <p:nvCxnSpPr>
            <p:cNvPr id="41" name="Gerade Verbindung mit Pfeil 40"/>
            <p:cNvCxnSpPr/>
            <p:nvPr/>
          </p:nvCxnSpPr>
          <p:spPr>
            <a:xfrm flipH="1">
              <a:off x="1582310" y="4118776"/>
              <a:ext cx="8317064"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67910" y="3951799"/>
              <a:ext cx="914400" cy="341906"/>
            </a:xfrm>
            <a:prstGeom prst="rect">
              <a:avLst/>
            </a:prstGeom>
            <a:noFill/>
          </p:spPr>
          <p:txBody>
            <a:bodyPr wrap="none" rtlCol="0">
              <a:noAutofit/>
            </a:bodyPr>
            <a:lstStyle/>
            <a:p>
              <a:pPr>
                <a:lnSpc>
                  <a:spcPct val="112000"/>
                </a:lnSpc>
              </a:pPr>
              <a:r>
                <a:rPr lang="en-US" sz="1400" b="1" dirty="0">
                  <a:latin typeface="Times New Roman" panose="02020603050405020304" pitchFamily="18" charset="0"/>
                  <a:cs typeface="Times New Roman" panose="02020603050405020304" pitchFamily="18" charset="0"/>
                </a:rPr>
                <a:t>E</a:t>
              </a:r>
              <a:r>
                <a:rPr lang="en-US" sz="1400" b="1" dirty="0" smtClean="0">
                  <a:latin typeface="Times New Roman" panose="02020603050405020304" pitchFamily="18" charset="0"/>
                  <a:cs typeface="Times New Roman" panose="02020603050405020304" pitchFamily="18" charset="0"/>
                </a:rPr>
                <a:t>nergy</a:t>
              </a:r>
            </a:p>
          </p:txBody>
        </p:sp>
        <p:sp>
          <p:nvSpPr>
            <p:cNvPr id="50" name="Textfeld 49"/>
            <p:cNvSpPr txBox="1"/>
            <p:nvPr/>
          </p:nvSpPr>
          <p:spPr>
            <a:xfrm rot="16200000">
              <a:off x="1736614" y="4293465"/>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GeV</a:t>
              </a:r>
            </a:p>
          </p:txBody>
        </p:sp>
        <p:sp>
          <p:nvSpPr>
            <p:cNvPr id="51" name="Textfeld 50"/>
            <p:cNvSpPr txBox="1"/>
            <p:nvPr/>
          </p:nvSpPr>
          <p:spPr>
            <a:xfrm rot="16200000">
              <a:off x="2950682" y="4335557"/>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 1 GeV</a:t>
              </a:r>
            </a:p>
          </p:txBody>
        </p:sp>
        <p:sp>
          <p:nvSpPr>
            <p:cNvPr id="52" name="Textfeld 51"/>
            <p:cNvSpPr txBox="1"/>
            <p:nvPr/>
          </p:nvSpPr>
          <p:spPr>
            <a:xfrm rot="16200000">
              <a:off x="4337846" y="4398904"/>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3" name="Textfeld 52"/>
            <p:cNvSpPr txBox="1"/>
            <p:nvPr/>
          </p:nvSpPr>
          <p:spPr>
            <a:xfrm rot="16200000">
              <a:off x="5719386"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4" name="Textfeld 53"/>
            <p:cNvSpPr txBox="1"/>
            <p:nvPr/>
          </p:nvSpPr>
          <p:spPr>
            <a:xfrm rot="16200000">
              <a:off x="6937256" y="4295541"/>
              <a:ext cx="674039" cy="261067"/>
            </a:xfrm>
            <a:prstGeom prst="rect">
              <a:avLst/>
            </a:prstGeom>
            <a:noFill/>
          </p:spPr>
          <p:txBody>
            <a:bodyPr wrap="none" rtlCol="0">
              <a:noAutofit/>
            </a:bodyPr>
            <a:lstStyle/>
            <a:p>
              <a:pPr>
                <a:lnSpc>
                  <a:spcPct val="112000"/>
                </a:lnSpc>
              </a:pPr>
              <a:r>
                <a:rPr lang="en-US"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en-US" sz="1200" dirty="0" smtClean="0">
                  <a:latin typeface="Times New Roman" panose="02020603050405020304" pitchFamily="18" charset="0"/>
                  <a:cs typeface="Times New Roman" panose="02020603050405020304" pitchFamily="18" charset="0"/>
                </a:rPr>
                <a:t>eV</a:t>
              </a:r>
            </a:p>
          </p:txBody>
        </p:sp>
        <p:sp>
          <p:nvSpPr>
            <p:cNvPr id="55" name="Textfeld 54"/>
            <p:cNvSpPr txBox="1"/>
            <p:nvPr/>
          </p:nvSpPr>
          <p:spPr>
            <a:xfrm rot="16200000">
              <a:off x="8026734" y="4359149"/>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sp>
          <p:nvSpPr>
            <p:cNvPr id="56" name="Textfeld 55"/>
            <p:cNvSpPr txBox="1"/>
            <p:nvPr/>
          </p:nvSpPr>
          <p:spPr>
            <a:xfrm rot="16200000">
              <a:off x="9269632" y="4287588"/>
              <a:ext cx="674039" cy="261067"/>
            </a:xfrm>
            <a:prstGeom prst="rect">
              <a:avLst/>
            </a:prstGeom>
            <a:noFill/>
          </p:spPr>
          <p:txBody>
            <a:bodyPr wrap="none" rtlCol="0">
              <a:noAutofit/>
            </a:bodyPr>
            <a:lstStyle/>
            <a:p>
              <a:pPr>
                <a:lnSpc>
                  <a:spcPct val="112000"/>
                </a:lnSpc>
              </a:pPr>
              <a:r>
                <a:rPr lang="en-US" sz="1200" dirty="0" smtClean="0">
                  <a:latin typeface="Times New Roman" panose="02020603050405020304" pitchFamily="18" charset="0"/>
                  <a:cs typeface="Times New Roman" panose="02020603050405020304" pitchFamily="18" charset="0"/>
                </a:rPr>
                <a:t>10 </a:t>
              </a:r>
              <a:r>
                <a:rPr lang="en-US" sz="1200" dirty="0" err="1" smtClean="0">
                  <a:latin typeface="Times New Roman" panose="02020603050405020304" pitchFamily="18" charset="0"/>
                  <a:cs typeface="Times New Roman" panose="02020603050405020304" pitchFamily="18" charset="0"/>
                </a:rPr>
                <a:t>keV</a:t>
              </a:r>
              <a:endParaRPr lang="en-US" sz="1200" dirty="0" smtClean="0">
                <a:latin typeface="Times New Roman" panose="02020603050405020304" pitchFamily="18" charset="0"/>
                <a:cs typeface="Times New Roman" panose="02020603050405020304" pitchFamily="18" charset="0"/>
              </a:endParaRPr>
            </a:p>
          </p:txBody>
        </p:sp>
      </p:grpSp>
      <p:cxnSp>
        <p:nvCxnSpPr>
          <p:cNvPr id="67" name="Gerade Verbindung mit Pfeil 66"/>
          <p:cNvCxnSpPr/>
          <p:nvPr/>
        </p:nvCxnSpPr>
        <p:spPr>
          <a:xfrm flipH="1" flipV="1">
            <a:off x="10335094" y="938255"/>
            <a:ext cx="81096" cy="2679616"/>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rot="16200000">
            <a:off x="10237176" y="2002271"/>
            <a:ext cx="674039" cy="261067"/>
          </a:xfrm>
          <a:prstGeom prst="rect">
            <a:avLst/>
          </a:prstGeom>
          <a:noFill/>
        </p:spPr>
        <p:txBody>
          <a:bodyPr wrap="none" rtlCol="0">
            <a:noAutofit/>
          </a:bodyPr>
          <a:lstStyle/>
          <a:p>
            <a:pPr>
              <a:lnSpc>
                <a:spcPct val="112000"/>
              </a:lnSpc>
            </a:pPr>
            <a:r>
              <a:rPr lang="en-US" sz="1200" dirty="0" err="1" smtClean="0">
                <a:latin typeface="Times New Roman" panose="02020603050405020304" pitchFamily="18" charset="0"/>
                <a:cs typeface="Times New Roman" panose="02020603050405020304" pitchFamily="18" charset="0"/>
              </a:rPr>
              <a:t>dE</a:t>
            </a:r>
            <a:r>
              <a:rPr lang="en-US" sz="1200" dirty="0" smtClean="0">
                <a:latin typeface="Times New Roman" panose="02020603050405020304" pitchFamily="18" charset="0"/>
                <a:cs typeface="Times New Roman" panose="02020603050405020304" pitchFamily="18" charset="0"/>
              </a:rPr>
              <a:t>/dx</a:t>
            </a:r>
          </a:p>
        </p:txBody>
      </p:sp>
      <p:sp>
        <p:nvSpPr>
          <p:cNvPr id="74" name="Textfeld 73"/>
          <p:cNvSpPr txBox="1"/>
          <p:nvPr/>
        </p:nvSpPr>
        <p:spPr>
          <a:xfrm rot="16200000">
            <a:off x="5595166" y="2304630"/>
            <a:ext cx="1956110" cy="261067"/>
          </a:xfrm>
          <a:prstGeom prst="rect">
            <a:avLst/>
          </a:prstGeom>
          <a:noFill/>
        </p:spPr>
        <p:txBody>
          <a:bodyPr wrap="none" rtlCol="0">
            <a:noAutofit/>
          </a:bodyPr>
          <a:lstStyle/>
          <a:p>
            <a:pPr>
              <a:lnSpc>
                <a:spcPct val="112000"/>
              </a:lnSpc>
            </a:pPr>
            <a:r>
              <a:rPr lang="en-US" sz="1200" dirty="0" smtClean="0">
                <a:solidFill>
                  <a:srgbClr val="0070C0"/>
                </a:solidFill>
                <a:latin typeface="Times New Roman" panose="02020603050405020304" pitchFamily="18" charset="0"/>
                <a:cs typeface="Times New Roman" panose="02020603050405020304" pitchFamily="18" charset="0"/>
              </a:rPr>
              <a:t>Neutron production threshold</a:t>
            </a:r>
          </a:p>
        </p:txBody>
      </p:sp>
      <p:sp>
        <p:nvSpPr>
          <p:cNvPr id="75" name="Freihandform 74"/>
          <p:cNvSpPr/>
          <p:nvPr/>
        </p:nvSpPr>
        <p:spPr>
          <a:xfrm>
            <a:off x="2222785" y="2994892"/>
            <a:ext cx="4432438" cy="439469"/>
          </a:xfrm>
          <a:custGeom>
            <a:avLst/>
            <a:gdLst>
              <a:gd name="connsiteX0" fmla="*/ 4540195 w 4540195"/>
              <a:gd name="connsiteY0" fmla="*/ 1451096 h 1451096"/>
              <a:gd name="connsiteX1" fmla="*/ 4317559 w 4540195"/>
              <a:gd name="connsiteY1" fmla="*/ 1093288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284120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284120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40195 w 4540195"/>
              <a:gd name="connsiteY0" fmla="*/ 1451096 h 1451096"/>
              <a:gd name="connsiteX1" fmla="*/ 4158533 w 4540195"/>
              <a:gd name="connsiteY1" fmla="*/ 1371584 h 1451096"/>
              <a:gd name="connsiteX2" fmla="*/ 3872285 w 4540195"/>
              <a:gd name="connsiteY2" fmla="*/ 894505 h 1451096"/>
              <a:gd name="connsiteX3" fmla="*/ 3570136 w 4540195"/>
              <a:gd name="connsiteY3" fmla="*/ 910408 h 1451096"/>
              <a:gd name="connsiteX4" fmla="*/ 3291840 w 4540195"/>
              <a:gd name="connsiteY4" fmla="*/ 123229 h 1451096"/>
              <a:gd name="connsiteX5" fmla="*/ 3053301 w 4540195"/>
              <a:gd name="connsiteY5" fmla="*/ 3959 h 1451096"/>
              <a:gd name="connsiteX6" fmla="*/ 2814762 w 4540195"/>
              <a:gd name="connsiteY6" fmla="*/ 139131 h 1451096"/>
              <a:gd name="connsiteX7" fmla="*/ 2719346 w 4540195"/>
              <a:gd name="connsiteY7" fmla="*/ 425378 h 1451096"/>
              <a:gd name="connsiteX8" fmla="*/ 2703444 w 4540195"/>
              <a:gd name="connsiteY8" fmla="*/ 767284 h 1451096"/>
              <a:gd name="connsiteX9" fmla="*/ 2456953 w 4540195"/>
              <a:gd name="connsiteY9" fmla="*/ 886554 h 1451096"/>
              <a:gd name="connsiteX10" fmla="*/ 1971924 w 4540195"/>
              <a:gd name="connsiteY10" fmla="*/ 918359 h 1451096"/>
              <a:gd name="connsiteX11" fmla="*/ 1598212 w 4540195"/>
              <a:gd name="connsiteY11" fmla="*/ 910408 h 1451096"/>
              <a:gd name="connsiteX12" fmla="*/ 1009816 w 4540195"/>
              <a:gd name="connsiteY12" fmla="*/ 942213 h 1451096"/>
              <a:gd name="connsiteX13" fmla="*/ 556592 w 4540195"/>
              <a:gd name="connsiteY13" fmla="*/ 934262 h 1451096"/>
              <a:gd name="connsiteX14" fmla="*/ 190832 w 4540195"/>
              <a:gd name="connsiteY14" fmla="*/ 950164 h 1451096"/>
              <a:gd name="connsiteX15" fmla="*/ 0 w 4540195"/>
              <a:gd name="connsiteY15" fmla="*/ 950164 h 1451096"/>
              <a:gd name="connsiteX16" fmla="*/ 0 w 4540195"/>
              <a:gd name="connsiteY16" fmla="*/ 950164 h 1451096"/>
              <a:gd name="connsiteX17" fmla="*/ 0 w 4540195"/>
              <a:gd name="connsiteY17" fmla="*/ 950164 h 1451096"/>
              <a:gd name="connsiteX0" fmla="*/ 4556097 w 4556097"/>
              <a:gd name="connsiteY0" fmla="*/ 1459047 h 1459047"/>
              <a:gd name="connsiteX1" fmla="*/ 4158533 w 4556097"/>
              <a:gd name="connsiteY1" fmla="*/ 1371584 h 1459047"/>
              <a:gd name="connsiteX2" fmla="*/ 3872285 w 4556097"/>
              <a:gd name="connsiteY2" fmla="*/ 894505 h 1459047"/>
              <a:gd name="connsiteX3" fmla="*/ 3570136 w 4556097"/>
              <a:gd name="connsiteY3" fmla="*/ 910408 h 1459047"/>
              <a:gd name="connsiteX4" fmla="*/ 3291840 w 4556097"/>
              <a:gd name="connsiteY4" fmla="*/ 123229 h 1459047"/>
              <a:gd name="connsiteX5" fmla="*/ 3053301 w 4556097"/>
              <a:gd name="connsiteY5" fmla="*/ 3959 h 1459047"/>
              <a:gd name="connsiteX6" fmla="*/ 2814762 w 4556097"/>
              <a:gd name="connsiteY6" fmla="*/ 139131 h 1459047"/>
              <a:gd name="connsiteX7" fmla="*/ 2719346 w 4556097"/>
              <a:gd name="connsiteY7" fmla="*/ 425378 h 1459047"/>
              <a:gd name="connsiteX8" fmla="*/ 2703444 w 4556097"/>
              <a:gd name="connsiteY8" fmla="*/ 767284 h 1459047"/>
              <a:gd name="connsiteX9" fmla="*/ 2456953 w 4556097"/>
              <a:gd name="connsiteY9" fmla="*/ 886554 h 1459047"/>
              <a:gd name="connsiteX10" fmla="*/ 1971924 w 4556097"/>
              <a:gd name="connsiteY10" fmla="*/ 918359 h 1459047"/>
              <a:gd name="connsiteX11" fmla="*/ 1598212 w 4556097"/>
              <a:gd name="connsiteY11" fmla="*/ 910408 h 1459047"/>
              <a:gd name="connsiteX12" fmla="*/ 1009816 w 4556097"/>
              <a:gd name="connsiteY12" fmla="*/ 942213 h 1459047"/>
              <a:gd name="connsiteX13" fmla="*/ 556592 w 4556097"/>
              <a:gd name="connsiteY13" fmla="*/ 934262 h 1459047"/>
              <a:gd name="connsiteX14" fmla="*/ 190832 w 4556097"/>
              <a:gd name="connsiteY14" fmla="*/ 950164 h 1459047"/>
              <a:gd name="connsiteX15" fmla="*/ 0 w 4556097"/>
              <a:gd name="connsiteY15" fmla="*/ 950164 h 1459047"/>
              <a:gd name="connsiteX16" fmla="*/ 0 w 4556097"/>
              <a:gd name="connsiteY16" fmla="*/ 950164 h 1459047"/>
              <a:gd name="connsiteX17" fmla="*/ 0 w 4556097"/>
              <a:gd name="connsiteY17" fmla="*/ 950164 h 1459047"/>
              <a:gd name="connsiteX0" fmla="*/ 4556097 w 4556097"/>
              <a:gd name="connsiteY0" fmla="*/ 1459047 h 1459047"/>
              <a:gd name="connsiteX1" fmla="*/ 4158533 w 4556097"/>
              <a:gd name="connsiteY1" fmla="*/ 1371584 h 1459047"/>
              <a:gd name="connsiteX2" fmla="*/ 3872285 w 4556097"/>
              <a:gd name="connsiteY2" fmla="*/ 894505 h 1459047"/>
              <a:gd name="connsiteX3" fmla="*/ 3570136 w 4556097"/>
              <a:gd name="connsiteY3" fmla="*/ 910408 h 1459047"/>
              <a:gd name="connsiteX4" fmla="*/ 3291840 w 4556097"/>
              <a:gd name="connsiteY4" fmla="*/ 123229 h 1459047"/>
              <a:gd name="connsiteX5" fmla="*/ 3053301 w 4556097"/>
              <a:gd name="connsiteY5" fmla="*/ 3959 h 1459047"/>
              <a:gd name="connsiteX6" fmla="*/ 2814762 w 4556097"/>
              <a:gd name="connsiteY6" fmla="*/ 139131 h 1459047"/>
              <a:gd name="connsiteX7" fmla="*/ 2719346 w 4556097"/>
              <a:gd name="connsiteY7" fmla="*/ 425378 h 1459047"/>
              <a:gd name="connsiteX8" fmla="*/ 2703444 w 4556097"/>
              <a:gd name="connsiteY8" fmla="*/ 767284 h 1459047"/>
              <a:gd name="connsiteX9" fmla="*/ 2456953 w 4556097"/>
              <a:gd name="connsiteY9" fmla="*/ 886554 h 1459047"/>
              <a:gd name="connsiteX10" fmla="*/ 1971924 w 4556097"/>
              <a:gd name="connsiteY10" fmla="*/ 918359 h 1459047"/>
              <a:gd name="connsiteX11" fmla="*/ 1598212 w 4556097"/>
              <a:gd name="connsiteY11" fmla="*/ 910408 h 1459047"/>
              <a:gd name="connsiteX12" fmla="*/ 1009816 w 4556097"/>
              <a:gd name="connsiteY12" fmla="*/ 942213 h 1459047"/>
              <a:gd name="connsiteX13" fmla="*/ 556592 w 4556097"/>
              <a:gd name="connsiteY13" fmla="*/ 934262 h 1459047"/>
              <a:gd name="connsiteX14" fmla="*/ 190832 w 4556097"/>
              <a:gd name="connsiteY14" fmla="*/ 950164 h 1459047"/>
              <a:gd name="connsiteX15" fmla="*/ 0 w 4556097"/>
              <a:gd name="connsiteY15" fmla="*/ 950164 h 1459047"/>
              <a:gd name="connsiteX16" fmla="*/ 0 w 4556097"/>
              <a:gd name="connsiteY16" fmla="*/ 950164 h 1459047"/>
              <a:gd name="connsiteX17" fmla="*/ 0 w 4556097"/>
              <a:gd name="connsiteY17" fmla="*/ 950164 h 1459047"/>
              <a:gd name="connsiteX0" fmla="*/ 4556097 w 4556097"/>
              <a:gd name="connsiteY0" fmla="*/ 1455726 h 1455726"/>
              <a:gd name="connsiteX1" fmla="*/ 4158533 w 4556097"/>
              <a:gd name="connsiteY1" fmla="*/ 1368263 h 1455726"/>
              <a:gd name="connsiteX2" fmla="*/ 3872285 w 4556097"/>
              <a:gd name="connsiteY2" fmla="*/ 891184 h 1455726"/>
              <a:gd name="connsiteX3" fmla="*/ 3729162 w 4556097"/>
              <a:gd name="connsiteY3" fmla="*/ 732158 h 1455726"/>
              <a:gd name="connsiteX4" fmla="*/ 3291840 w 4556097"/>
              <a:gd name="connsiteY4" fmla="*/ 119908 h 1455726"/>
              <a:gd name="connsiteX5" fmla="*/ 3053301 w 4556097"/>
              <a:gd name="connsiteY5" fmla="*/ 638 h 1455726"/>
              <a:gd name="connsiteX6" fmla="*/ 2814762 w 4556097"/>
              <a:gd name="connsiteY6" fmla="*/ 135810 h 1455726"/>
              <a:gd name="connsiteX7" fmla="*/ 2719346 w 4556097"/>
              <a:gd name="connsiteY7" fmla="*/ 422057 h 1455726"/>
              <a:gd name="connsiteX8" fmla="*/ 2703444 w 4556097"/>
              <a:gd name="connsiteY8" fmla="*/ 763963 h 1455726"/>
              <a:gd name="connsiteX9" fmla="*/ 2456953 w 4556097"/>
              <a:gd name="connsiteY9" fmla="*/ 883233 h 1455726"/>
              <a:gd name="connsiteX10" fmla="*/ 1971924 w 4556097"/>
              <a:gd name="connsiteY10" fmla="*/ 915038 h 1455726"/>
              <a:gd name="connsiteX11" fmla="*/ 1598212 w 4556097"/>
              <a:gd name="connsiteY11" fmla="*/ 907087 h 1455726"/>
              <a:gd name="connsiteX12" fmla="*/ 1009816 w 4556097"/>
              <a:gd name="connsiteY12" fmla="*/ 938892 h 1455726"/>
              <a:gd name="connsiteX13" fmla="*/ 556592 w 4556097"/>
              <a:gd name="connsiteY13" fmla="*/ 930941 h 1455726"/>
              <a:gd name="connsiteX14" fmla="*/ 190832 w 4556097"/>
              <a:gd name="connsiteY14" fmla="*/ 946843 h 1455726"/>
              <a:gd name="connsiteX15" fmla="*/ 0 w 4556097"/>
              <a:gd name="connsiteY15" fmla="*/ 946843 h 1455726"/>
              <a:gd name="connsiteX16" fmla="*/ 0 w 4556097"/>
              <a:gd name="connsiteY16" fmla="*/ 946843 h 1455726"/>
              <a:gd name="connsiteX17" fmla="*/ 0 w 4556097"/>
              <a:gd name="connsiteY17" fmla="*/ 946843 h 1455726"/>
              <a:gd name="connsiteX0" fmla="*/ 4556097 w 4556097"/>
              <a:gd name="connsiteY0" fmla="*/ 1455726 h 1455726"/>
              <a:gd name="connsiteX1" fmla="*/ 4158533 w 4556097"/>
              <a:gd name="connsiteY1" fmla="*/ 1368263 h 1455726"/>
              <a:gd name="connsiteX2" fmla="*/ 3872285 w 4556097"/>
              <a:gd name="connsiteY2" fmla="*/ 891184 h 1455726"/>
              <a:gd name="connsiteX3" fmla="*/ 3729162 w 4556097"/>
              <a:gd name="connsiteY3" fmla="*/ 732158 h 1455726"/>
              <a:gd name="connsiteX4" fmla="*/ 3291840 w 4556097"/>
              <a:gd name="connsiteY4" fmla="*/ 119908 h 1455726"/>
              <a:gd name="connsiteX5" fmla="*/ 3053301 w 4556097"/>
              <a:gd name="connsiteY5" fmla="*/ 638 h 1455726"/>
              <a:gd name="connsiteX6" fmla="*/ 2814762 w 4556097"/>
              <a:gd name="connsiteY6" fmla="*/ 135810 h 1455726"/>
              <a:gd name="connsiteX7" fmla="*/ 2719346 w 4556097"/>
              <a:gd name="connsiteY7" fmla="*/ 422057 h 1455726"/>
              <a:gd name="connsiteX8" fmla="*/ 2703444 w 4556097"/>
              <a:gd name="connsiteY8" fmla="*/ 763963 h 1455726"/>
              <a:gd name="connsiteX9" fmla="*/ 2456953 w 4556097"/>
              <a:gd name="connsiteY9" fmla="*/ 883233 h 1455726"/>
              <a:gd name="connsiteX10" fmla="*/ 1971924 w 4556097"/>
              <a:gd name="connsiteY10" fmla="*/ 915038 h 1455726"/>
              <a:gd name="connsiteX11" fmla="*/ 1598212 w 4556097"/>
              <a:gd name="connsiteY11" fmla="*/ 907087 h 1455726"/>
              <a:gd name="connsiteX12" fmla="*/ 1009816 w 4556097"/>
              <a:gd name="connsiteY12" fmla="*/ 938892 h 1455726"/>
              <a:gd name="connsiteX13" fmla="*/ 556592 w 4556097"/>
              <a:gd name="connsiteY13" fmla="*/ 930941 h 1455726"/>
              <a:gd name="connsiteX14" fmla="*/ 190832 w 4556097"/>
              <a:gd name="connsiteY14" fmla="*/ 946843 h 1455726"/>
              <a:gd name="connsiteX15" fmla="*/ 0 w 4556097"/>
              <a:gd name="connsiteY15" fmla="*/ 946843 h 1455726"/>
              <a:gd name="connsiteX16" fmla="*/ 0 w 4556097"/>
              <a:gd name="connsiteY16" fmla="*/ 946843 h 1455726"/>
              <a:gd name="connsiteX17" fmla="*/ 0 w 4556097"/>
              <a:gd name="connsiteY17" fmla="*/ 946843 h 1455726"/>
              <a:gd name="connsiteX0" fmla="*/ 4556097 w 4556097"/>
              <a:gd name="connsiteY0" fmla="*/ 1455580 h 1455580"/>
              <a:gd name="connsiteX1" fmla="*/ 4158533 w 4556097"/>
              <a:gd name="connsiteY1" fmla="*/ 1368117 h 1455580"/>
              <a:gd name="connsiteX2" fmla="*/ 3872285 w 4556097"/>
              <a:gd name="connsiteY2" fmla="*/ 891038 h 1455580"/>
              <a:gd name="connsiteX3" fmla="*/ 3792772 w 4556097"/>
              <a:gd name="connsiteY3" fmla="*/ 708158 h 1455580"/>
              <a:gd name="connsiteX4" fmla="*/ 3291840 w 4556097"/>
              <a:gd name="connsiteY4" fmla="*/ 119762 h 1455580"/>
              <a:gd name="connsiteX5" fmla="*/ 3053301 w 4556097"/>
              <a:gd name="connsiteY5" fmla="*/ 492 h 1455580"/>
              <a:gd name="connsiteX6" fmla="*/ 2814762 w 4556097"/>
              <a:gd name="connsiteY6" fmla="*/ 135664 h 1455580"/>
              <a:gd name="connsiteX7" fmla="*/ 2719346 w 4556097"/>
              <a:gd name="connsiteY7" fmla="*/ 421911 h 1455580"/>
              <a:gd name="connsiteX8" fmla="*/ 2703444 w 4556097"/>
              <a:gd name="connsiteY8" fmla="*/ 763817 h 1455580"/>
              <a:gd name="connsiteX9" fmla="*/ 2456953 w 4556097"/>
              <a:gd name="connsiteY9" fmla="*/ 883087 h 1455580"/>
              <a:gd name="connsiteX10" fmla="*/ 1971924 w 4556097"/>
              <a:gd name="connsiteY10" fmla="*/ 914892 h 1455580"/>
              <a:gd name="connsiteX11" fmla="*/ 1598212 w 4556097"/>
              <a:gd name="connsiteY11" fmla="*/ 906941 h 1455580"/>
              <a:gd name="connsiteX12" fmla="*/ 1009816 w 4556097"/>
              <a:gd name="connsiteY12" fmla="*/ 938746 h 1455580"/>
              <a:gd name="connsiteX13" fmla="*/ 556592 w 4556097"/>
              <a:gd name="connsiteY13" fmla="*/ 930795 h 1455580"/>
              <a:gd name="connsiteX14" fmla="*/ 190832 w 4556097"/>
              <a:gd name="connsiteY14" fmla="*/ 946697 h 1455580"/>
              <a:gd name="connsiteX15" fmla="*/ 0 w 4556097"/>
              <a:gd name="connsiteY15" fmla="*/ 946697 h 1455580"/>
              <a:gd name="connsiteX16" fmla="*/ 0 w 4556097"/>
              <a:gd name="connsiteY16" fmla="*/ 946697 h 1455580"/>
              <a:gd name="connsiteX17" fmla="*/ 0 w 4556097"/>
              <a:gd name="connsiteY17" fmla="*/ 946697 h 1455580"/>
              <a:gd name="connsiteX0" fmla="*/ 4556097 w 4556097"/>
              <a:gd name="connsiteY0" fmla="*/ 1455186 h 1455186"/>
              <a:gd name="connsiteX1" fmla="*/ 4158533 w 4556097"/>
              <a:gd name="connsiteY1" fmla="*/ 1367723 h 1455186"/>
              <a:gd name="connsiteX2" fmla="*/ 3872285 w 4556097"/>
              <a:gd name="connsiteY2" fmla="*/ 890644 h 1455186"/>
              <a:gd name="connsiteX3" fmla="*/ 3792772 w 4556097"/>
              <a:gd name="connsiteY3" fmla="*/ 707764 h 1455186"/>
              <a:gd name="connsiteX4" fmla="*/ 3546282 w 4556097"/>
              <a:gd name="connsiteY4" fmla="*/ 127319 h 1455186"/>
              <a:gd name="connsiteX5" fmla="*/ 3053301 w 4556097"/>
              <a:gd name="connsiteY5" fmla="*/ 98 h 1455186"/>
              <a:gd name="connsiteX6" fmla="*/ 2814762 w 4556097"/>
              <a:gd name="connsiteY6" fmla="*/ 135270 h 1455186"/>
              <a:gd name="connsiteX7" fmla="*/ 2719346 w 4556097"/>
              <a:gd name="connsiteY7" fmla="*/ 421517 h 1455186"/>
              <a:gd name="connsiteX8" fmla="*/ 2703444 w 4556097"/>
              <a:gd name="connsiteY8" fmla="*/ 763423 h 1455186"/>
              <a:gd name="connsiteX9" fmla="*/ 2456953 w 4556097"/>
              <a:gd name="connsiteY9" fmla="*/ 882693 h 1455186"/>
              <a:gd name="connsiteX10" fmla="*/ 1971924 w 4556097"/>
              <a:gd name="connsiteY10" fmla="*/ 914498 h 1455186"/>
              <a:gd name="connsiteX11" fmla="*/ 1598212 w 4556097"/>
              <a:gd name="connsiteY11" fmla="*/ 906547 h 1455186"/>
              <a:gd name="connsiteX12" fmla="*/ 1009816 w 4556097"/>
              <a:gd name="connsiteY12" fmla="*/ 938352 h 1455186"/>
              <a:gd name="connsiteX13" fmla="*/ 556592 w 4556097"/>
              <a:gd name="connsiteY13" fmla="*/ 930401 h 1455186"/>
              <a:gd name="connsiteX14" fmla="*/ 190832 w 4556097"/>
              <a:gd name="connsiteY14" fmla="*/ 946303 h 1455186"/>
              <a:gd name="connsiteX15" fmla="*/ 0 w 4556097"/>
              <a:gd name="connsiteY15" fmla="*/ 946303 h 1455186"/>
              <a:gd name="connsiteX16" fmla="*/ 0 w 4556097"/>
              <a:gd name="connsiteY16" fmla="*/ 946303 h 1455186"/>
              <a:gd name="connsiteX17" fmla="*/ 0 w 4556097"/>
              <a:gd name="connsiteY17" fmla="*/ 946303 h 1455186"/>
              <a:gd name="connsiteX0" fmla="*/ 4556097 w 4556097"/>
              <a:gd name="connsiteY0" fmla="*/ 1350457 h 1350457"/>
              <a:gd name="connsiteX1" fmla="*/ 4158533 w 4556097"/>
              <a:gd name="connsiteY1" fmla="*/ 1262994 h 1350457"/>
              <a:gd name="connsiteX2" fmla="*/ 3872285 w 4556097"/>
              <a:gd name="connsiteY2" fmla="*/ 785915 h 1350457"/>
              <a:gd name="connsiteX3" fmla="*/ 3792772 w 4556097"/>
              <a:gd name="connsiteY3" fmla="*/ 603035 h 1350457"/>
              <a:gd name="connsiteX4" fmla="*/ 3546282 w 4556097"/>
              <a:gd name="connsiteY4" fmla="*/ 22590 h 1350457"/>
              <a:gd name="connsiteX5" fmla="*/ 3172571 w 4556097"/>
              <a:gd name="connsiteY5" fmla="*/ 110054 h 1350457"/>
              <a:gd name="connsiteX6" fmla="*/ 2814762 w 4556097"/>
              <a:gd name="connsiteY6" fmla="*/ 30541 h 1350457"/>
              <a:gd name="connsiteX7" fmla="*/ 2719346 w 4556097"/>
              <a:gd name="connsiteY7" fmla="*/ 316788 h 1350457"/>
              <a:gd name="connsiteX8" fmla="*/ 2703444 w 4556097"/>
              <a:gd name="connsiteY8" fmla="*/ 658694 h 1350457"/>
              <a:gd name="connsiteX9" fmla="*/ 2456953 w 4556097"/>
              <a:gd name="connsiteY9" fmla="*/ 777964 h 1350457"/>
              <a:gd name="connsiteX10" fmla="*/ 1971924 w 4556097"/>
              <a:gd name="connsiteY10" fmla="*/ 809769 h 1350457"/>
              <a:gd name="connsiteX11" fmla="*/ 1598212 w 4556097"/>
              <a:gd name="connsiteY11" fmla="*/ 801818 h 1350457"/>
              <a:gd name="connsiteX12" fmla="*/ 1009816 w 4556097"/>
              <a:gd name="connsiteY12" fmla="*/ 833623 h 1350457"/>
              <a:gd name="connsiteX13" fmla="*/ 556592 w 4556097"/>
              <a:gd name="connsiteY13" fmla="*/ 825672 h 1350457"/>
              <a:gd name="connsiteX14" fmla="*/ 190832 w 4556097"/>
              <a:gd name="connsiteY14" fmla="*/ 841574 h 1350457"/>
              <a:gd name="connsiteX15" fmla="*/ 0 w 4556097"/>
              <a:gd name="connsiteY15" fmla="*/ 841574 h 1350457"/>
              <a:gd name="connsiteX16" fmla="*/ 0 w 4556097"/>
              <a:gd name="connsiteY16" fmla="*/ 841574 h 1350457"/>
              <a:gd name="connsiteX17" fmla="*/ 0 w 4556097"/>
              <a:gd name="connsiteY17" fmla="*/ 841574 h 1350457"/>
              <a:gd name="connsiteX0" fmla="*/ 4556097 w 4556097"/>
              <a:gd name="connsiteY0" fmla="*/ 1359498 h 1359498"/>
              <a:gd name="connsiteX1" fmla="*/ 4158533 w 4556097"/>
              <a:gd name="connsiteY1" fmla="*/ 1272035 h 1359498"/>
              <a:gd name="connsiteX2" fmla="*/ 3872285 w 4556097"/>
              <a:gd name="connsiteY2" fmla="*/ 794956 h 1359498"/>
              <a:gd name="connsiteX3" fmla="*/ 3792772 w 4556097"/>
              <a:gd name="connsiteY3" fmla="*/ 612076 h 1359498"/>
              <a:gd name="connsiteX4" fmla="*/ 3546282 w 4556097"/>
              <a:gd name="connsiteY4" fmla="*/ 31631 h 1359498"/>
              <a:gd name="connsiteX5" fmla="*/ 3172571 w 4556097"/>
              <a:gd name="connsiteY5" fmla="*/ 119095 h 1359498"/>
              <a:gd name="connsiteX6" fmla="*/ 3077155 w 4556097"/>
              <a:gd name="connsiteY6" fmla="*/ 476904 h 1359498"/>
              <a:gd name="connsiteX7" fmla="*/ 2719346 w 4556097"/>
              <a:gd name="connsiteY7" fmla="*/ 325829 h 1359498"/>
              <a:gd name="connsiteX8" fmla="*/ 2703444 w 4556097"/>
              <a:gd name="connsiteY8" fmla="*/ 667735 h 1359498"/>
              <a:gd name="connsiteX9" fmla="*/ 2456953 w 4556097"/>
              <a:gd name="connsiteY9" fmla="*/ 787005 h 1359498"/>
              <a:gd name="connsiteX10" fmla="*/ 1971924 w 4556097"/>
              <a:gd name="connsiteY10" fmla="*/ 818810 h 1359498"/>
              <a:gd name="connsiteX11" fmla="*/ 1598212 w 4556097"/>
              <a:gd name="connsiteY11" fmla="*/ 810859 h 1359498"/>
              <a:gd name="connsiteX12" fmla="*/ 1009816 w 4556097"/>
              <a:gd name="connsiteY12" fmla="*/ 842664 h 1359498"/>
              <a:gd name="connsiteX13" fmla="*/ 556592 w 4556097"/>
              <a:gd name="connsiteY13" fmla="*/ 834713 h 1359498"/>
              <a:gd name="connsiteX14" fmla="*/ 190832 w 4556097"/>
              <a:gd name="connsiteY14" fmla="*/ 850615 h 1359498"/>
              <a:gd name="connsiteX15" fmla="*/ 0 w 4556097"/>
              <a:gd name="connsiteY15" fmla="*/ 850615 h 1359498"/>
              <a:gd name="connsiteX16" fmla="*/ 0 w 4556097"/>
              <a:gd name="connsiteY16" fmla="*/ 850615 h 1359498"/>
              <a:gd name="connsiteX17" fmla="*/ 0 w 4556097"/>
              <a:gd name="connsiteY17" fmla="*/ 850615 h 1359498"/>
              <a:gd name="connsiteX0" fmla="*/ 4556097 w 4556097"/>
              <a:gd name="connsiteY0" fmla="*/ 1340782 h 1340782"/>
              <a:gd name="connsiteX1" fmla="*/ 4158533 w 4556097"/>
              <a:gd name="connsiteY1" fmla="*/ 1253319 h 1340782"/>
              <a:gd name="connsiteX2" fmla="*/ 3872285 w 4556097"/>
              <a:gd name="connsiteY2" fmla="*/ 776240 h 1340782"/>
              <a:gd name="connsiteX3" fmla="*/ 3792772 w 4556097"/>
              <a:gd name="connsiteY3" fmla="*/ 593360 h 1340782"/>
              <a:gd name="connsiteX4" fmla="*/ 3546282 w 4556097"/>
              <a:gd name="connsiteY4" fmla="*/ 12915 h 1340782"/>
              <a:gd name="connsiteX5" fmla="*/ 3291840 w 4556097"/>
              <a:gd name="connsiteY5" fmla="*/ 211697 h 1340782"/>
              <a:gd name="connsiteX6" fmla="*/ 3077155 w 4556097"/>
              <a:gd name="connsiteY6" fmla="*/ 458188 h 1340782"/>
              <a:gd name="connsiteX7" fmla="*/ 2719346 w 4556097"/>
              <a:gd name="connsiteY7" fmla="*/ 307113 h 1340782"/>
              <a:gd name="connsiteX8" fmla="*/ 2703444 w 4556097"/>
              <a:gd name="connsiteY8" fmla="*/ 649019 h 1340782"/>
              <a:gd name="connsiteX9" fmla="*/ 2456953 w 4556097"/>
              <a:gd name="connsiteY9" fmla="*/ 768289 h 1340782"/>
              <a:gd name="connsiteX10" fmla="*/ 1971924 w 4556097"/>
              <a:gd name="connsiteY10" fmla="*/ 800094 h 1340782"/>
              <a:gd name="connsiteX11" fmla="*/ 1598212 w 4556097"/>
              <a:gd name="connsiteY11" fmla="*/ 792143 h 1340782"/>
              <a:gd name="connsiteX12" fmla="*/ 1009816 w 4556097"/>
              <a:gd name="connsiteY12" fmla="*/ 823948 h 1340782"/>
              <a:gd name="connsiteX13" fmla="*/ 556592 w 4556097"/>
              <a:gd name="connsiteY13" fmla="*/ 815997 h 1340782"/>
              <a:gd name="connsiteX14" fmla="*/ 190832 w 4556097"/>
              <a:gd name="connsiteY14" fmla="*/ 831899 h 1340782"/>
              <a:gd name="connsiteX15" fmla="*/ 0 w 4556097"/>
              <a:gd name="connsiteY15" fmla="*/ 831899 h 1340782"/>
              <a:gd name="connsiteX16" fmla="*/ 0 w 4556097"/>
              <a:gd name="connsiteY16" fmla="*/ 831899 h 1340782"/>
              <a:gd name="connsiteX17" fmla="*/ 0 w 4556097"/>
              <a:gd name="connsiteY17" fmla="*/ 831899 h 1340782"/>
              <a:gd name="connsiteX0" fmla="*/ 4556097 w 4556097"/>
              <a:gd name="connsiteY0" fmla="*/ 1359499 h 1359499"/>
              <a:gd name="connsiteX1" fmla="*/ 4158533 w 4556097"/>
              <a:gd name="connsiteY1" fmla="*/ 1272036 h 1359499"/>
              <a:gd name="connsiteX2" fmla="*/ 3872285 w 4556097"/>
              <a:gd name="connsiteY2" fmla="*/ 794957 h 1359499"/>
              <a:gd name="connsiteX3" fmla="*/ 3792772 w 4556097"/>
              <a:gd name="connsiteY3" fmla="*/ 612077 h 1359499"/>
              <a:gd name="connsiteX4" fmla="*/ 3546282 w 4556097"/>
              <a:gd name="connsiteY4" fmla="*/ 31632 h 1359499"/>
              <a:gd name="connsiteX5" fmla="*/ 3283889 w 4556097"/>
              <a:gd name="connsiteY5" fmla="*/ 119096 h 1359499"/>
              <a:gd name="connsiteX6" fmla="*/ 3077155 w 4556097"/>
              <a:gd name="connsiteY6" fmla="*/ 476905 h 1359499"/>
              <a:gd name="connsiteX7" fmla="*/ 2719346 w 4556097"/>
              <a:gd name="connsiteY7" fmla="*/ 325830 h 1359499"/>
              <a:gd name="connsiteX8" fmla="*/ 2703444 w 4556097"/>
              <a:gd name="connsiteY8" fmla="*/ 667736 h 1359499"/>
              <a:gd name="connsiteX9" fmla="*/ 2456953 w 4556097"/>
              <a:gd name="connsiteY9" fmla="*/ 787006 h 1359499"/>
              <a:gd name="connsiteX10" fmla="*/ 1971924 w 4556097"/>
              <a:gd name="connsiteY10" fmla="*/ 818811 h 1359499"/>
              <a:gd name="connsiteX11" fmla="*/ 1598212 w 4556097"/>
              <a:gd name="connsiteY11" fmla="*/ 810860 h 1359499"/>
              <a:gd name="connsiteX12" fmla="*/ 1009816 w 4556097"/>
              <a:gd name="connsiteY12" fmla="*/ 842665 h 1359499"/>
              <a:gd name="connsiteX13" fmla="*/ 556592 w 4556097"/>
              <a:gd name="connsiteY13" fmla="*/ 834714 h 1359499"/>
              <a:gd name="connsiteX14" fmla="*/ 190832 w 4556097"/>
              <a:gd name="connsiteY14" fmla="*/ 850616 h 1359499"/>
              <a:gd name="connsiteX15" fmla="*/ 0 w 4556097"/>
              <a:gd name="connsiteY15" fmla="*/ 850616 h 1359499"/>
              <a:gd name="connsiteX16" fmla="*/ 0 w 4556097"/>
              <a:gd name="connsiteY16" fmla="*/ 850616 h 1359499"/>
              <a:gd name="connsiteX17" fmla="*/ 0 w 4556097"/>
              <a:gd name="connsiteY17" fmla="*/ 850616 h 1359499"/>
              <a:gd name="connsiteX0" fmla="*/ 4556097 w 4556097"/>
              <a:gd name="connsiteY0" fmla="*/ 1355961 h 1355961"/>
              <a:gd name="connsiteX1" fmla="*/ 4158533 w 4556097"/>
              <a:gd name="connsiteY1" fmla="*/ 1268498 h 1355961"/>
              <a:gd name="connsiteX2" fmla="*/ 3872285 w 4556097"/>
              <a:gd name="connsiteY2" fmla="*/ 791419 h 1355961"/>
              <a:gd name="connsiteX3" fmla="*/ 3792772 w 4556097"/>
              <a:gd name="connsiteY3" fmla="*/ 608539 h 1355961"/>
              <a:gd name="connsiteX4" fmla="*/ 3546282 w 4556097"/>
              <a:gd name="connsiteY4" fmla="*/ 28094 h 1355961"/>
              <a:gd name="connsiteX5" fmla="*/ 3283889 w 4556097"/>
              <a:gd name="connsiteY5" fmla="*/ 115558 h 1355961"/>
              <a:gd name="connsiteX6" fmla="*/ 3077155 w 4556097"/>
              <a:gd name="connsiteY6" fmla="*/ 473367 h 1355961"/>
              <a:gd name="connsiteX7" fmla="*/ 2719346 w 4556097"/>
              <a:gd name="connsiteY7" fmla="*/ 322292 h 1355961"/>
              <a:gd name="connsiteX8" fmla="*/ 2703444 w 4556097"/>
              <a:gd name="connsiteY8" fmla="*/ 664198 h 1355961"/>
              <a:gd name="connsiteX9" fmla="*/ 2456953 w 4556097"/>
              <a:gd name="connsiteY9" fmla="*/ 783468 h 1355961"/>
              <a:gd name="connsiteX10" fmla="*/ 1971924 w 4556097"/>
              <a:gd name="connsiteY10" fmla="*/ 815273 h 1355961"/>
              <a:gd name="connsiteX11" fmla="*/ 1598212 w 4556097"/>
              <a:gd name="connsiteY11" fmla="*/ 807322 h 1355961"/>
              <a:gd name="connsiteX12" fmla="*/ 1009816 w 4556097"/>
              <a:gd name="connsiteY12" fmla="*/ 839127 h 1355961"/>
              <a:gd name="connsiteX13" fmla="*/ 556592 w 4556097"/>
              <a:gd name="connsiteY13" fmla="*/ 831176 h 1355961"/>
              <a:gd name="connsiteX14" fmla="*/ 190832 w 4556097"/>
              <a:gd name="connsiteY14" fmla="*/ 847078 h 1355961"/>
              <a:gd name="connsiteX15" fmla="*/ 0 w 4556097"/>
              <a:gd name="connsiteY15" fmla="*/ 847078 h 1355961"/>
              <a:gd name="connsiteX16" fmla="*/ 0 w 4556097"/>
              <a:gd name="connsiteY16" fmla="*/ 847078 h 1355961"/>
              <a:gd name="connsiteX17" fmla="*/ 0 w 4556097"/>
              <a:gd name="connsiteY17" fmla="*/ 847078 h 1355961"/>
              <a:gd name="connsiteX0" fmla="*/ 4556097 w 4556097"/>
              <a:gd name="connsiteY0" fmla="*/ 1371503 h 1371503"/>
              <a:gd name="connsiteX1" fmla="*/ 4158533 w 4556097"/>
              <a:gd name="connsiteY1" fmla="*/ 1284040 h 1371503"/>
              <a:gd name="connsiteX2" fmla="*/ 3872285 w 4556097"/>
              <a:gd name="connsiteY2" fmla="*/ 806961 h 1371503"/>
              <a:gd name="connsiteX3" fmla="*/ 3792772 w 4556097"/>
              <a:gd name="connsiteY3" fmla="*/ 624081 h 1371503"/>
              <a:gd name="connsiteX4" fmla="*/ 3546282 w 4556097"/>
              <a:gd name="connsiteY4" fmla="*/ 43636 h 1371503"/>
              <a:gd name="connsiteX5" fmla="*/ 3283889 w 4556097"/>
              <a:gd name="connsiteY5" fmla="*/ 75441 h 1371503"/>
              <a:gd name="connsiteX6" fmla="*/ 3077155 w 4556097"/>
              <a:gd name="connsiteY6" fmla="*/ 488909 h 1371503"/>
              <a:gd name="connsiteX7" fmla="*/ 2719346 w 4556097"/>
              <a:gd name="connsiteY7" fmla="*/ 337834 h 1371503"/>
              <a:gd name="connsiteX8" fmla="*/ 2703444 w 4556097"/>
              <a:gd name="connsiteY8" fmla="*/ 679740 h 1371503"/>
              <a:gd name="connsiteX9" fmla="*/ 2456953 w 4556097"/>
              <a:gd name="connsiteY9" fmla="*/ 799010 h 1371503"/>
              <a:gd name="connsiteX10" fmla="*/ 1971924 w 4556097"/>
              <a:gd name="connsiteY10" fmla="*/ 830815 h 1371503"/>
              <a:gd name="connsiteX11" fmla="*/ 1598212 w 4556097"/>
              <a:gd name="connsiteY11" fmla="*/ 822864 h 1371503"/>
              <a:gd name="connsiteX12" fmla="*/ 1009816 w 4556097"/>
              <a:gd name="connsiteY12" fmla="*/ 854669 h 1371503"/>
              <a:gd name="connsiteX13" fmla="*/ 556592 w 4556097"/>
              <a:gd name="connsiteY13" fmla="*/ 846718 h 1371503"/>
              <a:gd name="connsiteX14" fmla="*/ 190832 w 4556097"/>
              <a:gd name="connsiteY14" fmla="*/ 862620 h 1371503"/>
              <a:gd name="connsiteX15" fmla="*/ 0 w 4556097"/>
              <a:gd name="connsiteY15" fmla="*/ 862620 h 1371503"/>
              <a:gd name="connsiteX16" fmla="*/ 0 w 4556097"/>
              <a:gd name="connsiteY16" fmla="*/ 862620 h 1371503"/>
              <a:gd name="connsiteX17" fmla="*/ 0 w 4556097"/>
              <a:gd name="connsiteY17" fmla="*/ 862620 h 1371503"/>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719346 w 4556097"/>
              <a:gd name="connsiteY7" fmla="*/ 331165 h 1364834"/>
              <a:gd name="connsiteX8" fmla="*/ 2703444 w 4556097"/>
              <a:gd name="connsiteY8" fmla="*/ 673071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673071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40049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0832 w 4556097"/>
              <a:gd name="connsiteY14" fmla="*/ 855951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8783 w 4556097"/>
              <a:gd name="connsiteY14" fmla="*/ 895708 h 1364834"/>
              <a:gd name="connsiteX15" fmla="*/ 0 w 4556097"/>
              <a:gd name="connsiteY15" fmla="*/ 855951 h 1364834"/>
              <a:gd name="connsiteX16" fmla="*/ 0 w 4556097"/>
              <a:gd name="connsiteY16" fmla="*/ 855951 h 1364834"/>
              <a:gd name="connsiteX17" fmla="*/ 0 w 4556097"/>
              <a:gd name="connsiteY17" fmla="*/ 855951 h 1364834"/>
              <a:gd name="connsiteX0" fmla="*/ 4556097 w 4556097"/>
              <a:gd name="connsiteY0" fmla="*/ 1364834 h 1364834"/>
              <a:gd name="connsiteX1" fmla="*/ 4158533 w 4556097"/>
              <a:gd name="connsiteY1" fmla="*/ 1277371 h 1364834"/>
              <a:gd name="connsiteX2" fmla="*/ 3872285 w 4556097"/>
              <a:gd name="connsiteY2" fmla="*/ 800292 h 1364834"/>
              <a:gd name="connsiteX3" fmla="*/ 3792772 w 4556097"/>
              <a:gd name="connsiteY3" fmla="*/ 617412 h 1364834"/>
              <a:gd name="connsiteX4" fmla="*/ 3546282 w 4556097"/>
              <a:gd name="connsiteY4" fmla="*/ 36967 h 1364834"/>
              <a:gd name="connsiteX5" fmla="*/ 3283889 w 4556097"/>
              <a:gd name="connsiteY5" fmla="*/ 68772 h 1364834"/>
              <a:gd name="connsiteX6" fmla="*/ 3077155 w 4556097"/>
              <a:gd name="connsiteY6" fmla="*/ 482240 h 1364834"/>
              <a:gd name="connsiteX7" fmla="*/ 2926080 w 4556097"/>
              <a:gd name="connsiteY7" fmla="*/ 657169 h 1364834"/>
              <a:gd name="connsiteX8" fmla="*/ 2703444 w 4556097"/>
              <a:gd name="connsiteY8" fmla="*/ 728730 h 1364834"/>
              <a:gd name="connsiteX9" fmla="*/ 2456953 w 4556097"/>
              <a:gd name="connsiteY9" fmla="*/ 792341 h 1364834"/>
              <a:gd name="connsiteX10" fmla="*/ 1971924 w 4556097"/>
              <a:gd name="connsiteY10" fmla="*/ 824146 h 1364834"/>
              <a:gd name="connsiteX11" fmla="*/ 1598212 w 4556097"/>
              <a:gd name="connsiteY11" fmla="*/ 816195 h 1364834"/>
              <a:gd name="connsiteX12" fmla="*/ 1009816 w 4556097"/>
              <a:gd name="connsiteY12" fmla="*/ 848000 h 1364834"/>
              <a:gd name="connsiteX13" fmla="*/ 556592 w 4556097"/>
              <a:gd name="connsiteY13" fmla="*/ 871854 h 1364834"/>
              <a:gd name="connsiteX14" fmla="*/ 198783 w 4556097"/>
              <a:gd name="connsiteY14" fmla="*/ 895708 h 1364834"/>
              <a:gd name="connsiteX15" fmla="*/ 0 w 4556097"/>
              <a:gd name="connsiteY15" fmla="*/ 855951 h 1364834"/>
              <a:gd name="connsiteX16" fmla="*/ 0 w 4556097"/>
              <a:gd name="connsiteY16" fmla="*/ 855951 h 1364834"/>
              <a:gd name="connsiteX17" fmla="*/ 0 w 4556097"/>
              <a:gd name="connsiteY17" fmla="*/ 911610 h 1364834"/>
              <a:gd name="connsiteX0" fmla="*/ 4556097 w 4556097"/>
              <a:gd name="connsiteY0" fmla="*/ 1331948 h 1331948"/>
              <a:gd name="connsiteX1" fmla="*/ 4158533 w 4556097"/>
              <a:gd name="connsiteY1" fmla="*/ 1244485 h 1331948"/>
              <a:gd name="connsiteX2" fmla="*/ 3872285 w 4556097"/>
              <a:gd name="connsiteY2" fmla="*/ 767406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31948 h 1331948"/>
              <a:gd name="connsiteX1" fmla="*/ 4198289 w 4556097"/>
              <a:gd name="connsiteY1" fmla="*/ 1180874 h 1331948"/>
              <a:gd name="connsiteX2" fmla="*/ 3872285 w 4556097"/>
              <a:gd name="connsiteY2" fmla="*/ 767406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31948 h 1331948"/>
              <a:gd name="connsiteX1" fmla="*/ 4198289 w 4556097"/>
              <a:gd name="connsiteY1" fmla="*/ 1180874 h 1331948"/>
              <a:gd name="connsiteX2" fmla="*/ 4007457 w 4556097"/>
              <a:gd name="connsiteY2" fmla="*/ 743552 h 1331948"/>
              <a:gd name="connsiteX3" fmla="*/ 3792772 w 4556097"/>
              <a:gd name="connsiteY3" fmla="*/ 584526 h 1331948"/>
              <a:gd name="connsiteX4" fmla="*/ 3546282 w 4556097"/>
              <a:gd name="connsiteY4" fmla="*/ 83594 h 1331948"/>
              <a:gd name="connsiteX5" fmla="*/ 3283889 w 4556097"/>
              <a:gd name="connsiteY5" fmla="*/ 35886 h 1331948"/>
              <a:gd name="connsiteX6" fmla="*/ 3077155 w 4556097"/>
              <a:gd name="connsiteY6" fmla="*/ 449354 h 1331948"/>
              <a:gd name="connsiteX7" fmla="*/ 2926080 w 4556097"/>
              <a:gd name="connsiteY7" fmla="*/ 624283 h 1331948"/>
              <a:gd name="connsiteX8" fmla="*/ 2703444 w 4556097"/>
              <a:gd name="connsiteY8" fmla="*/ 695844 h 1331948"/>
              <a:gd name="connsiteX9" fmla="*/ 2456953 w 4556097"/>
              <a:gd name="connsiteY9" fmla="*/ 759455 h 1331948"/>
              <a:gd name="connsiteX10" fmla="*/ 1971924 w 4556097"/>
              <a:gd name="connsiteY10" fmla="*/ 791260 h 1331948"/>
              <a:gd name="connsiteX11" fmla="*/ 1598212 w 4556097"/>
              <a:gd name="connsiteY11" fmla="*/ 783309 h 1331948"/>
              <a:gd name="connsiteX12" fmla="*/ 1009816 w 4556097"/>
              <a:gd name="connsiteY12" fmla="*/ 815114 h 1331948"/>
              <a:gd name="connsiteX13" fmla="*/ 556592 w 4556097"/>
              <a:gd name="connsiteY13" fmla="*/ 838968 h 1331948"/>
              <a:gd name="connsiteX14" fmla="*/ 198783 w 4556097"/>
              <a:gd name="connsiteY14" fmla="*/ 862822 h 1331948"/>
              <a:gd name="connsiteX15" fmla="*/ 0 w 4556097"/>
              <a:gd name="connsiteY15" fmla="*/ 823065 h 1331948"/>
              <a:gd name="connsiteX16" fmla="*/ 0 w 4556097"/>
              <a:gd name="connsiteY16" fmla="*/ 823065 h 1331948"/>
              <a:gd name="connsiteX17" fmla="*/ 0 w 4556097"/>
              <a:gd name="connsiteY17" fmla="*/ 878724 h 1331948"/>
              <a:gd name="connsiteX0" fmla="*/ 4556097 w 4556097"/>
              <a:gd name="connsiteY0" fmla="*/ 1324056 h 1324056"/>
              <a:gd name="connsiteX1" fmla="*/ 4198289 w 4556097"/>
              <a:gd name="connsiteY1" fmla="*/ 1172982 h 1324056"/>
              <a:gd name="connsiteX2" fmla="*/ 4007457 w 4556097"/>
              <a:gd name="connsiteY2" fmla="*/ 735660 h 1324056"/>
              <a:gd name="connsiteX3" fmla="*/ 3927944 w 4556097"/>
              <a:gd name="connsiteY3" fmla="*/ 385803 h 1324056"/>
              <a:gd name="connsiteX4" fmla="*/ 3546282 w 4556097"/>
              <a:gd name="connsiteY4" fmla="*/ 75702 h 1324056"/>
              <a:gd name="connsiteX5" fmla="*/ 3283889 w 4556097"/>
              <a:gd name="connsiteY5" fmla="*/ 27994 h 1324056"/>
              <a:gd name="connsiteX6" fmla="*/ 3077155 w 4556097"/>
              <a:gd name="connsiteY6" fmla="*/ 441462 h 1324056"/>
              <a:gd name="connsiteX7" fmla="*/ 2926080 w 4556097"/>
              <a:gd name="connsiteY7" fmla="*/ 616391 h 1324056"/>
              <a:gd name="connsiteX8" fmla="*/ 2703444 w 4556097"/>
              <a:gd name="connsiteY8" fmla="*/ 687952 h 1324056"/>
              <a:gd name="connsiteX9" fmla="*/ 2456953 w 4556097"/>
              <a:gd name="connsiteY9" fmla="*/ 751563 h 1324056"/>
              <a:gd name="connsiteX10" fmla="*/ 1971924 w 4556097"/>
              <a:gd name="connsiteY10" fmla="*/ 783368 h 1324056"/>
              <a:gd name="connsiteX11" fmla="*/ 1598212 w 4556097"/>
              <a:gd name="connsiteY11" fmla="*/ 775417 h 1324056"/>
              <a:gd name="connsiteX12" fmla="*/ 1009816 w 4556097"/>
              <a:gd name="connsiteY12" fmla="*/ 807222 h 1324056"/>
              <a:gd name="connsiteX13" fmla="*/ 556592 w 4556097"/>
              <a:gd name="connsiteY13" fmla="*/ 831076 h 1324056"/>
              <a:gd name="connsiteX14" fmla="*/ 198783 w 4556097"/>
              <a:gd name="connsiteY14" fmla="*/ 854930 h 1324056"/>
              <a:gd name="connsiteX15" fmla="*/ 0 w 4556097"/>
              <a:gd name="connsiteY15" fmla="*/ 815173 h 1324056"/>
              <a:gd name="connsiteX16" fmla="*/ 0 w 4556097"/>
              <a:gd name="connsiteY16" fmla="*/ 815173 h 1324056"/>
              <a:gd name="connsiteX17" fmla="*/ 0 w 4556097"/>
              <a:gd name="connsiteY17" fmla="*/ 870832 h 1324056"/>
              <a:gd name="connsiteX0" fmla="*/ 4556097 w 4556097"/>
              <a:gd name="connsiteY0" fmla="*/ 1324056 h 1324056"/>
              <a:gd name="connsiteX1" fmla="*/ 4198289 w 4556097"/>
              <a:gd name="connsiteY1" fmla="*/ 1172982 h 1324056"/>
              <a:gd name="connsiteX2" fmla="*/ 4086970 w 4556097"/>
              <a:gd name="connsiteY2" fmla="*/ 783368 h 1324056"/>
              <a:gd name="connsiteX3" fmla="*/ 3927944 w 4556097"/>
              <a:gd name="connsiteY3" fmla="*/ 385803 h 1324056"/>
              <a:gd name="connsiteX4" fmla="*/ 3546282 w 4556097"/>
              <a:gd name="connsiteY4" fmla="*/ 75702 h 1324056"/>
              <a:gd name="connsiteX5" fmla="*/ 3283889 w 4556097"/>
              <a:gd name="connsiteY5" fmla="*/ 27994 h 1324056"/>
              <a:gd name="connsiteX6" fmla="*/ 3077155 w 4556097"/>
              <a:gd name="connsiteY6" fmla="*/ 441462 h 1324056"/>
              <a:gd name="connsiteX7" fmla="*/ 2926080 w 4556097"/>
              <a:gd name="connsiteY7" fmla="*/ 616391 h 1324056"/>
              <a:gd name="connsiteX8" fmla="*/ 2703444 w 4556097"/>
              <a:gd name="connsiteY8" fmla="*/ 687952 h 1324056"/>
              <a:gd name="connsiteX9" fmla="*/ 2456953 w 4556097"/>
              <a:gd name="connsiteY9" fmla="*/ 751563 h 1324056"/>
              <a:gd name="connsiteX10" fmla="*/ 1971924 w 4556097"/>
              <a:gd name="connsiteY10" fmla="*/ 783368 h 1324056"/>
              <a:gd name="connsiteX11" fmla="*/ 1598212 w 4556097"/>
              <a:gd name="connsiteY11" fmla="*/ 775417 h 1324056"/>
              <a:gd name="connsiteX12" fmla="*/ 1009816 w 4556097"/>
              <a:gd name="connsiteY12" fmla="*/ 807222 h 1324056"/>
              <a:gd name="connsiteX13" fmla="*/ 556592 w 4556097"/>
              <a:gd name="connsiteY13" fmla="*/ 831076 h 1324056"/>
              <a:gd name="connsiteX14" fmla="*/ 198783 w 4556097"/>
              <a:gd name="connsiteY14" fmla="*/ 854930 h 1324056"/>
              <a:gd name="connsiteX15" fmla="*/ 0 w 4556097"/>
              <a:gd name="connsiteY15" fmla="*/ 815173 h 1324056"/>
              <a:gd name="connsiteX16" fmla="*/ 0 w 4556097"/>
              <a:gd name="connsiteY16" fmla="*/ 815173 h 1324056"/>
              <a:gd name="connsiteX17" fmla="*/ 0 w 4556097"/>
              <a:gd name="connsiteY17" fmla="*/ 870832 h 1324056"/>
              <a:gd name="connsiteX0" fmla="*/ 4556097 w 4556097"/>
              <a:gd name="connsiteY0" fmla="*/ 1299547 h 1299547"/>
              <a:gd name="connsiteX1" fmla="*/ 4198289 w 4556097"/>
              <a:gd name="connsiteY1" fmla="*/ 1148473 h 1299547"/>
              <a:gd name="connsiteX2" fmla="*/ 4086970 w 4556097"/>
              <a:gd name="connsiteY2" fmla="*/ 758859 h 1299547"/>
              <a:gd name="connsiteX3" fmla="*/ 3927944 w 4556097"/>
              <a:gd name="connsiteY3" fmla="*/ 361294 h 1299547"/>
              <a:gd name="connsiteX4" fmla="*/ 3753016 w 4556097"/>
              <a:gd name="connsiteY4" fmla="*/ 226122 h 1299547"/>
              <a:gd name="connsiteX5" fmla="*/ 3283889 w 4556097"/>
              <a:gd name="connsiteY5" fmla="*/ 3485 h 1299547"/>
              <a:gd name="connsiteX6" fmla="*/ 3077155 w 4556097"/>
              <a:gd name="connsiteY6" fmla="*/ 416953 h 1299547"/>
              <a:gd name="connsiteX7" fmla="*/ 2926080 w 4556097"/>
              <a:gd name="connsiteY7" fmla="*/ 591882 h 1299547"/>
              <a:gd name="connsiteX8" fmla="*/ 2703444 w 4556097"/>
              <a:gd name="connsiteY8" fmla="*/ 663443 h 1299547"/>
              <a:gd name="connsiteX9" fmla="*/ 2456953 w 4556097"/>
              <a:gd name="connsiteY9" fmla="*/ 727054 h 1299547"/>
              <a:gd name="connsiteX10" fmla="*/ 1971924 w 4556097"/>
              <a:gd name="connsiteY10" fmla="*/ 758859 h 1299547"/>
              <a:gd name="connsiteX11" fmla="*/ 1598212 w 4556097"/>
              <a:gd name="connsiteY11" fmla="*/ 750908 h 1299547"/>
              <a:gd name="connsiteX12" fmla="*/ 1009816 w 4556097"/>
              <a:gd name="connsiteY12" fmla="*/ 782713 h 1299547"/>
              <a:gd name="connsiteX13" fmla="*/ 556592 w 4556097"/>
              <a:gd name="connsiteY13" fmla="*/ 806567 h 1299547"/>
              <a:gd name="connsiteX14" fmla="*/ 198783 w 4556097"/>
              <a:gd name="connsiteY14" fmla="*/ 830421 h 1299547"/>
              <a:gd name="connsiteX15" fmla="*/ 0 w 4556097"/>
              <a:gd name="connsiteY15" fmla="*/ 790664 h 1299547"/>
              <a:gd name="connsiteX16" fmla="*/ 0 w 4556097"/>
              <a:gd name="connsiteY16" fmla="*/ 790664 h 1299547"/>
              <a:gd name="connsiteX17" fmla="*/ 0 w 4556097"/>
              <a:gd name="connsiteY17" fmla="*/ 846323 h 1299547"/>
              <a:gd name="connsiteX0" fmla="*/ 4556097 w 4556097"/>
              <a:gd name="connsiteY0" fmla="*/ 1298853 h 1298853"/>
              <a:gd name="connsiteX1" fmla="*/ 4198289 w 4556097"/>
              <a:gd name="connsiteY1" fmla="*/ 1147779 h 1298853"/>
              <a:gd name="connsiteX2" fmla="*/ 4086970 w 4556097"/>
              <a:gd name="connsiteY2" fmla="*/ 758165 h 1298853"/>
              <a:gd name="connsiteX3" fmla="*/ 3927944 w 4556097"/>
              <a:gd name="connsiteY3" fmla="*/ 360600 h 1298853"/>
              <a:gd name="connsiteX4" fmla="*/ 3753016 w 4556097"/>
              <a:gd name="connsiteY4" fmla="*/ 225428 h 1298853"/>
              <a:gd name="connsiteX5" fmla="*/ 3283889 w 4556097"/>
              <a:gd name="connsiteY5" fmla="*/ 2791 h 1298853"/>
              <a:gd name="connsiteX6" fmla="*/ 3077155 w 4556097"/>
              <a:gd name="connsiteY6" fmla="*/ 416259 h 1298853"/>
              <a:gd name="connsiteX7" fmla="*/ 2926080 w 4556097"/>
              <a:gd name="connsiteY7" fmla="*/ 591188 h 1298853"/>
              <a:gd name="connsiteX8" fmla="*/ 2703444 w 4556097"/>
              <a:gd name="connsiteY8" fmla="*/ 662749 h 1298853"/>
              <a:gd name="connsiteX9" fmla="*/ 2456953 w 4556097"/>
              <a:gd name="connsiteY9" fmla="*/ 726360 h 1298853"/>
              <a:gd name="connsiteX10" fmla="*/ 1971924 w 4556097"/>
              <a:gd name="connsiteY10" fmla="*/ 758165 h 1298853"/>
              <a:gd name="connsiteX11" fmla="*/ 1598212 w 4556097"/>
              <a:gd name="connsiteY11" fmla="*/ 750214 h 1298853"/>
              <a:gd name="connsiteX12" fmla="*/ 1009816 w 4556097"/>
              <a:gd name="connsiteY12" fmla="*/ 782019 h 1298853"/>
              <a:gd name="connsiteX13" fmla="*/ 556592 w 4556097"/>
              <a:gd name="connsiteY13" fmla="*/ 805873 h 1298853"/>
              <a:gd name="connsiteX14" fmla="*/ 198783 w 4556097"/>
              <a:gd name="connsiteY14" fmla="*/ 829727 h 1298853"/>
              <a:gd name="connsiteX15" fmla="*/ 0 w 4556097"/>
              <a:gd name="connsiteY15" fmla="*/ 789970 h 1298853"/>
              <a:gd name="connsiteX16" fmla="*/ 0 w 4556097"/>
              <a:gd name="connsiteY16" fmla="*/ 789970 h 1298853"/>
              <a:gd name="connsiteX17" fmla="*/ 0 w 4556097"/>
              <a:gd name="connsiteY17" fmla="*/ 845629 h 1298853"/>
              <a:gd name="connsiteX0" fmla="*/ 4556097 w 4556097"/>
              <a:gd name="connsiteY0" fmla="*/ 1074691 h 1074691"/>
              <a:gd name="connsiteX1" fmla="*/ 4198289 w 4556097"/>
              <a:gd name="connsiteY1" fmla="*/ 923617 h 1074691"/>
              <a:gd name="connsiteX2" fmla="*/ 4086970 w 4556097"/>
              <a:gd name="connsiteY2" fmla="*/ 534003 h 1074691"/>
              <a:gd name="connsiteX3" fmla="*/ 3927944 w 4556097"/>
              <a:gd name="connsiteY3" fmla="*/ 136438 h 1074691"/>
              <a:gd name="connsiteX4" fmla="*/ 3753016 w 4556097"/>
              <a:gd name="connsiteY4" fmla="*/ 1266 h 1074691"/>
              <a:gd name="connsiteX5" fmla="*/ 3498575 w 4556097"/>
              <a:gd name="connsiteY5" fmla="*/ 200048 h 1074691"/>
              <a:gd name="connsiteX6" fmla="*/ 3077155 w 4556097"/>
              <a:gd name="connsiteY6" fmla="*/ 192097 h 1074691"/>
              <a:gd name="connsiteX7" fmla="*/ 2926080 w 4556097"/>
              <a:gd name="connsiteY7" fmla="*/ 367026 h 1074691"/>
              <a:gd name="connsiteX8" fmla="*/ 2703444 w 4556097"/>
              <a:gd name="connsiteY8" fmla="*/ 438587 h 1074691"/>
              <a:gd name="connsiteX9" fmla="*/ 2456953 w 4556097"/>
              <a:gd name="connsiteY9" fmla="*/ 502198 h 1074691"/>
              <a:gd name="connsiteX10" fmla="*/ 1971924 w 4556097"/>
              <a:gd name="connsiteY10" fmla="*/ 534003 h 1074691"/>
              <a:gd name="connsiteX11" fmla="*/ 1598212 w 4556097"/>
              <a:gd name="connsiteY11" fmla="*/ 526052 h 1074691"/>
              <a:gd name="connsiteX12" fmla="*/ 1009816 w 4556097"/>
              <a:gd name="connsiteY12" fmla="*/ 557857 h 1074691"/>
              <a:gd name="connsiteX13" fmla="*/ 556592 w 4556097"/>
              <a:gd name="connsiteY13" fmla="*/ 581711 h 1074691"/>
              <a:gd name="connsiteX14" fmla="*/ 198783 w 4556097"/>
              <a:gd name="connsiteY14" fmla="*/ 605565 h 1074691"/>
              <a:gd name="connsiteX15" fmla="*/ 0 w 4556097"/>
              <a:gd name="connsiteY15" fmla="*/ 565808 h 1074691"/>
              <a:gd name="connsiteX16" fmla="*/ 0 w 4556097"/>
              <a:gd name="connsiteY16" fmla="*/ 565808 h 1074691"/>
              <a:gd name="connsiteX17" fmla="*/ 0 w 4556097"/>
              <a:gd name="connsiteY17" fmla="*/ 621467 h 1074691"/>
              <a:gd name="connsiteX0" fmla="*/ 4556097 w 4556097"/>
              <a:gd name="connsiteY0" fmla="*/ 1074691 h 1074691"/>
              <a:gd name="connsiteX1" fmla="*/ 4198289 w 4556097"/>
              <a:gd name="connsiteY1" fmla="*/ 923617 h 1074691"/>
              <a:gd name="connsiteX2" fmla="*/ 4086970 w 4556097"/>
              <a:gd name="connsiteY2" fmla="*/ 534003 h 1074691"/>
              <a:gd name="connsiteX3" fmla="*/ 3927944 w 4556097"/>
              <a:gd name="connsiteY3" fmla="*/ 136438 h 1074691"/>
              <a:gd name="connsiteX4" fmla="*/ 3753016 w 4556097"/>
              <a:gd name="connsiteY4" fmla="*/ 1266 h 1074691"/>
              <a:gd name="connsiteX5" fmla="*/ 3498575 w 4556097"/>
              <a:gd name="connsiteY5" fmla="*/ 200048 h 1074691"/>
              <a:gd name="connsiteX6" fmla="*/ 3419061 w 4556097"/>
              <a:gd name="connsiteY6" fmla="*/ 685078 h 1074691"/>
              <a:gd name="connsiteX7" fmla="*/ 2926080 w 4556097"/>
              <a:gd name="connsiteY7" fmla="*/ 367026 h 1074691"/>
              <a:gd name="connsiteX8" fmla="*/ 2703444 w 4556097"/>
              <a:gd name="connsiteY8" fmla="*/ 438587 h 1074691"/>
              <a:gd name="connsiteX9" fmla="*/ 2456953 w 4556097"/>
              <a:gd name="connsiteY9" fmla="*/ 502198 h 1074691"/>
              <a:gd name="connsiteX10" fmla="*/ 1971924 w 4556097"/>
              <a:gd name="connsiteY10" fmla="*/ 534003 h 1074691"/>
              <a:gd name="connsiteX11" fmla="*/ 1598212 w 4556097"/>
              <a:gd name="connsiteY11" fmla="*/ 526052 h 1074691"/>
              <a:gd name="connsiteX12" fmla="*/ 1009816 w 4556097"/>
              <a:gd name="connsiteY12" fmla="*/ 557857 h 1074691"/>
              <a:gd name="connsiteX13" fmla="*/ 556592 w 4556097"/>
              <a:gd name="connsiteY13" fmla="*/ 581711 h 1074691"/>
              <a:gd name="connsiteX14" fmla="*/ 198783 w 4556097"/>
              <a:gd name="connsiteY14" fmla="*/ 605565 h 1074691"/>
              <a:gd name="connsiteX15" fmla="*/ 0 w 4556097"/>
              <a:gd name="connsiteY15" fmla="*/ 565808 h 1074691"/>
              <a:gd name="connsiteX16" fmla="*/ 0 w 4556097"/>
              <a:gd name="connsiteY16" fmla="*/ 565808 h 1074691"/>
              <a:gd name="connsiteX17" fmla="*/ 0 w 4556097"/>
              <a:gd name="connsiteY17" fmla="*/ 621467 h 1074691"/>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926080 w 4556097"/>
              <a:gd name="connsiteY7" fmla="*/ 368939 h 1076604"/>
              <a:gd name="connsiteX8" fmla="*/ 2703444 w 4556097"/>
              <a:gd name="connsiteY8" fmla="*/ 44050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703444 w 4556097"/>
              <a:gd name="connsiteY8" fmla="*/ 44050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456953 w 4556097"/>
              <a:gd name="connsiteY9" fmla="*/ 504111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782407 h 1076604"/>
              <a:gd name="connsiteX10" fmla="*/ 1971924 w 4556097"/>
              <a:gd name="connsiteY10" fmla="*/ 535916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782407 h 1076604"/>
              <a:gd name="connsiteX10" fmla="*/ 1765190 w 4556097"/>
              <a:gd name="connsiteY10" fmla="*/ 774455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598212 w 4556097"/>
              <a:gd name="connsiteY11" fmla="*/ 527965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399429 w 4556097"/>
              <a:gd name="connsiteY11" fmla="*/ 798309 h 1076604"/>
              <a:gd name="connsiteX12" fmla="*/ 1009816 w 4556097"/>
              <a:gd name="connsiteY12" fmla="*/ 559770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65190 w 4556097"/>
              <a:gd name="connsiteY10" fmla="*/ 774455 h 1076604"/>
              <a:gd name="connsiteX11" fmla="*/ 1399429 w 4556097"/>
              <a:gd name="connsiteY11" fmla="*/ 798309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99429 w 4556097"/>
              <a:gd name="connsiteY11" fmla="*/ 798309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962109 w 4556097"/>
              <a:gd name="connsiteY12" fmla="*/ 790358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556592 w 4556097"/>
              <a:gd name="connsiteY13" fmla="*/ 583624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198783 w 4556097"/>
              <a:gd name="connsiteY14" fmla="*/ 60747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222637 w 4556097"/>
              <a:gd name="connsiteY14" fmla="*/ 790358 h 1076604"/>
              <a:gd name="connsiteX15" fmla="*/ 0 w 4556097"/>
              <a:gd name="connsiteY15" fmla="*/ 567721 h 1076604"/>
              <a:gd name="connsiteX16" fmla="*/ 0 w 4556097"/>
              <a:gd name="connsiteY16" fmla="*/ 567721 h 1076604"/>
              <a:gd name="connsiteX17" fmla="*/ 0 w 4556097"/>
              <a:gd name="connsiteY17" fmla="*/ 623380 h 1076604"/>
              <a:gd name="connsiteX0" fmla="*/ 4556097 w 4556097"/>
              <a:gd name="connsiteY0" fmla="*/ 1076604 h 1076604"/>
              <a:gd name="connsiteX1" fmla="*/ 4198289 w 4556097"/>
              <a:gd name="connsiteY1" fmla="*/ 925530 h 1076604"/>
              <a:gd name="connsiteX2" fmla="*/ 4086970 w 4556097"/>
              <a:gd name="connsiteY2" fmla="*/ 535916 h 1076604"/>
              <a:gd name="connsiteX3" fmla="*/ 3927944 w 4556097"/>
              <a:gd name="connsiteY3" fmla="*/ 138351 h 1076604"/>
              <a:gd name="connsiteX4" fmla="*/ 3753016 w 4556097"/>
              <a:gd name="connsiteY4" fmla="*/ 3179 h 1076604"/>
              <a:gd name="connsiteX5" fmla="*/ 3601942 w 4556097"/>
              <a:gd name="connsiteY5" fmla="*/ 249669 h 1076604"/>
              <a:gd name="connsiteX6" fmla="*/ 3419061 w 4556097"/>
              <a:gd name="connsiteY6" fmla="*/ 686991 h 1076604"/>
              <a:gd name="connsiteX7" fmla="*/ 2846567 w 4556097"/>
              <a:gd name="connsiteY7" fmla="*/ 790358 h 1076604"/>
              <a:gd name="connsiteX8" fmla="*/ 2608028 w 4556097"/>
              <a:gd name="connsiteY8" fmla="*/ 806260 h 1076604"/>
              <a:gd name="connsiteX9" fmla="*/ 2274073 w 4556097"/>
              <a:gd name="connsiteY9" fmla="*/ 814212 h 1076604"/>
              <a:gd name="connsiteX10" fmla="*/ 1796995 w 4556097"/>
              <a:gd name="connsiteY10" fmla="*/ 830114 h 1076604"/>
              <a:gd name="connsiteX11" fmla="*/ 1383527 w 4556097"/>
              <a:gd name="connsiteY11" fmla="*/ 853968 h 1076604"/>
              <a:gd name="connsiteX12" fmla="*/ 898499 w 4556097"/>
              <a:gd name="connsiteY12" fmla="*/ 822163 h 1076604"/>
              <a:gd name="connsiteX13" fmla="*/ 485030 w 4556097"/>
              <a:gd name="connsiteY13" fmla="*/ 806261 h 1076604"/>
              <a:gd name="connsiteX14" fmla="*/ 222637 w 4556097"/>
              <a:gd name="connsiteY14" fmla="*/ 790358 h 1076604"/>
              <a:gd name="connsiteX15" fmla="*/ 0 w 4556097"/>
              <a:gd name="connsiteY15" fmla="*/ 567721 h 1076604"/>
              <a:gd name="connsiteX16" fmla="*/ 0 w 4556097"/>
              <a:gd name="connsiteY16" fmla="*/ 567721 h 1076604"/>
              <a:gd name="connsiteX17" fmla="*/ 79513 w 4556097"/>
              <a:gd name="connsiteY17" fmla="*/ 830114 h 1076604"/>
              <a:gd name="connsiteX0" fmla="*/ 4557477 w 4557477"/>
              <a:gd name="connsiteY0" fmla="*/ 1076604 h 1076604"/>
              <a:gd name="connsiteX1" fmla="*/ 4199669 w 4557477"/>
              <a:gd name="connsiteY1" fmla="*/ 925530 h 1076604"/>
              <a:gd name="connsiteX2" fmla="*/ 4088350 w 4557477"/>
              <a:gd name="connsiteY2" fmla="*/ 535916 h 1076604"/>
              <a:gd name="connsiteX3" fmla="*/ 3929324 w 4557477"/>
              <a:gd name="connsiteY3" fmla="*/ 138351 h 1076604"/>
              <a:gd name="connsiteX4" fmla="*/ 3754396 w 4557477"/>
              <a:gd name="connsiteY4" fmla="*/ 3179 h 1076604"/>
              <a:gd name="connsiteX5" fmla="*/ 3603322 w 4557477"/>
              <a:gd name="connsiteY5" fmla="*/ 249669 h 1076604"/>
              <a:gd name="connsiteX6" fmla="*/ 3420441 w 4557477"/>
              <a:gd name="connsiteY6" fmla="*/ 686991 h 1076604"/>
              <a:gd name="connsiteX7" fmla="*/ 2847947 w 4557477"/>
              <a:gd name="connsiteY7" fmla="*/ 790358 h 1076604"/>
              <a:gd name="connsiteX8" fmla="*/ 2609408 w 4557477"/>
              <a:gd name="connsiteY8" fmla="*/ 806260 h 1076604"/>
              <a:gd name="connsiteX9" fmla="*/ 2275453 w 4557477"/>
              <a:gd name="connsiteY9" fmla="*/ 814212 h 1076604"/>
              <a:gd name="connsiteX10" fmla="*/ 1798375 w 4557477"/>
              <a:gd name="connsiteY10" fmla="*/ 830114 h 1076604"/>
              <a:gd name="connsiteX11" fmla="*/ 1384907 w 4557477"/>
              <a:gd name="connsiteY11" fmla="*/ 853968 h 1076604"/>
              <a:gd name="connsiteX12" fmla="*/ 899879 w 4557477"/>
              <a:gd name="connsiteY12" fmla="*/ 822163 h 1076604"/>
              <a:gd name="connsiteX13" fmla="*/ 486410 w 4557477"/>
              <a:gd name="connsiteY13" fmla="*/ 806261 h 1076604"/>
              <a:gd name="connsiteX14" fmla="*/ 224017 w 4557477"/>
              <a:gd name="connsiteY14" fmla="*/ 790358 h 1076604"/>
              <a:gd name="connsiteX15" fmla="*/ 1380 w 4557477"/>
              <a:gd name="connsiteY15" fmla="*/ 567721 h 1076604"/>
              <a:gd name="connsiteX16" fmla="*/ 136553 w 4557477"/>
              <a:gd name="connsiteY16" fmla="*/ 806260 h 1076604"/>
              <a:gd name="connsiteX17" fmla="*/ 80893 w 4557477"/>
              <a:gd name="connsiteY17" fmla="*/ 830114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272210 w 4929808"/>
              <a:gd name="connsiteY12" fmla="*/ 822163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508884 w 4929808"/>
              <a:gd name="connsiteY16" fmla="*/ 80626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272210 w 4929808"/>
              <a:gd name="connsiteY12" fmla="*/ 822163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858741 w 4929808"/>
              <a:gd name="connsiteY13" fmla="*/ 806261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596348 w 4929808"/>
              <a:gd name="connsiteY14" fmla="*/ 79035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874643 w 4929808"/>
              <a:gd name="connsiteY14" fmla="*/ 838066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874643 w 4929808"/>
              <a:gd name="connsiteY14" fmla="*/ 838066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176793 w 4929808"/>
              <a:gd name="connsiteY13" fmla="*/ 838066 h 1076604"/>
              <a:gd name="connsiteX14" fmla="*/ 922350 w 4929808"/>
              <a:gd name="connsiteY14" fmla="*/ 85396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373711 w 4929808"/>
              <a:gd name="connsiteY15" fmla="*/ 567721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63325 w 4929808"/>
              <a:gd name="connsiteY15" fmla="*/ 846017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63325 w 4929808"/>
              <a:gd name="connsiteY15" fmla="*/ 846017 h 1076604"/>
              <a:gd name="connsiteX16" fmla="*/ 206734 w 4929808"/>
              <a:gd name="connsiteY16" fmla="*/ 686990 h 1076604"/>
              <a:gd name="connsiteX17" fmla="*/ 0 w 4929808"/>
              <a:gd name="connsiteY17"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87198 w 4929808"/>
              <a:gd name="connsiteY15" fmla="*/ 875712 h 1076604"/>
              <a:gd name="connsiteX16" fmla="*/ 763325 w 4929808"/>
              <a:gd name="connsiteY16" fmla="*/ 846017 h 1076604"/>
              <a:gd name="connsiteX17" fmla="*/ 206734 w 4929808"/>
              <a:gd name="connsiteY17" fmla="*/ 686990 h 1076604"/>
              <a:gd name="connsiteX18" fmla="*/ 0 w 4929808"/>
              <a:gd name="connsiteY18" fmla="*/ 774455 h 1076604"/>
              <a:gd name="connsiteX0" fmla="*/ 4929808 w 4929808"/>
              <a:gd name="connsiteY0" fmla="*/ 1076604 h 1076604"/>
              <a:gd name="connsiteX1" fmla="*/ 4572000 w 4929808"/>
              <a:gd name="connsiteY1" fmla="*/ 925530 h 1076604"/>
              <a:gd name="connsiteX2" fmla="*/ 4460681 w 4929808"/>
              <a:gd name="connsiteY2" fmla="*/ 535916 h 1076604"/>
              <a:gd name="connsiteX3" fmla="*/ 4301655 w 4929808"/>
              <a:gd name="connsiteY3" fmla="*/ 138351 h 1076604"/>
              <a:gd name="connsiteX4" fmla="*/ 4126727 w 4929808"/>
              <a:gd name="connsiteY4" fmla="*/ 3179 h 1076604"/>
              <a:gd name="connsiteX5" fmla="*/ 3975653 w 4929808"/>
              <a:gd name="connsiteY5" fmla="*/ 249669 h 1076604"/>
              <a:gd name="connsiteX6" fmla="*/ 3792772 w 4929808"/>
              <a:gd name="connsiteY6" fmla="*/ 686991 h 1076604"/>
              <a:gd name="connsiteX7" fmla="*/ 3220278 w 4929808"/>
              <a:gd name="connsiteY7" fmla="*/ 790358 h 1076604"/>
              <a:gd name="connsiteX8" fmla="*/ 2981739 w 4929808"/>
              <a:gd name="connsiteY8" fmla="*/ 806260 h 1076604"/>
              <a:gd name="connsiteX9" fmla="*/ 2647784 w 4929808"/>
              <a:gd name="connsiteY9" fmla="*/ 814212 h 1076604"/>
              <a:gd name="connsiteX10" fmla="*/ 2170706 w 4929808"/>
              <a:gd name="connsiteY10" fmla="*/ 830114 h 1076604"/>
              <a:gd name="connsiteX11" fmla="*/ 1757238 w 4929808"/>
              <a:gd name="connsiteY11" fmla="*/ 853968 h 1076604"/>
              <a:gd name="connsiteX12" fmla="*/ 1502798 w 4929808"/>
              <a:gd name="connsiteY12" fmla="*/ 853968 h 1076604"/>
              <a:gd name="connsiteX13" fmla="*/ 1272209 w 4929808"/>
              <a:gd name="connsiteY13" fmla="*/ 861920 h 1076604"/>
              <a:gd name="connsiteX14" fmla="*/ 922350 w 4929808"/>
              <a:gd name="connsiteY14" fmla="*/ 853968 h 1076604"/>
              <a:gd name="connsiteX15" fmla="*/ 787198 w 4929808"/>
              <a:gd name="connsiteY15" fmla="*/ 875712 h 1076604"/>
              <a:gd name="connsiteX16" fmla="*/ 763325 w 4929808"/>
              <a:gd name="connsiteY16" fmla="*/ 846017 h 1076604"/>
              <a:gd name="connsiteX17" fmla="*/ 659959 w 4929808"/>
              <a:gd name="connsiteY17" fmla="*/ 853968 h 1076604"/>
              <a:gd name="connsiteX18" fmla="*/ 0 w 4929808"/>
              <a:gd name="connsiteY18" fmla="*/ 774455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453223 w 4460681"/>
              <a:gd name="connsiteY14" fmla="*/ 853968 h 1076604"/>
              <a:gd name="connsiteX15" fmla="*/ 31807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1807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94198 w 4460681"/>
              <a:gd name="connsiteY16" fmla="*/ 846017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0832 w 4460681"/>
              <a:gd name="connsiteY17" fmla="*/ 853968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53968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69825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76604 h 1076604"/>
              <a:gd name="connsiteX1" fmla="*/ 4102873 w 4460681"/>
              <a:gd name="connsiteY1" fmla="*/ 92553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76604 h 1076604"/>
              <a:gd name="connsiteX1" fmla="*/ 4173483 w 4460681"/>
              <a:gd name="connsiteY1" fmla="*/ 992610 h 1076604"/>
              <a:gd name="connsiteX2" fmla="*/ 3991554 w 4460681"/>
              <a:gd name="connsiteY2" fmla="*/ 535916 h 1076604"/>
              <a:gd name="connsiteX3" fmla="*/ 3832528 w 4460681"/>
              <a:gd name="connsiteY3" fmla="*/ 138351 h 1076604"/>
              <a:gd name="connsiteX4" fmla="*/ 3657600 w 4460681"/>
              <a:gd name="connsiteY4" fmla="*/ 3179 h 1076604"/>
              <a:gd name="connsiteX5" fmla="*/ 3506526 w 4460681"/>
              <a:gd name="connsiteY5" fmla="*/ 249669 h 1076604"/>
              <a:gd name="connsiteX6" fmla="*/ 3323645 w 4460681"/>
              <a:gd name="connsiteY6" fmla="*/ 686991 h 1076604"/>
              <a:gd name="connsiteX7" fmla="*/ 2751151 w 4460681"/>
              <a:gd name="connsiteY7" fmla="*/ 790358 h 1076604"/>
              <a:gd name="connsiteX8" fmla="*/ 2512612 w 4460681"/>
              <a:gd name="connsiteY8" fmla="*/ 806260 h 1076604"/>
              <a:gd name="connsiteX9" fmla="*/ 2178657 w 4460681"/>
              <a:gd name="connsiteY9" fmla="*/ 814212 h 1076604"/>
              <a:gd name="connsiteX10" fmla="*/ 1701579 w 4460681"/>
              <a:gd name="connsiteY10" fmla="*/ 830114 h 1076604"/>
              <a:gd name="connsiteX11" fmla="*/ 1288111 w 4460681"/>
              <a:gd name="connsiteY11" fmla="*/ 853968 h 1076604"/>
              <a:gd name="connsiteX12" fmla="*/ 1033671 w 4460681"/>
              <a:gd name="connsiteY12" fmla="*/ 853968 h 1076604"/>
              <a:gd name="connsiteX13" fmla="*/ 803082 w 4460681"/>
              <a:gd name="connsiteY13" fmla="*/ 861920 h 1076604"/>
              <a:gd name="connsiteX14" fmla="*/ 537792 w 4460681"/>
              <a:gd name="connsiteY14" fmla="*/ 869825 h 1076604"/>
              <a:gd name="connsiteX15" fmla="*/ 365641 w 4460681"/>
              <a:gd name="connsiteY15" fmla="*/ 875712 h 1076604"/>
              <a:gd name="connsiteX16" fmla="*/ 283627 w 4460681"/>
              <a:gd name="connsiteY16" fmla="*/ 877730 h 1076604"/>
              <a:gd name="connsiteX17" fmla="*/ 196118 w 4460681"/>
              <a:gd name="connsiteY17" fmla="*/ 880396 h 1076604"/>
              <a:gd name="connsiteX18" fmla="*/ 0 w 4460681"/>
              <a:gd name="connsiteY18" fmla="*/ 896253 h 1076604"/>
              <a:gd name="connsiteX0" fmla="*/ 4460681 w 4460681"/>
              <a:gd name="connsiteY0" fmla="*/ 1080461 h 1080461"/>
              <a:gd name="connsiteX1" fmla="*/ 4173483 w 4460681"/>
              <a:gd name="connsiteY1" fmla="*/ 996467 h 1080461"/>
              <a:gd name="connsiteX2" fmla="*/ 4097469 w 4460681"/>
              <a:gd name="connsiteY2" fmla="*/ 871640 h 1080461"/>
              <a:gd name="connsiteX3" fmla="*/ 3832528 w 4460681"/>
              <a:gd name="connsiteY3" fmla="*/ 142208 h 1080461"/>
              <a:gd name="connsiteX4" fmla="*/ 3657600 w 4460681"/>
              <a:gd name="connsiteY4" fmla="*/ 7036 h 1080461"/>
              <a:gd name="connsiteX5" fmla="*/ 3506526 w 4460681"/>
              <a:gd name="connsiteY5" fmla="*/ 253526 h 1080461"/>
              <a:gd name="connsiteX6" fmla="*/ 3323645 w 4460681"/>
              <a:gd name="connsiteY6" fmla="*/ 690848 h 1080461"/>
              <a:gd name="connsiteX7" fmla="*/ 2751151 w 4460681"/>
              <a:gd name="connsiteY7" fmla="*/ 794215 h 1080461"/>
              <a:gd name="connsiteX8" fmla="*/ 2512612 w 4460681"/>
              <a:gd name="connsiteY8" fmla="*/ 810117 h 1080461"/>
              <a:gd name="connsiteX9" fmla="*/ 2178657 w 4460681"/>
              <a:gd name="connsiteY9" fmla="*/ 818069 h 1080461"/>
              <a:gd name="connsiteX10" fmla="*/ 1701579 w 4460681"/>
              <a:gd name="connsiteY10" fmla="*/ 833971 h 1080461"/>
              <a:gd name="connsiteX11" fmla="*/ 1288111 w 4460681"/>
              <a:gd name="connsiteY11" fmla="*/ 857825 h 1080461"/>
              <a:gd name="connsiteX12" fmla="*/ 1033671 w 4460681"/>
              <a:gd name="connsiteY12" fmla="*/ 857825 h 1080461"/>
              <a:gd name="connsiteX13" fmla="*/ 803082 w 4460681"/>
              <a:gd name="connsiteY13" fmla="*/ 865777 h 1080461"/>
              <a:gd name="connsiteX14" fmla="*/ 537792 w 4460681"/>
              <a:gd name="connsiteY14" fmla="*/ 873682 h 1080461"/>
              <a:gd name="connsiteX15" fmla="*/ 365641 w 4460681"/>
              <a:gd name="connsiteY15" fmla="*/ 879569 h 1080461"/>
              <a:gd name="connsiteX16" fmla="*/ 283627 w 4460681"/>
              <a:gd name="connsiteY16" fmla="*/ 881587 h 1080461"/>
              <a:gd name="connsiteX17" fmla="*/ 196118 w 4460681"/>
              <a:gd name="connsiteY17" fmla="*/ 884253 h 1080461"/>
              <a:gd name="connsiteX18" fmla="*/ 0 w 4460681"/>
              <a:gd name="connsiteY18" fmla="*/ 900110 h 1080461"/>
              <a:gd name="connsiteX0" fmla="*/ 4460681 w 4460681"/>
              <a:gd name="connsiteY0" fmla="*/ 1090524 h 1090524"/>
              <a:gd name="connsiteX1" fmla="*/ 4173483 w 4460681"/>
              <a:gd name="connsiteY1" fmla="*/ 1006530 h 1090524"/>
              <a:gd name="connsiteX2" fmla="*/ 4097469 w 4460681"/>
              <a:gd name="connsiteY2" fmla="*/ 881703 h 1090524"/>
              <a:gd name="connsiteX3" fmla="*/ 4023175 w 4460681"/>
              <a:gd name="connsiteY3" fmla="*/ 734804 h 1090524"/>
              <a:gd name="connsiteX4" fmla="*/ 3657600 w 4460681"/>
              <a:gd name="connsiteY4" fmla="*/ 17099 h 1090524"/>
              <a:gd name="connsiteX5" fmla="*/ 3506526 w 4460681"/>
              <a:gd name="connsiteY5" fmla="*/ 263589 h 1090524"/>
              <a:gd name="connsiteX6" fmla="*/ 3323645 w 4460681"/>
              <a:gd name="connsiteY6" fmla="*/ 700911 h 1090524"/>
              <a:gd name="connsiteX7" fmla="*/ 2751151 w 4460681"/>
              <a:gd name="connsiteY7" fmla="*/ 804278 h 1090524"/>
              <a:gd name="connsiteX8" fmla="*/ 2512612 w 4460681"/>
              <a:gd name="connsiteY8" fmla="*/ 820180 h 1090524"/>
              <a:gd name="connsiteX9" fmla="*/ 2178657 w 4460681"/>
              <a:gd name="connsiteY9" fmla="*/ 828132 h 1090524"/>
              <a:gd name="connsiteX10" fmla="*/ 1701579 w 4460681"/>
              <a:gd name="connsiteY10" fmla="*/ 844034 h 1090524"/>
              <a:gd name="connsiteX11" fmla="*/ 1288111 w 4460681"/>
              <a:gd name="connsiteY11" fmla="*/ 867888 h 1090524"/>
              <a:gd name="connsiteX12" fmla="*/ 1033671 w 4460681"/>
              <a:gd name="connsiteY12" fmla="*/ 867888 h 1090524"/>
              <a:gd name="connsiteX13" fmla="*/ 803082 w 4460681"/>
              <a:gd name="connsiteY13" fmla="*/ 875840 h 1090524"/>
              <a:gd name="connsiteX14" fmla="*/ 537792 w 4460681"/>
              <a:gd name="connsiteY14" fmla="*/ 883745 h 1090524"/>
              <a:gd name="connsiteX15" fmla="*/ 365641 w 4460681"/>
              <a:gd name="connsiteY15" fmla="*/ 889632 h 1090524"/>
              <a:gd name="connsiteX16" fmla="*/ 283627 w 4460681"/>
              <a:gd name="connsiteY16" fmla="*/ 891650 h 1090524"/>
              <a:gd name="connsiteX17" fmla="*/ 196118 w 4460681"/>
              <a:gd name="connsiteY17" fmla="*/ 894316 h 1090524"/>
              <a:gd name="connsiteX18" fmla="*/ 0 w 4460681"/>
              <a:gd name="connsiteY18" fmla="*/ 910173 h 1090524"/>
              <a:gd name="connsiteX0" fmla="*/ 4460681 w 4460681"/>
              <a:gd name="connsiteY0" fmla="*/ 827043 h 827043"/>
              <a:gd name="connsiteX1" fmla="*/ 4173483 w 4460681"/>
              <a:gd name="connsiteY1" fmla="*/ 743049 h 827043"/>
              <a:gd name="connsiteX2" fmla="*/ 4097469 w 4460681"/>
              <a:gd name="connsiteY2" fmla="*/ 618222 h 827043"/>
              <a:gd name="connsiteX3" fmla="*/ 4023175 w 4460681"/>
              <a:gd name="connsiteY3" fmla="*/ 471323 h 827043"/>
              <a:gd name="connsiteX4" fmla="*/ 3897674 w 4460681"/>
              <a:gd name="connsiteY4" fmla="*/ 396169 h 827043"/>
              <a:gd name="connsiteX5" fmla="*/ 3506526 w 4460681"/>
              <a:gd name="connsiteY5" fmla="*/ 108 h 827043"/>
              <a:gd name="connsiteX6" fmla="*/ 3323645 w 4460681"/>
              <a:gd name="connsiteY6" fmla="*/ 437430 h 827043"/>
              <a:gd name="connsiteX7" fmla="*/ 2751151 w 4460681"/>
              <a:gd name="connsiteY7" fmla="*/ 540797 h 827043"/>
              <a:gd name="connsiteX8" fmla="*/ 2512612 w 4460681"/>
              <a:gd name="connsiteY8" fmla="*/ 556699 h 827043"/>
              <a:gd name="connsiteX9" fmla="*/ 2178657 w 4460681"/>
              <a:gd name="connsiteY9" fmla="*/ 564651 h 827043"/>
              <a:gd name="connsiteX10" fmla="*/ 1701579 w 4460681"/>
              <a:gd name="connsiteY10" fmla="*/ 580553 h 827043"/>
              <a:gd name="connsiteX11" fmla="*/ 1288111 w 4460681"/>
              <a:gd name="connsiteY11" fmla="*/ 604407 h 827043"/>
              <a:gd name="connsiteX12" fmla="*/ 1033671 w 4460681"/>
              <a:gd name="connsiteY12" fmla="*/ 604407 h 827043"/>
              <a:gd name="connsiteX13" fmla="*/ 803082 w 4460681"/>
              <a:gd name="connsiteY13" fmla="*/ 612359 h 827043"/>
              <a:gd name="connsiteX14" fmla="*/ 537792 w 4460681"/>
              <a:gd name="connsiteY14" fmla="*/ 620264 h 827043"/>
              <a:gd name="connsiteX15" fmla="*/ 365641 w 4460681"/>
              <a:gd name="connsiteY15" fmla="*/ 626151 h 827043"/>
              <a:gd name="connsiteX16" fmla="*/ 283627 w 4460681"/>
              <a:gd name="connsiteY16" fmla="*/ 628169 h 827043"/>
              <a:gd name="connsiteX17" fmla="*/ 196118 w 4460681"/>
              <a:gd name="connsiteY17" fmla="*/ 630835 h 827043"/>
              <a:gd name="connsiteX18" fmla="*/ 0 w 4460681"/>
              <a:gd name="connsiteY18" fmla="*/ 646692 h 827043"/>
              <a:gd name="connsiteX0" fmla="*/ 4460681 w 4460681"/>
              <a:gd name="connsiteY0" fmla="*/ 431560 h 431560"/>
              <a:gd name="connsiteX1" fmla="*/ 4173483 w 4460681"/>
              <a:gd name="connsiteY1" fmla="*/ 347566 h 431560"/>
              <a:gd name="connsiteX2" fmla="*/ 4097469 w 4460681"/>
              <a:gd name="connsiteY2" fmla="*/ 222739 h 431560"/>
              <a:gd name="connsiteX3" fmla="*/ 4023175 w 4460681"/>
              <a:gd name="connsiteY3" fmla="*/ 75840 h 431560"/>
              <a:gd name="connsiteX4" fmla="*/ 3897674 w 4460681"/>
              <a:gd name="connsiteY4" fmla="*/ 686 h 431560"/>
              <a:gd name="connsiteX5" fmla="*/ 3707764 w 4460681"/>
              <a:gd name="connsiteY5" fmla="*/ 116548 h 431560"/>
              <a:gd name="connsiteX6" fmla="*/ 3323645 w 4460681"/>
              <a:gd name="connsiteY6" fmla="*/ 41947 h 431560"/>
              <a:gd name="connsiteX7" fmla="*/ 2751151 w 4460681"/>
              <a:gd name="connsiteY7" fmla="*/ 145314 h 431560"/>
              <a:gd name="connsiteX8" fmla="*/ 2512612 w 4460681"/>
              <a:gd name="connsiteY8" fmla="*/ 161216 h 431560"/>
              <a:gd name="connsiteX9" fmla="*/ 2178657 w 4460681"/>
              <a:gd name="connsiteY9" fmla="*/ 169168 h 431560"/>
              <a:gd name="connsiteX10" fmla="*/ 1701579 w 4460681"/>
              <a:gd name="connsiteY10" fmla="*/ 185070 h 431560"/>
              <a:gd name="connsiteX11" fmla="*/ 1288111 w 4460681"/>
              <a:gd name="connsiteY11" fmla="*/ 208924 h 431560"/>
              <a:gd name="connsiteX12" fmla="*/ 1033671 w 4460681"/>
              <a:gd name="connsiteY12" fmla="*/ 208924 h 431560"/>
              <a:gd name="connsiteX13" fmla="*/ 803082 w 4460681"/>
              <a:gd name="connsiteY13" fmla="*/ 216876 h 431560"/>
              <a:gd name="connsiteX14" fmla="*/ 537792 w 4460681"/>
              <a:gd name="connsiteY14" fmla="*/ 224781 h 431560"/>
              <a:gd name="connsiteX15" fmla="*/ 365641 w 4460681"/>
              <a:gd name="connsiteY15" fmla="*/ 230668 h 431560"/>
              <a:gd name="connsiteX16" fmla="*/ 283627 w 4460681"/>
              <a:gd name="connsiteY16" fmla="*/ 232686 h 431560"/>
              <a:gd name="connsiteX17" fmla="*/ 196118 w 4460681"/>
              <a:gd name="connsiteY17" fmla="*/ 235352 h 431560"/>
              <a:gd name="connsiteX18" fmla="*/ 0 w 4460681"/>
              <a:gd name="connsiteY18" fmla="*/ 251209 h 431560"/>
              <a:gd name="connsiteX0" fmla="*/ 4460681 w 4460681"/>
              <a:gd name="connsiteY0" fmla="*/ 431560 h 431560"/>
              <a:gd name="connsiteX1" fmla="*/ 4173483 w 4460681"/>
              <a:gd name="connsiteY1" fmla="*/ 347566 h 431560"/>
              <a:gd name="connsiteX2" fmla="*/ 4097469 w 4460681"/>
              <a:gd name="connsiteY2" fmla="*/ 222739 h 431560"/>
              <a:gd name="connsiteX3" fmla="*/ 4023175 w 4460681"/>
              <a:gd name="connsiteY3" fmla="*/ 75840 h 431560"/>
              <a:gd name="connsiteX4" fmla="*/ 3897674 w 4460681"/>
              <a:gd name="connsiteY4" fmla="*/ 686 h 431560"/>
              <a:gd name="connsiteX5" fmla="*/ 3707764 w 4460681"/>
              <a:gd name="connsiteY5" fmla="*/ 116548 h 431560"/>
              <a:gd name="connsiteX6" fmla="*/ 3380133 w 4460681"/>
              <a:gd name="connsiteY6" fmla="*/ 243186 h 431560"/>
              <a:gd name="connsiteX7" fmla="*/ 2751151 w 4460681"/>
              <a:gd name="connsiteY7" fmla="*/ 145314 h 431560"/>
              <a:gd name="connsiteX8" fmla="*/ 2512612 w 4460681"/>
              <a:gd name="connsiteY8" fmla="*/ 161216 h 431560"/>
              <a:gd name="connsiteX9" fmla="*/ 2178657 w 4460681"/>
              <a:gd name="connsiteY9" fmla="*/ 169168 h 431560"/>
              <a:gd name="connsiteX10" fmla="*/ 1701579 w 4460681"/>
              <a:gd name="connsiteY10" fmla="*/ 185070 h 431560"/>
              <a:gd name="connsiteX11" fmla="*/ 1288111 w 4460681"/>
              <a:gd name="connsiteY11" fmla="*/ 208924 h 431560"/>
              <a:gd name="connsiteX12" fmla="*/ 1033671 w 4460681"/>
              <a:gd name="connsiteY12" fmla="*/ 208924 h 431560"/>
              <a:gd name="connsiteX13" fmla="*/ 803082 w 4460681"/>
              <a:gd name="connsiteY13" fmla="*/ 216876 h 431560"/>
              <a:gd name="connsiteX14" fmla="*/ 537792 w 4460681"/>
              <a:gd name="connsiteY14" fmla="*/ 224781 h 431560"/>
              <a:gd name="connsiteX15" fmla="*/ 365641 w 4460681"/>
              <a:gd name="connsiteY15" fmla="*/ 230668 h 431560"/>
              <a:gd name="connsiteX16" fmla="*/ 283627 w 4460681"/>
              <a:gd name="connsiteY16" fmla="*/ 232686 h 431560"/>
              <a:gd name="connsiteX17" fmla="*/ 196118 w 4460681"/>
              <a:gd name="connsiteY17" fmla="*/ 235352 h 431560"/>
              <a:gd name="connsiteX18" fmla="*/ 0 w 4460681"/>
              <a:gd name="connsiteY18" fmla="*/ 251209 h 431560"/>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897674 w 4460681"/>
              <a:gd name="connsiteY4" fmla="*/ 3993 h 434867"/>
              <a:gd name="connsiteX5" fmla="*/ 3774844 w 4460681"/>
              <a:gd name="connsiteY5" fmla="*/ 197526 h 434867"/>
              <a:gd name="connsiteX6" fmla="*/ 3380133 w 4460681"/>
              <a:gd name="connsiteY6" fmla="*/ 246493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936509 w 4460681"/>
              <a:gd name="connsiteY4" fmla="*/ 3993 h 434867"/>
              <a:gd name="connsiteX5" fmla="*/ 3774844 w 4460681"/>
              <a:gd name="connsiteY5" fmla="*/ 197526 h 434867"/>
              <a:gd name="connsiteX6" fmla="*/ 3380133 w 4460681"/>
              <a:gd name="connsiteY6" fmla="*/ 246493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4867 h 434867"/>
              <a:gd name="connsiteX1" fmla="*/ 4173483 w 4460681"/>
              <a:gd name="connsiteY1" fmla="*/ 350873 h 434867"/>
              <a:gd name="connsiteX2" fmla="*/ 4097469 w 4460681"/>
              <a:gd name="connsiteY2" fmla="*/ 226046 h 434867"/>
              <a:gd name="connsiteX3" fmla="*/ 4023175 w 4460681"/>
              <a:gd name="connsiteY3" fmla="*/ 79147 h 434867"/>
              <a:gd name="connsiteX4" fmla="*/ 3936509 w 4460681"/>
              <a:gd name="connsiteY4" fmla="*/ 3993 h 434867"/>
              <a:gd name="connsiteX5" fmla="*/ 3774844 w 4460681"/>
              <a:gd name="connsiteY5" fmla="*/ 197526 h 434867"/>
              <a:gd name="connsiteX6" fmla="*/ 3584902 w 4460681"/>
              <a:gd name="connsiteY6" fmla="*/ 341816 h 434867"/>
              <a:gd name="connsiteX7" fmla="*/ 2751151 w 4460681"/>
              <a:gd name="connsiteY7" fmla="*/ 148621 h 434867"/>
              <a:gd name="connsiteX8" fmla="*/ 2512612 w 4460681"/>
              <a:gd name="connsiteY8" fmla="*/ 164523 h 434867"/>
              <a:gd name="connsiteX9" fmla="*/ 2178657 w 4460681"/>
              <a:gd name="connsiteY9" fmla="*/ 172475 h 434867"/>
              <a:gd name="connsiteX10" fmla="*/ 1701579 w 4460681"/>
              <a:gd name="connsiteY10" fmla="*/ 188377 h 434867"/>
              <a:gd name="connsiteX11" fmla="*/ 1288111 w 4460681"/>
              <a:gd name="connsiteY11" fmla="*/ 212231 h 434867"/>
              <a:gd name="connsiteX12" fmla="*/ 1033671 w 4460681"/>
              <a:gd name="connsiteY12" fmla="*/ 212231 h 434867"/>
              <a:gd name="connsiteX13" fmla="*/ 803082 w 4460681"/>
              <a:gd name="connsiteY13" fmla="*/ 220183 h 434867"/>
              <a:gd name="connsiteX14" fmla="*/ 537792 w 4460681"/>
              <a:gd name="connsiteY14" fmla="*/ 228088 h 434867"/>
              <a:gd name="connsiteX15" fmla="*/ 365641 w 4460681"/>
              <a:gd name="connsiteY15" fmla="*/ 233975 h 434867"/>
              <a:gd name="connsiteX16" fmla="*/ 283627 w 4460681"/>
              <a:gd name="connsiteY16" fmla="*/ 235993 h 434867"/>
              <a:gd name="connsiteX17" fmla="*/ 196118 w 4460681"/>
              <a:gd name="connsiteY17" fmla="*/ 238659 h 434867"/>
              <a:gd name="connsiteX18" fmla="*/ 0 w 4460681"/>
              <a:gd name="connsiteY18" fmla="*/ 254516 h 434867"/>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2751151 w 4460681"/>
              <a:gd name="connsiteY7" fmla="*/ 151342 h 437588"/>
              <a:gd name="connsiteX8" fmla="*/ 2512612 w 4460681"/>
              <a:gd name="connsiteY8" fmla="*/ 167244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512612 w 4460681"/>
              <a:gd name="connsiteY8" fmla="*/ 167244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78657 w 4460681"/>
              <a:gd name="connsiteY9" fmla="*/ 17519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701579 w 4460681"/>
              <a:gd name="connsiteY10" fmla="*/ 191098 h 437588"/>
              <a:gd name="connsiteX11" fmla="*/ 1288111 w 4460681"/>
              <a:gd name="connsiteY11" fmla="*/ 214952 h 437588"/>
              <a:gd name="connsiteX12" fmla="*/ 1033671 w 4460681"/>
              <a:gd name="connsiteY12" fmla="*/ 214952 h 437588"/>
              <a:gd name="connsiteX13" fmla="*/ 803082 w 4460681"/>
              <a:gd name="connsiteY13" fmla="*/ 222904 h 437588"/>
              <a:gd name="connsiteX14" fmla="*/ 537792 w 4460681"/>
              <a:gd name="connsiteY14" fmla="*/ 230809 h 437588"/>
              <a:gd name="connsiteX15" fmla="*/ 365641 w 4460681"/>
              <a:gd name="connsiteY15" fmla="*/ 236696 h 437588"/>
              <a:gd name="connsiteX16" fmla="*/ 283627 w 4460681"/>
              <a:gd name="connsiteY16" fmla="*/ 238714 h 437588"/>
              <a:gd name="connsiteX17" fmla="*/ 196118 w 4460681"/>
              <a:gd name="connsiteY17" fmla="*/ 241380 h 437588"/>
              <a:gd name="connsiteX18" fmla="*/ 0 w 4460681"/>
              <a:gd name="connsiteY18"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701579 w 4460681"/>
              <a:gd name="connsiteY10" fmla="*/ 191098 h 437588"/>
              <a:gd name="connsiteX11" fmla="*/ 1862006 w 4460681"/>
              <a:gd name="connsiteY11" fmla="*/ 300715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62006 w 4460681"/>
              <a:gd name="connsiteY11" fmla="*/ 300715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288111 w 4460681"/>
              <a:gd name="connsiteY12" fmla="*/ 214952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299684 h 437588"/>
              <a:gd name="connsiteX13" fmla="*/ 1033671 w 4460681"/>
              <a:gd name="connsiteY13" fmla="*/ 214952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299684 h 437588"/>
              <a:gd name="connsiteX13" fmla="*/ 1093689 w 4460681"/>
              <a:gd name="connsiteY13" fmla="*/ 317336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03082 w 4460681"/>
              <a:gd name="connsiteY14" fmla="*/ 222904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537792 w 4460681"/>
              <a:gd name="connsiteY15" fmla="*/ 230809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365641 w 4460681"/>
              <a:gd name="connsiteY16" fmla="*/ 236696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283627 w 4460681"/>
              <a:gd name="connsiteY17" fmla="*/ 23871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325993 w 4460681"/>
              <a:gd name="connsiteY17" fmla="*/ 309324 h 437588"/>
              <a:gd name="connsiteX18" fmla="*/ 196118 w 4460681"/>
              <a:gd name="connsiteY18" fmla="*/ 241380 h 437588"/>
              <a:gd name="connsiteX19" fmla="*/ 0 w 4460681"/>
              <a:gd name="connsiteY19" fmla="*/ 257237 h 437588"/>
              <a:gd name="connsiteX0" fmla="*/ 4460681 w 4460681"/>
              <a:gd name="connsiteY0" fmla="*/ 437588 h 437588"/>
              <a:gd name="connsiteX1" fmla="*/ 4173483 w 4460681"/>
              <a:gd name="connsiteY1" fmla="*/ 353594 h 437588"/>
              <a:gd name="connsiteX2" fmla="*/ 4097469 w 4460681"/>
              <a:gd name="connsiteY2" fmla="*/ 228767 h 437588"/>
              <a:gd name="connsiteX3" fmla="*/ 4023175 w 4460681"/>
              <a:gd name="connsiteY3" fmla="*/ 81868 h 437588"/>
              <a:gd name="connsiteX4" fmla="*/ 3936509 w 4460681"/>
              <a:gd name="connsiteY4" fmla="*/ 6714 h 437588"/>
              <a:gd name="connsiteX5" fmla="*/ 3817210 w 4460681"/>
              <a:gd name="connsiteY5" fmla="*/ 249674 h 437588"/>
              <a:gd name="connsiteX6" fmla="*/ 3584902 w 4460681"/>
              <a:gd name="connsiteY6" fmla="*/ 344537 h 437588"/>
              <a:gd name="connsiteX7" fmla="*/ 3174811 w 4460681"/>
              <a:gd name="connsiteY7" fmla="*/ 331398 h 437588"/>
              <a:gd name="connsiteX8" fmla="*/ 2632649 w 4460681"/>
              <a:gd name="connsiteY8" fmla="*/ 329647 h 437588"/>
              <a:gd name="connsiteX9" fmla="*/ 2182188 w 4460681"/>
              <a:gd name="connsiteY9" fmla="*/ 319946 h 437588"/>
              <a:gd name="connsiteX10" fmla="*/ 1938122 w 4460681"/>
              <a:gd name="connsiteY10" fmla="*/ 318196 h 437588"/>
              <a:gd name="connsiteX11" fmla="*/ 1840823 w 4460681"/>
              <a:gd name="connsiteY11" fmla="*/ 321898 h 437588"/>
              <a:gd name="connsiteX12" fmla="*/ 1535246 w 4460681"/>
              <a:gd name="connsiteY12" fmla="*/ 324398 h 437588"/>
              <a:gd name="connsiteX13" fmla="*/ 1093689 w 4460681"/>
              <a:gd name="connsiteY13" fmla="*/ 317336 h 437588"/>
              <a:gd name="connsiteX14" fmla="*/ 887814 w 4460681"/>
              <a:gd name="connsiteY14" fmla="*/ 311166 h 437588"/>
              <a:gd name="connsiteX15" fmla="*/ 686073 w 4460681"/>
              <a:gd name="connsiteY15" fmla="*/ 308480 h 437588"/>
              <a:gd name="connsiteX16" fmla="*/ 482147 w 4460681"/>
              <a:gd name="connsiteY16" fmla="*/ 317897 h 437588"/>
              <a:gd name="connsiteX17" fmla="*/ 325993 w 4460681"/>
              <a:gd name="connsiteY17" fmla="*/ 309324 h 437588"/>
              <a:gd name="connsiteX18" fmla="*/ 227893 w 4460681"/>
              <a:gd name="connsiteY18" fmla="*/ 311990 h 437588"/>
              <a:gd name="connsiteX19" fmla="*/ 0 w 4460681"/>
              <a:gd name="connsiteY19" fmla="*/ 257237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31398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57434 w 4435968"/>
              <a:gd name="connsiteY16" fmla="*/ 317897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31398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07936 w 4435968"/>
              <a:gd name="connsiteY8" fmla="*/ 329647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57475 w 4435968"/>
              <a:gd name="connsiteY9" fmla="*/ 319946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13409 w 4435968"/>
              <a:gd name="connsiteY10" fmla="*/ 318196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16110 w 4435968"/>
              <a:gd name="connsiteY11" fmla="*/ 321898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10533 w 4435968"/>
              <a:gd name="connsiteY12" fmla="*/ 324398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068976 w 4435968"/>
              <a:gd name="connsiteY13" fmla="*/ 317336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63101 w 4435968"/>
              <a:gd name="connsiteY14" fmla="*/ 311166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61360 w 4435968"/>
              <a:gd name="connsiteY15" fmla="*/ 308480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64495 w 4435968"/>
              <a:gd name="connsiteY16" fmla="*/ 307305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09324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51690 h 437588"/>
              <a:gd name="connsiteX18" fmla="*/ 203180 w 4435968"/>
              <a:gd name="connsiteY18" fmla="*/ 311990 h 437588"/>
              <a:gd name="connsiteX19" fmla="*/ 0 w 4435968"/>
              <a:gd name="connsiteY19" fmla="*/ 317255 h 437588"/>
              <a:gd name="connsiteX0" fmla="*/ 4435968 w 4435968"/>
              <a:gd name="connsiteY0" fmla="*/ 437588 h 437588"/>
              <a:gd name="connsiteX1" fmla="*/ 4148770 w 4435968"/>
              <a:gd name="connsiteY1" fmla="*/ 353594 h 437588"/>
              <a:gd name="connsiteX2" fmla="*/ 4072756 w 4435968"/>
              <a:gd name="connsiteY2" fmla="*/ 228767 h 437588"/>
              <a:gd name="connsiteX3" fmla="*/ 3998462 w 4435968"/>
              <a:gd name="connsiteY3" fmla="*/ 81868 h 437588"/>
              <a:gd name="connsiteX4" fmla="*/ 3911796 w 4435968"/>
              <a:gd name="connsiteY4" fmla="*/ 6714 h 437588"/>
              <a:gd name="connsiteX5" fmla="*/ 3792497 w 4435968"/>
              <a:gd name="connsiteY5" fmla="*/ 249674 h 437588"/>
              <a:gd name="connsiteX6" fmla="*/ 3560189 w 4435968"/>
              <a:gd name="connsiteY6" fmla="*/ 344537 h 437588"/>
              <a:gd name="connsiteX7" fmla="*/ 3150098 w 4435968"/>
              <a:gd name="connsiteY7" fmla="*/ 356112 h 437588"/>
              <a:gd name="connsiteX8" fmla="*/ 2611467 w 4435968"/>
              <a:gd name="connsiteY8" fmla="*/ 357891 h 437588"/>
              <a:gd name="connsiteX9" fmla="*/ 2164536 w 4435968"/>
              <a:gd name="connsiteY9" fmla="*/ 355251 h 437588"/>
              <a:gd name="connsiteX10" fmla="*/ 1938123 w 4435968"/>
              <a:gd name="connsiteY10" fmla="*/ 357032 h 437588"/>
              <a:gd name="connsiteX11" fmla="*/ 1823171 w 4435968"/>
              <a:gd name="connsiteY11" fmla="*/ 357203 h 437588"/>
              <a:gd name="connsiteX12" fmla="*/ 1521125 w 4435968"/>
              <a:gd name="connsiteY12" fmla="*/ 356172 h 437588"/>
              <a:gd name="connsiteX13" fmla="*/ 1128994 w 4435968"/>
              <a:gd name="connsiteY13" fmla="*/ 352641 h 437588"/>
              <a:gd name="connsiteX14" fmla="*/ 877223 w 4435968"/>
              <a:gd name="connsiteY14" fmla="*/ 346471 h 437588"/>
              <a:gd name="connsiteX15" fmla="*/ 671951 w 4435968"/>
              <a:gd name="connsiteY15" fmla="*/ 343785 h 437588"/>
              <a:gd name="connsiteX16" fmla="*/ 453904 w 4435968"/>
              <a:gd name="connsiteY16" fmla="*/ 349671 h 437588"/>
              <a:gd name="connsiteX17" fmla="*/ 301280 w 4435968"/>
              <a:gd name="connsiteY17" fmla="*/ 351690 h 437588"/>
              <a:gd name="connsiteX18" fmla="*/ 181997 w 4435968"/>
              <a:gd name="connsiteY18" fmla="*/ 354356 h 437588"/>
              <a:gd name="connsiteX19" fmla="*/ 0 w 4435968"/>
              <a:gd name="connsiteY19" fmla="*/ 317255 h 437588"/>
              <a:gd name="connsiteX0" fmla="*/ 4428907 w 4428907"/>
              <a:gd name="connsiteY0" fmla="*/ 437588 h 437588"/>
              <a:gd name="connsiteX1" fmla="*/ 4141709 w 4428907"/>
              <a:gd name="connsiteY1" fmla="*/ 353594 h 437588"/>
              <a:gd name="connsiteX2" fmla="*/ 4065695 w 4428907"/>
              <a:gd name="connsiteY2" fmla="*/ 228767 h 437588"/>
              <a:gd name="connsiteX3" fmla="*/ 3991401 w 4428907"/>
              <a:gd name="connsiteY3" fmla="*/ 81868 h 437588"/>
              <a:gd name="connsiteX4" fmla="*/ 3904735 w 4428907"/>
              <a:gd name="connsiteY4" fmla="*/ 6714 h 437588"/>
              <a:gd name="connsiteX5" fmla="*/ 3785436 w 4428907"/>
              <a:gd name="connsiteY5" fmla="*/ 249674 h 437588"/>
              <a:gd name="connsiteX6" fmla="*/ 3553128 w 4428907"/>
              <a:gd name="connsiteY6" fmla="*/ 344537 h 437588"/>
              <a:gd name="connsiteX7" fmla="*/ 3143037 w 4428907"/>
              <a:gd name="connsiteY7" fmla="*/ 356112 h 437588"/>
              <a:gd name="connsiteX8" fmla="*/ 2604406 w 4428907"/>
              <a:gd name="connsiteY8" fmla="*/ 357891 h 437588"/>
              <a:gd name="connsiteX9" fmla="*/ 2157475 w 4428907"/>
              <a:gd name="connsiteY9" fmla="*/ 355251 h 437588"/>
              <a:gd name="connsiteX10" fmla="*/ 1931062 w 4428907"/>
              <a:gd name="connsiteY10" fmla="*/ 357032 h 437588"/>
              <a:gd name="connsiteX11" fmla="*/ 1816110 w 4428907"/>
              <a:gd name="connsiteY11" fmla="*/ 357203 h 437588"/>
              <a:gd name="connsiteX12" fmla="*/ 1514064 w 4428907"/>
              <a:gd name="connsiteY12" fmla="*/ 356172 h 437588"/>
              <a:gd name="connsiteX13" fmla="*/ 1121933 w 4428907"/>
              <a:gd name="connsiteY13" fmla="*/ 352641 h 437588"/>
              <a:gd name="connsiteX14" fmla="*/ 870162 w 4428907"/>
              <a:gd name="connsiteY14" fmla="*/ 346471 h 437588"/>
              <a:gd name="connsiteX15" fmla="*/ 664890 w 4428907"/>
              <a:gd name="connsiteY15" fmla="*/ 343785 h 437588"/>
              <a:gd name="connsiteX16" fmla="*/ 446843 w 4428907"/>
              <a:gd name="connsiteY16" fmla="*/ 349671 h 437588"/>
              <a:gd name="connsiteX17" fmla="*/ 294219 w 4428907"/>
              <a:gd name="connsiteY17" fmla="*/ 351690 h 437588"/>
              <a:gd name="connsiteX18" fmla="*/ 174936 w 4428907"/>
              <a:gd name="connsiteY18" fmla="*/ 354356 h 437588"/>
              <a:gd name="connsiteX19" fmla="*/ 0 w 4428907"/>
              <a:gd name="connsiteY19" fmla="*/ 349029 h 437588"/>
              <a:gd name="connsiteX0" fmla="*/ 4428907 w 4428907"/>
              <a:gd name="connsiteY0" fmla="*/ 439136 h 439136"/>
              <a:gd name="connsiteX1" fmla="*/ 4141709 w 4428907"/>
              <a:gd name="connsiteY1" fmla="*/ 355142 h 439136"/>
              <a:gd name="connsiteX2" fmla="*/ 4065695 w 4428907"/>
              <a:gd name="connsiteY2" fmla="*/ 230315 h 439136"/>
              <a:gd name="connsiteX3" fmla="*/ 3998462 w 4428907"/>
              <a:gd name="connsiteY3" fmla="*/ 72824 h 439136"/>
              <a:gd name="connsiteX4" fmla="*/ 3904735 w 4428907"/>
              <a:gd name="connsiteY4" fmla="*/ 8262 h 439136"/>
              <a:gd name="connsiteX5" fmla="*/ 3785436 w 4428907"/>
              <a:gd name="connsiteY5" fmla="*/ 251222 h 439136"/>
              <a:gd name="connsiteX6" fmla="*/ 3553128 w 4428907"/>
              <a:gd name="connsiteY6" fmla="*/ 346085 h 439136"/>
              <a:gd name="connsiteX7" fmla="*/ 3143037 w 4428907"/>
              <a:gd name="connsiteY7" fmla="*/ 357660 h 439136"/>
              <a:gd name="connsiteX8" fmla="*/ 2604406 w 4428907"/>
              <a:gd name="connsiteY8" fmla="*/ 359439 h 439136"/>
              <a:gd name="connsiteX9" fmla="*/ 2157475 w 4428907"/>
              <a:gd name="connsiteY9" fmla="*/ 356799 h 439136"/>
              <a:gd name="connsiteX10" fmla="*/ 1931062 w 4428907"/>
              <a:gd name="connsiteY10" fmla="*/ 358580 h 439136"/>
              <a:gd name="connsiteX11" fmla="*/ 1816110 w 4428907"/>
              <a:gd name="connsiteY11" fmla="*/ 358751 h 439136"/>
              <a:gd name="connsiteX12" fmla="*/ 1514064 w 4428907"/>
              <a:gd name="connsiteY12" fmla="*/ 357720 h 439136"/>
              <a:gd name="connsiteX13" fmla="*/ 1121933 w 4428907"/>
              <a:gd name="connsiteY13" fmla="*/ 354189 h 439136"/>
              <a:gd name="connsiteX14" fmla="*/ 870162 w 4428907"/>
              <a:gd name="connsiteY14" fmla="*/ 348019 h 439136"/>
              <a:gd name="connsiteX15" fmla="*/ 664890 w 4428907"/>
              <a:gd name="connsiteY15" fmla="*/ 345333 h 439136"/>
              <a:gd name="connsiteX16" fmla="*/ 446843 w 4428907"/>
              <a:gd name="connsiteY16" fmla="*/ 351219 h 439136"/>
              <a:gd name="connsiteX17" fmla="*/ 294219 w 4428907"/>
              <a:gd name="connsiteY17" fmla="*/ 353238 h 439136"/>
              <a:gd name="connsiteX18" fmla="*/ 174936 w 4428907"/>
              <a:gd name="connsiteY18" fmla="*/ 355904 h 439136"/>
              <a:gd name="connsiteX19" fmla="*/ 0 w 4428907"/>
              <a:gd name="connsiteY19" fmla="*/ 350577 h 439136"/>
              <a:gd name="connsiteX0" fmla="*/ 4428907 w 4428907"/>
              <a:gd name="connsiteY0" fmla="*/ 439469 h 439469"/>
              <a:gd name="connsiteX1" fmla="*/ 4141709 w 4428907"/>
              <a:gd name="connsiteY1" fmla="*/ 355475 h 439469"/>
              <a:gd name="connsiteX2" fmla="*/ 4065695 w 4428907"/>
              <a:gd name="connsiteY2" fmla="*/ 230648 h 439469"/>
              <a:gd name="connsiteX3" fmla="*/ 3998462 w 4428907"/>
              <a:gd name="connsiteY3" fmla="*/ 73157 h 439469"/>
              <a:gd name="connsiteX4" fmla="*/ 3904735 w 4428907"/>
              <a:gd name="connsiteY4" fmla="*/ 8595 h 439469"/>
              <a:gd name="connsiteX5" fmla="*/ 3785436 w 4428907"/>
              <a:gd name="connsiteY5" fmla="*/ 251555 h 439469"/>
              <a:gd name="connsiteX6" fmla="*/ 3553128 w 4428907"/>
              <a:gd name="connsiteY6" fmla="*/ 346418 h 439469"/>
              <a:gd name="connsiteX7" fmla="*/ 3143037 w 4428907"/>
              <a:gd name="connsiteY7" fmla="*/ 357993 h 439469"/>
              <a:gd name="connsiteX8" fmla="*/ 2604406 w 4428907"/>
              <a:gd name="connsiteY8" fmla="*/ 359772 h 439469"/>
              <a:gd name="connsiteX9" fmla="*/ 2157475 w 4428907"/>
              <a:gd name="connsiteY9" fmla="*/ 357132 h 439469"/>
              <a:gd name="connsiteX10" fmla="*/ 1931062 w 4428907"/>
              <a:gd name="connsiteY10" fmla="*/ 358913 h 439469"/>
              <a:gd name="connsiteX11" fmla="*/ 1816110 w 4428907"/>
              <a:gd name="connsiteY11" fmla="*/ 359084 h 439469"/>
              <a:gd name="connsiteX12" fmla="*/ 1514064 w 4428907"/>
              <a:gd name="connsiteY12" fmla="*/ 358053 h 439469"/>
              <a:gd name="connsiteX13" fmla="*/ 1121933 w 4428907"/>
              <a:gd name="connsiteY13" fmla="*/ 354522 h 439469"/>
              <a:gd name="connsiteX14" fmla="*/ 870162 w 4428907"/>
              <a:gd name="connsiteY14" fmla="*/ 348352 h 439469"/>
              <a:gd name="connsiteX15" fmla="*/ 664890 w 4428907"/>
              <a:gd name="connsiteY15" fmla="*/ 345666 h 439469"/>
              <a:gd name="connsiteX16" fmla="*/ 446843 w 4428907"/>
              <a:gd name="connsiteY16" fmla="*/ 351552 h 439469"/>
              <a:gd name="connsiteX17" fmla="*/ 294219 w 4428907"/>
              <a:gd name="connsiteY17" fmla="*/ 353571 h 439469"/>
              <a:gd name="connsiteX18" fmla="*/ 174936 w 4428907"/>
              <a:gd name="connsiteY18" fmla="*/ 356237 h 439469"/>
              <a:gd name="connsiteX19" fmla="*/ 0 w 4428907"/>
              <a:gd name="connsiteY19" fmla="*/ 350910 h 439469"/>
              <a:gd name="connsiteX0" fmla="*/ 4432438 w 4432438"/>
              <a:gd name="connsiteY0" fmla="*/ 439469 h 439469"/>
              <a:gd name="connsiteX1" fmla="*/ 4145240 w 4432438"/>
              <a:gd name="connsiteY1" fmla="*/ 355475 h 439469"/>
              <a:gd name="connsiteX2" fmla="*/ 4069226 w 4432438"/>
              <a:gd name="connsiteY2" fmla="*/ 230648 h 439469"/>
              <a:gd name="connsiteX3" fmla="*/ 4001993 w 4432438"/>
              <a:gd name="connsiteY3" fmla="*/ 73157 h 439469"/>
              <a:gd name="connsiteX4" fmla="*/ 3908266 w 4432438"/>
              <a:gd name="connsiteY4" fmla="*/ 8595 h 439469"/>
              <a:gd name="connsiteX5" fmla="*/ 3788967 w 4432438"/>
              <a:gd name="connsiteY5" fmla="*/ 251555 h 439469"/>
              <a:gd name="connsiteX6" fmla="*/ 3556659 w 4432438"/>
              <a:gd name="connsiteY6" fmla="*/ 346418 h 439469"/>
              <a:gd name="connsiteX7" fmla="*/ 3146568 w 4432438"/>
              <a:gd name="connsiteY7" fmla="*/ 357993 h 439469"/>
              <a:gd name="connsiteX8" fmla="*/ 2607937 w 4432438"/>
              <a:gd name="connsiteY8" fmla="*/ 359772 h 439469"/>
              <a:gd name="connsiteX9" fmla="*/ 2161006 w 4432438"/>
              <a:gd name="connsiteY9" fmla="*/ 357132 h 439469"/>
              <a:gd name="connsiteX10" fmla="*/ 1934593 w 4432438"/>
              <a:gd name="connsiteY10" fmla="*/ 358913 h 439469"/>
              <a:gd name="connsiteX11" fmla="*/ 1819641 w 4432438"/>
              <a:gd name="connsiteY11" fmla="*/ 359084 h 439469"/>
              <a:gd name="connsiteX12" fmla="*/ 1517595 w 4432438"/>
              <a:gd name="connsiteY12" fmla="*/ 358053 h 439469"/>
              <a:gd name="connsiteX13" fmla="*/ 1125464 w 4432438"/>
              <a:gd name="connsiteY13" fmla="*/ 354522 h 439469"/>
              <a:gd name="connsiteX14" fmla="*/ 873693 w 4432438"/>
              <a:gd name="connsiteY14" fmla="*/ 348352 h 439469"/>
              <a:gd name="connsiteX15" fmla="*/ 668421 w 4432438"/>
              <a:gd name="connsiteY15" fmla="*/ 345666 h 439469"/>
              <a:gd name="connsiteX16" fmla="*/ 450374 w 4432438"/>
              <a:gd name="connsiteY16" fmla="*/ 351552 h 439469"/>
              <a:gd name="connsiteX17" fmla="*/ 297750 w 4432438"/>
              <a:gd name="connsiteY17" fmla="*/ 353571 h 439469"/>
              <a:gd name="connsiteX18" fmla="*/ 178467 w 4432438"/>
              <a:gd name="connsiteY18" fmla="*/ 356237 h 439469"/>
              <a:gd name="connsiteX19" fmla="*/ 0 w 4432438"/>
              <a:gd name="connsiteY19" fmla="*/ 361501 h 43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32438" h="439469">
                <a:moveTo>
                  <a:pt x="4432438" y="439469"/>
                </a:moveTo>
                <a:cubicBezTo>
                  <a:pt x="4297265" y="394411"/>
                  <a:pt x="4205775" y="390279"/>
                  <a:pt x="4145240" y="355475"/>
                </a:cubicBezTo>
                <a:cubicBezTo>
                  <a:pt x="4084705" y="320671"/>
                  <a:pt x="4093100" y="277701"/>
                  <a:pt x="4069226" y="230648"/>
                </a:cubicBezTo>
                <a:cubicBezTo>
                  <a:pt x="4045352" y="183595"/>
                  <a:pt x="4021759" y="113696"/>
                  <a:pt x="4001993" y="73157"/>
                </a:cubicBezTo>
                <a:cubicBezTo>
                  <a:pt x="3982227" y="32618"/>
                  <a:pt x="3943770" y="-21138"/>
                  <a:pt x="3908266" y="8595"/>
                </a:cubicBezTo>
                <a:cubicBezTo>
                  <a:pt x="3872762" y="38328"/>
                  <a:pt x="3847568" y="195251"/>
                  <a:pt x="3788967" y="251555"/>
                </a:cubicBezTo>
                <a:cubicBezTo>
                  <a:pt x="3730366" y="307859"/>
                  <a:pt x="3663725" y="328678"/>
                  <a:pt x="3556659" y="346418"/>
                </a:cubicBezTo>
                <a:cubicBezTo>
                  <a:pt x="3449593" y="364158"/>
                  <a:pt x="3304688" y="355767"/>
                  <a:pt x="3146568" y="357993"/>
                </a:cubicBezTo>
                <a:cubicBezTo>
                  <a:pt x="2988448" y="360219"/>
                  <a:pt x="2772197" y="359916"/>
                  <a:pt x="2607937" y="359772"/>
                </a:cubicBezTo>
                <a:lnTo>
                  <a:pt x="2161006" y="357132"/>
                </a:lnTo>
                <a:lnTo>
                  <a:pt x="1934593" y="358913"/>
                </a:lnTo>
                <a:cubicBezTo>
                  <a:pt x="1877699" y="359238"/>
                  <a:pt x="1888552" y="355108"/>
                  <a:pt x="1819641" y="359084"/>
                </a:cubicBezTo>
                <a:cubicBezTo>
                  <a:pt x="1750730" y="363060"/>
                  <a:pt x="1633291" y="358813"/>
                  <a:pt x="1517595" y="358053"/>
                </a:cubicBezTo>
                <a:lnTo>
                  <a:pt x="1125464" y="354522"/>
                </a:lnTo>
                <a:lnTo>
                  <a:pt x="873693" y="348352"/>
                </a:lnTo>
                <a:cubicBezTo>
                  <a:pt x="797519" y="346876"/>
                  <a:pt x="738974" y="345133"/>
                  <a:pt x="668421" y="345666"/>
                </a:cubicBezTo>
                <a:cubicBezTo>
                  <a:pt x="597868" y="346199"/>
                  <a:pt x="515996" y="351944"/>
                  <a:pt x="450374" y="351552"/>
                </a:cubicBezTo>
                <a:cubicBezTo>
                  <a:pt x="423870" y="350227"/>
                  <a:pt x="343068" y="352790"/>
                  <a:pt x="297750" y="353571"/>
                </a:cubicBezTo>
                <a:lnTo>
                  <a:pt x="178467" y="356237"/>
                </a:lnTo>
                <a:cubicBezTo>
                  <a:pt x="128842" y="357559"/>
                  <a:pt x="169628" y="345675"/>
                  <a:pt x="0" y="361501"/>
                </a:cubicBezTo>
              </a:path>
            </a:pathLst>
          </a:custGeom>
          <a:noFill/>
          <a:ln w="15875">
            <a:solidFill>
              <a:srgbClr val="0070C0"/>
            </a:solidFill>
            <a:prstDash val="solid"/>
          </a:ln>
        </p:spPr>
        <p:txBody>
          <a:bodyPr rtlCol="0" anchor="ctr"/>
          <a:lstStyle/>
          <a:p>
            <a:pPr algn="ctr"/>
            <a:endParaRPr lang="en-US"/>
          </a:p>
        </p:txBody>
      </p:sp>
    </p:spTree>
    <p:extLst>
      <p:ext uri="{BB962C8B-B14F-4D97-AF65-F5344CB8AC3E}">
        <p14:creationId xmlns:p14="http://schemas.microsoft.com/office/powerpoint/2010/main" val="2876742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template-european-xfel-DESY-ne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 xmlns:thm15="http://schemas.microsoft.com/office/thememl/2012/main" name="XFEL_PowerPoint_16x9.potx" id="{5D9E4C7F-CF90-47AA-9B5A-D1B8A1F64B49}" vid="{107EC11D-EED3-47DC-89A2-C8C245B9F56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template-european-xfel-DESY-new</Template>
  <TotalTime>0</TotalTime>
  <Words>920</Words>
  <Application>Microsoft Office PowerPoint</Application>
  <PresentationFormat>Custom</PresentationFormat>
  <Paragraphs>197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template-european-xfel-DESY-new</vt:lpstr>
      <vt:lpstr>Photo Editor Photo</vt:lpstr>
      <vt:lpstr>How does the Pandora respond to the XFEL radiation</vt:lpstr>
      <vt:lpstr>PANDORA</vt:lpstr>
      <vt:lpstr>PANDORA</vt:lpstr>
      <vt:lpstr>Short Term History</vt:lpstr>
      <vt:lpstr>LB 6419</vt:lpstr>
      <vt:lpstr>PANDORAS at DESY</vt:lpstr>
      <vt:lpstr>Basics: Beam interaction with matter</vt:lpstr>
      <vt:lpstr>Basics: Electromagnetic cascade (in copper)</vt:lpstr>
      <vt:lpstr>Basics: Electromagnetic cascade (in copper)</vt:lpstr>
      <vt:lpstr>Basics: Electromagnetic cascade (in copper)</vt:lpstr>
      <vt:lpstr>Basics: Electromagnetic cascade (in copper)</vt:lpstr>
      <vt:lpstr>SASE1</vt:lpstr>
      <vt:lpstr>SASE1, cell 3</vt:lpstr>
      <vt:lpstr>SASE1, cell 18</vt:lpstr>
      <vt:lpstr>SASE3, cell 15</vt:lpstr>
      <vt:lpstr>SASE1, cell 30</vt:lpstr>
      <vt:lpstr>More than one Pile up peaks</vt:lpstr>
      <vt:lpstr>Response vs number of bunches</vt:lpstr>
      <vt:lpstr>Summary</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Leuschner, Albrecht</dc:creator>
  <cp:lastModifiedBy>pflueger</cp:lastModifiedBy>
  <cp:revision>40</cp:revision>
  <dcterms:created xsi:type="dcterms:W3CDTF">2018-04-17T11:33:05Z</dcterms:created>
  <dcterms:modified xsi:type="dcterms:W3CDTF">2018-04-24T08:19:47Z</dcterms:modified>
</cp:coreProperties>
</file>