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2" r:id="rId3"/>
    <p:sldId id="260" r:id="rId4"/>
    <p:sldId id="268" r:id="rId5"/>
    <p:sldId id="259" r:id="rId6"/>
    <p:sldId id="273" r:id="rId7"/>
    <p:sldId id="266" r:id="rId8"/>
    <p:sldId id="267" r:id="rId9"/>
    <p:sldId id="264" r:id="rId10"/>
    <p:sldId id="271" r:id="rId11"/>
    <p:sldId id="274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75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395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pos="393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 showGuides="1">
      <p:cViewPr>
        <p:scale>
          <a:sx n="72" d="100"/>
          <a:sy n="72" d="100"/>
        </p:scale>
        <p:origin x="-1116" y="-444"/>
      </p:cViewPr>
      <p:guideLst>
        <p:guide orient="horz" pos="1275"/>
        <p:guide orient="horz" pos="3725"/>
        <p:guide pos="3727"/>
        <p:guide pos="3953"/>
        <p:guide pos="7287"/>
        <p:guide pos="3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257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t>24.04.2018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t>24.04.2018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zh-CN" altLang="en-US" noProof="0" smtClean="0"/>
              <a:t>单击此处编辑母版标题样式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0" smtClean="0"/>
              <a:t>单击此处编辑母版副标题样式</a:t>
            </a:r>
            <a:endParaRPr lang="en-US" noProof="0" dirty="0"/>
          </a:p>
        </p:txBody>
      </p:sp>
      <p:pic>
        <p:nvPicPr>
          <p:cNvPr id="7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299" y="4564376"/>
            <a:ext cx="1423988" cy="14223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0" smtClean="0"/>
              <a:t>单击此处编辑母版标题样式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4"/>
            <a:ext cx="8101013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02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noProof="0" smtClean="0"/>
              <a:t>单击此处编辑母版标题样式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r>
              <a:rPr lang="zh-CN" altLang="en-US" noProof="0" smtClean="0"/>
              <a:t>单击此处编辑母版标题样式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2422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0" smtClean="0"/>
              <a:t>单击此处编辑母版标题样式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116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61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0" smtClean="0"/>
              <a:t>单击此处编辑母版标题样式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3"/>
            <a:ext cx="10944224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5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828675"/>
            <a:ext cx="10944224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2403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9" y="1196976"/>
            <a:ext cx="5292723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8" y="1196976"/>
            <a:ext cx="52927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000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0" smtClean="0"/>
              <a:t>单击此处编辑母版标题样式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7" y="2024063"/>
            <a:ext cx="52927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9" y="2024063"/>
            <a:ext cx="5292724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00823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2024064"/>
            <a:ext cx="10944224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600" noProof="0" smtClean="0"/>
              <a:pPr algn="r"/>
              <a:t>‹#›</a:t>
            </a:fld>
            <a:endParaRPr lang="en-US" sz="1600" noProof="0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 smtClean="0"/>
              <a:t>Update</a:t>
            </a:r>
            <a:r>
              <a:rPr lang="en-US" sz="900" baseline="0" dirty="0" smtClean="0"/>
              <a:t> on BDSIM simulations</a:t>
            </a:r>
            <a:endParaRPr lang="en-US" sz="900" dirty="0"/>
          </a:p>
        </p:txBody>
      </p:sp>
      <p:sp>
        <p:nvSpPr>
          <p:cNvPr id="8" name="Rechteck 7"/>
          <p:cNvSpPr/>
          <p:nvPr/>
        </p:nvSpPr>
        <p:spPr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 smtClean="0"/>
              <a:t>Shan Liu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14000"/>
        </a:lnSpc>
        <a:spcBef>
          <a:spcPts val="1800"/>
        </a:spcBef>
        <a:buClr>
          <a:schemeClr val="bg2"/>
        </a:buClr>
        <a:buFontTx/>
        <a:buBlip>
          <a:blip r:embed="rId1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188" algn="l" defTabSz="914400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6828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03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180975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275" userDrawn="1">
          <p15:clr>
            <a:srgbClr val="F26B43"/>
          </p15:clr>
        </p15:guide>
        <p15:guide id="2" pos="3727" userDrawn="1">
          <p15:clr>
            <a:srgbClr val="F26B43"/>
          </p15:clr>
        </p15:guide>
        <p15:guide id="3" pos="3953" userDrawn="1">
          <p15:clr>
            <a:srgbClr val="F26B43"/>
          </p15:clr>
        </p15:guide>
        <p15:guide id="4" pos="393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emf"/><Relationship Id="rId7" Type="http://schemas.openxmlformats.org/officeDocument/2006/relationships/image" Target="../media/image2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96322" y="1983171"/>
            <a:ext cx="8039624" cy="1050925"/>
          </a:xfrm>
        </p:spPr>
        <p:txBody>
          <a:bodyPr/>
          <a:lstStyle/>
          <a:p>
            <a:r>
              <a:rPr kumimoji="1" lang="en-US" altLang="zh-CN" dirty="0" smtClean="0"/>
              <a:t>Update on BDSIM simulations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08211" y="3445575"/>
            <a:ext cx="6094082" cy="803680"/>
          </a:xfrm>
        </p:spPr>
        <p:txBody>
          <a:bodyPr/>
          <a:lstStyle/>
          <a:p>
            <a:r>
              <a:rPr kumimoji="1" lang="en-US" altLang="zh-CN" dirty="0" smtClean="0"/>
              <a:t>Shan Liu, DESY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Radiation task force meeting, 24.04.2018</a:t>
            </a:r>
            <a:endParaRPr kumimoji="1" lang="en-US" altLang="zh-CN" dirty="0"/>
          </a:p>
        </p:txBody>
      </p:sp>
      <p:pic>
        <p:nvPicPr>
          <p:cNvPr id="4" name="Picture 19" descr="DESY-Logo-cyan-RGB_Hintergrund weis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6123" y="432077"/>
            <a:ext cx="2046433" cy="204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53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Optics mismatch study</a:t>
            </a:r>
            <a:endParaRPr kumimoji="1" lang="zh-CN" altLang="en-US" dirty="0"/>
          </a:p>
        </p:txBody>
      </p:sp>
      <p:pic>
        <p:nvPicPr>
          <p:cNvPr id="7" name="图片 6" descr="屏幕快照 2018-04-23 下午4.26.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1"/>
          <a:stretch/>
        </p:blipFill>
        <p:spPr>
          <a:xfrm>
            <a:off x="569196" y="3261360"/>
            <a:ext cx="4571763" cy="321056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036320" y="1716038"/>
            <a:ext cx="35356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altLang="zh-CN" dirty="0" err="1" smtClean="0"/>
              <a:t>Mismatched</a:t>
            </a:r>
            <a:r>
              <a:rPr lang="nb-NO" altLang="zh-CN" dirty="0" smtClean="0"/>
              <a:t> </a:t>
            </a:r>
            <a:r>
              <a:rPr lang="nb-NO" altLang="zh-CN" dirty="0" err="1" smtClean="0"/>
              <a:t>optics</a:t>
            </a:r>
            <a:r>
              <a:rPr lang="nb-NO" altLang="zh-CN" dirty="0" smtClean="0"/>
              <a:t> (B</a:t>
            </a:r>
            <a:r>
              <a:rPr lang="nb-NO" altLang="zh-CN" baseline="-25000" dirty="0" smtClean="0"/>
              <a:t>mag</a:t>
            </a:r>
            <a:r>
              <a:rPr lang="nb-NO" altLang="zh-CN" dirty="0" smtClean="0">
                <a:latin typeface="ＭＳ ゴシック"/>
                <a:ea typeface="ＭＳ ゴシック"/>
                <a:cs typeface="ＭＳ ゴシック"/>
              </a:rPr>
              <a:t>≈</a:t>
            </a:r>
            <a:r>
              <a:rPr lang="nb-NO" altLang="zh-CN" dirty="0" smtClean="0"/>
              <a:t>13) :</a:t>
            </a:r>
          </a:p>
          <a:p>
            <a:pPr marL="285750" indent="-285750">
              <a:buFont typeface="Arial"/>
              <a:buChar char="•"/>
            </a:pPr>
            <a:r>
              <a:rPr lang="nb-NO" altLang="zh-CN" dirty="0" err="1" smtClean="0"/>
              <a:t>betx</a:t>
            </a:r>
            <a:r>
              <a:rPr lang="nb-NO" altLang="zh-CN" dirty="0"/>
              <a:t>=</a:t>
            </a:r>
            <a:r>
              <a:rPr lang="nb-NO" altLang="zh-CN" dirty="0" smtClean="0"/>
              <a:t>26.830</a:t>
            </a:r>
            <a:r>
              <a:rPr lang="nb-NO" altLang="zh-CN" dirty="0" smtClean="0">
                <a:solidFill>
                  <a:srgbClr val="FF0000"/>
                </a:solidFill>
              </a:rPr>
              <a:t>x12 </a:t>
            </a:r>
            <a:r>
              <a:rPr lang="nb-NO" altLang="zh-CN" dirty="0" smtClean="0"/>
              <a:t>m,</a:t>
            </a:r>
          </a:p>
          <a:p>
            <a:pPr marL="285750" indent="-285750">
              <a:buFont typeface="Arial"/>
              <a:buChar char="•"/>
            </a:pPr>
            <a:r>
              <a:rPr lang="nb-NO" altLang="zh-CN" dirty="0" err="1" smtClean="0"/>
              <a:t>alfx</a:t>
            </a:r>
            <a:r>
              <a:rPr lang="nb-NO" altLang="zh-CN" dirty="0"/>
              <a:t>=0.865</a:t>
            </a:r>
            <a:r>
              <a:rPr lang="nb-NO" altLang="zh-CN" dirty="0" smtClean="0"/>
              <a:t>,</a:t>
            </a:r>
          </a:p>
          <a:p>
            <a:pPr marL="285750" indent="-285750">
              <a:buFont typeface="Arial"/>
              <a:buChar char="•"/>
            </a:pPr>
            <a:r>
              <a:rPr lang="nb-NO" altLang="zh-CN" dirty="0" smtClean="0"/>
              <a:t>bety=36.987</a:t>
            </a:r>
            <a:r>
              <a:rPr lang="nb-NO" altLang="zh-CN" dirty="0" smtClean="0">
                <a:solidFill>
                  <a:srgbClr val="FF0000"/>
                </a:solidFill>
              </a:rPr>
              <a:t>x12 </a:t>
            </a:r>
            <a:r>
              <a:rPr lang="nb-NO" altLang="zh-CN" dirty="0" smtClean="0"/>
              <a:t>m,</a:t>
            </a:r>
          </a:p>
          <a:p>
            <a:pPr marL="285750" indent="-285750">
              <a:buFont typeface="Arial"/>
              <a:buChar char="•"/>
            </a:pPr>
            <a:r>
              <a:rPr lang="nb-NO" altLang="zh-CN" dirty="0" err="1" smtClean="0"/>
              <a:t>alfy</a:t>
            </a:r>
            <a:r>
              <a:rPr lang="nb-NO" altLang="zh-CN" dirty="0"/>
              <a:t>= -</a:t>
            </a:r>
            <a:r>
              <a:rPr lang="nb-NO" altLang="zh-CN" dirty="0" smtClean="0"/>
              <a:t>1.187</a:t>
            </a:r>
            <a:endParaRPr lang="nb-NO" altLang="zh-CN" dirty="0"/>
          </a:p>
        </p:txBody>
      </p:sp>
      <p:pic>
        <p:nvPicPr>
          <p:cNvPr id="12" name="图片 11" descr="屏幕快照 2018-04-23 下午4.33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40" y="3300854"/>
            <a:ext cx="5171440" cy="3261582"/>
          </a:xfrm>
          <a:prstGeom prst="rect">
            <a:avLst/>
          </a:prstGeom>
        </p:spPr>
      </p:pic>
      <p:cxnSp>
        <p:nvCxnSpPr>
          <p:cNvPr id="5" name="直线箭头连接符 4"/>
          <p:cNvCxnSpPr/>
          <p:nvPr/>
        </p:nvCxnSpPr>
        <p:spPr>
          <a:xfrm>
            <a:off x="2120884" y="4722003"/>
            <a:ext cx="1504348" cy="1232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2034564" y="432747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kumimoji="1" lang="en-US" altLang="zh-CN" sz="1400" dirty="0" smtClean="0"/>
              <a:t>180° phase advance</a:t>
            </a:r>
            <a:endParaRPr kumimoji="1" lang="zh-CN" altLang="en-US" sz="1400" dirty="0" err="1" smtClean="0"/>
          </a:p>
        </p:txBody>
      </p:sp>
      <p:sp>
        <p:nvSpPr>
          <p:cNvPr id="18" name="文本框 17"/>
          <p:cNvSpPr txBox="1"/>
          <p:nvPr/>
        </p:nvSpPr>
        <p:spPr>
          <a:xfrm>
            <a:off x="2458239" y="4011374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kumimoji="1" lang="en-US" altLang="zh-CN" sz="1400" dirty="0" smtClean="0"/>
              <a:t>~ 100 m</a:t>
            </a:r>
            <a:endParaRPr kumimoji="1" lang="zh-CN" altLang="en-US" sz="1400" dirty="0" err="1" smtClean="0"/>
          </a:p>
        </p:txBody>
      </p:sp>
      <p:cxnSp>
        <p:nvCxnSpPr>
          <p:cNvPr id="19" name="直线箭头连接符 18"/>
          <p:cNvCxnSpPr/>
          <p:nvPr/>
        </p:nvCxnSpPr>
        <p:spPr>
          <a:xfrm>
            <a:off x="7538502" y="4282612"/>
            <a:ext cx="1869838" cy="2020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8245778" y="381856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kumimoji="1" lang="en-US" altLang="zh-CN" sz="1400" dirty="0" smtClean="0">
                <a:solidFill>
                  <a:srgbClr val="FF0000"/>
                </a:solidFill>
              </a:rPr>
              <a:t>~ 100 m</a:t>
            </a:r>
            <a:endParaRPr kumimoji="1" lang="zh-CN" altLang="en-US" sz="1400" dirty="0" err="1" smtClean="0">
              <a:solidFill>
                <a:srgbClr val="FF0000"/>
              </a:solidFill>
            </a:endParaRPr>
          </a:p>
        </p:txBody>
      </p:sp>
      <p:pic>
        <p:nvPicPr>
          <p:cNvPr id="23" name="图片 22" descr="屏幕快照 2018-04-22 下午7.13.5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590" y="599799"/>
            <a:ext cx="3525805" cy="2624054"/>
          </a:xfrm>
          <a:prstGeom prst="rect">
            <a:avLst/>
          </a:prstGeom>
        </p:spPr>
      </p:pic>
      <p:sp>
        <p:nvSpPr>
          <p:cNvPr id="24" name="内容占位符 2"/>
          <p:cNvSpPr>
            <a:spLocks noGrp="1"/>
          </p:cNvSpPr>
          <p:nvPr>
            <p:ph idx="1"/>
          </p:nvPr>
        </p:nvSpPr>
        <p:spPr>
          <a:xfrm>
            <a:off x="4268302" y="1036160"/>
            <a:ext cx="4109564" cy="1027856"/>
          </a:xfrm>
        </p:spPr>
        <p:txBody>
          <a:bodyPr/>
          <a:lstStyle/>
          <a:p>
            <a:r>
              <a:rPr kumimoji="1" lang="en-US" altLang="zh-CN" dirty="0" smtClean="0"/>
              <a:t>With large optics mismatch, 20σ halo can generate losses.</a:t>
            </a:r>
          </a:p>
          <a:p>
            <a:r>
              <a:rPr kumimoji="1" lang="en-US" altLang="zh-CN" dirty="0" smtClean="0"/>
              <a:t>However, the loss distribution is different from the measured one: 1st peak is higher than 2</a:t>
            </a:r>
            <a:r>
              <a:rPr kumimoji="1" lang="en-US" altLang="zh-CN" baseline="30000" dirty="0" smtClean="0"/>
              <a:t>nd</a:t>
            </a:r>
            <a:r>
              <a:rPr kumimoji="1" lang="en-US" altLang="zh-CN" dirty="0" smtClean="0"/>
              <a:t> one and separated by ~100 m (16 cells)</a:t>
            </a:r>
          </a:p>
        </p:txBody>
      </p:sp>
      <p:cxnSp>
        <p:nvCxnSpPr>
          <p:cNvPr id="25" name="直线箭头连接符 24"/>
          <p:cNvCxnSpPr/>
          <p:nvPr/>
        </p:nvCxnSpPr>
        <p:spPr>
          <a:xfrm flipV="1">
            <a:off x="10054341" y="2557969"/>
            <a:ext cx="863340" cy="708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10020837" y="252438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kumimoji="1" lang="en-US" altLang="zh-CN" sz="1400" dirty="0" smtClean="0"/>
              <a:t>~ 60 m (10 cells)</a:t>
            </a:r>
            <a:endParaRPr kumimoji="1" lang="zh-CN" alt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137552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9" y="923926"/>
            <a:ext cx="10956924" cy="780540"/>
          </a:xfrm>
        </p:spPr>
        <p:txBody>
          <a:bodyPr/>
          <a:lstStyle/>
          <a:p>
            <a:r>
              <a:rPr kumimoji="1" lang="en-US" altLang="zh-CN" dirty="0" smtClean="0"/>
              <a:t>Conclusions and future plan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3889" y="2064016"/>
            <a:ext cx="6660445" cy="3849424"/>
          </a:xfrm>
        </p:spPr>
        <p:txBody>
          <a:bodyPr/>
          <a:lstStyle/>
          <a:p>
            <a:r>
              <a:rPr lang="en-GB" altLang="zh-CN" dirty="0" smtClean="0"/>
              <a:t>The </a:t>
            </a:r>
            <a:r>
              <a:rPr lang="en-GB" altLang="zh-CN" dirty="0"/>
              <a:t>probability of beam halo hitting the </a:t>
            </a:r>
            <a:r>
              <a:rPr lang="en-GB" altLang="zh-CN" dirty="0" err="1"/>
              <a:t>undulator</a:t>
            </a:r>
            <a:r>
              <a:rPr lang="en-GB" altLang="zh-CN" dirty="0"/>
              <a:t> vacuum chamber is very small, it can only happen with very large optics mismatch (BMAG&gt;10) or orbit offset (&gt;2mm).</a:t>
            </a:r>
            <a:r>
              <a:rPr lang="zh-CN" altLang="zh-CN" dirty="0"/>
              <a:t> </a:t>
            </a:r>
            <a:endParaRPr kumimoji="1" lang="en-US" altLang="zh-CN" dirty="0" smtClean="0"/>
          </a:p>
          <a:p>
            <a:r>
              <a:rPr kumimoji="1" lang="en-US" altLang="zh-CN" dirty="0" smtClean="0"/>
              <a:t>One </a:t>
            </a:r>
            <a:r>
              <a:rPr kumimoji="1" lang="en-US" altLang="zh-CN" dirty="0"/>
              <a:t>of the most possible sources is the spontaneous synchrotron radiation (SR), which has an opening angle of 1/</a:t>
            </a:r>
            <a:r>
              <a:rPr kumimoji="1" lang="en-US" altLang="zh-CN" dirty="0" err="1"/>
              <a:t>γ</a:t>
            </a:r>
            <a:r>
              <a:rPr kumimoji="1" lang="en-US" altLang="zh-CN" dirty="0"/>
              <a:t> (first dose peak at ~ cell #17).</a:t>
            </a:r>
          </a:p>
          <a:p>
            <a:r>
              <a:rPr lang="en-GB" altLang="zh-CN" dirty="0"/>
              <a:t>We will put the SR calculated for each cells into BDSIM to simulate the corresponding radiation doses and compare it with the measured values </a:t>
            </a:r>
            <a:r>
              <a:rPr kumimoji="1" lang="en-US" altLang="zh-CN" dirty="0"/>
              <a:t>-&gt; </a:t>
            </a:r>
            <a:r>
              <a:rPr kumimoji="1" lang="en-US" altLang="zh-CN" u="sng" dirty="0"/>
              <a:t>work on-going together with </a:t>
            </a:r>
            <a:r>
              <a:rPr kumimoji="1" lang="en-US" altLang="zh-CN" u="sng" dirty="0" err="1"/>
              <a:t>Yuhui</a:t>
            </a:r>
            <a:r>
              <a:rPr kumimoji="1" lang="en-US" altLang="zh-CN" u="sng" dirty="0"/>
              <a:t>.</a:t>
            </a:r>
          </a:p>
          <a:p>
            <a:endParaRPr kumimoji="1" lang="zh-CN" altLang="en-US" dirty="0"/>
          </a:p>
        </p:txBody>
      </p:sp>
      <p:pic>
        <p:nvPicPr>
          <p:cNvPr id="5" name="图片 4" descr="屏幕快照 2018-04-22 下午7.13.5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159" y="2291465"/>
            <a:ext cx="4654613" cy="346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0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08554" y="5126010"/>
            <a:ext cx="7953313" cy="780540"/>
          </a:xfrm>
        </p:spPr>
        <p:txBody>
          <a:bodyPr/>
          <a:lstStyle/>
          <a:p>
            <a:pPr algn="ctr"/>
            <a:r>
              <a:rPr kumimoji="1" lang="en-US" altLang="zh-CN" sz="3600" dirty="0" smtClean="0"/>
              <a:t/>
            </a:r>
            <a:br>
              <a:rPr kumimoji="1" lang="en-US" altLang="zh-CN" sz="3600" dirty="0" smtClean="0"/>
            </a:br>
            <a:r>
              <a:rPr kumimoji="1" lang="en-US" altLang="zh-CN" sz="3600" dirty="0"/>
              <a:t/>
            </a:r>
            <a:br>
              <a:rPr kumimoji="1" lang="en-US" altLang="zh-CN" sz="3600" dirty="0"/>
            </a:br>
            <a:r>
              <a:rPr kumimoji="1" lang="en-US" altLang="zh-CN" sz="3600" dirty="0" smtClean="0"/>
              <a:t>You are welcome to join!</a:t>
            </a:r>
            <a:br>
              <a:rPr kumimoji="1" lang="en-US" altLang="zh-CN" sz="3600" dirty="0" smtClean="0"/>
            </a:br>
            <a:r>
              <a:rPr kumimoji="1" lang="en-US" altLang="zh-CN" sz="3600" dirty="0" smtClean="0"/>
              <a:t/>
            </a:r>
            <a:br>
              <a:rPr kumimoji="1" lang="en-US" altLang="zh-CN" sz="3600" dirty="0" smtClean="0"/>
            </a:br>
            <a:r>
              <a:rPr kumimoji="1" lang="en-US" altLang="zh-CN" sz="3600" dirty="0" smtClean="0"/>
              <a:t>Thank you!</a:t>
            </a:r>
            <a:endParaRPr kumimoji="1"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2235" y="729520"/>
            <a:ext cx="10944224" cy="3889375"/>
          </a:xfrm>
        </p:spPr>
        <p:txBody>
          <a:bodyPr/>
          <a:lstStyle/>
          <a:p>
            <a:pPr marL="0" indent="0">
              <a:buNone/>
            </a:pPr>
            <a:endParaRPr kumimoji="1" lang="en-GB" altLang="zh-CN" dirty="0"/>
          </a:p>
          <a:p>
            <a:r>
              <a:rPr kumimoji="1" lang="en-GB" altLang="zh-CN" dirty="0" smtClean="0"/>
              <a:t>Meeting with BDSIM developers on 28-29th May 2018:</a:t>
            </a:r>
          </a:p>
          <a:p>
            <a:pPr lvl="1"/>
            <a:r>
              <a:rPr kumimoji="1" lang="en-GB" altLang="zh-CN" dirty="0" smtClean="0"/>
              <a:t>introduction to BDSIM (seminar on </a:t>
            </a:r>
            <a:r>
              <a:rPr kumimoji="1" lang="en-US" altLang="zh-CN" dirty="0" smtClean="0"/>
              <a:t>29th</a:t>
            </a:r>
            <a:r>
              <a:rPr kumimoji="1" lang="en-GB" altLang="zh-CN" dirty="0" smtClean="0"/>
              <a:t> May)</a:t>
            </a:r>
          </a:p>
          <a:p>
            <a:pPr lvl="1"/>
            <a:r>
              <a:rPr kumimoji="1" lang="en-GB" altLang="zh-CN" dirty="0" smtClean="0"/>
              <a:t>discussions on </a:t>
            </a:r>
            <a:r>
              <a:rPr kumimoji="1" lang="en-US" altLang="zh-CN" dirty="0" smtClean="0"/>
              <a:t>28th</a:t>
            </a:r>
            <a:r>
              <a:rPr kumimoji="1" lang="en-GB" altLang="zh-CN" dirty="0" smtClean="0"/>
              <a:t> May:</a:t>
            </a:r>
          </a:p>
          <a:p>
            <a:pPr lvl="2"/>
            <a:r>
              <a:rPr kumimoji="1" lang="en-GB" altLang="zh-CN" dirty="0" smtClean="0"/>
              <a:t>update of BDSIM version</a:t>
            </a:r>
          </a:p>
          <a:p>
            <a:pPr lvl="2"/>
            <a:r>
              <a:rPr kumimoji="1" lang="en-US" altLang="zh-CN" dirty="0" smtClean="0"/>
              <a:t>add </a:t>
            </a:r>
            <a:r>
              <a:rPr kumimoji="1" lang="en-US" altLang="zh-CN" dirty="0" err="1"/>
              <a:t>hadronic</a:t>
            </a:r>
            <a:r>
              <a:rPr kumimoji="1" lang="en-US" altLang="zh-CN" dirty="0"/>
              <a:t> process (damage due to neutrons)</a:t>
            </a:r>
          </a:p>
          <a:p>
            <a:pPr lvl="2"/>
            <a:r>
              <a:rPr kumimoji="1" lang="en-US" altLang="zh-CN" dirty="0"/>
              <a:t>event biasing and output space </a:t>
            </a:r>
            <a:r>
              <a:rPr kumimoji="1" lang="en-US" altLang="zh-CN" dirty="0" smtClean="0"/>
              <a:t>saving</a:t>
            </a:r>
          </a:p>
          <a:p>
            <a:pPr lvl="2"/>
            <a:r>
              <a:rPr kumimoji="1" lang="en-US" altLang="zh-CN" dirty="0"/>
              <a:t>add more components in the intersection of </a:t>
            </a:r>
            <a:r>
              <a:rPr kumimoji="1" lang="en-US" altLang="zh-CN" dirty="0" err="1"/>
              <a:t>undulator</a:t>
            </a:r>
            <a:r>
              <a:rPr kumimoji="1" lang="en-US" altLang="zh-CN" dirty="0"/>
              <a:t> (e.g. phase shifter, </a:t>
            </a:r>
            <a:r>
              <a:rPr kumimoji="1" lang="en-US" altLang="zh-CN" dirty="0" err="1"/>
              <a:t>bpm</a:t>
            </a:r>
            <a:r>
              <a:rPr kumimoji="1" lang="en-US" altLang="zh-CN" dirty="0" smtClean="0"/>
              <a:t>)</a:t>
            </a:r>
          </a:p>
          <a:p>
            <a:pPr lvl="2"/>
            <a:r>
              <a:rPr kumimoji="1" lang="en-US" altLang="zh-CN" dirty="0"/>
              <a:t>simulation with SR, </a:t>
            </a:r>
            <a:r>
              <a:rPr kumimoji="1" lang="en-US" altLang="zh-CN" dirty="0" err="1"/>
              <a:t>wakefield</a:t>
            </a:r>
            <a:r>
              <a:rPr kumimoji="1" lang="en-US" altLang="zh-CN" dirty="0"/>
              <a:t>, beam-gas scattering, orbit offset or vacuum chamber misalignment </a:t>
            </a:r>
          </a:p>
          <a:p>
            <a:pPr marL="357187" lvl="1" indent="0">
              <a:buNone/>
            </a:pPr>
            <a:endParaRPr kumimoji="1" lang="en-GB" altLang="zh-CN" dirty="0" smtClean="0"/>
          </a:p>
          <a:p>
            <a:pPr lvl="1"/>
            <a:endParaRPr kumimoji="1"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4243217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屏幕快照 2018-04-23 下午10.10.1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90" y="998647"/>
            <a:ext cx="5949976" cy="294463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9" y="367021"/>
            <a:ext cx="10956924" cy="780540"/>
          </a:xfrm>
        </p:spPr>
        <p:txBody>
          <a:bodyPr/>
          <a:lstStyle/>
          <a:p>
            <a:r>
              <a:rPr kumimoji="1" lang="en-US" altLang="zh-CN" dirty="0" smtClean="0"/>
              <a:t>Vacuum chamber transition near </a:t>
            </a:r>
            <a:r>
              <a:rPr kumimoji="1" lang="en-US" altLang="zh-CN" dirty="0" err="1" smtClean="0"/>
              <a:t>undulator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7873" y="1555562"/>
            <a:ext cx="4240659" cy="3101703"/>
          </a:xfrm>
        </p:spPr>
        <p:txBody>
          <a:bodyPr/>
          <a:lstStyle/>
          <a:p>
            <a:r>
              <a:rPr kumimoji="1" lang="en-US" altLang="zh-CN" dirty="0" smtClean="0"/>
              <a:t>Actual transition sequences:</a:t>
            </a:r>
          </a:p>
          <a:p>
            <a:pPr marL="0" indent="0">
              <a:buNone/>
            </a:pPr>
            <a:r>
              <a:rPr lang="en-GB" altLang="zh-CN" dirty="0" err="1" smtClean="0"/>
              <a:t>ø</a:t>
            </a:r>
            <a:r>
              <a:rPr lang="en-GB" altLang="zh-CN" dirty="0" smtClean="0"/>
              <a:t> </a:t>
            </a:r>
            <a:r>
              <a:rPr lang="en-GB" altLang="zh-CN" dirty="0"/>
              <a:t>40.5 </a:t>
            </a:r>
            <a:r>
              <a:rPr lang="en-US" altLang="zh-CN" dirty="0"/>
              <a:t>mm -&gt; </a:t>
            </a:r>
            <a:r>
              <a:rPr lang="en-GB" altLang="zh-CN" dirty="0" err="1"/>
              <a:t>ø</a:t>
            </a:r>
            <a:r>
              <a:rPr lang="en-GB" altLang="zh-CN" dirty="0"/>
              <a:t> 8 </a:t>
            </a:r>
            <a:r>
              <a:rPr lang="en-US" altLang="zh-CN" dirty="0"/>
              <a:t>m</a:t>
            </a:r>
            <a:r>
              <a:rPr lang="en-GB" altLang="zh-CN" dirty="0"/>
              <a:t>m </a:t>
            </a:r>
            <a:r>
              <a:rPr lang="en-US" altLang="zh-CN" dirty="0"/>
              <a:t>-&gt; </a:t>
            </a:r>
            <a:r>
              <a:rPr lang="zh-CN" altLang="zh-CN" dirty="0"/>
              <a:t> </a:t>
            </a:r>
            <a:r>
              <a:rPr lang="en-GB" altLang="zh-CN" dirty="0" err="1"/>
              <a:t>ø</a:t>
            </a:r>
            <a:r>
              <a:rPr lang="en-GB" altLang="zh-CN" dirty="0"/>
              <a:t> 10 </a:t>
            </a:r>
            <a:r>
              <a:rPr lang="en-US" altLang="zh-CN" dirty="0"/>
              <a:t>m</a:t>
            </a:r>
            <a:r>
              <a:rPr lang="en-GB" altLang="zh-CN" dirty="0"/>
              <a:t>m (BPM, quad) -&gt; </a:t>
            </a:r>
            <a:r>
              <a:rPr lang="en-GB" altLang="zh-CN" dirty="0" err="1"/>
              <a:t>undulator</a:t>
            </a:r>
            <a:r>
              <a:rPr lang="en-GB" altLang="zh-CN" dirty="0"/>
              <a:t> chamber (2a=15, 2b=8.8 mm ellipse) with absorber (2a=9, 2b=8 mm ellipse</a:t>
            </a:r>
            <a:r>
              <a:rPr lang="en-GB" altLang="zh-CN" dirty="0" smtClean="0"/>
              <a:t>)</a:t>
            </a:r>
            <a:endParaRPr kumimoji="1" lang="en-US" altLang="zh-CN" dirty="0" smtClean="0"/>
          </a:p>
          <a:p>
            <a:r>
              <a:rPr kumimoji="1" lang="en-US" altLang="zh-CN" dirty="0" smtClean="0"/>
              <a:t>Used in simulation: </a:t>
            </a:r>
            <a:r>
              <a:rPr lang="en-GB" altLang="zh-CN" dirty="0" err="1"/>
              <a:t>ø</a:t>
            </a:r>
            <a:r>
              <a:rPr lang="en-GB" altLang="zh-CN" dirty="0"/>
              <a:t> </a:t>
            </a:r>
            <a:r>
              <a:rPr lang="en-GB" altLang="zh-CN" dirty="0" smtClean="0"/>
              <a:t>40 </a:t>
            </a:r>
            <a:r>
              <a:rPr lang="en-US" altLang="zh-CN" dirty="0"/>
              <a:t>mm -&gt; </a:t>
            </a:r>
            <a:r>
              <a:rPr lang="en-GB" altLang="zh-CN" dirty="0" err="1" smtClean="0"/>
              <a:t>ø</a:t>
            </a:r>
            <a:r>
              <a:rPr lang="en-GB" altLang="zh-CN" dirty="0" smtClean="0"/>
              <a:t> </a:t>
            </a:r>
            <a:r>
              <a:rPr lang="en-GB" altLang="zh-CN" dirty="0"/>
              <a:t>10 </a:t>
            </a:r>
            <a:r>
              <a:rPr lang="en-US" altLang="zh-CN" dirty="0"/>
              <a:t>m</a:t>
            </a:r>
            <a:r>
              <a:rPr lang="en-GB" altLang="zh-CN" dirty="0"/>
              <a:t>m (BPM, quad) -&gt; </a:t>
            </a:r>
            <a:r>
              <a:rPr lang="en-GB" altLang="zh-CN" dirty="0" err="1"/>
              <a:t>undulator</a:t>
            </a:r>
            <a:r>
              <a:rPr lang="en-GB" altLang="zh-CN" dirty="0"/>
              <a:t> chamber (2a</a:t>
            </a:r>
            <a:r>
              <a:rPr lang="en-GB" altLang="zh-CN" dirty="0" smtClean="0"/>
              <a:t>=</a:t>
            </a:r>
            <a:r>
              <a:rPr lang="en-GB" altLang="zh-CN" dirty="0"/>
              <a:t>9</a:t>
            </a:r>
            <a:r>
              <a:rPr lang="en-GB" altLang="zh-CN" dirty="0" smtClean="0"/>
              <a:t>, </a:t>
            </a:r>
            <a:r>
              <a:rPr lang="en-GB" altLang="zh-CN" dirty="0"/>
              <a:t>2b=</a:t>
            </a:r>
            <a:r>
              <a:rPr lang="en-GB" altLang="zh-CN" dirty="0" smtClean="0"/>
              <a:t>8 </a:t>
            </a:r>
            <a:r>
              <a:rPr lang="en-GB" altLang="zh-CN" dirty="0"/>
              <a:t>mm ellipse) </a:t>
            </a:r>
            <a:endParaRPr kumimoji="1" lang="en-US" altLang="zh-CN" dirty="0" smtClean="0"/>
          </a:p>
          <a:p>
            <a:pPr marL="0" indent="0">
              <a:buNone/>
            </a:pPr>
            <a:endParaRPr kumimoji="1" lang="en-US" altLang="zh-CN" dirty="0" smtClean="0"/>
          </a:p>
          <a:p>
            <a:pPr marL="0" indent="0">
              <a:buNone/>
            </a:pPr>
            <a:r>
              <a:rPr kumimoji="1" lang="en-US" altLang="zh-CN" dirty="0" smtClean="0"/>
              <a:t> </a:t>
            </a:r>
            <a:endParaRPr kumimoji="1" lang="zh-CN" altLang="en-US" dirty="0"/>
          </a:p>
        </p:txBody>
      </p:sp>
      <p:grpSp>
        <p:nvGrpSpPr>
          <p:cNvPr id="4" name="组 3"/>
          <p:cNvGrpSpPr/>
          <p:nvPr/>
        </p:nvGrpSpPr>
        <p:grpSpPr>
          <a:xfrm>
            <a:off x="4550891" y="4355608"/>
            <a:ext cx="3626093" cy="2156299"/>
            <a:chOff x="241782" y="3482501"/>
            <a:chExt cx="3626093" cy="2156299"/>
          </a:xfrm>
        </p:grpSpPr>
        <p:pic>
          <p:nvPicPr>
            <p:cNvPr id="5" name="图片 4" descr="屏幕快照 2018-04-04 下午4.38.08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639" y="3749040"/>
              <a:ext cx="3090236" cy="1889760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241782" y="3783077"/>
              <a:ext cx="987327" cy="32565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kumimoji="1" lang="en-US" altLang="zh-CN" sz="1200" dirty="0" smtClean="0"/>
                <a:t>40 to 10 mm transition</a:t>
              </a:r>
            </a:p>
            <a:p>
              <a:pPr>
                <a:lnSpc>
                  <a:spcPct val="112000"/>
                </a:lnSpc>
              </a:pPr>
              <a:r>
                <a:rPr kumimoji="1" lang="en-US" altLang="zh-CN" sz="1200" dirty="0" smtClean="0"/>
                <a:t>In simulation</a:t>
              </a:r>
              <a:endParaRPr kumimoji="1" lang="zh-CN" altLang="en-US" sz="1200" dirty="0" err="1" smtClean="0"/>
            </a:p>
          </p:txBody>
        </p:sp>
        <p:cxnSp>
          <p:nvCxnSpPr>
            <p:cNvPr id="7" name="直线箭头连接符 6"/>
            <p:cNvCxnSpPr/>
            <p:nvPr/>
          </p:nvCxnSpPr>
          <p:spPr>
            <a:xfrm>
              <a:off x="1130253" y="4267835"/>
              <a:ext cx="89550" cy="58617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2582230" y="3482501"/>
              <a:ext cx="987327" cy="32565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kumimoji="1" lang="en-US" altLang="zh-CN" sz="1200" dirty="0" err="1"/>
                <a:t>u</a:t>
              </a:r>
              <a:r>
                <a:rPr kumimoji="1" lang="en-US" altLang="zh-CN" sz="1200" dirty="0" err="1" smtClean="0"/>
                <a:t>ndulator</a:t>
              </a:r>
              <a:r>
                <a:rPr kumimoji="1" lang="en-US" altLang="zh-CN" sz="1200" dirty="0" smtClean="0"/>
                <a:t> chamber</a:t>
              </a:r>
              <a:endParaRPr kumimoji="1" lang="zh-CN" altLang="en-US" sz="1200" dirty="0" err="1" smtClean="0"/>
            </a:p>
          </p:txBody>
        </p:sp>
        <p:cxnSp>
          <p:nvCxnSpPr>
            <p:cNvPr id="9" name="直线箭头连接符 8"/>
            <p:cNvCxnSpPr/>
            <p:nvPr/>
          </p:nvCxnSpPr>
          <p:spPr>
            <a:xfrm>
              <a:off x="3192733" y="3800475"/>
              <a:ext cx="89550" cy="58617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图片 10" descr="屏幕快照 2018-04-23 下午10.24.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072" y="3980558"/>
            <a:ext cx="3463536" cy="256873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324952" y="740929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kumimoji="1" lang="en-US" altLang="zh-CN" sz="1400" dirty="0" smtClean="0"/>
              <a:t>Drawings from T. </a:t>
            </a:r>
            <a:r>
              <a:rPr kumimoji="1" lang="en-US" altLang="zh-CN" sz="1400" dirty="0" err="1" smtClean="0"/>
              <a:t>Wohlenberg</a:t>
            </a:r>
            <a:endParaRPr kumimoji="1" lang="zh-CN" alt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1288779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9" y="509032"/>
            <a:ext cx="10956924" cy="780540"/>
          </a:xfrm>
        </p:spPr>
        <p:txBody>
          <a:bodyPr/>
          <a:lstStyle/>
          <a:p>
            <a:r>
              <a:rPr kumimoji="1" lang="en-US" altLang="zh-CN" dirty="0" smtClean="0"/>
              <a:t>Halo distribution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3730" y="2034283"/>
            <a:ext cx="3495834" cy="3231998"/>
          </a:xfrm>
        </p:spPr>
        <p:txBody>
          <a:bodyPr/>
          <a:lstStyle/>
          <a:p>
            <a:r>
              <a:rPr kumimoji="1" lang="en-US" altLang="zh-CN" dirty="0"/>
              <a:t>Uniform halo in phase space generated to fill in the 40 mm vacuum chamber </a:t>
            </a:r>
            <a:r>
              <a:rPr kumimoji="1" lang="en-US" altLang="zh-CN" dirty="0" smtClean="0"/>
              <a:t>(~ +</a:t>
            </a:r>
            <a:r>
              <a:rPr kumimoji="1" lang="en-US" altLang="zh-CN" dirty="0"/>
              <a:t>/- </a:t>
            </a:r>
            <a:r>
              <a:rPr kumimoji="1" lang="en-US" altLang="zh-CN" dirty="0" smtClean="0"/>
              <a:t>530σ)</a:t>
            </a:r>
          </a:p>
          <a:p>
            <a:r>
              <a:rPr kumimoji="1" lang="en-US" altLang="zh-CN" dirty="0" smtClean="0"/>
              <a:t>Total number of e- is 10</a:t>
            </a:r>
            <a:r>
              <a:rPr kumimoji="1" lang="en-US" altLang="zh-CN" baseline="30000" dirty="0" smtClean="0"/>
              <a:t>4</a:t>
            </a:r>
            <a:endParaRPr kumimoji="1" lang="en-US" altLang="zh-CN" baseline="30000" dirty="0"/>
          </a:p>
          <a:p>
            <a:pPr marL="0" indent="0">
              <a:buNone/>
            </a:pPr>
            <a:endParaRPr kumimoji="1" lang="zh-CN" altLang="en-US" dirty="0"/>
          </a:p>
        </p:txBody>
      </p:sp>
      <p:pic>
        <p:nvPicPr>
          <p:cNvPr id="4" name="图片 3" descr="屏幕快照 2018-04-04 下午4.34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878072"/>
            <a:ext cx="7240895" cy="553288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091680" y="125984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kumimoji="1" lang="en-US" altLang="zh-CN" sz="1400" dirty="0"/>
              <a:t>x</a:t>
            </a:r>
            <a:r>
              <a:rPr kumimoji="1" lang="en-US" altLang="zh-CN" sz="1400" dirty="0" smtClean="0"/>
              <a:t>-</a:t>
            </a:r>
            <a:r>
              <a:rPr kumimoji="1" lang="en-US" altLang="zh-CN" sz="1400" dirty="0" err="1" smtClean="0"/>
              <a:t>xp</a:t>
            </a:r>
            <a:endParaRPr kumimoji="1" lang="zh-CN" altLang="en-US" sz="1400" dirty="0" err="1" smtClean="0"/>
          </a:p>
        </p:txBody>
      </p:sp>
      <p:sp>
        <p:nvSpPr>
          <p:cNvPr id="6" name="文本框 5"/>
          <p:cNvSpPr txBox="1"/>
          <p:nvPr/>
        </p:nvSpPr>
        <p:spPr>
          <a:xfrm>
            <a:off x="8757920" y="127000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kumimoji="1" lang="en-US" altLang="zh-CN" sz="1400" dirty="0" smtClean="0"/>
              <a:t>y-</a:t>
            </a:r>
            <a:r>
              <a:rPr kumimoji="1" lang="en-US" altLang="zh-CN" sz="1400" dirty="0" err="1" smtClean="0"/>
              <a:t>yp</a:t>
            </a:r>
            <a:endParaRPr kumimoji="1" lang="zh-CN" altLang="en-US" sz="1400" dirty="0" err="1" smtClean="0"/>
          </a:p>
        </p:txBody>
      </p:sp>
      <p:sp>
        <p:nvSpPr>
          <p:cNvPr id="7" name="文本框 6"/>
          <p:cNvSpPr txBox="1"/>
          <p:nvPr/>
        </p:nvSpPr>
        <p:spPr>
          <a:xfrm>
            <a:off x="7061200" y="389128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kumimoji="1" lang="en-US" altLang="zh-CN" sz="1400" dirty="0" smtClean="0"/>
              <a:t>x-y (in m)</a:t>
            </a:r>
            <a:endParaRPr kumimoji="1" lang="zh-CN" altLang="en-US" sz="1400" dirty="0" err="1" smtClean="0"/>
          </a:p>
        </p:txBody>
      </p:sp>
      <p:sp>
        <p:nvSpPr>
          <p:cNvPr id="8" name="文本框 7"/>
          <p:cNvSpPr txBox="1"/>
          <p:nvPr/>
        </p:nvSpPr>
        <p:spPr>
          <a:xfrm>
            <a:off x="8727440" y="390144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kumimoji="1" lang="en-US" altLang="zh-CN" sz="1400" dirty="0" smtClean="0"/>
              <a:t>x-y ( in number of </a:t>
            </a:r>
            <a:r>
              <a:rPr kumimoji="1" lang="en-US" altLang="zh-CN" sz="1400" dirty="0" err="1" smtClean="0"/>
              <a:t>sigmas</a:t>
            </a:r>
            <a:r>
              <a:rPr kumimoji="1" lang="en-US" altLang="zh-CN" sz="1400" dirty="0" smtClean="0"/>
              <a:t>)</a:t>
            </a:r>
            <a:endParaRPr kumimoji="1" lang="zh-CN" altLang="en-US" sz="1400" dirty="0" err="1" smtClean="0"/>
          </a:p>
        </p:txBody>
      </p:sp>
      <p:grpSp>
        <p:nvGrpSpPr>
          <p:cNvPr id="16" name="组 15"/>
          <p:cNvGrpSpPr/>
          <p:nvPr/>
        </p:nvGrpSpPr>
        <p:grpSpPr>
          <a:xfrm>
            <a:off x="617702" y="3949861"/>
            <a:ext cx="3626093" cy="2156299"/>
            <a:chOff x="241782" y="3482501"/>
            <a:chExt cx="3626093" cy="2156299"/>
          </a:xfrm>
        </p:grpSpPr>
        <p:pic>
          <p:nvPicPr>
            <p:cNvPr id="17" name="图片 16" descr="屏幕快照 2018-04-04 下午4.38.08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639" y="3749040"/>
              <a:ext cx="3090236" cy="1889760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241782" y="3783077"/>
              <a:ext cx="987327" cy="32565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kumimoji="1" lang="en-US" altLang="zh-CN" sz="1200" dirty="0" smtClean="0"/>
                <a:t>40 to 10 mm transition</a:t>
              </a:r>
            </a:p>
            <a:p>
              <a:pPr>
                <a:lnSpc>
                  <a:spcPct val="112000"/>
                </a:lnSpc>
              </a:pPr>
              <a:r>
                <a:rPr kumimoji="1" lang="en-US" altLang="zh-CN" sz="1200" dirty="0" smtClean="0"/>
                <a:t>In simulation</a:t>
              </a:r>
              <a:endParaRPr kumimoji="1" lang="zh-CN" altLang="en-US" sz="1200" dirty="0" err="1" smtClean="0"/>
            </a:p>
          </p:txBody>
        </p:sp>
        <p:cxnSp>
          <p:nvCxnSpPr>
            <p:cNvPr id="19" name="直线箭头连接符 18"/>
            <p:cNvCxnSpPr/>
            <p:nvPr/>
          </p:nvCxnSpPr>
          <p:spPr>
            <a:xfrm>
              <a:off x="1130253" y="4267835"/>
              <a:ext cx="89550" cy="58617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/>
          </p:nvSpPr>
          <p:spPr>
            <a:xfrm>
              <a:off x="2582230" y="3482501"/>
              <a:ext cx="987327" cy="32565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kumimoji="1" lang="en-US" altLang="zh-CN" sz="1200" dirty="0" err="1"/>
                <a:t>u</a:t>
              </a:r>
              <a:r>
                <a:rPr kumimoji="1" lang="en-US" altLang="zh-CN" sz="1200" dirty="0" err="1" smtClean="0"/>
                <a:t>ndulator</a:t>
              </a:r>
              <a:r>
                <a:rPr kumimoji="1" lang="en-US" altLang="zh-CN" sz="1200" dirty="0" smtClean="0"/>
                <a:t> chamber</a:t>
              </a:r>
              <a:endParaRPr kumimoji="1" lang="zh-CN" altLang="en-US" sz="1200" dirty="0" err="1" smtClean="0"/>
            </a:p>
          </p:txBody>
        </p:sp>
        <p:cxnSp>
          <p:nvCxnSpPr>
            <p:cNvPr id="21" name="直线箭头连接符 20"/>
            <p:cNvCxnSpPr/>
            <p:nvPr/>
          </p:nvCxnSpPr>
          <p:spPr>
            <a:xfrm>
              <a:off x="3192733" y="3800475"/>
              <a:ext cx="89550" cy="58617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722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Tracking results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46839" y="1407614"/>
            <a:ext cx="4604337" cy="454063"/>
          </a:xfrm>
        </p:spPr>
        <p:txBody>
          <a:bodyPr/>
          <a:lstStyle/>
          <a:p>
            <a:r>
              <a:rPr kumimoji="1" lang="en-US" altLang="zh-CN" dirty="0"/>
              <a:t>First </a:t>
            </a:r>
            <a:r>
              <a:rPr kumimoji="1" lang="en-US" altLang="zh-CN" dirty="0" smtClean="0"/>
              <a:t>cell </a:t>
            </a:r>
            <a:r>
              <a:rPr kumimoji="1" lang="en-US" altLang="zh-CN" dirty="0"/>
              <a:t>is the sacrificial </a:t>
            </a:r>
            <a:r>
              <a:rPr kumimoji="1" lang="en-US" altLang="zh-CN" dirty="0" err="1" smtClean="0"/>
              <a:t>undulator</a:t>
            </a:r>
            <a:endParaRPr kumimoji="1" lang="en-US" altLang="zh-CN" dirty="0" smtClean="0"/>
          </a:p>
          <a:p>
            <a:r>
              <a:rPr kumimoji="1" lang="en-US" altLang="zh-CN" dirty="0" smtClean="0"/>
              <a:t>Doses </a:t>
            </a:r>
            <a:r>
              <a:rPr kumimoji="1" lang="en-US" altLang="zh-CN" dirty="0"/>
              <a:t>normalized to </a:t>
            </a:r>
            <a:r>
              <a:rPr kumimoji="1" lang="en-US" altLang="zh-CN" dirty="0" err="1"/>
              <a:t>Gy</a:t>
            </a:r>
            <a:r>
              <a:rPr kumimoji="1" lang="en-US" altLang="zh-CN" dirty="0"/>
              <a:t>/e</a:t>
            </a:r>
            <a:r>
              <a:rPr kumimoji="1" lang="en-US" altLang="zh-CN" dirty="0" smtClean="0"/>
              <a:t>-</a:t>
            </a:r>
            <a:endParaRPr kumimoji="1" lang="en-US" altLang="zh-CN" dirty="0"/>
          </a:p>
        </p:txBody>
      </p:sp>
      <p:pic>
        <p:nvPicPr>
          <p:cNvPr id="4" name="图片 3" descr="屏幕快照 2018-04-23 下午7.14.3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83" y="2606452"/>
            <a:ext cx="6063632" cy="3481955"/>
          </a:xfrm>
          <a:prstGeom prst="rect">
            <a:avLst/>
          </a:prstGeom>
        </p:spPr>
      </p:pic>
      <p:grpSp>
        <p:nvGrpSpPr>
          <p:cNvPr id="5" name="组 4"/>
          <p:cNvGrpSpPr/>
          <p:nvPr/>
        </p:nvGrpSpPr>
        <p:grpSpPr>
          <a:xfrm>
            <a:off x="3441437" y="596376"/>
            <a:ext cx="3007530" cy="1462565"/>
            <a:chOff x="-35249" y="3482501"/>
            <a:chExt cx="3903124" cy="2156299"/>
          </a:xfrm>
        </p:grpSpPr>
        <p:pic>
          <p:nvPicPr>
            <p:cNvPr id="6" name="图片 5" descr="屏幕快照 2018-04-04 下午4.38.08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639" y="3749040"/>
              <a:ext cx="3090236" cy="188976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-35249" y="3925810"/>
              <a:ext cx="987327" cy="32565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kumimoji="1" lang="en-US" altLang="zh-CN" sz="1200" dirty="0" smtClean="0"/>
                <a:t>40 to 10 mm transition</a:t>
              </a:r>
              <a:endParaRPr kumimoji="1" lang="zh-CN" altLang="en-US" sz="1200" dirty="0" err="1" smtClean="0"/>
            </a:p>
          </p:txBody>
        </p:sp>
        <p:cxnSp>
          <p:nvCxnSpPr>
            <p:cNvPr id="8" name="直线箭头连接符 7"/>
            <p:cNvCxnSpPr/>
            <p:nvPr/>
          </p:nvCxnSpPr>
          <p:spPr>
            <a:xfrm>
              <a:off x="1130253" y="4267835"/>
              <a:ext cx="89550" cy="58617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2582230" y="3482501"/>
              <a:ext cx="987327" cy="32565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kumimoji="1" lang="en-US" altLang="zh-CN" sz="1200" dirty="0" err="1"/>
                <a:t>u</a:t>
              </a:r>
              <a:r>
                <a:rPr kumimoji="1" lang="en-US" altLang="zh-CN" sz="1200" dirty="0" err="1" smtClean="0"/>
                <a:t>ndulator</a:t>
              </a:r>
              <a:r>
                <a:rPr kumimoji="1" lang="en-US" altLang="zh-CN" sz="1200" dirty="0" smtClean="0"/>
                <a:t> chamber</a:t>
              </a:r>
              <a:endParaRPr kumimoji="1" lang="zh-CN" altLang="en-US" sz="1200" dirty="0" err="1" smtClean="0"/>
            </a:p>
          </p:txBody>
        </p:sp>
        <p:cxnSp>
          <p:nvCxnSpPr>
            <p:cNvPr id="10" name="直线箭头连接符 9"/>
            <p:cNvCxnSpPr/>
            <p:nvPr/>
          </p:nvCxnSpPr>
          <p:spPr>
            <a:xfrm>
              <a:off x="3192733" y="3800475"/>
              <a:ext cx="89550" cy="58617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图片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153" y="2536094"/>
            <a:ext cx="5615283" cy="350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文本框 12"/>
          <p:cNvSpPr txBox="1"/>
          <p:nvPr/>
        </p:nvSpPr>
        <p:spPr>
          <a:xfrm>
            <a:off x="7511781" y="2761069"/>
            <a:ext cx="987327" cy="3256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kumimoji="1" lang="en-US" altLang="zh-CN" sz="1200" b="1" dirty="0" smtClean="0"/>
              <a:t>sacrificial </a:t>
            </a:r>
            <a:r>
              <a:rPr kumimoji="1" lang="en-US" altLang="zh-CN" sz="1200" b="1" dirty="0" err="1" smtClean="0"/>
              <a:t>undulator</a:t>
            </a:r>
            <a:endParaRPr kumimoji="1" lang="zh-CN" altLang="en-US" sz="1200" b="1" dirty="0" err="1" smtClean="0"/>
          </a:p>
        </p:txBody>
      </p:sp>
      <p:cxnSp>
        <p:nvCxnSpPr>
          <p:cNvPr id="14" name="直线箭头连接符 13"/>
          <p:cNvCxnSpPr/>
          <p:nvPr/>
        </p:nvCxnSpPr>
        <p:spPr>
          <a:xfrm flipH="1">
            <a:off x="7394297" y="3020602"/>
            <a:ext cx="213758" cy="1445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7665747" y="3172949"/>
            <a:ext cx="987327" cy="3256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kumimoji="1" lang="en-US" altLang="zh-CN" sz="1200" b="1" dirty="0" smtClean="0"/>
              <a:t>1</a:t>
            </a:r>
            <a:r>
              <a:rPr kumimoji="1" lang="en-US" altLang="zh-CN" sz="1200" b="1" baseline="30000" dirty="0" smtClean="0"/>
              <a:t>st</a:t>
            </a:r>
            <a:r>
              <a:rPr kumimoji="1" lang="en-US" altLang="zh-CN" sz="1200" b="1" dirty="0" smtClean="0"/>
              <a:t> </a:t>
            </a:r>
            <a:r>
              <a:rPr kumimoji="1" lang="en-US" altLang="zh-CN" sz="1200" b="1" dirty="0" err="1" smtClean="0"/>
              <a:t>undulator</a:t>
            </a:r>
            <a:endParaRPr kumimoji="1" lang="zh-CN" altLang="en-US" sz="1200" b="1" dirty="0" err="1" smtClean="0"/>
          </a:p>
        </p:txBody>
      </p:sp>
      <p:cxnSp>
        <p:nvCxnSpPr>
          <p:cNvPr id="16" name="直线箭头连接符 15"/>
          <p:cNvCxnSpPr>
            <a:stCxn id="15" idx="1"/>
          </p:cNvCxnSpPr>
          <p:nvPr/>
        </p:nvCxnSpPr>
        <p:spPr>
          <a:xfrm flipH="1">
            <a:off x="7498941" y="3335775"/>
            <a:ext cx="166806" cy="1549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1030253" y="3677866"/>
            <a:ext cx="987327" cy="3256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kumimoji="1" lang="en-US" altLang="zh-CN" sz="1200" b="1" dirty="0" smtClean="0"/>
              <a:t>sacrificial </a:t>
            </a:r>
            <a:r>
              <a:rPr kumimoji="1" lang="en-US" altLang="zh-CN" sz="1200" b="1" dirty="0" err="1" smtClean="0"/>
              <a:t>undulator</a:t>
            </a:r>
            <a:endParaRPr kumimoji="1" lang="zh-CN" altLang="en-US" sz="1200" b="1" dirty="0" err="1" smtClean="0"/>
          </a:p>
        </p:txBody>
      </p:sp>
      <p:cxnSp>
        <p:nvCxnSpPr>
          <p:cNvPr id="22" name="直线箭头连接符 21"/>
          <p:cNvCxnSpPr/>
          <p:nvPr/>
        </p:nvCxnSpPr>
        <p:spPr>
          <a:xfrm flipH="1" flipV="1">
            <a:off x="1048408" y="3490131"/>
            <a:ext cx="98349" cy="2208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1529480" y="3029453"/>
            <a:ext cx="987327" cy="3256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kumimoji="1" lang="en-US" altLang="zh-CN" sz="1200" b="1" dirty="0" smtClean="0"/>
              <a:t>1</a:t>
            </a:r>
            <a:r>
              <a:rPr kumimoji="1" lang="en-US" altLang="zh-CN" sz="1200" b="1" baseline="30000" dirty="0" smtClean="0"/>
              <a:t>st</a:t>
            </a:r>
            <a:r>
              <a:rPr kumimoji="1" lang="en-US" altLang="zh-CN" sz="1200" b="1" dirty="0" smtClean="0"/>
              <a:t> </a:t>
            </a:r>
            <a:r>
              <a:rPr kumimoji="1" lang="en-US" altLang="zh-CN" sz="1200" b="1" dirty="0" err="1" smtClean="0"/>
              <a:t>undulator</a:t>
            </a:r>
            <a:endParaRPr kumimoji="1" lang="zh-CN" altLang="en-US" sz="1200" b="1" dirty="0" err="1" smtClean="0"/>
          </a:p>
        </p:txBody>
      </p:sp>
      <p:cxnSp>
        <p:nvCxnSpPr>
          <p:cNvPr id="24" name="直线箭头连接符 23"/>
          <p:cNvCxnSpPr/>
          <p:nvPr/>
        </p:nvCxnSpPr>
        <p:spPr>
          <a:xfrm flipH="1">
            <a:off x="1399667" y="3192279"/>
            <a:ext cx="166806" cy="1549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042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1669" y="336312"/>
            <a:ext cx="10956924" cy="780540"/>
          </a:xfrm>
        </p:spPr>
        <p:txBody>
          <a:bodyPr/>
          <a:lstStyle/>
          <a:p>
            <a:r>
              <a:rPr kumimoji="1" lang="en-US" altLang="zh-CN" dirty="0" smtClean="0"/>
              <a:t>Lead shielding positions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3313" y="1363664"/>
            <a:ext cx="5717865" cy="3723671"/>
          </a:xfrm>
        </p:spPr>
        <p:txBody>
          <a:bodyPr/>
          <a:lstStyle/>
          <a:p>
            <a:r>
              <a:rPr kumimoji="1" lang="en-US" altLang="zh-CN" dirty="0" smtClean="0"/>
              <a:t>Shielding with 300mmX200mmX200mm lead block</a:t>
            </a:r>
          </a:p>
          <a:p>
            <a:r>
              <a:rPr kumimoji="1" lang="en-US" altLang="zh-CN" dirty="0" smtClean="0"/>
              <a:t>Position 1 (blue case): after the 1</a:t>
            </a:r>
            <a:r>
              <a:rPr kumimoji="1" lang="en-US" altLang="zh-CN" baseline="30000" dirty="0" smtClean="0"/>
              <a:t>st</a:t>
            </a:r>
            <a:r>
              <a:rPr kumimoji="1" lang="en-US" altLang="zh-CN" dirty="0" smtClean="0"/>
              <a:t> quad downstream of the 40To10 transition   </a:t>
            </a:r>
          </a:p>
          <a:p>
            <a:r>
              <a:rPr kumimoji="1" lang="en-US" altLang="zh-CN" dirty="0" smtClean="0"/>
              <a:t>Position 2 (red case): before the quad in front of the 1</a:t>
            </a:r>
            <a:r>
              <a:rPr kumimoji="1" lang="en-US" altLang="zh-CN" baseline="30000" dirty="0" smtClean="0"/>
              <a:t>st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undulator</a:t>
            </a:r>
            <a:endParaRPr kumimoji="1" lang="zh-CN" altLang="en-US" dirty="0"/>
          </a:p>
        </p:txBody>
      </p:sp>
      <p:pic>
        <p:nvPicPr>
          <p:cNvPr id="4" name="图片 3" descr="屏幕快照 2018-03-27 下午9.56.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712" y="895540"/>
            <a:ext cx="4866154" cy="2218560"/>
          </a:xfrm>
          <a:prstGeom prst="rect">
            <a:avLst/>
          </a:prstGeom>
          <a:ln w="28575" cmpd="sng">
            <a:solidFill>
              <a:srgbClr val="0000FF"/>
            </a:solidFill>
          </a:ln>
        </p:spPr>
      </p:pic>
      <p:pic>
        <p:nvPicPr>
          <p:cNvPr id="5" name="图片 4" descr="屏幕快照 2018-03-28 下午6.12.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44" y="3520025"/>
            <a:ext cx="4933380" cy="2105591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6884915" y="2578498"/>
            <a:ext cx="987327" cy="3256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kumimoji="1" lang="en-US" altLang="zh-CN" sz="1200" dirty="0" smtClean="0"/>
              <a:t>shielding position 1</a:t>
            </a:r>
            <a:endParaRPr kumimoji="1" lang="zh-CN" altLang="en-US" sz="1200" dirty="0" err="1" smtClean="0"/>
          </a:p>
        </p:txBody>
      </p:sp>
      <p:cxnSp>
        <p:nvCxnSpPr>
          <p:cNvPr id="7" name="直线箭头连接符 6"/>
          <p:cNvCxnSpPr/>
          <p:nvPr/>
        </p:nvCxnSpPr>
        <p:spPr>
          <a:xfrm flipV="1">
            <a:off x="7489619" y="2303979"/>
            <a:ext cx="89549" cy="3337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7061738" y="5287256"/>
            <a:ext cx="987327" cy="3256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kumimoji="1" lang="en-US" altLang="zh-CN" sz="1200" dirty="0" smtClean="0"/>
              <a:t>sacrificial </a:t>
            </a:r>
            <a:r>
              <a:rPr kumimoji="1" lang="en-US" altLang="zh-CN" sz="1200" dirty="0" err="1" smtClean="0"/>
              <a:t>undulator</a:t>
            </a:r>
            <a:endParaRPr kumimoji="1" lang="zh-CN" altLang="en-US" sz="1200" dirty="0" err="1" smtClean="0"/>
          </a:p>
        </p:txBody>
      </p:sp>
      <p:cxnSp>
        <p:nvCxnSpPr>
          <p:cNvPr id="10" name="直线箭头连接符 9"/>
          <p:cNvCxnSpPr/>
          <p:nvPr/>
        </p:nvCxnSpPr>
        <p:spPr>
          <a:xfrm flipV="1">
            <a:off x="7853683" y="5039444"/>
            <a:ext cx="83684" cy="282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0120435" y="4487129"/>
            <a:ext cx="987327" cy="3256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kumimoji="1" lang="en-US" altLang="zh-CN" sz="1200" dirty="0" smtClean="0"/>
              <a:t>1</a:t>
            </a:r>
            <a:r>
              <a:rPr kumimoji="1" lang="en-US" altLang="zh-CN" sz="1200" baseline="30000" dirty="0" smtClean="0"/>
              <a:t>st</a:t>
            </a:r>
            <a:r>
              <a:rPr kumimoji="1" lang="en-US" altLang="zh-CN" sz="1200" dirty="0" smtClean="0"/>
              <a:t> </a:t>
            </a:r>
            <a:r>
              <a:rPr kumimoji="1" lang="en-US" altLang="zh-CN" sz="1200" dirty="0" err="1" smtClean="0"/>
              <a:t>undulator</a:t>
            </a:r>
            <a:endParaRPr kumimoji="1" lang="zh-CN" altLang="en-US" sz="1200" dirty="0" err="1" smtClean="0"/>
          </a:p>
        </p:txBody>
      </p:sp>
      <p:cxnSp>
        <p:nvCxnSpPr>
          <p:cNvPr id="12" name="直线箭头连接符 11"/>
          <p:cNvCxnSpPr/>
          <p:nvPr/>
        </p:nvCxnSpPr>
        <p:spPr>
          <a:xfrm flipV="1">
            <a:off x="10790267" y="4180044"/>
            <a:ext cx="89549" cy="3337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9780794" y="3715991"/>
            <a:ext cx="987327" cy="3256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kumimoji="1" lang="en-US" altLang="zh-CN" sz="1200" dirty="0" smtClean="0"/>
              <a:t>shielding position 2</a:t>
            </a:r>
            <a:endParaRPr kumimoji="1" lang="zh-CN" altLang="en-US" sz="1200" dirty="0" err="1" smtClean="0"/>
          </a:p>
        </p:txBody>
      </p:sp>
      <p:cxnSp>
        <p:nvCxnSpPr>
          <p:cNvPr id="14" name="直线箭头连接符 13"/>
          <p:cNvCxnSpPr/>
          <p:nvPr/>
        </p:nvCxnSpPr>
        <p:spPr>
          <a:xfrm>
            <a:off x="10222681" y="3970654"/>
            <a:ext cx="173235" cy="2546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6443030" y="1338741"/>
            <a:ext cx="987327" cy="3256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kumimoji="1" lang="en-US" altLang="zh-CN" sz="1200" dirty="0" smtClean="0"/>
              <a:t>40 to 10 mm transition</a:t>
            </a:r>
            <a:endParaRPr kumimoji="1" lang="zh-CN" altLang="en-US" sz="1200" dirty="0" err="1" smtClean="0"/>
          </a:p>
        </p:txBody>
      </p:sp>
      <p:cxnSp>
        <p:nvCxnSpPr>
          <p:cNvPr id="19" name="直线箭头连接符 18"/>
          <p:cNvCxnSpPr/>
          <p:nvPr/>
        </p:nvCxnSpPr>
        <p:spPr>
          <a:xfrm>
            <a:off x="6708093" y="1636395"/>
            <a:ext cx="89550" cy="5861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9876209" y="1474859"/>
            <a:ext cx="987327" cy="3256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kumimoji="1" lang="en-US" altLang="zh-CN" sz="1200" dirty="0" smtClean="0"/>
              <a:t>sacrificial </a:t>
            </a:r>
            <a:r>
              <a:rPr kumimoji="1" lang="en-US" altLang="zh-CN" sz="1200" dirty="0" err="1" smtClean="0"/>
              <a:t>undulator</a:t>
            </a:r>
            <a:endParaRPr kumimoji="1" lang="zh-CN" altLang="en-US" sz="1200" dirty="0" err="1" smtClean="0"/>
          </a:p>
        </p:txBody>
      </p:sp>
      <p:cxnSp>
        <p:nvCxnSpPr>
          <p:cNvPr id="26" name="直线箭头连接符 25"/>
          <p:cNvCxnSpPr/>
          <p:nvPr/>
        </p:nvCxnSpPr>
        <p:spPr>
          <a:xfrm flipV="1">
            <a:off x="10668154" y="1227047"/>
            <a:ext cx="83684" cy="282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20180321_104618[1]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5" t="39778" r="55792" b="33556"/>
          <a:stretch/>
        </p:blipFill>
        <p:spPr>
          <a:xfrm rot="5400000">
            <a:off x="-1270" y="3983990"/>
            <a:ext cx="1981200" cy="1714500"/>
          </a:xfrm>
          <a:prstGeom prst="rect">
            <a:avLst/>
          </a:prstGeom>
        </p:spPr>
      </p:pic>
      <p:pic>
        <p:nvPicPr>
          <p:cNvPr id="15" name="图片 14" descr="20180321_104638[1]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5" t="45018" r="55781" b="17111"/>
          <a:stretch/>
        </p:blipFill>
        <p:spPr>
          <a:xfrm rot="5400000">
            <a:off x="2138716" y="3591524"/>
            <a:ext cx="2021844" cy="2519756"/>
          </a:xfrm>
          <a:prstGeom prst="rect">
            <a:avLst/>
          </a:prstGeom>
        </p:spPr>
      </p:pic>
      <p:pic>
        <p:nvPicPr>
          <p:cNvPr id="17" name="图片 16" descr="屏幕快照 2018-04-05 上午9.42.51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55"/>
          <a:stretch/>
        </p:blipFill>
        <p:spPr>
          <a:xfrm>
            <a:off x="4470400" y="3526558"/>
            <a:ext cx="1849120" cy="1512801"/>
          </a:xfrm>
          <a:prstGeom prst="rect">
            <a:avLst/>
          </a:prstGeom>
        </p:spPr>
      </p:pic>
      <p:pic>
        <p:nvPicPr>
          <p:cNvPr id="22" name="图片 21" descr="屏幕快照 2018-04-05 上午9.42.51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4" t="9508"/>
          <a:stretch/>
        </p:blipFill>
        <p:spPr>
          <a:xfrm>
            <a:off x="5029200" y="4795520"/>
            <a:ext cx="660400" cy="136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7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443828"/>
          </a:xfrm>
        </p:spPr>
        <p:txBody>
          <a:bodyPr/>
          <a:lstStyle/>
          <a:p>
            <a:r>
              <a:rPr kumimoji="1" lang="en-US" altLang="zh-CN" dirty="0" smtClean="0"/>
              <a:t>Dose distribution along </a:t>
            </a:r>
            <a:r>
              <a:rPr kumimoji="1" lang="en-US" altLang="zh-CN" dirty="0"/>
              <a:t>SASE1</a:t>
            </a:r>
            <a:endParaRPr kumimoji="1" lang="zh-CN" altLang="en-US" dirty="0"/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721195" y="4657266"/>
            <a:ext cx="11131280" cy="146421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kumimoji="1" lang="en-US" altLang="zh-CN" dirty="0" smtClean="0"/>
              <a:t>Almost no different with and w/o shielding</a:t>
            </a:r>
          </a:p>
          <a:p>
            <a:pPr>
              <a:spcBef>
                <a:spcPts val="600"/>
              </a:spcBef>
            </a:pPr>
            <a:r>
              <a:rPr kumimoji="1" lang="en-US" altLang="zh-CN" dirty="0" smtClean="0"/>
              <a:t>Losses mainly come from scattered e- with very small angle</a:t>
            </a:r>
            <a:endParaRPr kumimoji="1" lang="en-US" altLang="zh-CN" dirty="0"/>
          </a:p>
          <a:p>
            <a:pPr>
              <a:spcBef>
                <a:spcPts val="600"/>
              </a:spcBef>
            </a:pPr>
            <a:r>
              <a:rPr kumimoji="1" lang="en-US" altLang="zh-CN" dirty="0" smtClean="0"/>
              <a:t>Position 2 (upstream of the quad before the first </a:t>
            </a:r>
            <a:r>
              <a:rPr kumimoji="1" lang="en-US" altLang="zh-CN" dirty="0" err="1" smtClean="0"/>
              <a:t>undulator</a:t>
            </a:r>
            <a:r>
              <a:rPr kumimoji="1" lang="en-US" altLang="zh-CN" dirty="0" smtClean="0"/>
              <a:t>) is chosen for test</a:t>
            </a:r>
          </a:p>
          <a:p>
            <a:pPr>
              <a:spcBef>
                <a:spcPts val="600"/>
              </a:spcBef>
            </a:pPr>
            <a:r>
              <a:rPr kumimoji="1" lang="en-US" altLang="zh-CN" dirty="0" smtClean="0"/>
              <a:t>Shielding with thinner lead just in front of the </a:t>
            </a:r>
            <a:r>
              <a:rPr kumimoji="1" lang="en-US" altLang="zh-CN" dirty="0" err="1" smtClean="0"/>
              <a:t>undulator</a:t>
            </a:r>
            <a:r>
              <a:rPr kumimoji="1" lang="en-US" altLang="zh-CN" dirty="0" smtClean="0"/>
              <a:t> (downstream of the quad) will be considered</a:t>
            </a:r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4352744" y="470612"/>
            <a:ext cx="7706701" cy="37236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kumimoji="1" lang="en-US" altLang="zh-CN" dirty="0" smtClean="0"/>
          </a:p>
        </p:txBody>
      </p:sp>
      <p:pic>
        <p:nvPicPr>
          <p:cNvPr id="3" name="图片 2" descr="IMG_20180413_101801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922" y="800989"/>
            <a:ext cx="2892349" cy="3856465"/>
          </a:xfrm>
          <a:prstGeom prst="rect">
            <a:avLst/>
          </a:prstGeom>
        </p:spPr>
      </p:pic>
      <p:pic>
        <p:nvPicPr>
          <p:cNvPr id="9" name="图片 8" descr="Mean_sampler_comparison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86" y="1235008"/>
            <a:ext cx="5639629" cy="31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4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Dose distribution during normal operation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56378" y="3846645"/>
            <a:ext cx="5884447" cy="2098425"/>
          </a:xfrm>
        </p:spPr>
        <p:txBody>
          <a:bodyPr/>
          <a:lstStyle/>
          <a:p>
            <a:r>
              <a:rPr kumimoji="1" lang="en-US" altLang="zh-CN" dirty="0"/>
              <a:t>Dose distribution during the normal user operation, is quite different from the ones shown </a:t>
            </a:r>
            <a:r>
              <a:rPr kumimoji="1" lang="en-US" altLang="zh-CN" dirty="0" smtClean="0"/>
              <a:t>before. </a:t>
            </a:r>
            <a:endParaRPr kumimoji="1" lang="en-US" altLang="zh-CN" dirty="0"/>
          </a:p>
          <a:p>
            <a:r>
              <a:rPr kumimoji="1" lang="en-US" altLang="zh-CN" dirty="0"/>
              <a:t>The dose distribution can not be explained by the beam halo hitting the vacuum chamber transition</a:t>
            </a:r>
            <a:r>
              <a:rPr kumimoji="1" lang="en-US" altLang="zh-CN" dirty="0" smtClean="0"/>
              <a:t>.</a:t>
            </a:r>
          </a:p>
          <a:p>
            <a:r>
              <a:rPr kumimoji="1" lang="en-US" altLang="zh-CN" dirty="0" smtClean="0"/>
              <a:t>Can it be caused by the optics mismatch?</a:t>
            </a:r>
          </a:p>
        </p:txBody>
      </p:sp>
      <p:pic>
        <p:nvPicPr>
          <p:cNvPr id="4" name="图片 3" descr="屏幕快照 2018-04-22 下午7.13.5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8" y="1968864"/>
            <a:ext cx="5159186" cy="3839686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558" y="1121938"/>
            <a:ext cx="4315751" cy="24288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428646" y="3369462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kumimoji="1" lang="en-US" altLang="zh-CN" sz="1400" dirty="0" smtClean="0"/>
              <a:t>Plot from F. </a:t>
            </a:r>
            <a:r>
              <a:rPr lang="en-US" altLang="zh-CN" sz="1400" dirty="0"/>
              <a:t>Wolff-</a:t>
            </a:r>
            <a:r>
              <a:rPr lang="en-US" altLang="zh-CN" sz="1400" dirty="0" err="1"/>
              <a:t>Fabris</a:t>
            </a:r>
            <a:r>
              <a:rPr kumimoji="1" lang="en-US" altLang="zh-CN" sz="1400" dirty="0" smtClean="0"/>
              <a:t> </a:t>
            </a:r>
            <a:endParaRPr kumimoji="1" lang="zh-CN" alt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1271538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4448491" cy="780540"/>
          </a:xfrm>
        </p:spPr>
        <p:txBody>
          <a:bodyPr/>
          <a:lstStyle/>
          <a:p>
            <a:r>
              <a:rPr kumimoji="1" lang="en-US" altLang="zh-CN" dirty="0" smtClean="0"/>
              <a:t>Reminder: beam halo distributions measured so far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3890" y="2024065"/>
            <a:ext cx="4234414" cy="851215"/>
          </a:xfrm>
        </p:spPr>
        <p:txBody>
          <a:bodyPr/>
          <a:lstStyle/>
          <a:p>
            <a:r>
              <a:rPr kumimoji="1" lang="en-US" altLang="zh-CN" dirty="0" smtClean="0"/>
              <a:t>No measurable beam halo outside 20</a:t>
            </a:r>
            <a:r>
              <a:rPr kumimoji="1" lang="el-GR" altLang="zh-CN" dirty="0" smtClean="0"/>
              <a:t>σ</a:t>
            </a:r>
            <a:r>
              <a:rPr kumimoji="1" lang="en-US" altLang="zh-CN" dirty="0" smtClean="0"/>
              <a:t> after CL section (upstream and downstream of SASE1)</a:t>
            </a:r>
            <a:endParaRPr kumimoji="1" lang="zh-CN" altLang="en-US" dirty="0"/>
          </a:p>
        </p:txBody>
      </p:sp>
      <p:grpSp>
        <p:nvGrpSpPr>
          <p:cNvPr id="97" name="组 96"/>
          <p:cNvGrpSpPr/>
          <p:nvPr/>
        </p:nvGrpSpPr>
        <p:grpSpPr>
          <a:xfrm>
            <a:off x="4691524" y="926558"/>
            <a:ext cx="7081232" cy="2209878"/>
            <a:chOff x="4333933" y="852584"/>
            <a:chExt cx="7081232" cy="2209878"/>
          </a:xfrm>
        </p:grpSpPr>
        <p:grpSp>
          <p:nvGrpSpPr>
            <p:cNvPr id="60" name="组 59"/>
            <p:cNvGrpSpPr/>
            <p:nvPr/>
          </p:nvGrpSpPr>
          <p:grpSpPr>
            <a:xfrm>
              <a:off x="4333933" y="852584"/>
              <a:ext cx="7007242" cy="2209878"/>
              <a:chOff x="5324128" y="513080"/>
              <a:chExt cx="7007242" cy="2209878"/>
            </a:xfrm>
          </p:grpSpPr>
          <p:sp>
            <p:nvSpPr>
              <p:cNvPr id="5" name="内容占位符 2"/>
              <p:cNvSpPr txBox="1">
                <a:spLocks/>
              </p:cNvSpPr>
              <p:nvPr/>
            </p:nvSpPr>
            <p:spPr>
              <a:xfrm>
                <a:off x="5324128" y="716074"/>
                <a:ext cx="4305251" cy="775411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357188" indent="-357188" algn="l" defTabSz="914400" rtl="0" eaLnBrk="1" latinLnBrk="0" hangingPunct="1">
                  <a:lnSpc>
                    <a:spcPct val="114000"/>
                  </a:lnSpc>
                  <a:spcBef>
                    <a:spcPts val="1800"/>
                  </a:spcBef>
                  <a:buClr>
                    <a:schemeClr val="bg2"/>
                  </a:buClr>
                  <a:buFontTx/>
                  <a:buBlip>
                    <a:blip r:embed="rId2"/>
                  </a:buBlip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14375" indent="-357188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buClr>
                    <a:schemeClr val="accent2"/>
                  </a:buClr>
                  <a:buFontTx/>
                  <a:buBlip>
                    <a:blip r:embed="rId3"/>
                  </a:buBlip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82663" indent="-268288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buFont typeface="Arial" panose="020B0604020202020204" pitchFamily="34" charset="0"/>
                  <a:buChar char="►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2050" indent="-173038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47788" indent="-180975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kumimoji="1" lang="zh-CN" altLang="en-US" dirty="0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5556123" y="589920"/>
                <a:ext cx="5068139" cy="1664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b="1" dirty="0"/>
              </a:p>
            </p:txBody>
          </p:sp>
          <p:cxnSp>
            <p:nvCxnSpPr>
              <p:cNvPr id="7" name="直线连接符 6"/>
              <p:cNvCxnSpPr/>
              <p:nvPr/>
            </p:nvCxnSpPr>
            <p:spPr>
              <a:xfrm>
                <a:off x="7303807" y="1320896"/>
                <a:ext cx="404117" cy="268139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线连接符 7"/>
              <p:cNvCxnSpPr/>
              <p:nvPr/>
            </p:nvCxnSpPr>
            <p:spPr>
              <a:xfrm flipH="1">
                <a:off x="8300655" y="1110279"/>
                <a:ext cx="322561" cy="495243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Picture 2" descr="C:\Users\shanliu\Desktop\SASE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5974" b="60762"/>
              <a:stretch/>
            </p:blipFill>
            <p:spPr bwMode="auto">
              <a:xfrm>
                <a:off x="9540946" y="1371463"/>
                <a:ext cx="1350328" cy="4428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0" name="直线连接符 9"/>
              <p:cNvCxnSpPr/>
              <p:nvPr/>
            </p:nvCxnSpPr>
            <p:spPr>
              <a:xfrm flipV="1">
                <a:off x="7719547" y="1589386"/>
                <a:ext cx="2233811" cy="3371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矩形 10"/>
              <p:cNvSpPr/>
              <p:nvPr/>
            </p:nvSpPr>
            <p:spPr>
              <a:xfrm>
                <a:off x="7687819" y="1492223"/>
                <a:ext cx="118849" cy="193624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b="1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7283702" y="1224084"/>
                <a:ext cx="118849" cy="193624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b="1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7465060" y="1388108"/>
                <a:ext cx="118849" cy="127773"/>
              </a:xfrm>
              <a:prstGeom prst="rect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b="1"/>
              </a:p>
            </p:txBody>
          </p:sp>
          <p:sp>
            <p:nvSpPr>
              <p:cNvPr id="14" name="圆角矩形 13"/>
              <p:cNvSpPr/>
              <p:nvPr/>
            </p:nvSpPr>
            <p:spPr>
              <a:xfrm>
                <a:off x="7229079" y="1161738"/>
                <a:ext cx="695854" cy="511409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b="1"/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7494341" y="1115695"/>
                <a:ext cx="5107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1400" b="1" dirty="0" smtClean="0">
                    <a:latin typeface="Times"/>
                    <a:cs typeface="Times"/>
                  </a:rPr>
                  <a:t>CL</a:t>
                </a:r>
                <a:endParaRPr kumimoji="1" lang="zh-CN" altLang="en-US" sz="1400" b="1" dirty="0">
                  <a:latin typeface="Times"/>
                  <a:cs typeface="Time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8289226" y="858286"/>
                <a:ext cx="466794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1" lang="en-US" altLang="zh-CN" sz="1100" b="1" dirty="0" smtClean="0">
                    <a:latin typeface="Times"/>
                    <a:cs typeface="Times"/>
                  </a:rPr>
                  <a:t>1899</a:t>
                </a:r>
                <a:endParaRPr kumimoji="1" lang="en-US" altLang="zh-CN" sz="1100" b="1" dirty="0">
                  <a:latin typeface="Times"/>
                  <a:cs typeface="Times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8110488" y="694326"/>
                <a:ext cx="77714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1100" b="1" dirty="0" smtClean="0">
                    <a:latin typeface="Times"/>
                    <a:cs typeface="Times"/>
                  </a:rPr>
                  <a:t>WS. TL</a:t>
                </a:r>
                <a:endParaRPr kumimoji="1" lang="zh-CN" altLang="en-US" sz="1100" b="1" dirty="0">
                  <a:latin typeface="Times"/>
                  <a:cs typeface="Times"/>
                </a:endParaRPr>
              </a:p>
            </p:txBody>
          </p:sp>
          <p:grpSp>
            <p:nvGrpSpPr>
              <p:cNvPr id="18" name="组 17"/>
              <p:cNvGrpSpPr/>
              <p:nvPr/>
            </p:nvGrpSpPr>
            <p:grpSpPr>
              <a:xfrm>
                <a:off x="5363586" y="1154680"/>
                <a:ext cx="1967088" cy="258686"/>
                <a:chOff x="5862258" y="5019216"/>
                <a:chExt cx="1770089" cy="218273"/>
              </a:xfrm>
            </p:grpSpPr>
            <p:cxnSp>
              <p:nvCxnSpPr>
                <p:cNvPr id="19" name="直线连接符 18"/>
                <p:cNvCxnSpPr/>
                <p:nvPr/>
              </p:nvCxnSpPr>
              <p:spPr>
                <a:xfrm>
                  <a:off x="6027333" y="5142239"/>
                  <a:ext cx="1605014" cy="10713"/>
                </a:xfrm>
                <a:prstGeom prst="line">
                  <a:avLst/>
                </a:prstGeom>
                <a:ln w="3175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圆角矩形 19"/>
                <p:cNvSpPr/>
                <p:nvPr/>
              </p:nvSpPr>
              <p:spPr>
                <a:xfrm>
                  <a:off x="5862258" y="5019216"/>
                  <a:ext cx="483790" cy="218273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76200" cmpd="sng">
                  <a:solidFill>
                    <a:srgbClr val="EAE9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sz="1400" b="1" dirty="0" smtClean="0">
                      <a:latin typeface="Times"/>
                      <a:cs typeface="Times"/>
                    </a:rPr>
                    <a:t>L3</a:t>
                  </a:r>
                  <a:endParaRPr kumimoji="1" lang="zh-CN" altLang="en-US" sz="1400" b="1" dirty="0">
                    <a:latin typeface="Times"/>
                    <a:cs typeface="Times"/>
                  </a:endParaRPr>
                </a:p>
              </p:txBody>
            </p:sp>
          </p:grpSp>
          <p:grpSp>
            <p:nvGrpSpPr>
              <p:cNvPr id="21" name="组 20"/>
              <p:cNvGrpSpPr/>
              <p:nvPr/>
            </p:nvGrpSpPr>
            <p:grpSpPr>
              <a:xfrm>
                <a:off x="8448279" y="964547"/>
                <a:ext cx="1000180" cy="640733"/>
                <a:chOff x="8458200" y="1721467"/>
                <a:chExt cx="1000180" cy="640733"/>
              </a:xfrm>
            </p:grpSpPr>
            <p:cxnSp>
              <p:nvCxnSpPr>
                <p:cNvPr id="22" name="直线连接符 21"/>
                <p:cNvCxnSpPr/>
                <p:nvPr/>
              </p:nvCxnSpPr>
              <p:spPr>
                <a:xfrm flipH="1">
                  <a:off x="8458200" y="2044700"/>
                  <a:ext cx="457200" cy="317500"/>
                </a:xfrm>
                <a:prstGeom prst="line">
                  <a:avLst/>
                </a:prstGeom>
                <a:ln w="3175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文本框 22"/>
                <p:cNvSpPr txBox="1"/>
                <p:nvPr/>
              </p:nvSpPr>
              <p:spPr>
                <a:xfrm>
                  <a:off x="8933505" y="1871495"/>
                  <a:ext cx="46679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zh-CN" sz="1100" b="1" dirty="0" smtClean="0">
                      <a:latin typeface="Times"/>
                      <a:cs typeface="Times"/>
                    </a:rPr>
                    <a:t>1929</a:t>
                  </a:r>
                  <a:endParaRPr kumimoji="1" lang="zh-CN" altLang="en-US" sz="1100" b="1" dirty="0">
                    <a:latin typeface="Times"/>
                    <a:cs typeface="Times"/>
                  </a:endParaRPr>
                </a:p>
              </p:txBody>
            </p:sp>
            <p:sp>
              <p:nvSpPr>
                <p:cNvPr id="24" name="圆角矩形 23"/>
                <p:cNvSpPr/>
                <p:nvPr/>
              </p:nvSpPr>
              <p:spPr>
                <a:xfrm>
                  <a:off x="8878485" y="1736598"/>
                  <a:ext cx="561277" cy="345520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b="1"/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>
                  <a:off x="8797967" y="1721467"/>
                  <a:ext cx="660413" cy="2616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kumimoji="1" lang="en-US" altLang="zh-CN" sz="1100" b="1" dirty="0" smtClean="0">
                      <a:latin typeface="Times"/>
                      <a:cs typeface="Times"/>
                    </a:rPr>
                    <a:t>WS. TL</a:t>
                  </a:r>
                  <a:endParaRPr kumimoji="1" lang="en-US" altLang="zh-CN" sz="1100" b="1" dirty="0">
                    <a:latin typeface="Times"/>
                    <a:cs typeface="Times"/>
                  </a:endParaRPr>
                </a:p>
              </p:txBody>
            </p:sp>
          </p:grpSp>
          <p:sp>
            <p:nvSpPr>
              <p:cNvPr id="26" name="圆角矩形 25"/>
              <p:cNvSpPr/>
              <p:nvPr/>
            </p:nvSpPr>
            <p:spPr>
              <a:xfrm>
                <a:off x="8193007" y="739536"/>
                <a:ext cx="641271" cy="34552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b="1"/>
              </a:p>
            </p:txBody>
          </p:sp>
          <p:grpSp>
            <p:nvGrpSpPr>
              <p:cNvPr id="27" name="组 26"/>
              <p:cNvGrpSpPr/>
              <p:nvPr/>
            </p:nvGrpSpPr>
            <p:grpSpPr>
              <a:xfrm>
                <a:off x="6035279" y="513080"/>
                <a:ext cx="1156343" cy="1397000"/>
                <a:chOff x="1524000" y="2082800"/>
                <a:chExt cx="1156343" cy="1397000"/>
              </a:xfrm>
            </p:grpSpPr>
            <p:cxnSp>
              <p:nvCxnSpPr>
                <p:cNvPr id="28" name="直线连接符 27"/>
                <p:cNvCxnSpPr/>
                <p:nvPr/>
              </p:nvCxnSpPr>
              <p:spPr>
                <a:xfrm flipH="1">
                  <a:off x="1828800" y="2654300"/>
                  <a:ext cx="279400" cy="228600"/>
                </a:xfrm>
                <a:prstGeom prst="line">
                  <a:avLst/>
                </a:prstGeom>
                <a:ln w="3175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文本框 28"/>
                <p:cNvSpPr txBox="1"/>
                <p:nvPr/>
              </p:nvSpPr>
              <p:spPr>
                <a:xfrm>
                  <a:off x="2071526" y="2414554"/>
                  <a:ext cx="46679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zh-CN" sz="1100" b="1" dirty="0" smtClean="0">
                      <a:latin typeface="Times"/>
                      <a:cs typeface="Times"/>
                    </a:rPr>
                    <a:t>1597</a:t>
                  </a:r>
                  <a:endParaRPr kumimoji="1" lang="zh-CN" altLang="en-US" sz="1100" b="1" dirty="0">
                    <a:latin typeface="Times"/>
                    <a:cs typeface="Times"/>
                  </a:endParaRPr>
                </a:p>
              </p:txBody>
            </p:sp>
            <p:sp>
              <p:nvSpPr>
                <p:cNvPr id="30" name="圆角矩形 29"/>
                <p:cNvSpPr/>
                <p:nvPr/>
              </p:nvSpPr>
              <p:spPr>
                <a:xfrm>
                  <a:off x="2029079" y="2291297"/>
                  <a:ext cx="561277" cy="345520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b="1"/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1927997" y="2263466"/>
                  <a:ext cx="752346" cy="2616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kumimoji="1" lang="en-US" altLang="zh-CN" sz="1100" b="1" dirty="0" smtClean="0">
                      <a:latin typeface="Times"/>
                      <a:cs typeface="Times"/>
                    </a:rPr>
                    <a:t>WS. L3</a:t>
                  </a:r>
                  <a:endParaRPr kumimoji="1" lang="en-US" altLang="zh-CN" sz="1100" b="1" dirty="0">
                    <a:latin typeface="Times"/>
                    <a:cs typeface="Times"/>
                  </a:endParaRPr>
                </a:p>
              </p:txBody>
            </p:sp>
            <p:sp>
              <p:nvSpPr>
                <p:cNvPr id="32" name="矩形 31"/>
                <p:cNvSpPr/>
                <p:nvPr/>
              </p:nvSpPr>
              <p:spPr bwMode="auto">
                <a:xfrm>
                  <a:off x="1524000" y="2082800"/>
                  <a:ext cx="1143000" cy="1397000"/>
                </a:xfrm>
                <a:prstGeom prst="rect">
                  <a:avLst/>
                </a:prstGeom>
                <a:noFill/>
                <a:ln w="285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268288" marR="0" indent="-268288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Font typeface="Wingdings" pitchFamily="2" charset="2"/>
                    <a:buChar char="n"/>
                    <a:tabLst/>
                  </a:pPr>
                  <a:endParaRPr kumimoji="0" lang="zh-CN" altLang="en-US" sz="2000" b="0" i="0" u="none" strike="noStrike" cap="none" normalizeH="0" baseline="0" smtClean="0">
                    <a:ln>
                      <a:noFill/>
                    </a:ln>
                    <a:solidFill>
                      <a:schemeClr val="accent3"/>
                    </a:solidFill>
                    <a:effectLst/>
                    <a:latin typeface="Arial" charset="0"/>
                    <a:ea typeface="ＭＳ Ｐゴシック" pitchFamily="112" charset="-128"/>
                  </a:endParaRPr>
                </a:p>
              </p:txBody>
            </p:sp>
          </p:grpSp>
          <p:sp>
            <p:nvSpPr>
              <p:cNvPr id="33" name="矩形 32"/>
              <p:cNvSpPr/>
              <p:nvPr/>
            </p:nvSpPr>
            <p:spPr bwMode="auto">
              <a:xfrm>
                <a:off x="8035977" y="583648"/>
                <a:ext cx="1580702" cy="1504232"/>
              </a:xfrm>
              <a:prstGeom prst="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8288" marR="0" indent="-268288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zh-CN" altLang="en-US" sz="2000" b="0" i="0" u="none" strike="noStrike" cap="none" normalizeH="0" baseline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grpSp>
            <p:nvGrpSpPr>
              <p:cNvPr id="34" name="组 33"/>
              <p:cNvGrpSpPr/>
              <p:nvPr/>
            </p:nvGrpSpPr>
            <p:grpSpPr>
              <a:xfrm>
                <a:off x="8907323" y="1592822"/>
                <a:ext cx="588132" cy="526080"/>
                <a:chOff x="4942144" y="3365742"/>
                <a:chExt cx="588132" cy="526080"/>
              </a:xfrm>
            </p:grpSpPr>
            <p:sp>
              <p:nvSpPr>
                <p:cNvPr id="35" name="文本框 34"/>
                <p:cNvSpPr txBox="1"/>
                <p:nvPr/>
              </p:nvSpPr>
              <p:spPr>
                <a:xfrm>
                  <a:off x="4998087" y="3460935"/>
                  <a:ext cx="50598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zh-CN" sz="1100" b="1" dirty="0" smtClean="0">
                      <a:latin typeface="Times"/>
                      <a:cs typeface="Times"/>
                    </a:rPr>
                    <a:t>BLM</a:t>
                  </a:r>
                  <a:endParaRPr kumimoji="1" lang="en-US" altLang="zh-CN" sz="1100" b="1" dirty="0">
                    <a:latin typeface="Times"/>
                    <a:cs typeface="Times"/>
                  </a:endParaRPr>
                </a:p>
                <a:p>
                  <a:pPr algn="ctr"/>
                  <a:r>
                    <a:rPr kumimoji="1" lang="en-US" altLang="zh-CN" sz="1100" b="1" dirty="0" smtClean="0">
                      <a:latin typeface="Times"/>
                      <a:cs typeface="Times"/>
                    </a:rPr>
                    <a:t>1982</a:t>
                  </a:r>
                  <a:endParaRPr kumimoji="1" lang="zh-CN" altLang="en-US" sz="1100" b="1" dirty="0">
                    <a:latin typeface="Times"/>
                    <a:cs typeface="Times"/>
                  </a:endParaRPr>
                </a:p>
              </p:txBody>
            </p:sp>
            <p:cxnSp>
              <p:nvCxnSpPr>
                <p:cNvPr id="36" name="直线连接符 35"/>
                <p:cNvCxnSpPr/>
                <p:nvPr/>
              </p:nvCxnSpPr>
              <p:spPr>
                <a:xfrm flipH="1" flipV="1">
                  <a:off x="4942144" y="3365742"/>
                  <a:ext cx="262518" cy="153564"/>
                </a:xfrm>
                <a:prstGeom prst="line">
                  <a:avLst/>
                </a:prstGeom>
                <a:ln w="3175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圆角矩形 36"/>
                <p:cNvSpPr/>
                <p:nvPr/>
              </p:nvSpPr>
              <p:spPr>
                <a:xfrm>
                  <a:off x="4991170" y="3503713"/>
                  <a:ext cx="539106" cy="326061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b="1"/>
                </a:p>
              </p:txBody>
            </p:sp>
          </p:grpSp>
          <p:grpSp>
            <p:nvGrpSpPr>
              <p:cNvPr id="38" name="组 37"/>
              <p:cNvGrpSpPr/>
              <p:nvPr/>
            </p:nvGrpSpPr>
            <p:grpSpPr>
              <a:xfrm>
                <a:off x="6583223" y="1326122"/>
                <a:ext cx="588132" cy="564180"/>
                <a:chOff x="1970344" y="2946642"/>
                <a:chExt cx="588132" cy="564180"/>
              </a:xfrm>
            </p:grpSpPr>
            <p:sp>
              <p:nvSpPr>
                <p:cNvPr id="39" name="文本框 38"/>
                <p:cNvSpPr txBox="1"/>
                <p:nvPr/>
              </p:nvSpPr>
              <p:spPr>
                <a:xfrm>
                  <a:off x="2026287" y="3079935"/>
                  <a:ext cx="50598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zh-CN" sz="1100" b="1" dirty="0" smtClean="0">
                      <a:latin typeface="Times"/>
                      <a:cs typeface="Times"/>
                    </a:rPr>
                    <a:t>BLM</a:t>
                  </a:r>
                  <a:endParaRPr kumimoji="1" lang="en-US" altLang="zh-CN" sz="1100" b="1" dirty="0">
                    <a:latin typeface="Times"/>
                    <a:cs typeface="Times"/>
                  </a:endParaRPr>
                </a:p>
                <a:p>
                  <a:pPr algn="ctr"/>
                  <a:r>
                    <a:rPr kumimoji="1" lang="en-US" altLang="zh-CN" sz="1100" b="1" dirty="0" smtClean="0">
                      <a:latin typeface="Times"/>
                      <a:cs typeface="Times"/>
                    </a:rPr>
                    <a:t>1660</a:t>
                  </a:r>
                  <a:endParaRPr kumimoji="1" lang="zh-CN" altLang="en-US" sz="1100" b="1" dirty="0">
                    <a:latin typeface="Times"/>
                    <a:cs typeface="Times"/>
                  </a:endParaRPr>
                </a:p>
              </p:txBody>
            </p:sp>
            <p:cxnSp>
              <p:nvCxnSpPr>
                <p:cNvPr id="40" name="直线连接符 39"/>
                <p:cNvCxnSpPr/>
                <p:nvPr/>
              </p:nvCxnSpPr>
              <p:spPr>
                <a:xfrm flipH="1" flipV="1">
                  <a:off x="1970344" y="2946642"/>
                  <a:ext cx="262518" cy="153564"/>
                </a:xfrm>
                <a:prstGeom prst="line">
                  <a:avLst/>
                </a:prstGeom>
                <a:ln w="3175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圆角矩形 40"/>
                <p:cNvSpPr/>
                <p:nvPr/>
              </p:nvSpPr>
              <p:spPr>
                <a:xfrm>
                  <a:off x="2019370" y="3135413"/>
                  <a:ext cx="539106" cy="326061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b="1"/>
                </a:p>
              </p:txBody>
            </p:sp>
          </p:grpSp>
          <p:pic>
            <p:nvPicPr>
              <p:cNvPr id="44" name="Picture 2" descr="C:\Users\shanliu\Desktop\SASE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5974" b="60762"/>
              <a:stretch/>
            </p:blipFill>
            <p:spPr bwMode="auto">
              <a:xfrm rot="2830133">
                <a:off x="10914982" y="1966575"/>
                <a:ext cx="927098" cy="3040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5" name="直线连接符 44"/>
              <p:cNvCxnSpPr/>
              <p:nvPr/>
            </p:nvCxnSpPr>
            <p:spPr>
              <a:xfrm>
                <a:off x="10893769" y="1572956"/>
                <a:ext cx="801343" cy="898743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圆角矩形 45"/>
              <p:cNvSpPr/>
              <p:nvPr/>
            </p:nvSpPr>
            <p:spPr>
              <a:xfrm>
                <a:off x="11089464" y="880036"/>
                <a:ext cx="1222203" cy="354966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b="1"/>
              </a:p>
            </p:txBody>
          </p:sp>
          <p:grpSp>
            <p:nvGrpSpPr>
              <p:cNvPr id="47" name="组 46"/>
              <p:cNvGrpSpPr/>
              <p:nvPr/>
            </p:nvGrpSpPr>
            <p:grpSpPr>
              <a:xfrm flipH="1">
                <a:off x="10961970" y="1239519"/>
                <a:ext cx="996350" cy="428790"/>
                <a:chOff x="5462533" y="4670000"/>
                <a:chExt cx="1679092" cy="595663"/>
              </a:xfrm>
            </p:grpSpPr>
            <p:cxnSp>
              <p:nvCxnSpPr>
                <p:cNvPr id="48" name="直线连接符 47"/>
                <p:cNvCxnSpPr/>
                <p:nvPr/>
              </p:nvCxnSpPr>
              <p:spPr>
                <a:xfrm>
                  <a:off x="5462533" y="4698228"/>
                  <a:ext cx="1633479" cy="533013"/>
                </a:xfrm>
                <a:prstGeom prst="line">
                  <a:avLst/>
                </a:prstGeom>
                <a:ln w="3175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线连接符 48"/>
                <p:cNvCxnSpPr/>
                <p:nvPr/>
              </p:nvCxnSpPr>
              <p:spPr>
                <a:xfrm>
                  <a:off x="6147416" y="4698228"/>
                  <a:ext cx="972557" cy="550336"/>
                </a:xfrm>
                <a:prstGeom prst="line">
                  <a:avLst/>
                </a:prstGeom>
                <a:ln w="3175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线连接符 49"/>
                <p:cNvCxnSpPr/>
                <p:nvPr/>
              </p:nvCxnSpPr>
              <p:spPr>
                <a:xfrm>
                  <a:off x="6678200" y="4670000"/>
                  <a:ext cx="463425" cy="595663"/>
                </a:xfrm>
                <a:prstGeom prst="line">
                  <a:avLst/>
                </a:prstGeom>
                <a:ln w="3175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" name="文本框 50"/>
              <p:cNvSpPr txBox="1"/>
              <p:nvPr/>
            </p:nvSpPr>
            <p:spPr>
              <a:xfrm>
                <a:off x="11461679" y="848938"/>
                <a:ext cx="63685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1100" b="1" dirty="0" smtClean="0">
                    <a:latin typeface="Times"/>
                    <a:cs typeface="Times"/>
                  </a:rPr>
                  <a:t>WS. T4</a:t>
                </a:r>
                <a:endParaRPr kumimoji="1" lang="zh-CN" altLang="en-US" sz="1100" b="1" dirty="0">
                  <a:latin typeface="Times"/>
                  <a:cs typeface="Times"/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11864576" y="994106"/>
                <a:ext cx="46679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1100" b="1" dirty="0" smtClean="0">
                    <a:latin typeface="Times"/>
                    <a:cs typeface="Times"/>
                  </a:rPr>
                  <a:t>2779</a:t>
                </a:r>
                <a:endParaRPr kumimoji="1" lang="zh-CN" altLang="en-US" sz="1100" b="1" dirty="0">
                  <a:latin typeface="Times"/>
                  <a:cs typeface="Times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11485017" y="998786"/>
                <a:ext cx="466794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1" lang="en-US" altLang="zh-CN" sz="1100" b="1" dirty="0" smtClean="0">
                    <a:latin typeface="Times"/>
                    <a:cs typeface="Times"/>
                  </a:rPr>
                  <a:t>2775</a:t>
                </a:r>
                <a:endParaRPr kumimoji="1" lang="en-US" altLang="zh-CN" sz="1100" b="1" dirty="0">
                  <a:latin typeface="Times"/>
                  <a:cs typeface="Times"/>
                </a:endParaRPr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11087689" y="1004311"/>
                <a:ext cx="46679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1100" b="1" dirty="0" smtClean="0">
                    <a:latin typeface="Times"/>
                    <a:cs typeface="Times"/>
                  </a:rPr>
                  <a:t>2718</a:t>
                </a:r>
                <a:endParaRPr kumimoji="1" lang="zh-CN" altLang="en-US" sz="1100" b="1" dirty="0">
                  <a:latin typeface="Times"/>
                  <a:cs typeface="Times"/>
                </a:endParaRP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 rot="2799597">
                <a:off x="11088493" y="1808558"/>
                <a:ext cx="914400" cy="91440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>
                  <a:lnSpc>
                    <a:spcPct val="112000"/>
                  </a:lnSpc>
                </a:pPr>
                <a:r>
                  <a:rPr kumimoji="1" lang="en-US" altLang="zh-CN" sz="1400" b="1" dirty="0" smtClean="0"/>
                  <a:t>SASE3</a:t>
                </a:r>
              </a:p>
              <a:p>
                <a:pPr>
                  <a:lnSpc>
                    <a:spcPct val="112000"/>
                  </a:lnSpc>
                </a:pPr>
                <a:endParaRPr kumimoji="1" lang="en-US" altLang="zh-CN" sz="1400" dirty="0" smtClean="0"/>
              </a:p>
              <a:p>
                <a:pPr>
                  <a:lnSpc>
                    <a:spcPct val="112000"/>
                  </a:lnSpc>
                </a:pPr>
                <a:endParaRPr kumimoji="1" lang="zh-CN" altLang="en-US" sz="1400" dirty="0" err="1" smtClean="0"/>
              </a:p>
            </p:txBody>
          </p:sp>
        </p:grpSp>
        <p:sp>
          <p:nvSpPr>
            <p:cNvPr id="61" name="矩形 60"/>
            <p:cNvSpPr/>
            <p:nvPr/>
          </p:nvSpPr>
          <p:spPr bwMode="auto">
            <a:xfrm>
              <a:off x="9913899" y="1034912"/>
              <a:ext cx="1501266" cy="190555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8919737" y="1396222"/>
              <a:ext cx="914400" cy="9144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kumimoji="1" lang="en-US" altLang="zh-CN" sz="1400" b="1" dirty="0" smtClean="0"/>
                <a:t>SASE1</a:t>
              </a:r>
            </a:p>
            <a:p>
              <a:pPr>
                <a:lnSpc>
                  <a:spcPct val="112000"/>
                </a:lnSpc>
              </a:pPr>
              <a:endParaRPr kumimoji="1" lang="en-US" altLang="zh-CN" sz="1400" dirty="0" smtClean="0"/>
            </a:p>
            <a:p>
              <a:pPr>
                <a:lnSpc>
                  <a:spcPct val="112000"/>
                </a:lnSpc>
              </a:pPr>
              <a:endParaRPr kumimoji="1" lang="zh-CN" altLang="en-US" sz="1400" dirty="0" err="1" smtClean="0"/>
            </a:p>
          </p:txBody>
        </p:sp>
      </p:grpSp>
      <p:grpSp>
        <p:nvGrpSpPr>
          <p:cNvPr id="70" name="组 69"/>
          <p:cNvGrpSpPr/>
          <p:nvPr/>
        </p:nvGrpSpPr>
        <p:grpSpPr>
          <a:xfrm>
            <a:off x="441564" y="3259337"/>
            <a:ext cx="3615244" cy="2522960"/>
            <a:chOff x="509909" y="3873502"/>
            <a:chExt cx="5039992" cy="2879996"/>
          </a:xfrm>
        </p:grpSpPr>
        <p:grpSp>
          <p:nvGrpSpPr>
            <p:cNvPr id="71" name="组 70"/>
            <p:cNvGrpSpPr>
              <a:grpSpLocks noChangeAspect="1"/>
            </p:cNvGrpSpPr>
            <p:nvPr/>
          </p:nvGrpSpPr>
          <p:grpSpPr>
            <a:xfrm>
              <a:off x="509909" y="3873502"/>
              <a:ext cx="5039992" cy="2879996"/>
              <a:chOff x="294009" y="2360424"/>
              <a:chExt cx="4151631" cy="2452875"/>
            </a:xfrm>
          </p:grpSpPr>
          <p:pic>
            <p:nvPicPr>
              <p:cNvPr id="73" name="图片 72" descr="1597_X_BLM1660_Oct_zoom.png"/>
              <p:cNvPicPr>
                <a:picLocks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4009" y="2360424"/>
                <a:ext cx="4151631" cy="2452875"/>
              </a:xfrm>
              <a:prstGeom prst="rect">
                <a:avLst/>
              </a:prstGeom>
              <a:ln w="28575" cmpd="sng">
                <a:solidFill>
                  <a:srgbClr val="0000FF"/>
                </a:solidFill>
              </a:ln>
            </p:spPr>
          </p:pic>
          <p:grpSp>
            <p:nvGrpSpPr>
              <p:cNvPr id="74" name="组 73"/>
              <p:cNvGrpSpPr/>
              <p:nvPr/>
            </p:nvGrpSpPr>
            <p:grpSpPr>
              <a:xfrm>
                <a:off x="2843377" y="2542417"/>
                <a:ext cx="982832" cy="2046208"/>
                <a:chOff x="9691807" y="613865"/>
                <a:chExt cx="982832" cy="1873367"/>
              </a:xfrm>
            </p:grpSpPr>
            <p:cxnSp>
              <p:nvCxnSpPr>
                <p:cNvPr id="78" name="直线连接符 77"/>
                <p:cNvCxnSpPr/>
                <p:nvPr/>
              </p:nvCxnSpPr>
              <p:spPr>
                <a:xfrm>
                  <a:off x="9744030" y="629734"/>
                  <a:ext cx="33126" cy="1857498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线连接符 78"/>
                <p:cNvCxnSpPr/>
                <p:nvPr/>
              </p:nvCxnSpPr>
              <p:spPr>
                <a:xfrm>
                  <a:off x="10404430" y="613865"/>
                  <a:ext cx="42260" cy="1774337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线箭头连接符 79"/>
                <p:cNvCxnSpPr/>
                <p:nvPr/>
              </p:nvCxnSpPr>
              <p:spPr>
                <a:xfrm>
                  <a:off x="9782130" y="1964702"/>
                  <a:ext cx="673100" cy="7338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矩形 80"/>
                <p:cNvSpPr/>
                <p:nvPr/>
              </p:nvSpPr>
              <p:spPr>
                <a:xfrm>
                  <a:off x="9691807" y="1526786"/>
                  <a:ext cx="982832" cy="36349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2000"/>
                    </a:lnSpc>
                  </a:pPr>
                  <a:r>
                    <a:rPr kumimoji="1" lang="en-US" altLang="zh-CN" dirty="0" smtClean="0">
                      <a:solidFill>
                        <a:srgbClr val="FF0000"/>
                      </a:solidFill>
                    </a:rPr>
                    <a:t>±20σ</a:t>
                  </a:r>
                  <a:r>
                    <a:rPr kumimoji="1" lang="en-US" altLang="zh-CN" baseline="-25000" dirty="0" smtClean="0">
                      <a:solidFill>
                        <a:srgbClr val="FF0000"/>
                      </a:solidFill>
                    </a:rPr>
                    <a:t>x</a:t>
                  </a:r>
                  <a:endParaRPr kumimoji="1" lang="zh-CN" altLang="en-US" baseline="-25000" dirty="0" err="1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75" name="矩形 74"/>
              <p:cNvSpPr/>
              <p:nvPr/>
            </p:nvSpPr>
            <p:spPr>
              <a:xfrm>
                <a:off x="1075510" y="3212216"/>
                <a:ext cx="895318" cy="3970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2000"/>
                  </a:lnSpc>
                </a:pPr>
                <a:r>
                  <a:rPr kumimoji="1" lang="en-US" altLang="zh-CN" dirty="0" smtClean="0"/>
                  <a:t>halo</a:t>
                </a:r>
                <a:endParaRPr kumimoji="1" lang="zh-CN" altLang="en-US" dirty="0" err="1"/>
              </a:p>
            </p:txBody>
          </p:sp>
          <p:cxnSp>
            <p:nvCxnSpPr>
              <p:cNvPr id="76" name="直线箭头连接符 75"/>
              <p:cNvCxnSpPr/>
              <p:nvPr/>
            </p:nvCxnSpPr>
            <p:spPr>
              <a:xfrm>
                <a:off x="1610065" y="3536469"/>
                <a:ext cx="364644" cy="21377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7" name="图片 76" descr="屏幕快照 2017-11-01 下午12.24.35.png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210"/>
              <a:stretch/>
            </p:blipFill>
            <p:spPr>
              <a:xfrm>
                <a:off x="889000" y="2587760"/>
                <a:ext cx="1739900" cy="441189"/>
              </a:xfrm>
              <a:prstGeom prst="rect">
                <a:avLst/>
              </a:prstGeom>
            </p:spPr>
          </p:pic>
        </p:grpSp>
        <p:pic>
          <p:nvPicPr>
            <p:cNvPr id="72" name="图片 71" descr="屏幕快照 2018-01-30 下午3.48.47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5" t="3922"/>
            <a:stretch/>
          </p:blipFill>
          <p:spPr>
            <a:xfrm>
              <a:off x="1230489" y="4103511"/>
              <a:ext cx="2240844" cy="671464"/>
            </a:xfrm>
            <a:prstGeom prst="rect">
              <a:avLst/>
            </a:prstGeom>
          </p:spPr>
        </p:pic>
      </p:grpSp>
      <p:grpSp>
        <p:nvGrpSpPr>
          <p:cNvPr id="96" name="组 95"/>
          <p:cNvGrpSpPr/>
          <p:nvPr/>
        </p:nvGrpSpPr>
        <p:grpSpPr>
          <a:xfrm>
            <a:off x="8199929" y="3254854"/>
            <a:ext cx="3723878" cy="2589088"/>
            <a:chOff x="7821596" y="3180079"/>
            <a:chExt cx="4020631" cy="2753359"/>
          </a:xfrm>
        </p:grpSpPr>
        <p:pic>
          <p:nvPicPr>
            <p:cNvPr id="4" name="图片 3" descr="2017-11-30T13-23-09-00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1596" y="3180079"/>
              <a:ext cx="4020631" cy="2753359"/>
            </a:xfrm>
            <a:prstGeom prst="rect">
              <a:avLst/>
            </a:prstGeom>
            <a:ln w="28575" cmpd="sng">
              <a:solidFill>
                <a:srgbClr val="000000"/>
              </a:solidFill>
            </a:ln>
          </p:spPr>
        </p:pic>
        <p:cxnSp>
          <p:nvCxnSpPr>
            <p:cNvPr id="82" name="直线连接符 81"/>
            <p:cNvCxnSpPr/>
            <p:nvPr/>
          </p:nvCxnSpPr>
          <p:spPr>
            <a:xfrm flipH="1">
              <a:off x="8421882" y="3376017"/>
              <a:ext cx="3536" cy="2319976"/>
            </a:xfrm>
            <a:prstGeom prst="line">
              <a:avLst/>
            </a:prstGeom>
            <a:ln w="38100" cmpd="sng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线箭头连接符 82"/>
            <p:cNvCxnSpPr/>
            <p:nvPr/>
          </p:nvCxnSpPr>
          <p:spPr>
            <a:xfrm flipV="1">
              <a:off x="8465307" y="5079543"/>
              <a:ext cx="3039255" cy="8516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矩形 83"/>
            <p:cNvSpPr/>
            <p:nvPr/>
          </p:nvSpPr>
          <p:spPr>
            <a:xfrm>
              <a:off x="9547291" y="4575766"/>
              <a:ext cx="1028981" cy="4661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2000"/>
                </a:lnSpc>
              </a:pPr>
              <a:r>
                <a:rPr kumimoji="1" lang="en-US" altLang="zh-CN" dirty="0" smtClean="0">
                  <a:solidFill>
                    <a:srgbClr val="FF0000"/>
                  </a:solidFill>
                </a:rPr>
                <a:t>±20σ</a:t>
              </a:r>
              <a:r>
                <a:rPr kumimoji="1" lang="en-US" altLang="zh-CN" baseline="-25000" dirty="0" smtClean="0">
                  <a:solidFill>
                    <a:srgbClr val="FF0000"/>
                  </a:solidFill>
                </a:rPr>
                <a:t>x</a:t>
              </a:r>
              <a:endParaRPr kumimoji="1" lang="zh-CN" altLang="en-US" baseline="-25000" dirty="0" err="1">
                <a:solidFill>
                  <a:srgbClr val="FF0000"/>
                </a:solidFill>
              </a:endParaRPr>
            </a:p>
          </p:txBody>
        </p:sp>
        <p:cxnSp>
          <p:nvCxnSpPr>
            <p:cNvPr id="86" name="直线连接符 85"/>
            <p:cNvCxnSpPr/>
            <p:nvPr/>
          </p:nvCxnSpPr>
          <p:spPr>
            <a:xfrm>
              <a:off x="11450876" y="3368140"/>
              <a:ext cx="34681" cy="2382165"/>
            </a:xfrm>
            <a:prstGeom prst="line">
              <a:avLst/>
            </a:prstGeom>
            <a:ln w="38100" cmpd="sng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组 88"/>
          <p:cNvGrpSpPr/>
          <p:nvPr/>
        </p:nvGrpSpPr>
        <p:grpSpPr>
          <a:xfrm>
            <a:off x="4204774" y="3217867"/>
            <a:ext cx="3774923" cy="2589087"/>
            <a:chOff x="6973261" y="609600"/>
            <a:chExt cx="4644000" cy="2880000"/>
          </a:xfrm>
        </p:grpSpPr>
        <p:pic>
          <p:nvPicPr>
            <p:cNvPr id="90" name="图片 89" descr="1899_X_4mm_ppt.png"/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3261" y="609600"/>
              <a:ext cx="4644000" cy="2880000"/>
            </a:xfrm>
            <a:prstGeom prst="rect">
              <a:avLst/>
            </a:prstGeom>
            <a:ln w="28575" cmpd="sng">
              <a:solidFill>
                <a:srgbClr val="FF0000"/>
              </a:solidFill>
            </a:ln>
          </p:spPr>
        </p:pic>
        <p:grpSp>
          <p:nvGrpSpPr>
            <p:cNvPr id="91" name="组 90"/>
            <p:cNvGrpSpPr/>
            <p:nvPr/>
          </p:nvGrpSpPr>
          <p:grpSpPr>
            <a:xfrm>
              <a:off x="9309099" y="885245"/>
              <a:ext cx="1761226" cy="2319311"/>
              <a:chOff x="11216386" y="538249"/>
              <a:chExt cx="2333625" cy="3218044"/>
            </a:xfrm>
          </p:grpSpPr>
          <p:cxnSp>
            <p:nvCxnSpPr>
              <p:cNvPr id="92" name="直线连接符 91"/>
              <p:cNvCxnSpPr/>
              <p:nvPr/>
            </p:nvCxnSpPr>
            <p:spPr>
              <a:xfrm flipH="1">
                <a:off x="11265598" y="538249"/>
                <a:ext cx="1292" cy="3218044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线连接符 92"/>
              <p:cNvCxnSpPr/>
              <p:nvPr/>
            </p:nvCxnSpPr>
            <p:spPr>
              <a:xfrm>
                <a:off x="13495237" y="554103"/>
                <a:ext cx="36618" cy="3163458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线箭头连接符 93"/>
              <p:cNvCxnSpPr/>
              <p:nvPr/>
            </p:nvCxnSpPr>
            <p:spPr>
              <a:xfrm>
                <a:off x="11216386" y="1688840"/>
                <a:ext cx="2333625" cy="2291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矩形 94"/>
              <p:cNvSpPr/>
              <p:nvPr/>
            </p:nvSpPr>
            <p:spPr>
              <a:xfrm>
                <a:off x="11911371" y="1165658"/>
                <a:ext cx="1194744" cy="1081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2000"/>
                  </a:lnSpc>
                </a:pPr>
                <a:r>
                  <a:rPr kumimoji="1" lang="en-US" altLang="zh-CN" sz="1600" dirty="0" smtClean="0">
                    <a:solidFill>
                      <a:srgbClr val="FF0000"/>
                    </a:solidFill>
                  </a:rPr>
                  <a:t>±20σ</a:t>
                </a:r>
                <a:r>
                  <a:rPr kumimoji="1" lang="en-US" altLang="zh-CN" sz="1600" baseline="-25000" dirty="0" smtClean="0">
                    <a:solidFill>
                      <a:srgbClr val="FF0000"/>
                    </a:solidFill>
                  </a:rPr>
                  <a:t>x</a:t>
                </a:r>
                <a:endParaRPr kumimoji="1" lang="zh-CN" altLang="en-US" sz="1600" baseline="-250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12000"/>
                  </a:lnSpc>
                </a:pPr>
                <a:endParaRPr kumimoji="1" lang="zh-CN" altLang="en-US" dirty="0" err="1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98" name="内容占位符 2"/>
          <p:cNvSpPr txBox="1">
            <a:spLocks/>
          </p:cNvSpPr>
          <p:nvPr/>
        </p:nvSpPr>
        <p:spPr>
          <a:xfrm>
            <a:off x="3351146" y="5979560"/>
            <a:ext cx="8609653" cy="5865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n"/>
            </a:pPr>
            <a:r>
              <a:rPr kumimoji="1" lang="en-US" altLang="zh-CN" dirty="0" smtClean="0"/>
              <a:t>Beam halo intensity : ~</a:t>
            </a:r>
            <a:r>
              <a:rPr kumimoji="1" lang="en-US" altLang="zh-CN" dirty="0"/>
              <a:t>15% (outside ±3</a:t>
            </a:r>
            <a:r>
              <a:rPr kumimoji="1" lang="el-GR" altLang="zh-CN" dirty="0"/>
              <a:t>σ</a:t>
            </a:r>
            <a:r>
              <a:rPr kumimoji="1" lang="en-US" altLang="zh-CN" dirty="0" smtClean="0"/>
              <a:t>) and ~10% (outside </a:t>
            </a:r>
            <a:r>
              <a:rPr kumimoji="1" lang="en-US" altLang="zh-CN" dirty="0"/>
              <a:t>±</a:t>
            </a:r>
            <a:r>
              <a:rPr kumimoji="1" lang="en-US" altLang="zh-CN" dirty="0" smtClean="0"/>
              <a:t>10</a:t>
            </a:r>
            <a:r>
              <a:rPr kumimoji="1" lang="el-GR" altLang="zh-CN" dirty="0" smtClean="0"/>
              <a:t>σ</a:t>
            </a:r>
            <a:r>
              <a:rPr kumimoji="1" lang="en-US" altLang="zh-CN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8135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9" y="377050"/>
            <a:ext cx="10956924" cy="780540"/>
          </a:xfrm>
        </p:spPr>
        <p:txBody>
          <a:bodyPr/>
          <a:lstStyle/>
          <a:p>
            <a:r>
              <a:rPr kumimoji="1" lang="en-US" altLang="zh-CN" dirty="0" smtClean="0"/>
              <a:t>Optics mismatch study</a:t>
            </a:r>
            <a:endParaRPr kumimoji="1" lang="zh-CN" altLang="en-US" dirty="0"/>
          </a:p>
        </p:txBody>
      </p:sp>
      <p:pic>
        <p:nvPicPr>
          <p:cNvPr id="6" name="图片 5" descr="屏幕快照 2018-04-22 下午7.10.2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"/>
          <a:stretch/>
        </p:blipFill>
        <p:spPr>
          <a:xfrm>
            <a:off x="345144" y="3311019"/>
            <a:ext cx="4205360" cy="3025638"/>
          </a:xfrm>
          <a:prstGeom prst="rect">
            <a:avLst/>
          </a:prstGeom>
        </p:spPr>
      </p:pic>
      <p:pic>
        <p:nvPicPr>
          <p:cNvPr id="7" name="图片 6" descr="屏幕快照 2018-04-23 下午4.26.1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1"/>
          <a:stretch/>
        </p:blipFill>
        <p:spPr>
          <a:xfrm>
            <a:off x="7400260" y="3409119"/>
            <a:ext cx="4311116" cy="302751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14417" y="1830766"/>
            <a:ext cx="2235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altLang="zh-CN" dirty="0" smtClean="0"/>
              <a:t>Design </a:t>
            </a:r>
            <a:r>
              <a:rPr lang="nb-NO" altLang="zh-CN" dirty="0" err="1" smtClean="0"/>
              <a:t>optics</a:t>
            </a:r>
            <a:r>
              <a:rPr lang="nb-NO" altLang="zh-CN" dirty="0" smtClean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nb-NO" altLang="zh-CN" dirty="0" err="1" smtClean="0"/>
              <a:t>betx</a:t>
            </a:r>
            <a:r>
              <a:rPr lang="nb-NO" altLang="zh-CN" dirty="0"/>
              <a:t>=</a:t>
            </a:r>
            <a:r>
              <a:rPr lang="nb-NO" altLang="zh-CN" dirty="0" smtClean="0"/>
              <a:t>26.830 m,</a:t>
            </a:r>
          </a:p>
          <a:p>
            <a:pPr marL="285750" indent="-285750">
              <a:buFont typeface="Arial"/>
              <a:buChar char="•"/>
            </a:pPr>
            <a:r>
              <a:rPr lang="nb-NO" altLang="zh-CN" dirty="0" err="1" smtClean="0"/>
              <a:t>alfx</a:t>
            </a:r>
            <a:r>
              <a:rPr lang="nb-NO" altLang="zh-CN" dirty="0"/>
              <a:t>=0.865</a:t>
            </a:r>
            <a:r>
              <a:rPr lang="nb-NO" altLang="zh-CN" dirty="0" smtClean="0"/>
              <a:t>,</a:t>
            </a:r>
          </a:p>
          <a:p>
            <a:pPr marL="285750" indent="-285750">
              <a:buFont typeface="Arial"/>
              <a:buChar char="•"/>
            </a:pPr>
            <a:r>
              <a:rPr lang="nb-NO" altLang="zh-CN" dirty="0" smtClean="0"/>
              <a:t>bety</a:t>
            </a:r>
            <a:r>
              <a:rPr lang="nb-NO" altLang="zh-CN" dirty="0"/>
              <a:t>= </a:t>
            </a:r>
            <a:r>
              <a:rPr lang="nb-NO" altLang="zh-CN" dirty="0" smtClean="0"/>
              <a:t>36.987 m,</a:t>
            </a:r>
          </a:p>
          <a:p>
            <a:pPr marL="285750" indent="-285750">
              <a:buFont typeface="Arial"/>
              <a:buChar char="•"/>
            </a:pPr>
            <a:r>
              <a:rPr lang="nb-NO" altLang="zh-CN" dirty="0" err="1" smtClean="0"/>
              <a:t>alfy</a:t>
            </a:r>
            <a:r>
              <a:rPr lang="nb-NO" altLang="zh-CN" dirty="0"/>
              <a:t>= -</a:t>
            </a:r>
            <a:r>
              <a:rPr lang="nb-NO" altLang="zh-CN" dirty="0" smtClean="0"/>
              <a:t>1.187</a:t>
            </a:r>
            <a:endParaRPr lang="nb-NO" altLang="zh-CN" dirty="0"/>
          </a:p>
        </p:txBody>
      </p:sp>
      <p:grpSp>
        <p:nvGrpSpPr>
          <p:cNvPr id="13" name="组 12"/>
          <p:cNvGrpSpPr/>
          <p:nvPr/>
        </p:nvGrpSpPr>
        <p:grpSpPr>
          <a:xfrm>
            <a:off x="3918591" y="2242082"/>
            <a:ext cx="3380327" cy="1331917"/>
            <a:chOff x="-302858" y="3749040"/>
            <a:chExt cx="4348937" cy="1889760"/>
          </a:xfrm>
        </p:grpSpPr>
        <p:pic>
          <p:nvPicPr>
            <p:cNvPr id="14" name="图片 13" descr="屏幕快照 2018-04-04 下午4.38.08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639" y="3749040"/>
              <a:ext cx="3090236" cy="1889760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-302858" y="3857891"/>
              <a:ext cx="987327" cy="32565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kumimoji="1" lang="en-US" altLang="zh-CN" sz="1200" dirty="0" smtClean="0"/>
                <a:t>40 to 10 mm transition</a:t>
              </a:r>
              <a:endParaRPr kumimoji="1" lang="zh-CN" altLang="en-US" sz="1200" dirty="0" err="1" smtClean="0"/>
            </a:p>
          </p:txBody>
        </p:sp>
        <p:cxnSp>
          <p:nvCxnSpPr>
            <p:cNvPr id="16" name="直线箭头连接符 15"/>
            <p:cNvCxnSpPr/>
            <p:nvPr/>
          </p:nvCxnSpPr>
          <p:spPr>
            <a:xfrm>
              <a:off x="1130253" y="4267835"/>
              <a:ext cx="89550" cy="58617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3058752" y="4884167"/>
              <a:ext cx="987327" cy="32565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kumimoji="1" lang="en-US" altLang="zh-CN" sz="1200" dirty="0" err="1"/>
                <a:t>u</a:t>
              </a:r>
              <a:r>
                <a:rPr kumimoji="1" lang="en-US" altLang="zh-CN" sz="1200" dirty="0" err="1" smtClean="0"/>
                <a:t>ndulator</a:t>
              </a:r>
              <a:r>
                <a:rPr kumimoji="1" lang="en-US" altLang="zh-CN" sz="1200" dirty="0" smtClean="0"/>
                <a:t> chamber</a:t>
              </a:r>
              <a:endParaRPr kumimoji="1" lang="zh-CN" altLang="en-US" sz="1200" dirty="0" err="1" smtClean="0"/>
            </a:p>
          </p:txBody>
        </p:sp>
        <p:cxnSp>
          <p:nvCxnSpPr>
            <p:cNvPr id="18" name="直线箭头连接符 17"/>
            <p:cNvCxnSpPr>
              <a:stCxn id="17" idx="0"/>
            </p:cNvCxnSpPr>
            <p:nvPr/>
          </p:nvCxnSpPr>
          <p:spPr>
            <a:xfrm flipH="1" flipV="1">
              <a:off x="3282283" y="4386647"/>
              <a:ext cx="270133" cy="4975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矩形 9"/>
          <p:cNvSpPr/>
          <p:nvPr/>
        </p:nvSpPr>
        <p:spPr>
          <a:xfrm>
            <a:off x="4555259" y="3935137"/>
            <a:ext cx="35356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altLang="zh-CN" dirty="0" err="1" smtClean="0"/>
              <a:t>Mismatched</a:t>
            </a:r>
            <a:r>
              <a:rPr lang="nb-NO" altLang="zh-CN" dirty="0" smtClean="0"/>
              <a:t> </a:t>
            </a:r>
            <a:r>
              <a:rPr lang="nb-NO" altLang="zh-CN" dirty="0" err="1" smtClean="0"/>
              <a:t>optics</a:t>
            </a:r>
            <a:r>
              <a:rPr lang="nb-NO" altLang="zh-CN" dirty="0" smtClean="0"/>
              <a:t> </a:t>
            </a:r>
            <a:r>
              <a:rPr lang="nb-NO" altLang="zh-CN" dirty="0"/>
              <a:t>(B</a:t>
            </a:r>
            <a:r>
              <a:rPr lang="nb-NO" altLang="zh-CN" baseline="-25000" dirty="0"/>
              <a:t>mag</a:t>
            </a:r>
            <a:r>
              <a:rPr lang="nb-NO" altLang="zh-CN" dirty="0">
                <a:latin typeface="ＭＳ ゴシック"/>
                <a:ea typeface="ＭＳ ゴシック"/>
                <a:cs typeface="ＭＳ ゴシック"/>
              </a:rPr>
              <a:t>≈</a:t>
            </a:r>
            <a:r>
              <a:rPr lang="nb-NO" altLang="zh-CN" dirty="0"/>
              <a:t>13) </a:t>
            </a:r>
            <a:r>
              <a:rPr lang="nb-NO" altLang="zh-CN" dirty="0" smtClean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nb-NO" altLang="zh-CN" dirty="0" err="1" smtClean="0"/>
              <a:t>betx</a:t>
            </a:r>
            <a:r>
              <a:rPr lang="nb-NO" altLang="zh-CN" dirty="0"/>
              <a:t>=</a:t>
            </a:r>
            <a:r>
              <a:rPr lang="nb-NO" altLang="zh-CN" dirty="0" smtClean="0"/>
              <a:t>26.830</a:t>
            </a:r>
            <a:r>
              <a:rPr lang="nb-NO" altLang="zh-CN" dirty="0" smtClean="0">
                <a:solidFill>
                  <a:srgbClr val="FF0000"/>
                </a:solidFill>
              </a:rPr>
              <a:t>x12 </a:t>
            </a:r>
            <a:r>
              <a:rPr lang="nb-NO" altLang="zh-CN" dirty="0" smtClean="0"/>
              <a:t>m,</a:t>
            </a:r>
          </a:p>
          <a:p>
            <a:pPr marL="285750" indent="-285750">
              <a:buFont typeface="Arial"/>
              <a:buChar char="•"/>
            </a:pPr>
            <a:r>
              <a:rPr lang="nb-NO" altLang="zh-CN" dirty="0" err="1" smtClean="0"/>
              <a:t>alfx</a:t>
            </a:r>
            <a:r>
              <a:rPr lang="nb-NO" altLang="zh-CN" dirty="0"/>
              <a:t>=0.865</a:t>
            </a:r>
            <a:r>
              <a:rPr lang="nb-NO" altLang="zh-CN" dirty="0" smtClean="0"/>
              <a:t>,</a:t>
            </a:r>
          </a:p>
          <a:p>
            <a:pPr marL="285750" indent="-285750">
              <a:buFont typeface="Arial"/>
              <a:buChar char="•"/>
            </a:pPr>
            <a:r>
              <a:rPr lang="nb-NO" altLang="zh-CN" dirty="0" smtClean="0"/>
              <a:t>bety=36.987</a:t>
            </a:r>
            <a:r>
              <a:rPr lang="nb-NO" altLang="zh-CN" dirty="0" smtClean="0">
                <a:solidFill>
                  <a:srgbClr val="FF0000"/>
                </a:solidFill>
              </a:rPr>
              <a:t>x12 </a:t>
            </a:r>
            <a:r>
              <a:rPr lang="nb-NO" altLang="zh-CN" dirty="0" smtClean="0"/>
              <a:t>m,</a:t>
            </a:r>
          </a:p>
          <a:p>
            <a:pPr marL="285750" indent="-285750">
              <a:buFont typeface="Arial"/>
              <a:buChar char="•"/>
            </a:pPr>
            <a:r>
              <a:rPr lang="nb-NO" altLang="zh-CN" dirty="0" err="1" smtClean="0"/>
              <a:t>alfy</a:t>
            </a:r>
            <a:r>
              <a:rPr lang="nb-NO" altLang="zh-CN" dirty="0"/>
              <a:t>= -</a:t>
            </a:r>
            <a:r>
              <a:rPr lang="nb-NO" altLang="zh-CN" dirty="0" smtClean="0"/>
              <a:t>1.187</a:t>
            </a:r>
            <a:endParaRPr lang="nb-NO" altLang="zh-CN" dirty="0"/>
          </a:p>
        </p:txBody>
      </p:sp>
      <p:pic>
        <p:nvPicPr>
          <p:cNvPr id="20" name="图片 19" descr="屏幕快照 2018-04-23 下午11.32.0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970" y="457471"/>
            <a:ext cx="3804391" cy="2823784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4637108" y="753358"/>
            <a:ext cx="35356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altLang="zh-CN" dirty="0" err="1" smtClean="0"/>
              <a:t>Mismatched</a:t>
            </a:r>
            <a:r>
              <a:rPr lang="nb-NO" altLang="zh-CN" dirty="0" smtClean="0"/>
              <a:t> </a:t>
            </a:r>
            <a:r>
              <a:rPr lang="nb-NO" altLang="zh-CN" dirty="0" err="1" smtClean="0"/>
              <a:t>optics</a:t>
            </a:r>
            <a:r>
              <a:rPr lang="nb-NO" altLang="zh-CN" dirty="0" smtClean="0"/>
              <a:t> </a:t>
            </a:r>
            <a:r>
              <a:rPr lang="nb-NO" altLang="zh-CN" dirty="0"/>
              <a:t>(B</a:t>
            </a:r>
            <a:r>
              <a:rPr lang="nb-NO" altLang="zh-CN" baseline="-25000" dirty="0"/>
              <a:t>mag</a:t>
            </a:r>
            <a:r>
              <a:rPr lang="nb-NO" altLang="zh-CN" dirty="0" smtClean="0">
                <a:latin typeface="ＭＳ ゴシック"/>
                <a:ea typeface="ＭＳ ゴシック"/>
                <a:cs typeface="ＭＳ ゴシック"/>
              </a:rPr>
              <a:t>≈</a:t>
            </a:r>
            <a:r>
              <a:rPr lang="nb-NO" altLang="zh-CN" dirty="0"/>
              <a:t>2</a:t>
            </a:r>
            <a:r>
              <a:rPr lang="nb-NO" altLang="zh-CN" dirty="0" smtClean="0"/>
              <a:t>) :</a:t>
            </a:r>
          </a:p>
          <a:p>
            <a:pPr marL="285750" indent="-285750">
              <a:buFont typeface="Arial"/>
              <a:buChar char="•"/>
            </a:pPr>
            <a:r>
              <a:rPr lang="nb-NO" altLang="zh-CN" dirty="0" err="1" smtClean="0"/>
              <a:t>betx</a:t>
            </a:r>
            <a:r>
              <a:rPr lang="nb-NO" altLang="zh-CN" dirty="0"/>
              <a:t>=</a:t>
            </a:r>
            <a:r>
              <a:rPr lang="nb-NO" altLang="zh-CN" dirty="0" smtClean="0"/>
              <a:t>26.830</a:t>
            </a:r>
            <a:r>
              <a:rPr lang="nb-NO" altLang="zh-CN" dirty="0" smtClean="0">
                <a:solidFill>
                  <a:srgbClr val="FF0000"/>
                </a:solidFill>
              </a:rPr>
              <a:t> </a:t>
            </a:r>
            <a:r>
              <a:rPr lang="nb-NO" altLang="zh-CN" dirty="0" smtClean="0"/>
              <a:t>m,</a:t>
            </a:r>
          </a:p>
          <a:p>
            <a:pPr marL="285750" indent="-285750">
              <a:buFont typeface="Arial"/>
              <a:buChar char="•"/>
            </a:pPr>
            <a:r>
              <a:rPr lang="nb-NO" altLang="zh-CN" dirty="0" err="1" smtClean="0"/>
              <a:t>alfx</a:t>
            </a:r>
            <a:r>
              <a:rPr lang="nb-NO" altLang="zh-CN" dirty="0"/>
              <a:t>=</a:t>
            </a:r>
            <a:r>
              <a:rPr lang="nb-NO" altLang="zh-CN" dirty="0" smtClean="0"/>
              <a:t>0.865 </a:t>
            </a:r>
            <a:r>
              <a:rPr lang="nb-NO" altLang="zh-CN" dirty="0" smtClean="0">
                <a:solidFill>
                  <a:srgbClr val="FF0000"/>
                </a:solidFill>
              </a:rPr>
              <a:t>+</a:t>
            </a:r>
            <a:r>
              <a:rPr lang="nb-NO" altLang="zh-CN" dirty="0">
                <a:solidFill>
                  <a:srgbClr val="FF0000"/>
                </a:solidFill>
              </a:rPr>
              <a:t>√</a:t>
            </a:r>
            <a:r>
              <a:rPr lang="nb-NO" altLang="zh-CN" dirty="0" smtClean="0">
                <a:solidFill>
                  <a:srgbClr val="FF0000"/>
                </a:solidFill>
              </a:rPr>
              <a:t>2</a:t>
            </a:r>
            <a:r>
              <a:rPr lang="nb-NO" altLang="zh-CN" dirty="0" smtClean="0"/>
              <a:t>,</a:t>
            </a:r>
          </a:p>
          <a:p>
            <a:pPr marL="285750" indent="-285750">
              <a:buFont typeface="Arial"/>
              <a:buChar char="•"/>
            </a:pPr>
            <a:r>
              <a:rPr lang="nb-NO" altLang="zh-CN" dirty="0" smtClean="0"/>
              <a:t>bety=36.987</a:t>
            </a:r>
            <a:r>
              <a:rPr lang="nb-NO" altLang="zh-CN" dirty="0" smtClean="0">
                <a:solidFill>
                  <a:srgbClr val="FF0000"/>
                </a:solidFill>
              </a:rPr>
              <a:t> </a:t>
            </a:r>
            <a:r>
              <a:rPr lang="nb-NO" altLang="zh-CN" dirty="0" smtClean="0"/>
              <a:t>m,</a:t>
            </a:r>
          </a:p>
          <a:p>
            <a:pPr marL="285750" indent="-285750">
              <a:buFont typeface="Arial"/>
              <a:buChar char="•"/>
            </a:pPr>
            <a:r>
              <a:rPr lang="nb-NO" altLang="zh-CN" dirty="0" err="1" smtClean="0"/>
              <a:t>alfy</a:t>
            </a:r>
            <a:r>
              <a:rPr lang="nb-NO" altLang="zh-CN" dirty="0"/>
              <a:t>= -</a:t>
            </a:r>
            <a:r>
              <a:rPr lang="nb-NO" altLang="zh-CN" dirty="0" smtClean="0"/>
              <a:t>1.187 </a:t>
            </a:r>
            <a:r>
              <a:rPr lang="nb-NO" altLang="zh-CN" dirty="0" smtClean="0">
                <a:solidFill>
                  <a:srgbClr val="FF0000"/>
                </a:solidFill>
              </a:rPr>
              <a:t>+√2</a:t>
            </a:r>
            <a:endParaRPr lang="nb-NO" altLang="zh-CN" dirty="0">
              <a:solidFill>
                <a:srgbClr val="FF0000"/>
              </a:solidFill>
            </a:endParaRPr>
          </a:p>
        </p:txBody>
      </p:sp>
      <p:pic>
        <p:nvPicPr>
          <p:cNvPr id="23" name="图片 22" descr="屏幕快照 2018-04-23 下午10.59.5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51" y="1179181"/>
            <a:ext cx="2997200" cy="711200"/>
          </a:xfrm>
          <a:prstGeom prst="rect">
            <a:avLst/>
          </a:prstGeom>
        </p:spPr>
      </p:pic>
      <p:cxnSp>
        <p:nvCxnSpPr>
          <p:cNvPr id="24" name="直线箭头连接符 23"/>
          <p:cNvCxnSpPr/>
          <p:nvPr/>
        </p:nvCxnSpPr>
        <p:spPr>
          <a:xfrm>
            <a:off x="8840815" y="4704362"/>
            <a:ext cx="1504348" cy="1232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8754495" y="4309835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kumimoji="1" lang="en-US" altLang="zh-CN" sz="1400" dirty="0" smtClean="0"/>
              <a:t>180° phase advance</a:t>
            </a:r>
            <a:endParaRPr kumimoji="1" lang="zh-CN" altLang="en-US" sz="1400" dirty="0" err="1" smtClean="0"/>
          </a:p>
        </p:txBody>
      </p:sp>
      <p:sp>
        <p:nvSpPr>
          <p:cNvPr id="26" name="文本框 25"/>
          <p:cNvSpPr txBox="1"/>
          <p:nvPr/>
        </p:nvSpPr>
        <p:spPr>
          <a:xfrm>
            <a:off x="9178170" y="3993733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kumimoji="1" lang="en-US" altLang="zh-CN" sz="1400" dirty="0" smtClean="0"/>
              <a:t>~ 100 m</a:t>
            </a:r>
            <a:endParaRPr kumimoji="1" lang="zh-CN" altLang="en-US" sz="1400" dirty="0" err="1" smtClean="0"/>
          </a:p>
        </p:txBody>
      </p:sp>
      <p:cxnSp>
        <p:nvCxnSpPr>
          <p:cNvPr id="27" name="直线箭头连接符 26"/>
          <p:cNvCxnSpPr/>
          <p:nvPr/>
        </p:nvCxnSpPr>
        <p:spPr>
          <a:xfrm>
            <a:off x="8746285" y="1205043"/>
            <a:ext cx="1504348" cy="1232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8659965" y="863439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kumimoji="1" lang="en-US" altLang="zh-CN" sz="1400" dirty="0" smtClean="0"/>
              <a:t>180° phase advance</a:t>
            </a:r>
            <a:endParaRPr kumimoji="1" lang="zh-CN" altLang="en-US" sz="1400" dirty="0" err="1" smtClean="0"/>
          </a:p>
        </p:txBody>
      </p:sp>
      <p:sp>
        <p:nvSpPr>
          <p:cNvPr id="29" name="文本框 28"/>
          <p:cNvSpPr txBox="1"/>
          <p:nvPr/>
        </p:nvSpPr>
        <p:spPr>
          <a:xfrm>
            <a:off x="9118915" y="128826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kumimoji="1" lang="en-US" altLang="zh-CN" sz="1400" dirty="0" smtClean="0"/>
              <a:t>~ 100 m</a:t>
            </a:r>
            <a:endParaRPr kumimoji="1" lang="zh-CN" alt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48015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XFEL_PowerPoint_16x9_v3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XFEL_PowerPoint_16x9.potx" id="{5D9E4C7F-CF90-47AA-9B5A-D1B8A1F64B49}" vid="{107EC11D-EED3-47DC-89A2-C8C245B9F565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XFEL_PowerPoint_16x9_v3.potx</Template>
  <TotalTime>0</TotalTime>
  <Words>761</Words>
  <Application>Microsoft Office PowerPoint</Application>
  <PresentationFormat>Custom</PresentationFormat>
  <Paragraphs>126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XFEL_PowerPoint_16x9_v3</vt:lpstr>
      <vt:lpstr>Update on BDSIM simulations</vt:lpstr>
      <vt:lpstr>Vacuum chamber transition near undulator</vt:lpstr>
      <vt:lpstr>Halo distribution</vt:lpstr>
      <vt:lpstr>Tracking results</vt:lpstr>
      <vt:lpstr>Lead shielding positions</vt:lpstr>
      <vt:lpstr>Dose distribution along SASE1</vt:lpstr>
      <vt:lpstr>Dose distribution during normal operation</vt:lpstr>
      <vt:lpstr>Reminder: beam halo distributions measured so far</vt:lpstr>
      <vt:lpstr>Optics mismatch study</vt:lpstr>
      <vt:lpstr>Optics mismatch study</vt:lpstr>
      <vt:lpstr>Conclusions and future plan</vt:lpstr>
      <vt:lpstr>  You are welcome to join!  Thank you!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 one line (or two lines)</dc:title>
  <dc:creator>Piergrossi, Joseph</dc:creator>
  <cp:lastModifiedBy>pflueger</cp:lastModifiedBy>
  <cp:revision>181</cp:revision>
  <dcterms:created xsi:type="dcterms:W3CDTF">2017-02-20T17:46:23Z</dcterms:created>
  <dcterms:modified xsi:type="dcterms:W3CDTF">2018-04-24T08:18:59Z</dcterms:modified>
</cp:coreProperties>
</file>