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5" r:id="rId3"/>
    <p:sldId id="266" r:id="rId4"/>
    <p:sldId id="267" r:id="rId5"/>
    <p:sldId id="268" r:id="rId6"/>
    <p:sldId id="269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9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Readiness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4338" y="1109663"/>
            <a:ext cx="8396287" cy="4932362"/>
          </a:xfrm>
        </p:spPr>
        <p:txBody>
          <a:bodyPr/>
          <a:lstStyle/>
          <a:p>
            <a:r>
              <a:rPr lang="en-US" sz="1860" dirty="0" smtClean="0"/>
              <a:t>floor </a:t>
            </a:r>
            <a:r>
              <a:rPr lang="en-US" sz="1860" dirty="0"/>
              <a:t>cutout for </a:t>
            </a:r>
            <a:r>
              <a:rPr lang="en-US" sz="1860" dirty="0" err="1"/>
              <a:t>hRIXS</a:t>
            </a:r>
            <a:r>
              <a:rPr lang="en-US" sz="1860" dirty="0"/>
              <a:t> spectrometer rail started / finish next Mo</a:t>
            </a:r>
          </a:p>
          <a:p>
            <a:r>
              <a:rPr lang="en-US" sz="1860" dirty="0" smtClean="0"/>
              <a:t>installation </a:t>
            </a:r>
            <a:r>
              <a:rPr lang="en-US" sz="1860" dirty="0"/>
              <a:t>and alignment of pillars for XGM finished</a:t>
            </a:r>
          </a:p>
          <a:p>
            <a:r>
              <a:rPr lang="en-US" sz="1860" dirty="0" smtClean="0"/>
              <a:t>DPS2 </a:t>
            </a:r>
            <a:r>
              <a:rPr lang="en-US" sz="1860" dirty="0"/>
              <a:t>finalized and measured, can be installed in the hutch</a:t>
            </a:r>
          </a:p>
          <a:p>
            <a:r>
              <a:rPr lang="en-US" sz="1860" dirty="0" smtClean="0"/>
              <a:t>FFT </a:t>
            </a:r>
            <a:r>
              <a:rPr lang="en-US" sz="1860" dirty="0"/>
              <a:t>sample environment components  </a:t>
            </a:r>
            <a:r>
              <a:rPr lang="en-US" sz="1860" dirty="0" smtClean="0"/>
              <a:t>installed: Diagnostic stage, 4 </a:t>
            </a:r>
            <a:r>
              <a:rPr lang="en-US" sz="1860" dirty="0"/>
              <a:t>slit guard </a:t>
            </a:r>
            <a:r>
              <a:rPr lang="en-US" sz="1860" dirty="0" smtClean="0"/>
              <a:t>stage, reflectometer stage, dc magnet, THz </a:t>
            </a:r>
            <a:r>
              <a:rPr lang="en-US" sz="1860" dirty="0"/>
              <a:t>mirror stage (excluding optic)</a:t>
            </a:r>
          </a:p>
          <a:p>
            <a:r>
              <a:rPr lang="en-US" sz="1860" dirty="0" smtClean="0"/>
              <a:t>FFT </a:t>
            </a:r>
            <a:r>
              <a:rPr lang="en-US" sz="1860" dirty="0"/>
              <a:t>system now on hold for the sample scanner stage in order to close the lid</a:t>
            </a:r>
          </a:p>
          <a:p>
            <a:r>
              <a:rPr lang="en-US" sz="1860" dirty="0" smtClean="0"/>
              <a:t>IM </a:t>
            </a:r>
            <a:r>
              <a:rPr lang="en-US" sz="1860" dirty="0"/>
              <a:t>installation ongoing</a:t>
            </a:r>
          </a:p>
          <a:p>
            <a:r>
              <a:rPr lang="en-US" sz="1860" dirty="0" err="1" smtClean="0"/>
              <a:t>Karabo</a:t>
            </a:r>
            <a:r>
              <a:rPr lang="en-US" sz="1860" dirty="0" smtClean="0"/>
              <a:t> </a:t>
            </a:r>
            <a:r>
              <a:rPr lang="en-US" sz="1860" dirty="0"/>
              <a:t>/ cable tests started with test box from SCS.</a:t>
            </a:r>
          </a:p>
          <a:p>
            <a:r>
              <a:rPr lang="en-US" sz="1860" dirty="0" smtClean="0"/>
              <a:t>KB </a:t>
            </a:r>
            <a:r>
              <a:rPr lang="en-US" sz="1860" dirty="0"/>
              <a:t>tank waits for bake-out rig from SPB (expected around mid May)</a:t>
            </a:r>
          </a:p>
          <a:p>
            <a:r>
              <a:rPr lang="en-US" sz="1860" dirty="0" smtClean="0"/>
              <a:t>KB </a:t>
            </a:r>
            <a:r>
              <a:rPr lang="en-US" sz="1860" dirty="0"/>
              <a:t>optics coating finished last week. focusing mirrors have been picked up in </a:t>
            </a:r>
            <a:r>
              <a:rPr lang="en-US" sz="1860" dirty="0" err="1"/>
              <a:t>Geesthacht</a:t>
            </a:r>
            <a:r>
              <a:rPr lang="en-US" sz="1860" dirty="0"/>
              <a:t> and will be delivered to Diamond light source for further testing</a:t>
            </a:r>
            <a:r>
              <a:rPr lang="en-US" sz="1860" dirty="0" smtClean="0"/>
              <a:t>.</a:t>
            </a:r>
            <a:r>
              <a:rPr lang="en-US" sz="1860" dirty="0"/>
              <a:t> </a:t>
            </a:r>
          </a:p>
          <a:p>
            <a:r>
              <a:rPr lang="en-US" sz="1860" dirty="0"/>
              <a:t>issues:</a:t>
            </a:r>
          </a:p>
          <a:p>
            <a:pPr lvl="1"/>
            <a:r>
              <a:rPr lang="en-US" sz="1860" dirty="0" smtClean="0"/>
              <a:t>grant </a:t>
            </a:r>
            <a:r>
              <a:rPr lang="en-US" sz="1860" dirty="0"/>
              <a:t>temporary access to hardware from CAS related to SCS instrumentation has been requested via ticket system:  NO response after two weeks!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2026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288" y="1042988"/>
            <a:ext cx="7972425" cy="4932362"/>
          </a:xfrm>
        </p:spPr>
        <p:txBody>
          <a:bodyPr/>
          <a:lstStyle/>
          <a:p>
            <a:pPr>
              <a:spcBef>
                <a:spcPts val="150"/>
              </a:spcBef>
            </a:pPr>
            <a:r>
              <a:rPr lang="en-GB" sz="1800" b="1" dirty="0"/>
              <a:t>2</a:t>
            </a:r>
            <a:r>
              <a:rPr lang="en-GB" sz="1800" b="1" baseline="30000" dirty="0"/>
              <a:t>nd</a:t>
            </a:r>
            <a:r>
              <a:rPr lang="en-GB" sz="1800" b="1" dirty="0"/>
              <a:t> AGIPD</a:t>
            </a:r>
          </a:p>
          <a:p>
            <a:pPr lvl="1">
              <a:spcBef>
                <a:spcPts val="150"/>
              </a:spcBef>
            </a:pPr>
            <a:r>
              <a:rPr lang="en-GB" sz="1800" dirty="0"/>
              <a:t>Motion system tests at CFEL on-going</a:t>
            </a:r>
            <a:endParaRPr lang="en-GB" sz="1800" b="1" dirty="0"/>
          </a:p>
          <a:p>
            <a:pPr>
              <a:spcBef>
                <a:spcPts val="150"/>
              </a:spcBef>
            </a:pPr>
            <a:r>
              <a:rPr lang="en-GB" sz="1800" b="1" dirty="0"/>
              <a:t>DSSC</a:t>
            </a:r>
          </a:p>
          <a:p>
            <a:pPr lvl="1"/>
            <a:r>
              <a:rPr lang="en-GB" sz="1800" dirty="0"/>
              <a:t>RGA of the vacuum vessel after cleaning at the limit of XFEL requirements, results get worse with motion system stages being installed</a:t>
            </a:r>
          </a:p>
          <a:p>
            <a:pPr lvl="1"/>
            <a:r>
              <a:rPr lang="en-GB" sz="1800" dirty="0"/>
              <a:t>Significant vacuum leak visible</a:t>
            </a:r>
          </a:p>
          <a:p>
            <a:pPr lvl="1"/>
            <a:r>
              <a:rPr lang="en-GB" sz="1800" dirty="0"/>
              <a:t>Results discussed with SCS and agreed on strategy</a:t>
            </a:r>
          </a:p>
          <a:p>
            <a:pPr lvl="1"/>
            <a:r>
              <a:rPr lang="en-GB" sz="1800" dirty="0"/>
              <a:t>Motion system actuators to be installed this week</a:t>
            </a:r>
          </a:p>
          <a:p>
            <a:pPr lvl="1"/>
            <a:r>
              <a:rPr lang="en-GB" sz="1800" dirty="0"/>
              <a:t>DAQ system for DSSC installed in HERA South, involved people are trained</a:t>
            </a:r>
          </a:p>
          <a:p>
            <a:pPr>
              <a:spcBef>
                <a:spcPts val="150"/>
              </a:spcBef>
            </a:pPr>
            <a:r>
              <a:rPr lang="en-GB" sz="1800" b="1" dirty="0" err="1"/>
              <a:t>FastCCD</a:t>
            </a:r>
            <a:endParaRPr lang="en-GB" sz="1800" b="1" dirty="0"/>
          </a:p>
          <a:p>
            <a:pPr lvl="1">
              <a:spcBef>
                <a:spcPts val="150"/>
              </a:spcBef>
            </a:pPr>
            <a:r>
              <a:rPr lang="en-GB" sz="1800" dirty="0"/>
              <a:t>New detector scientist M. Cascella started on 23</a:t>
            </a:r>
            <a:r>
              <a:rPr lang="en-GB" sz="1800" baseline="30000" dirty="0"/>
              <a:t>rd</a:t>
            </a:r>
            <a:r>
              <a:rPr lang="en-GB" sz="1800" dirty="0"/>
              <a:t> April</a:t>
            </a:r>
          </a:p>
          <a:p>
            <a:pPr lvl="1">
              <a:spcBef>
                <a:spcPts val="150"/>
              </a:spcBef>
            </a:pPr>
            <a:r>
              <a:rPr lang="en-GB" sz="1800" dirty="0"/>
              <a:t>Analysis of calibration data presently on-going</a:t>
            </a:r>
          </a:p>
          <a:p>
            <a:pPr>
              <a:spcBef>
                <a:spcPts val="150"/>
              </a:spcBef>
            </a:pPr>
            <a:r>
              <a:rPr lang="en-GB" sz="1800" b="1" dirty="0" err="1"/>
              <a:t>pnCCD</a:t>
            </a:r>
            <a:endParaRPr lang="en-GB" sz="1800" b="1" dirty="0"/>
          </a:p>
          <a:p>
            <a:pPr lvl="1">
              <a:spcBef>
                <a:spcPts val="150"/>
              </a:spcBef>
            </a:pPr>
            <a:r>
              <a:rPr lang="en-GB" sz="1800" dirty="0"/>
              <a:t>Presently updating and refining schedule</a:t>
            </a:r>
          </a:p>
          <a:p>
            <a:pPr lvl="1">
              <a:spcBef>
                <a:spcPts val="150"/>
              </a:spcBef>
            </a:pPr>
            <a:r>
              <a:rPr lang="en-GB" sz="1800" dirty="0"/>
              <a:t>Requested input from </a:t>
            </a:r>
            <a:r>
              <a:rPr lang="en-GB" sz="1800" dirty="0" err="1"/>
              <a:t>pnSensor</a:t>
            </a:r>
            <a:r>
              <a:rPr lang="en-GB" sz="1800" dirty="0"/>
              <a:t> for cable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SQS (Cyril </a:t>
            </a:r>
            <a:r>
              <a:rPr lang="en-US" dirty="0" err="1"/>
              <a:t>Danilevsky</a:t>
            </a:r>
            <a:r>
              <a:rPr lang="en-US" dirty="0"/>
              <a:t>):</a:t>
            </a:r>
          </a:p>
          <a:p>
            <a:r>
              <a:rPr lang="en-US" dirty="0" smtClean="0"/>
              <a:t>Ready </a:t>
            </a:r>
            <a:r>
              <a:rPr lang="en-US" dirty="0"/>
              <a:t>to deploy, thanks to ITDM for support.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SCS (Dave Hickin):</a:t>
            </a:r>
          </a:p>
          <a:p>
            <a:r>
              <a:rPr lang="en-US" smtClean="0"/>
              <a:t>Deployed </a:t>
            </a:r>
            <a:r>
              <a:rPr lang="en-US" dirty="0"/>
              <a:t>first loop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100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SQS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7600"/>
            <a:ext cx="7972425" cy="5276850"/>
          </a:xfrm>
        </p:spPr>
        <p:txBody>
          <a:bodyPr>
            <a:normAutofit/>
          </a:bodyPr>
          <a:lstStyle/>
          <a:p>
            <a:r>
              <a:rPr lang="en-US" dirty="0" smtClean="0"/>
              <a:t>Vacuum </a:t>
            </a:r>
            <a:r>
              <a:rPr lang="en-US" dirty="0"/>
              <a:t>test ongoing for KB chamber after installation.</a:t>
            </a:r>
          </a:p>
          <a:p>
            <a:r>
              <a:rPr lang="en-US" dirty="0" smtClean="0"/>
              <a:t>Removal </a:t>
            </a:r>
            <a:r>
              <a:rPr lang="en-US" dirty="0"/>
              <a:t>of clean tent for KB and DIAG1.</a:t>
            </a:r>
          </a:p>
          <a:p>
            <a:r>
              <a:rPr lang="en-US" dirty="0" smtClean="0"/>
              <a:t>Alignment </a:t>
            </a:r>
            <a:r>
              <a:rPr lang="en-US" dirty="0"/>
              <a:t>of DIAG1 section was done by MEA-2.</a:t>
            </a:r>
          </a:p>
          <a:p>
            <a:r>
              <a:rPr lang="en-US" dirty="0" smtClean="0"/>
              <a:t>Start </a:t>
            </a:r>
            <a:r>
              <a:rPr lang="en-US" dirty="0"/>
              <a:t>of last meter cabling for the DIAG1 section. As soon as loops 1 + 2 are running we are ready for hardware tests.</a:t>
            </a:r>
          </a:p>
          <a:p>
            <a:r>
              <a:rPr lang="en-US" dirty="0" smtClean="0"/>
              <a:t>We </a:t>
            </a:r>
            <a:r>
              <a:rPr lang="en-US" dirty="0"/>
              <a:t>are planning to take the vacuum system of the DIAG1 section into operation next week.</a:t>
            </a:r>
          </a:p>
          <a:p>
            <a:r>
              <a:rPr lang="en-US" dirty="0" smtClean="0"/>
              <a:t>Vacuum </a:t>
            </a:r>
            <a:r>
              <a:rPr lang="en-US" dirty="0"/>
              <a:t>tests for AQS chamber in assembly lab.</a:t>
            </a:r>
          </a:p>
        </p:txBody>
      </p:sp>
    </p:spTree>
    <p:extLst>
      <p:ext uri="{BB962C8B-B14F-4D97-AF65-F5344CB8AC3E}">
        <p14:creationId xmlns:p14="http://schemas.microsoft.com/office/powerpoint/2010/main" val="36701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SASE2 XTD6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19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SASE 3: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still </a:t>
            </a:r>
            <a:r>
              <a:rPr lang="en-US" dirty="0"/>
              <a:t>unclear if </a:t>
            </a:r>
            <a:r>
              <a:rPr lang="en-US" dirty="0" err="1"/>
              <a:t>Lasermet</a:t>
            </a:r>
            <a:r>
              <a:rPr lang="en-US" dirty="0"/>
              <a:t> has planned for integration of inline </a:t>
            </a:r>
            <a:r>
              <a:rPr lang="en-US" dirty="0" err="1"/>
              <a:t>Amphos</a:t>
            </a:r>
            <a:r>
              <a:rPr lang="en-US" dirty="0"/>
              <a:t> shutter, no info as yet.</a:t>
            </a:r>
          </a:p>
          <a:p>
            <a:r>
              <a:rPr lang="en-US" dirty="0" smtClean="0"/>
              <a:t>non-sensitive </a:t>
            </a:r>
            <a:r>
              <a:rPr lang="en-US" dirty="0"/>
              <a:t>equipment starts to slowly move in (under table, desks, lock room furnishings)</a:t>
            </a:r>
          </a:p>
          <a:p>
            <a:r>
              <a:rPr lang="en-US" dirty="0" smtClean="0"/>
              <a:t>However</a:t>
            </a:r>
            <a:r>
              <a:rPr lang="en-US" dirty="0"/>
              <a:t>:  priority is on SASE 1 operation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SASE 2: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status </a:t>
            </a:r>
            <a:r>
              <a:rPr lang="en-US" dirty="0"/>
              <a:t>of laser safety installation is currently still unknown</a:t>
            </a:r>
          </a:p>
          <a:p>
            <a:r>
              <a:rPr lang="en-US" dirty="0" smtClean="0"/>
              <a:t>Priority </a:t>
            </a:r>
            <a:r>
              <a:rPr lang="en-US" dirty="0"/>
              <a:t>is on SASE 1 operation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1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XTD6 installation is on-going</a:t>
            </a:r>
          </a:p>
        </p:txBody>
      </p:sp>
    </p:spTree>
    <p:extLst>
      <p:ext uri="{BB962C8B-B14F-4D97-AF65-F5344CB8AC3E}">
        <p14:creationId xmlns:p14="http://schemas.microsoft.com/office/powerpoint/2010/main" val="404434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dirty="0" err="1"/>
              <a:t>Diagnostics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098550"/>
            <a:ext cx="8604249" cy="538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900" dirty="0"/>
          </a:p>
          <a:p>
            <a:pPr marL="0" indent="0">
              <a:buNone/>
            </a:pPr>
            <a:endParaRPr lang="de-DE" sz="1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kern="0" smtClean="0"/>
              <a:t>Simultaneous operation of SA1+SA2+SA3 revealed some XGM timing issues which will be addressed by our DESY colleagues</a:t>
            </a:r>
          </a:p>
          <a:p>
            <a:r>
              <a:rPr lang="en-US" kern="0" smtClean="0"/>
              <a:t>The "fresh bunch technique" will present particular difficulties in this respect. This concerns "Readiness" in all SASEs.</a:t>
            </a:r>
          </a:p>
          <a:p>
            <a:r>
              <a:rPr lang="en-US" kern="0" smtClean="0"/>
              <a:t> </a:t>
            </a:r>
          </a:p>
          <a:p>
            <a:r>
              <a:rPr lang="en-US" kern="0" smtClean="0"/>
              <a:t>Cabling of XTD6 XGM started, technical commissioning will follow soon.</a:t>
            </a:r>
          </a:p>
          <a:p>
            <a:r>
              <a:rPr lang="en-US" kern="0" smtClean="0"/>
              <a:t>Colleagues from Dubna for MCP detectors are arriving today, will participate in XTD6 MCP installation and in SA1+SA3 MCP operation.</a:t>
            </a:r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95387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561387" cy="4932362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First </a:t>
            </a:r>
            <a:r>
              <a:rPr lang="en-US" dirty="0"/>
              <a:t>two SCS PLC loops up (SCS started with tests on Wednesday)</a:t>
            </a:r>
          </a:p>
          <a:p>
            <a:r>
              <a:rPr lang="en-US" dirty="0" smtClean="0"/>
              <a:t>Preparations </a:t>
            </a:r>
            <a:r>
              <a:rPr lang="en-US" dirty="0"/>
              <a:t>to update first loop with latest framework (incl. new device)</a:t>
            </a:r>
          </a:p>
          <a:p>
            <a:r>
              <a:rPr lang="en-US" dirty="0" smtClean="0"/>
              <a:t>Preparations </a:t>
            </a:r>
            <a:r>
              <a:rPr lang="en-US" dirty="0"/>
              <a:t>to get first loop of SQS up</a:t>
            </a:r>
          </a:p>
        </p:txBody>
      </p:sp>
    </p:spTree>
    <p:extLst>
      <p:ext uri="{BB962C8B-B14F-4D97-AF65-F5344CB8AC3E}">
        <p14:creationId xmlns:p14="http://schemas.microsoft.com/office/powerpoint/2010/main" val="39444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</a:t>
            </a:r>
            <a:r>
              <a:rPr lang="en-US" dirty="0"/>
              <a:t>servers in SCS and SQS are installed and configured (PLC, camera servers, </a:t>
            </a:r>
            <a:r>
              <a:rPr lang="en-US" dirty="0" err="1"/>
              <a:t>gui</a:t>
            </a:r>
            <a:r>
              <a:rPr lang="en-US" dirty="0"/>
              <a:t> servers)</a:t>
            </a:r>
          </a:p>
          <a:p>
            <a:r>
              <a:rPr lang="en-US" dirty="0" smtClean="0"/>
              <a:t>PC </a:t>
            </a:r>
            <a:r>
              <a:rPr lang="en-US" dirty="0"/>
              <a:t>layer servers for SASE3 and SASE2 mounted in the racks. Storage servers moved to Experimental hall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320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455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template-european-xfel-gmbh_presentation</vt:lpstr>
      <vt:lpstr>SCS</vt:lpstr>
      <vt:lpstr>SQS</vt:lpstr>
      <vt:lpstr>SASE2 XTD6 </vt:lpstr>
      <vt:lpstr>Laser</vt:lpstr>
      <vt:lpstr>Vacuum</vt:lpstr>
      <vt:lpstr>Optics</vt:lpstr>
      <vt:lpstr>Diagnostics</vt:lpstr>
      <vt:lpstr>Advanced Electronics</vt:lpstr>
      <vt:lpstr>ITDM</vt:lpstr>
      <vt:lpstr>Detectors</vt:lpstr>
      <vt:lpstr>CAS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448</cp:revision>
  <cp:lastPrinted>2008-09-01T15:04:16Z</cp:lastPrinted>
  <dcterms:created xsi:type="dcterms:W3CDTF">2012-08-22T09:26:39Z</dcterms:created>
  <dcterms:modified xsi:type="dcterms:W3CDTF">2018-05-04T05:55:57Z</dcterms:modified>
</cp:coreProperties>
</file>