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5" r:id="rId2"/>
    <p:sldId id="266" r:id="rId3"/>
    <p:sldId id="257" r:id="rId4"/>
    <p:sldId id="258" r:id="rId5"/>
    <p:sldId id="259" r:id="rId6"/>
    <p:sldId id="267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0E0E0"/>
    <a:srgbClr val="FD930A"/>
    <a:srgbClr val="261748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59" autoAdjust="0"/>
    <p:restoredTop sz="83939" autoAdjust="0"/>
  </p:normalViewPr>
  <p:slideViewPr>
    <p:cSldViewPr snapToGrid="0" showGuides="1">
      <p:cViewPr>
        <p:scale>
          <a:sx n="100" d="100"/>
          <a:sy n="100" d="100"/>
        </p:scale>
        <p:origin x="-1944" y="-942"/>
      </p:cViewPr>
      <p:guideLst>
        <p:guide orient="horz" pos="3956"/>
        <p:guide orient="horz" pos="900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>
        <p:scale>
          <a:sx n="100" d="100"/>
          <a:sy n="100" d="100"/>
        </p:scale>
        <p:origin x="-3468" y="-72"/>
      </p:cViewPr>
      <p:guideLst>
        <p:guide orient="horz" pos="2880"/>
        <p:guide pos="215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8203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70F96095-A911-4B8A-9974-6A40BAAD5501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19311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2" name="Rectangle 82"/>
          <p:cNvSpPr>
            <a:spLocks noChangeArrowheads="1"/>
          </p:cNvSpPr>
          <p:nvPr userDrawn="1"/>
        </p:nvSpPr>
        <p:spPr bwMode="auto">
          <a:xfrm>
            <a:off x="8442325" y="114300"/>
            <a:ext cx="576264" cy="907200"/>
          </a:xfrm>
          <a:prstGeom prst="rect">
            <a:avLst/>
          </a:prstGeom>
          <a:solidFill>
            <a:schemeClr val="tx1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noProof="0"/>
          </a:p>
        </p:txBody>
      </p:sp>
      <p:sp>
        <p:nvSpPr>
          <p:cNvPr id="10313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4607" y="3411538"/>
            <a:ext cx="8325262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sp>
        <p:nvSpPr>
          <p:cNvPr id="10325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404813" y="1314450"/>
            <a:ext cx="83312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ctr">
              <a:defRPr sz="5500" b="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903253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123911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o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7326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34" descr="Undulator_final_nurh#50DE97_recht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2325" y="114300"/>
            <a:ext cx="582613" cy="91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endParaRPr lang="en-GB" sz="2400" noProof="0"/>
          </a:p>
        </p:txBody>
      </p:sp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307975"/>
            <a:ext cx="72834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Slide title: Don’t edit here!</a:t>
            </a:r>
          </a:p>
        </p:txBody>
      </p:sp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1000" noProof="0" dirty="0" smtClean="0">
                <a:solidFill>
                  <a:schemeClr val="bg1"/>
                </a:solidFill>
              </a:rPr>
              <a:t>Operations meeting</a:t>
            </a:r>
            <a:endParaRPr lang="en-GB" sz="1000" noProof="0" dirty="0">
              <a:solidFill>
                <a:schemeClr val="bg1"/>
              </a:solidFill>
            </a:endParaRP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404813" y="1347788"/>
            <a:ext cx="7972425" cy="493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text format – don’t edit!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7" name="Rechteck 16"/>
          <p:cNvSpPr/>
          <p:nvPr/>
        </p:nvSpPr>
        <p:spPr bwMode="auto">
          <a:xfrm>
            <a:off x="8448938" y="784800"/>
            <a:ext cx="576000" cy="247075"/>
          </a:xfrm>
          <a:prstGeom prst="rect">
            <a:avLst/>
          </a:prstGeom>
          <a:noFill/>
          <a:ln>
            <a:noFill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/>
          <a:p>
            <a:pPr lvl="0" algn="ctr" eaLnBrk="0" hangingPunct="0">
              <a:spcBef>
                <a:spcPct val="0"/>
              </a:spcBef>
              <a:buClrTx/>
              <a:buFontTx/>
              <a:buNone/>
            </a:pPr>
            <a:fld id="{7BD41925-BADA-44CD-9D29-92AC82CF061D}" type="slidenum">
              <a:rPr lang="en-GB" sz="1000" b="1" noProof="0" smtClean="0">
                <a:solidFill>
                  <a:schemeClr val="bg1"/>
                </a:solidFill>
                <a:ea typeface="Geneva" pitchFamily="1" charset="-128"/>
              </a:rPr>
              <a:t>‹#›</a:t>
            </a:fld>
            <a:endParaRPr lang="en-GB" sz="1000" b="1" noProof="0" smtClean="0">
              <a:solidFill>
                <a:schemeClr val="bg1"/>
              </a:solidFill>
              <a:ea typeface="Geneva" pitchFamily="1" charset="-128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17475" y="6477000"/>
            <a:ext cx="89027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>
                <a:solidFill>
                  <a:srgbClr val="000000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1" fontAlgn="base" hangingPunct="1">
        <a:spcBef>
          <a:spcPts val="6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Photon Run </a:t>
            </a:r>
            <a:r>
              <a:rPr lang="de-DE" dirty="0" err="1" smtClean="0"/>
              <a:t>Coordinator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4813" y="1119188"/>
            <a:ext cx="8615362" cy="4932362"/>
          </a:xfrm>
        </p:spPr>
        <p:txBody>
          <a:bodyPr/>
          <a:lstStyle/>
          <a:p>
            <a:pPr marL="0" lv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288017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ITDM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one </a:t>
            </a:r>
            <a:r>
              <a:rPr lang="en-US" dirty="0"/>
              <a:t>IBM server is out of order. Call to IBM support is open.</a:t>
            </a:r>
          </a:p>
          <a:p>
            <a:r>
              <a:rPr lang="en-US" dirty="0" smtClean="0"/>
              <a:t>DAQ </a:t>
            </a:r>
            <a:r>
              <a:rPr lang="en-US" dirty="0"/>
              <a:t>is in operation for all tunnels</a:t>
            </a:r>
          </a:p>
        </p:txBody>
      </p:sp>
    </p:spTree>
    <p:extLst>
      <p:ext uri="{BB962C8B-B14F-4D97-AF65-F5344CB8AC3E}">
        <p14:creationId xmlns:p14="http://schemas.microsoft.com/office/powerpoint/2010/main" val="3976215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Vacuum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4813" y="1231900"/>
            <a:ext cx="8478837" cy="5048250"/>
          </a:xfrm>
        </p:spPr>
        <p:txBody>
          <a:bodyPr/>
          <a:lstStyle/>
          <a:p>
            <a:r>
              <a:rPr lang="en-US" dirty="0" smtClean="0"/>
              <a:t>SASE1</a:t>
            </a:r>
            <a:r>
              <a:rPr lang="en-US" dirty="0"/>
              <a:t>, SASE3 and SASE2-XTD1 vacuum systems are operational.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9671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SPB/SFX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907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FXE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preparing </a:t>
            </a:r>
            <a:r>
              <a:rPr lang="en-US" dirty="0"/>
              <a:t>ILH for </a:t>
            </a:r>
            <a:r>
              <a:rPr lang="en-US" dirty="0" err="1"/>
              <a:t>recieving</a:t>
            </a:r>
            <a:r>
              <a:rPr lang="en-US" dirty="0"/>
              <a:t> PP Laser</a:t>
            </a:r>
          </a:p>
          <a:p>
            <a:r>
              <a:rPr lang="en-US" dirty="0" smtClean="0"/>
              <a:t>Testing </a:t>
            </a:r>
            <a:r>
              <a:rPr lang="en-US" dirty="0"/>
              <a:t>and debugging </a:t>
            </a:r>
            <a:r>
              <a:rPr lang="en-US" dirty="0" err="1"/>
              <a:t>RunConfig</a:t>
            </a:r>
            <a:r>
              <a:rPr lang="en-US" dirty="0"/>
              <a:t> Groups with ITDM (K. Wrona, D. </a:t>
            </a:r>
            <a:r>
              <a:rPr lang="en-US" dirty="0" err="1"/>
              <a:t>Boukhelef</a:t>
            </a:r>
            <a:r>
              <a:rPr lang="en-US" dirty="0"/>
              <a:t>, L. Maia D. Goeries)</a:t>
            </a:r>
          </a:p>
          <a:p>
            <a:r>
              <a:rPr lang="en-US" dirty="0" smtClean="0"/>
              <a:t>finalizing </a:t>
            </a:r>
            <a:r>
              <a:rPr lang="en-US" dirty="0"/>
              <a:t>switch from liquid to solid state environment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97214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Laser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SASE 1: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AC</a:t>
            </a:r>
            <a:r>
              <a:rPr lang="en-US" dirty="0"/>
              <a:t>:  humidity oscillation at half hourly period still ongoing. This impacts on laser timing/spectrum, which we currently cannot fully flatten through control loops.</a:t>
            </a:r>
          </a:p>
          <a:p>
            <a:r>
              <a:rPr lang="en-US" dirty="0" smtClean="0"/>
              <a:t>upgrade </a:t>
            </a:r>
            <a:r>
              <a:rPr lang="en-US" dirty="0"/>
              <a:t>to </a:t>
            </a:r>
            <a:r>
              <a:rPr lang="en-US" dirty="0" err="1"/>
              <a:t>Karabo</a:t>
            </a:r>
            <a:r>
              <a:rPr lang="en-US" dirty="0"/>
              <a:t> 2.2.3:  done, BCC timing stabilization loops don't work anymore -&gt; this is critical!</a:t>
            </a:r>
          </a:p>
          <a:p>
            <a:r>
              <a:rPr lang="en-US" dirty="0" smtClean="0"/>
              <a:t>upgrade </a:t>
            </a:r>
            <a:r>
              <a:rPr lang="en-US" dirty="0"/>
              <a:t>of PLC FW:  done</a:t>
            </a:r>
          </a:p>
          <a:p>
            <a:r>
              <a:rPr lang="en-US" dirty="0" smtClean="0"/>
              <a:t>back </a:t>
            </a:r>
            <a:r>
              <a:rPr lang="en-US" dirty="0"/>
              <a:t>to machine timing:  done  </a:t>
            </a:r>
          </a:p>
          <a:p>
            <a:r>
              <a:rPr lang="en-US" smtClean="0"/>
              <a:t>beam </a:t>
            </a:r>
            <a:r>
              <a:rPr lang="en-US" dirty="0"/>
              <a:t>to FXE/SPB: Monday, 07. May 2018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433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Photon </a:t>
            </a:r>
            <a:r>
              <a:rPr lang="de-DE" dirty="0" err="1" smtClean="0"/>
              <a:t>Diagnostics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/>
              <a:t>All SASE2 / XTD1 diagnostics commissioned with beam (basic commissioning without detailed characterization so far)</a:t>
            </a:r>
          </a:p>
          <a:p>
            <a:pPr lvl="0"/>
            <a:r>
              <a:rPr lang="en-US" sz="2000" dirty="0"/>
              <a:t>XGMs in XTD1, XTD2, and XTD10 are online/operating and supported tuning for SASE lasing in all SASEs</a:t>
            </a:r>
          </a:p>
          <a:p>
            <a:pPr lvl="0"/>
            <a:r>
              <a:rPr lang="en-US" sz="2000" dirty="0"/>
              <a:t>HAMPs in XTD1,2,10 are checked OK, HAMP in XTD1 will be commissioned for pulse-resolved signal</a:t>
            </a:r>
          </a:p>
          <a:p>
            <a:pPr marL="0" indent="0">
              <a:buNone/>
            </a:pPr>
            <a:r>
              <a:rPr lang="en-US" sz="2000" dirty="0"/>
              <a:t>Issues:</a:t>
            </a:r>
          </a:p>
          <a:p>
            <a:pPr lvl="0"/>
            <a:r>
              <a:rPr lang="en-US" sz="2000" dirty="0"/>
              <a:t>FEL beam in SA2 is far off to the left ( &gt;5mm) and slightly up, outside the certified measurement range of XGM and almost outside of IMGFEL </a:t>
            </a:r>
            <a:r>
              <a:rPr lang="en-US" sz="2000" dirty="0" err="1"/>
              <a:t>FoV</a:t>
            </a:r>
            <a:r>
              <a:rPr lang="en-US" sz="2000" dirty="0"/>
              <a:t>. Machine will try to shift the beam towards the theoretical beam position.</a:t>
            </a:r>
          </a:p>
          <a:p>
            <a:pPr lvl="0"/>
            <a:r>
              <a:rPr lang="en-US" sz="2000" dirty="0"/>
              <a:t>Many smaller software issues as usual during commissioning, The received CAS support is helpful. Still lots of work ahead for fully functional SA2 scenes.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130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CAS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LAS (Gabriele </a:t>
            </a:r>
            <a:r>
              <a:rPr lang="en-US" sz="2000" dirty="0" err="1"/>
              <a:t>Giovanetti</a:t>
            </a:r>
            <a:r>
              <a:rPr lang="en-US" sz="2000" dirty="0"/>
              <a:t>):</a:t>
            </a:r>
          </a:p>
          <a:p>
            <a:pPr lvl="1"/>
            <a:r>
              <a:rPr lang="en-US" sz="2000" dirty="0" smtClean="0"/>
              <a:t>Upgraded </a:t>
            </a:r>
            <a:r>
              <a:rPr lang="en-US" sz="2000" dirty="0"/>
              <a:t>to 2.2.3</a:t>
            </a:r>
          </a:p>
          <a:p>
            <a:pPr marL="0" indent="0">
              <a:buNone/>
            </a:pPr>
            <a:r>
              <a:rPr lang="en-US" sz="2000" dirty="0"/>
              <a:t>  </a:t>
            </a:r>
            <a:r>
              <a:rPr lang="en-US" sz="2000" dirty="0" smtClean="0"/>
              <a:t>	small 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 </a:t>
            </a:r>
            <a:r>
              <a:rPr lang="en-US" sz="2000" dirty="0" smtClean="0"/>
              <a:t>FXE </a:t>
            </a:r>
            <a:r>
              <a:rPr lang="en-US" sz="2000" dirty="0"/>
              <a:t>(Dennis Goeries):</a:t>
            </a:r>
          </a:p>
          <a:p>
            <a:pPr lvl="1"/>
            <a:r>
              <a:rPr lang="en-US" sz="2000" dirty="0" smtClean="0"/>
              <a:t>following </a:t>
            </a:r>
            <a:r>
              <a:rPr lang="en-US" sz="2000" dirty="0"/>
              <a:t>PLC deployment</a:t>
            </a:r>
          </a:p>
          <a:p>
            <a:pPr lvl="1"/>
            <a:r>
              <a:rPr lang="en-US" sz="2000" dirty="0" smtClean="0"/>
              <a:t>Beam </a:t>
            </a:r>
            <a:r>
              <a:rPr lang="en-US" sz="2000" dirty="0"/>
              <a:t>position feedback proceeding</a:t>
            </a:r>
          </a:p>
          <a:p>
            <a:pPr marL="0" indent="0">
              <a:buNone/>
            </a:pPr>
            <a:r>
              <a:rPr lang="en-US" sz="2000" dirty="0"/>
              <a:t> </a:t>
            </a:r>
            <a:r>
              <a:rPr lang="en-US" sz="2000" dirty="0" smtClean="0"/>
              <a:t>SPB </a:t>
            </a:r>
            <a:r>
              <a:rPr lang="en-US" sz="2000" dirty="0"/>
              <a:t>(Alessandro Silenzi):</a:t>
            </a:r>
          </a:p>
          <a:p>
            <a:pPr lvl="1"/>
            <a:r>
              <a:rPr lang="en-US" sz="2000" dirty="0" smtClean="0"/>
              <a:t>Issue </a:t>
            </a:r>
            <a:r>
              <a:rPr lang="en-US" sz="2000" dirty="0"/>
              <a:t>reported last Friday on AGIPD is solved.</a:t>
            </a:r>
          </a:p>
          <a:p>
            <a:pPr lvl="1"/>
            <a:r>
              <a:rPr lang="en-US" sz="2000" dirty="0" smtClean="0"/>
              <a:t>PLC </a:t>
            </a:r>
            <a:r>
              <a:rPr lang="en-US" sz="2000" dirty="0"/>
              <a:t>upgrades are proceeding following </a:t>
            </a:r>
            <a:r>
              <a:rPr lang="en-US" sz="2000" dirty="0" err="1"/>
              <a:t>Karabo</a:t>
            </a:r>
            <a:r>
              <a:rPr lang="en-US" sz="2000" dirty="0"/>
              <a:t> version update</a:t>
            </a:r>
          </a:p>
          <a:p>
            <a:pPr lvl="1"/>
            <a:r>
              <a:rPr lang="en-US" sz="2000" dirty="0" smtClean="0"/>
              <a:t>New </a:t>
            </a:r>
            <a:r>
              <a:rPr lang="en-US" sz="2000" dirty="0"/>
              <a:t>Issue surfaced on Calibration. today (04.05) </a:t>
            </a:r>
            <a:r>
              <a:rPr lang="en-US" sz="2000" dirty="0" err="1"/>
              <a:t>followup</a:t>
            </a:r>
            <a:r>
              <a:rPr lang="en-US" sz="2000" dirty="0"/>
              <a:t> with S. </a:t>
            </a:r>
            <a:r>
              <a:rPr lang="en-US" sz="2000" dirty="0" smtClean="0"/>
              <a:t>Hauf.	</a:t>
            </a:r>
          </a:p>
          <a:p>
            <a:pPr lvl="1"/>
            <a:r>
              <a:rPr lang="en-US" sz="2000" dirty="0" smtClean="0"/>
              <a:t>PLC </a:t>
            </a:r>
            <a:r>
              <a:rPr lang="en-US" sz="2000" dirty="0"/>
              <a:t>shows empty </a:t>
            </a:r>
            <a:r>
              <a:rPr lang="en-US" sz="2000" dirty="0" err="1"/>
              <a:t>keyNames</a:t>
            </a:r>
            <a:r>
              <a:rPr lang="en-US" sz="2000" dirty="0"/>
              <a:t> in the self </a:t>
            </a:r>
            <a:r>
              <a:rPr lang="en-US" sz="2000" dirty="0" smtClean="0"/>
              <a:t>description.</a:t>
            </a:r>
          </a:p>
          <a:p>
            <a:pPr lvl="1"/>
            <a:r>
              <a:rPr lang="en-US" sz="2000" dirty="0" smtClean="0"/>
              <a:t>The </a:t>
            </a:r>
            <a:r>
              <a:rPr lang="en-US" sz="2000" dirty="0"/>
              <a:t>latest </a:t>
            </a:r>
            <a:r>
              <a:rPr lang="en-US" sz="2000" dirty="0" err="1"/>
              <a:t>beckhoff</a:t>
            </a:r>
            <a:r>
              <a:rPr lang="en-US" sz="2000" dirty="0"/>
              <a:t> device plugin filters these out.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3928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Detectors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008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Advanced</a:t>
            </a:r>
            <a:r>
              <a:rPr lang="de-DE" dirty="0" smtClean="0"/>
              <a:t> Electronics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SASE1 Pump Probe Laser PLC system was updated to latest PLC framework release</a:t>
            </a:r>
          </a:p>
          <a:p>
            <a:r>
              <a:rPr lang="en-US" dirty="0" smtClean="0"/>
              <a:t>Update </a:t>
            </a:r>
            <a:r>
              <a:rPr lang="en-US" dirty="0"/>
              <a:t>of SPB loops (almost all done)</a:t>
            </a:r>
          </a:p>
          <a:p>
            <a:r>
              <a:rPr lang="en-US" dirty="0" smtClean="0"/>
              <a:t>Preparation </a:t>
            </a:r>
            <a:r>
              <a:rPr lang="en-US" dirty="0"/>
              <a:t>for FXE loop updates planned for next week (incl. VAC to MPS interface)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782231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-european-xfel-gmbh_presentation">
  <a:themeElements>
    <a:clrScheme name="XFEL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000000"/>
      </a:accent3>
      <a:accent4>
        <a:srgbClr val="626262"/>
      </a:accent4>
      <a:accent5>
        <a:srgbClr val="ACABB1"/>
      </a:accent5>
      <a:accent6>
        <a:srgbClr val="E0E0E0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268288" marR="0" indent="-268288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0000"/>
          <a:buFont typeface="Wingdings" pitchFamily="2" charset="2"/>
          <a:buChar char="n"/>
          <a:tabLst/>
          <a:defRPr kumimoji="0" sz="2000" b="0" i="0" u="none" strike="noStrike" cap="none" normalizeH="0" baseline="0" smtClean="0">
            <a:ln>
              <a:noFill/>
            </a:ln>
            <a:solidFill>
              <a:schemeClr val="accent3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noFill/>
        <a:ln w="12700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none" rtlCol="0">
        <a:spAutoFit/>
      </a:bodyPr>
      <a:lstStyle>
        <a:defPPr marL="268288" indent="-268288">
          <a:spcBef>
            <a:spcPts val="600"/>
          </a:spcBef>
          <a:buClr>
            <a:schemeClr val="accent2"/>
          </a:buClr>
          <a:buSzPct val="80000"/>
          <a:defRPr sz="2000" smtClean="0">
            <a:solidFill>
              <a:schemeClr val="accent3"/>
            </a:solidFill>
          </a:defRPr>
        </a:defPPr>
      </a:lstStyle>
    </a:tx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template-european-xfel-gmbh_presentation_test03</Template>
  <TotalTime>0</TotalTime>
  <Words>220</Words>
  <Application>Microsoft Office PowerPoint</Application>
  <PresentationFormat>On-screen Show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template-european-xfel-gmbh_presentation</vt:lpstr>
      <vt:lpstr>Photon Run Coordinator</vt:lpstr>
      <vt:lpstr>Vacuum</vt:lpstr>
      <vt:lpstr>SPB/SFX</vt:lpstr>
      <vt:lpstr>FXE</vt:lpstr>
      <vt:lpstr>Laser</vt:lpstr>
      <vt:lpstr>Photon Diagnostics</vt:lpstr>
      <vt:lpstr>CAS</vt:lpstr>
      <vt:lpstr>Detectors</vt:lpstr>
      <vt:lpstr>Advanced Electronics</vt:lpstr>
      <vt:lpstr>ITDM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Poppe, Frank</dc:creator>
  <cp:lastModifiedBy>Adriano Violante</cp:lastModifiedBy>
  <cp:revision>448</cp:revision>
  <cp:lastPrinted>2008-09-01T15:04:16Z</cp:lastPrinted>
  <dcterms:created xsi:type="dcterms:W3CDTF">2012-08-22T09:26:39Z</dcterms:created>
  <dcterms:modified xsi:type="dcterms:W3CDTF">2018-05-04T06:11:07Z</dcterms:modified>
</cp:coreProperties>
</file>