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9" r:id="rId3"/>
    <p:sldId id="264" r:id="rId4"/>
    <p:sldId id="267" r:id="rId5"/>
    <p:sldId id="335" r:id="rId6"/>
    <p:sldId id="275" r:id="rId7"/>
    <p:sldId id="274" r:id="rId8"/>
    <p:sldId id="304" r:id="rId9"/>
    <p:sldId id="272" r:id="rId10"/>
    <p:sldId id="299" r:id="rId11"/>
    <p:sldId id="288" r:id="rId12"/>
    <p:sldId id="276" r:id="rId13"/>
    <p:sldId id="339" r:id="rId14"/>
    <p:sldId id="287" r:id="rId15"/>
    <p:sldId id="323" r:id="rId16"/>
    <p:sldId id="333" r:id="rId17"/>
    <p:sldId id="324" r:id="rId18"/>
    <p:sldId id="336" r:id="rId19"/>
    <p:sldId id="319" r:id="rId20"/>
    <p:sldId id="340" r:id="rId21"/>
    <p:sldId id="318" r:id="rId22"/>
    <p:sldId id="325" r:id="rId23"/>
    <p:sldId id="328" r:id="rId24"/>
    <p:sldId id="326" r:id="rId25"/>
    <p:sldId id="327" r:id="rId26"/>
    <p:sldId id="321" r:id="rId27"/>
    <p:sldId id="329" r:id="rId28"/>
    <p:sldId id="317" r:id="rId29"/>
    <p:sldId id="331" r:id="rId30"/>
    <p:sldId id="332" r:id="rId31"/>
    <p:sldId id="322" r:id="rId32"/>
    <p:sldId id="330" r:id="rId33"/>
    <p:sldId id="320" r:id="rId34"/>
    <p:sldId id="337" r:id="rId35"/>
    <p:sldId id="297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00" r:id="rId49"/>
    <p:sldId id="301" r:id="rId50"/>
    <p:sldId id="302" r:id="rId51"/>
    <p:sldId id="303" r:id="rId52"/>
    <p:sldId id="338" r:id="rId5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30A"/>
    <a:srgbClr val="0A2BB6"/>
    <a:srgbClr val="1008B8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5" autoAdjust="0"/>
    <p:restoredTop sz="95068" autoAdjust="0"/>
  </p:normalViewPr>
  <p:slideViewPr>
    <p:cSldViewPr snapToGrid="0" showGuides="1">
      <p:cViewPr>
        <p:scale>
          <a:sx n="90" d="100"/>
          <a:sy n="90" d="100"/>
        </p:scale>
        <p:origin x="-198" y="252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1494" y="888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 smtClean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 smtClean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area: </a:t>
            </a:r>
            <a:r>
              <a:rPr lang="en-GB" sz="1100" b="1" dirty="0" smtClean="0"/>
              <a:t>Title</a:t>
            </a:r>
            <a:r>
              <a:rPr lang="en-GB" sz="1100" dirty="0" smtClean="0"/>
              <a:t> of your talk, max. 2 rows of the defined size (55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area </a:t>
            </a:r>
            <a:r>
              <a:rPr lang="en-GB" sz="1100" b="1" dirty="0" smtClean="0"/>
              <a:t>(subtitle):</a:t>
            </a:r>
            <a:r>
              <a:rPr lang="en-GB" sz="1100" dirty="0" smtClean="0"/>
              <a:t> Conference/meeting/workshop, location, date, </a:t>
            </a:r>
            <a:br>
              <a:rPr lang="en-GB" sz="1100" dirty="0" smtClean="0"/>
            </a:br>
            <a:r>
              <a:rPr lang="en-GB" sz="1100" dirty="0" smtClean="0"/>
              <a:t>your name and affiliation, max. 4 rows of the defined size (32 </a:t>
            </a:r>
            <a:r>
              <a:rPr lang="en-GB" sz="1100" dirty="0" err="1" smtClean="0"/>
              <a:t>pt</a:t>
            </a:r>
            <a:r>
              <a:rPr lang="en-GB" sz="1100" dirty="0" smtClean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Change </a:t>
            </a:r>
            <a:r>
              <a:rPr lang="en-GB" sz="1100" dirty="0"/>
              <a:t>the </a:t>
            </a:r>
            <a:r>
              <a:rPr lang="en-GB" sz="1100" b="1" dirty="0"/>
              <a:t>partner logos</a:t>
            </a:r>
            <a:r>
              <a:rPr lang="en-GB" sz="1100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1681457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DESY-Logo-cyan-RGB_Hintergrund weis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noProof="0" dirty="0" smtClean="0">
                <a:solidFill>
                  <a:schemeClr val="bg1"/>
                </a:solidFill>
              </a:rPr>
              <a:t>Beam Energy Management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pPr lvl="0" algn="ctr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942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dirty="0" smtClean="0"/>
              <a:t>22.05.2018      </a:t>
            </a:r>
            <a:r>
              <a:rPr lang="en-US" noProof="0" dirty="0" smtClean="0"/>
              <a:t>BKR</a:t>
            </a:r>
            <a:br>
              <a:rPr lang="en-US" noProof="0" dirty="0" smtClean="0"/>
            </a:br>
            <a:r>
              <a:rPr lang="en-GB" noProof="0" dirty="0" err="1" smtClean="0"/>
              <a:t>Bolko</a:t>
            </a:r>
            <a:r>
              <a:rPr lang="en-GB" noProof="0" dirty="0" smtClean="0"/>
              <a:t> </a:t>
            </a:r>
            <a:r>
              <a:rPr lang="en-GB" noProof="0" dirty="0" err="1" smtClean="0"/>
              <a:t>Beutner</a:t>
            </a:r>
            <a:r>
              <a:rPr lang="en-GB" noProof="0" dirty="0" smtClean="0"/>
              <a:t> , DESY</a:t>
            </a:r>
          </a:p>
        </p:txBody>
      </p:sp>
      <p:pic>
        <p:nvPicPr>
          <p:cNvPr id="11" name="Picture 37" descr="Helmholtz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1" descr="DESY-Logo-cyan-RGB_Hintergrund weis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err="1" smtClean="0"/>
              <a:t>Bolko</a:t>
            </a:r>
            <a:r>
              <a:rPr lang="en-GB" dirty="0" smtClean="0"/>
              <a:t> </a:t>
            </a:r>
            <a:r>
              <a:rPr lang="en-GB" dirty="0" err="1" smtClean="0"/>
              <a:t>Beutner</a:t>
            </a:r>
            <a:endParaRPr lang="en-GB" dirty="0"/>
          </a:p>
          <a:p>
            <a:r>
              <a:rPr lang="en-US" dirty="0" smtClean="0"/>
              <a:t>22</a:t>
            </a:r>
            <a:r>
              <a:rPr lang="en-US" dirty="0" smtClean="0"/>
              <a:t>.05.2018</a:t>
            </a:r>
            <a:endParaRPr lang="en-GB" dirty="0" smtClean="0"/>
          </a:p>
        </p:txBody>
      </p:sp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Beam Optics and Emittance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Optics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62050"/>
            <a:ext cx="8548687" cy="5118100"/>
          </a:xfrm>
        </p:spPr>
        <p:txBody>
          <a:bodyPr/>
          <a:lstStyle/>
          <a:p>
            <a:r>
              <a:rPr lang="en-GB" sz="1800" dirty="0" smtClean="0"/>
              <a:t>Design optics in the Diagnostic Sections are defined by the periodic FODO lattice </a:t>
            </a:r>
          </a:p>
          <a:p>
            <a:pPr lvl="1"/>
            <a:r>
              <a:rPr lang="en-GB" sz="1800" dirty="0" smtClean="0"/>
              <a:t>Unique periodic solution</a:t>
            </a:r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pPr lvl="1"/>
            <a:endParaRPr lang="en-GB" sz="1800" dirty="0" smtClean="0"/>
          </a:p>
          <a:p>
            <a:pPr lvl="1"/>
            <a:endParaRPr lang="en-GB" sz="1800" dirty="0"/>
          </a:p>
          <a:p>
            <a:pPr lvl="1"/>
            <a:endParaRPr lang="en-GB" sz="1800" dirty="0" smtClean="0"/>
          </a:p>
          <a:p>
            <a:r>
              <a:rPr lang="en-GB" sz="1800" dirty="0" smtClean="0"/>
              <a:t>Example: XFEL Injector</a:t>
            </a:r>
          </a:p>
          <a:p>
            <a:pPr lvl="1"/>
            <a:r>
              <a:rPr lang="en-GB" sz="1800" dirty="0" smtClean="0"/>
              <a:t>Quads </a:t>
            </a:r>
            <a:r>
              <a:rPr lang="de-DE" sz="1800" dirty="0" smtClean="0"/>
              <a:t>QI.55.I1, QI.57.I1, </a:t>
            </a:r>
            <a:br>
              <a:rPr lang="de-DE" sz="1800" dirty="0" smtClean="0"/>
            </a:br>
            <a:r>
              <a:rPr lang="en-GB" sz="1800" dirty="0" smtClean="0"/>
              <a:t>and</a:t>
            </a:r>
            <a:r>
              <a:rPr lang="de-DE" sz="1800" dirty="0" smtClean="0"/>
              <a:t> </a:t>
            </a:r>
            <a:r>
              <a:rPr lang="en-GB" sz="1800" dirty="0" smtClean="0"/>
              <a:t>QI.59.I1 (same strength as QI.55.I1) define the periodic solution</a:t>
            </a:r>
          </a:p>
          <a:p>
            <a:pPr lvl="1"/>
            <a:r>
              <a:rPr lang="en-GB" sz="1800" dirty="0" smtClean="0"/>
              <a:t>Upstream quads match the beam from gun section to the periodic solution</a:t>
            </a:r>
          </a:p>
          <a:p>
            <a:pPr lvl="1"/>
            <a:r>
              <a:rPr lang="en-GB" sz="1800" dirty="0" smtClean="0"/>
              <a:t>Downstream quads are set assuming the periodic solution as a start e.g. transport to the I1D dump.</a:t>
            </a:r>
            <a:endParaRPr lang="en-GB" sz="1800" dirty="0"/>
          </a:p>
        </p:txBody>
      </p:sp>
      <p:pic>
        <p:nvPicPr>
          <p:cNvPr id="3074" name="Picture 2" descr="C:\Users\beutner\Desktop\untitled folder\Screen Shot 2016-03-14 at 11.12.3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12972" r="12581" b="40960"/>
          <a:stretch/>
        </p:blipFill>
        <p:spPr bwMode="auto">
          <a:xfrm>
            <a:off x="4175976" y="2543175"/>
            <a:ext cx="4729899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" y="2076450"/>
            <a:ext cx="501609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867650" y="3857564"/>
            <a:ext cx="1362075" cy="1104961"/>
            <a:chOff x="7867650" y="3857564"/>
            <a:chExt cx="1362075" cy="1104961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7867650" y="4257674"/>
              <a:ext cx="1133475" cy="704851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20050" y="3857564"/>
              <a:ext cx="12096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2000" dirty="0" smtClean="0">
                  <a:solidFill>
                    <a:srgbClr val="FF0000"/>
                  </a:solidFill>
                </a:rPr>
                <a:t>FODO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6200" y="3205102"/>
            <a:ext cx="3971925" cy="1719323"/>
            <a:chOff x="3886200" y="3205102"/>
            <a:chExt cx="3971925" cy="1719323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886200" y="3605213"/>
              <a:ext cx="3971925" cy="1319212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67324" y="3205102"/>
              <a:ext cx="14192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2000" dirty="0" smtClean="0">
                  <a:solidFill>
                    <a:srgbClr val="FF0000"/>
                  </a:solidFill>
                </a:rPr>
                <a:t>Matching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3345733"/>
            <a:ext cx="7972425" cy="2934417"/>
          </a:xfrm>
        </p:spPr>
        <p:txBody>
          <a:bodyPr/>
          <a:lstStyle/>
          <a:p>
            <a:r>
              <a:rPr lang="en-US" dirty="0" smtClean="0"/>
              <a:t>A mismatched beam at a reference point can be “matched” by tuning upstream quads</a:t>
            </a:r>
          </a:p>
          <a:p>
            <a:r>
              <a:rPr lang="en-US" dirty="0" smtClean="0"/>
              <a:t>Results from a optics measurement are used from a matching tool to calculate a quad setup</a:t>
            </a:r>
          </a:p>
          <a:p>
            <a:r>
              <a:rPr lang="en-US" dirty="0" smtClean="0"/>
              <a:t>Another measurement is required to confirm improved BMAG</a:t>
            </a:r>
          </a:p>
          <a:p>
            <a:r>
              <a:rPr lang="en-US" dirty="0" smtClean="0"/>
              <a:t>Iterate until desired mismatch is reached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80422" y="2392462"/>
            <a:ext cx="72728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769556" y="1744390"/>
            <a:ext cx="0" cy="136815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77166" y="1744390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436606" y="1744390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652630" y="1744390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868654" y="1744390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084678" y="1744390"/>
            <a:ext cx="144016" cy="13681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85078" y="1744390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92990" y="1744390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00902" y="1744390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388934" y="1744390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181022" y="1744390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045118" y="1744390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092790" y="1744390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2940662" y="131961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B050"/>
                </a:solidFill>
                <a:latin typeface="Helvetica" pitchFamily="34" charset="0"/>
              </a:rPr>
              <a:t>reference point</a:t>
            </a:r>
            <a:endParaRPr lang="en-GB" sz="1400" dirty="0">
              <a:solidFill>
                <a:srgbClr val="00B050"/>
              </a:solidFill>
              <a:latin typeface="Helvetic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9014" y="952310"/>
            <a:ext cx="136815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FF0000"/>
                </a:solidFill>
                <a:latin typeface="Helvetica" pitchFamily="34" charset="0"/>
              </a:rPr>
              <a:t>Screen</a:t>
            </a:r>
          </a:p>
          <a:p>
            <a:pPr>
              <a:buNone/>
            </a:pPr>
            <a:r>
              <a:rPr lang="en-GB" sz="1400" dirty="0" smtClean="0">
                <a:solidFill>
                  <a:srgbClr val="0070C0"/>
                </a:solidFill>
                <a:latin typeface="Helvetica" pitchFamily="34" charset="0"/>
              </a:rPr>
              <a:t>Quadrupole </a:t>
            </a:r>
            <a:endParaRPr lang="en-GB" sz="1400" dirty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32550" y="30379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rPr>
              <a:t>matching quads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5693587" cy="4932362"/>
          </a:xfrm>
        </p:spPr>
        <p:txBody>
          <a:bodyPr/>
          <a:lstStyle/>
          <a:p>
            <a:r>
              <a:rPr lang="en-US" sz="2000" dirty="0" smtClean="0"/>
              <a:t>A mismatched beam (with respect to design optics) is not only bad because of the resulting unknown beam transport – a mismatched beam makes the measurement itself unreliable</a:t>
            </a:r>
          </a:p>
          <a:p>
            <a:r>
              <a:rPr lang="en-US" sz="2000" dirty="0" smtClean="0"/>
              <a:t>If the beam is well matched in a periodic measurement lattice statistic beam size errors contribute with equal weights and partially compensate each other</a:t>
            </a:r>
          </a:p>
          <a:p>
            <a:r>
              <a:rPr lang="en-US" sz="2000" dirty="0" smtClean="0"/>
              <a:t>Do not trust measurements with mismatch higher than BMAG = 2</a:t>
            </a:r>
          </a:p>
          <a:p>
            <a:r>
              <a:rPr lang="en-US" sz="2000" dirty="0" smtClean="0"/>
              <a:t>Beam should be </a:t>
            </a:r>
            <a:br>
              <a:rPr lang="en-US" sz="2000" dirty="0" smtClean="0"/>
            </a:br>
            <a:r>
              <a:rPr lang="en-US" sz="2000" dirty="0" smtClean="0"/>
              <a:t>matched to </a:t>
            </a:r>
            <a:br>
              <a:rPr lang="en-US" sz="2000" dirty="0" smtClean="0"/>
            </a:br>
            <a:r>
              <a:rPr lang="en-US" sz="2000" dirty="0" smtClean="0"/>
              <a:t>BMAG &lt; 1.1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43" y="1058400"/>
            <a:ext cx="2831322" cy="53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latex.codecogs.com/gif.latex?%5Cdpi%7B300%7D%20%5Cbg_white%20%5Cbegin%7Balign*%7D%20%5Cxi%20%26%3D%20%5Cfrac%7B1%7D%7B2%7D%5Cleft%28%5Cgamma%5Cbeta_0%20-2%5Calpha%5Calpha_0%20&amp;plus;%20%5Cbeta%5Cgamma_0%5Cright%20%29%20%5C%5C%20%5Ctext%7BBMAG%7D%20%26%3D%20%5Cxi&amp;plus;%5Csqrt%7B%5Cxi%5E2-1%7D%20%5C%5C%20%5Cfrac%7B%5Cbeta_0%7D%7B%5Ctext%7BBMAG%7D%7D%20%26%20%3C%20%5Cbeta%20%3C%20%5Ctext%7BBMAG%7D%5Ccdot%5Cbeta_0%20%5Cend%7Balign*%7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668" y="4798175"/>
            <a:ext cx="3228975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44465" y="1651819"/>
            <a:ext cx="139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err="1" smtClean="0">
                <a:solidFill>
                  <a:schemeClr val="accent3"/>
                </a:solidFill>
              </a:rPr>
              <a:t>rms</a:t>
            </a:r>
            <a:r>
              <a:rPr lang="en-GB" sz="1600" dirty="0" smtClean="0">
                <a:solidFill>
                  <a:schemeClr val="accent3"/>
                </a:solidFill>
              </a:rPr>
              <a:t> error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6213" y="3280410"/>
            <a:ext cx="139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deviation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6212" y="5133931"/>
            <a:ext cx="1396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1600" dirty="0" smtClean="0">
                <a:solidFill>
                  <a:schemeClr val="accent3"/>
                </a:solidFill>
              </a:rPr>
              <a:t>failed fits</a:t>
            </a:r>
          </a:p>
        </p:txBody>
      </p:sp>
    </p:spTree>
    <p:extLst>
      <p:ext uri="{BB962C8B-B14F-4D97-AF65-F5344CB8AC3E}">
        <p14:creationId xmlns:p14="http://schemas.microsoft.com/office/powerpoint/2010/main" val="1995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or NOT Matching?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machine (injector) on-crest (zero chirp and zero curvature)</a:t>
            </a:r>
          </a:p>
          <a:p>
            <a:r>
              <a:rPr lang="en-US" dirty="0" smtClean="0"/>
              <a:t>If a file is loaded try to match without changing the quads – assuming the quads are set correctly before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ary gun phase</a:t>
            </a:r>
          </a:p>
          <a:p>
            <a:pPr lvl="1"/>
            <a:r>
              <a:rPr lang="en-US" dirty="0" smtClean="0"/>
              <a:t>Vary main solenoid</a:t>
            </a:r>
          </a:p>
          <a:p>
            <a:r>
              <a:rPr lang="en-US" dirty="0" smtClean="0"/>
              <a:t>Try matching with quads if gun phase and solenoid do not improve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10222" r="28737" b="13693"/>
          <a:stretch/>
        </p:blipFill>
        <p:spPr bwMode="auto">
          <a:xfrm>
            <a:off x="1448451" y="1379135"/>
            <a:ext cx="6672884" cy="421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XFEL Tools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711490" y="1658854"/>
            <a:ext cx="649706" cy="52136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4" name="AutoShape 2" descr="Displaying Screen Shot 2017-01-16 at 15.30.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isplaying Screen Shot 2017-01-16 at 15.30.44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ounded Rectangle 9"/>
          <p:cNvSpPr/>
          <p:nvPr/>
        </p:nvSpPr>
        <p:spPr bwMode="auto">
          <a:xfrm>
            <a:off x="2371725" y="2254921"/>
            <a:ext cx="1305426" cy="30530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371725" y="2450216"/>
            <a:ext cx="1305426" cy="30530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99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Emittance Monitor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5" y="1347788"/>
            <a:ext cx="8221374" cy="4932362"/>
          </a:xfrm>
        </p:spPr>
        <p:txBody>
          <a:bodyPr/>
          <a:lstStyle/>
          <a:p>
            <a:r>
              <a:rPr lang="en-GB" sz="1800" dirty="0" smtClean="0"/>
              <a:t>Unified Emittance and Optics Tool:</a:t>
            </a:r>
          </a:p>
          <a:p>
            <a:pPr lvl="1"/>
            <a:r>
              <a:rPr lang="en-GB" sz="1800" dirty="0" smtClean="0"/>
              <a:t>Projected Emittance</a:t>
            </a:r>
          </a:p>
          <a:p>
            <a:pPr lvl="1"/>
            <a:r>
              <a:rPr lang="en-GB" sz="1800" dirty="0" smtClean="0"/>
              <a:t>Slice Emittance (not in B1)</a:t>
            </a:r>
          </a:p>
          <a:p>
            <a:pPr lvl="1"/>
            <a:r>
              <a:rPr lang="en-GB" sz="1800" dirty="0" smtClean="0"/>
              <a:t>on-axis measurements</a:t>
            </a:r>
          </a:p>
          <a:p>
            <a:pPr lvl="1"/>
            <a:r>
              <a:rPr lang="en-GB" sz="1800" dirty="0" smtClean="0"/>
              <a:t>off-axis (presently only in I1)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 smtClean="0"/>
              <a:t>Optics Matching</a:t>
            </a:r>
          </a:p>
          <a:p>
            <a:pPr lvl="1"/>
            <a:endParaRPr lang="en-GB" sz="1800" dirty="0"/>
          </a:p>
          <a:p>
            <a:pPr lvl="1"/>
            <a:r>
              <a:rPr lang="en-GB" sz="1800" dirty="0" smtClean="0"/>
              <a:t>Can load old measurement data</a:t>
            </a:r>
          </a:p>
        </p:txBody>
      </p:sp>
      <p:pic>
        <p:nvPicPr>
          <p:cNvPr id="8195" name="Picture 3" descr="H:\public\emitt\Screen Shot 2017-03-13 at 16.05.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30" y="1111825"/>
            <a:ext cx="5157788" cy="53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public\emitt\Screen Shot 2017-03-13 at 16.05.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00" y="1111827"/>
            <a:ext cx="5175885" cy="540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Acquisition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9" y="1347788"/>
            <a:ext cx="8159029" cy="4932362"/>
          </a:xfrm>
        </p:spPr>
        <p:txBody>
          <a:bodyPr/>
          <a:lstStyle/>
          <a:p>
            <a:r>
              <a:rPr lang="en-US" sz="2000" dirty="0" smtClean="0"/>
              <a:t>If activated:</a:t>
            </a:r>
          </a:p>
          <a:p>
            <a:pPr lvl="1"/>
            <a:r>
              <a:rPr lang="en-US" sz="2000" dirty="0" smtClean="0"/>
              <a:t>Background is acquired</a:t>
            </a:r>
          </a:p>
          <a:p>
            <a:pPr lvl="1"/>
            <a:r>
              <a:rPr lang="en-US" sz="2000" dirty="0" smtClean="0"/>
              <a:t>Gain is automatically set</a:t>
            </a:r>
            <a:endParaRPr lang="en-GB" sz="2000" dirty="0" smtClean="0"/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This takes time and is in general</a:t>
            </a:r>
            <a:br>
              <a:rPr lang="en-US" sz="2000" dirty="0" smtClean="0"/>
            </a:br>
            <a:r>
              <a:rPr lang="en-US" sz="2000" dirty="0" smtClean="0"/>
              <a:t>only required ones per </a:t>
            </a:r>
            <a:br>
              <a:rPr lang="en-US" sz="2000" dirty="0" smtClean="0"/>
            </a:br>
            <a:r>
              <a:rPr lang="en-US" sz="2000" dirty="0" smtClean="0"/>
              <a:t>measurement session.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Checkboxes automatically </a:t>
            </a:r>
            <a:br>
              <a:rPr lang="en-US" sz="2000" dirty="0" smtClean="0"/>
            </a:br>
            <a:r>
              <a:rPr lang="en-US" sz="2000" dirty="0" smtClean="0"/>
              <a:t>deactivate after first use – </a:t>
            </a:r>
            <a:br>
              <a:rPr lang="en-US" sz="2000" dirty="0" smtClean="0"/>
            </a:br>
            <a:r>
              <a:rPr lang="en-US" sz="2000" dirty="0" smtClean="0"/>
              <a:t>reactivate if needed.</a:t>
            </a:r>
          </a:p>
        </p:txBody>
      </p:sp>
      <p:pic>
        <p:nvPicPr>
          <p:cNvPr id="4" name="Picture 3" descr="H:\public\emitt\Screen Shot 2017-03-13 at 16.05.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30" y="1111825"/>
            <a:ext cx="5157788" cy="53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041930" y="4395355"/>
            <a:ext cx="2026227" cy="3887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521894" y="4742152"/>
            <a:ext cx="2026227" cy="3887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8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H:\public\emitt\Screen Shot 2017-03-13 at 13.36.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43" y="993415"/>
            <a:ext cx="5881254" cy="569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3380543" y="6294879"/>
            <a:ext cx="859848" cy="327817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145974" y="6297365"/>
            <a:ext cx="787976" cy="325331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8" name="Picture 5" descr="H:\public\emitt\Screen Shot 2017-03-13 at 16.54.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8473"/>
            <a:ext cx="3380543" cy="30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1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Emittance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Using the TDS slice emittance </a:t>
            </a:r>
            <a:br>
              <a:rPr lang="en-US" sz="1800" dirty="0" smtClean="0"/>
            </a:br>
            <a:r>
              <a:rPr lang="en-US" sz="1800" dirty="0" smtClean="0"/>
              <a:t>can be measured</a:t>
            </a:r>
          </a:p>
          <a:p>
            <a:r>
              <a:rPr lang="en-US" sz="1800" dirty="0" smtClean="0"/>
              <a:t>TDS needs to be in operation</a:t>
            </a:r>
            <a:endParaRPr lang="en-GB" sz="1800" dirty="0" smtClean="0"/>
          </a:p>
          <a:p>
            <a:pPr lvl="1"/>
            <a:r>
              <a:rPr lang="en-US" sz="1800" dirty="0" smtClean="0"/>
              <a:t>TDS phase and voltage</a:t>
            </a:r>
          </a:p>
          <a:p>
            <a:r>
              <a:rPr lang="en-US" sz="1800" dirty="0" smtClean="0"/>
              <a:t>TDS optics (76/45) </a:t>
            </a:r>
            <a:r>
              <a:rPr lang="en-US" sz="1800" dirty="0" err="1" smtClean="0"/>
              <a:t>deg</a:t>
            </a:r>
            <a:r>
              <a:rPr lang="en-US" sz="1800" dirty="0" smtClean="0"/>
              <a:t> has to be </a:t>
            </a:r>
            <a:br>
              <a:rPr lang="en-US" sz="1800" dirty="0" smtClean="0"/>
            </a:br>
            <a:r>
              <a:rPr lang="en-US" sz="1800" dirty="0" smtClean="0"/>
              <a:t>set in machine (use tool to set)</a:t>
            </a:r>
          </a:p>
          <a:p>
            <a:endParaRPr lang="en-US" sz="1800" dirty="0"/>
          </a:p>
          <a:p>
            <a:r>
              <a:rPr lang="en-US" sz="1800" dirty="0" smtClean="0"/>
              <a:t>Still somewhat an expert tool</a:t>
            </a:r>
          </a:p>
          <a:p>
            <a:r>
              <a:rPr lang="en-US" sz="1800" dirty="0" smtClean="0"/>
              <a:t>No </a:t>
            </a:r>
            <a:r>
              <a:rPr lang="en-US" sz="1800" dirty="0" err="1" smtClean="0"/>
              <a:t>automised</a:t>
            </a:r>
            <a:r>
              <a:rPr lang="en-US" sz="1800" dirty="0" smtClean="0"/>
              <a:t> </a:t>
            </a:r>
            <a:r>
              <a:rPr lang="en-US" sz="1800" dirty="0" err="1" smtClean="0"/>
              <a:t>elog</a:t>
            </a:r>
            <a:r>
              <a:rPr lang="en-US" sz="1800" dirty="0" smtClean="0"/>
              <a:t> entries</a:t>
            </a:r>
          </a:p>
          <a:p>
            <a:endParaRPr lang="en-US" sz="1800" dirty="0" smtClean="0"/>
          </a:p>
        </p:txBody>
      </p:sp>
      <p:pic>
        <p:nvPicPr>
          <p:cNvPr id="4" name="Picture 3" descr="H:\public\emitt\Screen Shot 2017-03-13 at 16.05.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930" y="1111825"/>
            <a:ext cx="5157788" cy="536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6620824" y="4129088"/>
            <a:ext cx="2026227" cy="3887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242" name="Picture 2" descr="H:\public\emitt\Screen Shot 2017-03-13 at 17.52.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72" y="315643"/>
            <a:ext cx="6406515" cy="64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29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7" descr="H:\public\emitt\Screen Shot 2017-03-13 at 13.35.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5864"/>
            <a:ext cx="8316331" cy="670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public\emitt\Screen Shot 2017-03-13 at 13.35.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1565939"/>
            <a:ext cx="3303270" cy="506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63"/>
          <p:cNvSpPr>
            <a:spLocks noChangeShapeType="1"/>
          </p:cNvSpPr>
          <p:nvPr/>
        </p:nvSpPr>
        <p:spPr bwMode="auto">
          <a:xfrm flipV="1">
            <a:off x="6944241" y="4472876"/>
            <a:ext cx="1588" cy="1631950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4"/>
          <p:cNvSpPr>
            <a:spLocks noChangeShapeType="1"/>
          </p:cNvSpPr>
          <p:nvPr/>
        </p:nvSpPr>
        <p:spPr bwMode="auto">
          <a:xfrm>
            <a:off x="5581813" y="5270138"/>
            <a:ext cx="2695575" cy="1588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Dynamics Coordinates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00" y="4820016"/>
            <a:ext cx="5757938" cy="1646868"/>
          </a:xfrm>
        </p:spPr>
        <p:txBody>
          <a:bodyPr/>
          <a:lstStyle/>
          <a:p>
            <a:r>
              <a:rPr lang="en-US" sz="2000" dirty="0" smtClean="0"/>
              <a:t>Co-moving coordinate system with respect </a:t>
            </a:r>
            <a:br>
              <a:rPr lang="en-US" sz="2000" dirty="0" smtClean="0"/>
            </a:br>
            <a:r>
              <a:rPr lang="en-US" sz="2000" dirty="0" smtClean="0"/>
              <a:t>to design trajectory (right-handed-system </a:t>
            </a:r>
            <a:br>
              <a:rPr lang="en-US" sz="2000" dirty="0" smtClean="0"/>
            </a:br>
            <a:r>
              <a:rPr lang="en-US" sz="2000" dirty="0" smtClean="0"/>
              <a:t>at XFEL)</a:t>
            </a:r>
          </a:p>
          <a:p>
            <a:r>
              <a:rPr lang="en-US" sz="2000" dirty="0" smtClean="0"/>
              <a:t>Phase space is generated between distance and angle to the design orbit in each plane </a:t>
            </a:r>
            <a:endParaRPr 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9" y="1038867"/>
            <a:ext cx="523398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13" y="1953628"/>
            <a:ext cx="1447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5719878" y="4710531"/>
            <a:ext cx="2459037" cy="1198563"/>
            <a:chOff x="4336" y="3310"/>
            <a:chExt cx="1707" cy="832"/>
          </a:xfrm>
        </p:grpSpPr>
        <p:sp>
          <p:nvSpPr>
            <p:cNvPr id="11" name="Oval 68"/>
            <p:cNvSpPr>
              <a:spLocks noChangeArrowheads="1"/>
            </p:cNvSpPr>
            <p:nvPr/>
          </p:nvSpPr>
          <p:spPr bwMode="auto">
            <a:xfrm rot="-1500000">
              <a:off x="4272" y="3585"/>
              <a:ext cx="1881" cy="264"/>
            </a:xfrm>
            <a:prstGeom prst="ellipse">
              <a:avLst/>
            </a:prstGeom>
            <a:solidFill>
              <a:srgbClr val="0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2" name="Oval 69"/>
            <p:cNvSpPr>
              <a:spLocks noChangeArrowheads="1"/>
            </p:cNvSpPr>
            <p:nvPr/>
          </p:nvSpPr>
          <p:spPr bwMode="auto">
            <a:xfrm rot="-1500000">
              <a:off x="4321" y="3593"/>
              <a:ext cx="1780" cy="249"/>
            </a:xfrm>
            <a:prstGeom prst="ellipse">
              <a:avLst/>
            </a:prstGeom>
            <a:solidFill>
              <a:srgbClr val="230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3" name="Oval 70"/>
            <p:cNvSpPr>
              <a:spLocks noChangeArrowheads="1"/>
            </p:cNvSpPr>
            <p:nvPr/>
          </p:nvSpPr>
          <p:spPr bwMode="auto">
            <a:xfrm rot="-1500000">
              <a:off x="4371" y="3601"/>
              <a:ext cx="1679" cy="234"/>
            </a:xfrm>
            <a:prstGeom prst="ellipse">
              <a:avLst/>
            </a:prstGeom>
            <a:solidFill>
              <a:srgbClr val="004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4" name="Oval 71"/>
            <p:cNvSpPr>
              <a:spLocks noChangeArrowheads="1"/>
            </p:cNvSpPr>
            <p:nvPr/>
          </p:nvSpPr>
          <p:spPr bwMode="auto">
            <a:xfrm rot="-1500000">
              <a:off x="4420" y="3609"/>
              <a:ext cx="1577" cy="22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5" name="Oval 72"/>
            <p:cNvSpPr>
              <a:spLocks noChangeArrowheads="1"/>
            </p:cNvSpPr>
            <p:nvPr/>
          </p:nvSpPr>
          <p:spPr bwMode="auto">
            <a:xfrm rot="-1500000">
              <a:off x="4469" y="3617"/>
              <a:ext cx="1474" cy="205"/>
            </a:xfrm>
            <a:prstGeom prst="ellipse">
              <a:avLst/>
            </a:prstGeom>
            <a:solidFill>
              <a:srgbClr val="00D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6" name="Oval 73"/>
            <p:cNvSpPr>
              <a:spLocks noChangeArrowheads="1"/>
            </p:cNvSpPr>
            <p:nvPr/>
          </p:nvSpPr>
          <p:spPr bwMode="auto">
            <a:xfrm rot="-1500000">
              <a:off x="4519" y="3625"/>
              <a:ext cx="1373" cy="191"/>
            </a:xfrm>
            <a:prstGeom prst="ellipse">
              <a:avLst/>
            </a:prstGeom>
            <a:solidFill>
              <a:srgbClr val="33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7" name="Oval 74"/>
            <p:cNvSpPr>
              <a:spLocks noChangeArrowheads="1"/>
            </p:cNvSpPr>
            <p:nvPr/>
          </p:nvSpPr>
          <p:spPr bwMode="auto">
            <a:xfrm rot="-1500000">
              <a:off x="4569" y="3633"/>
              <a:ext cx="1270" cy="176"/>
            </a:xfrm>
            <a:prstGeom prst="ellipse">
              <a:avLst/>
            </a:prstGeom>
            <a:solidFill>
              <a:srgbClr val="00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8" name="Oval 75"/>
            <p:cNvSpPr>
              <a:spLocks noChangeArrowheads="1"/>
            </p:cNvSpPr>
            <p:nvPr/>
          </p:nvSpPr>
          <p:spPr bwMode="auto">
            <a:xfrm rot="-1500000">
              <a:off x="4619" y="3641"/>
              <a:ext cx="1168" cy="162"/>
            </a:xfrm>
            <a:prstGeom prst="ellipse">
              <a:avLst/>
            </a:prstGeom>
            <a:solidFill>
              <a:srgbClr val="3DEB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auto">
            <a:xfrm rot="-1440000">
              <a:off x="4669" y="3648"/>
              <a:ext cx="1067" cy="147"/>
            </a:xfrm>
            <a:prstGeom prst="ellipse">
              <a:avLst/>
            </a:prstGeom>
            <a:solidFill>
              <a:srgbClr val="23F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0" name="Oval 77"/>
            <p:cNvSpPr>
              <a:spLocks noChangeArrowheads="1"/>
            </p:cNvSpPr>
            <p:nvPr/>
          </p:nvSpPr>
          <p:spPr bwMode="auto">
            <a:xfrm rot="-1440000">
              <a:off x="4721" y="3656"/>
              <a:ext cx="959" cy="133"/>
            </a:xfrm>
            <a:prstGeom prst="ellipse">
              <a:avLst/>
            </a:prstGeom>
            <a:solidFill>
              <a:srgbClr val="E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1" name="Oval 78"/>
            <p:cNvSpPr>
              <a:spLocks noChangeArrowheads="1"/>
            </p:cNvSpPr>
            <p:nvPr/>
          </p:nvSpPr>
          <p:spPr bwMode="auto">
            <a:xfrm rot="-1440000">
              <a:off x="4771" y="3664"/>
              <a:ext cx="858" cy="118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2" name="Oval 79"/>
            <p:cNvSpPr>
              <a:spLocks noChangeArrowheads="1"/>
            </p:cNvSpPr>
            <p:nvPr/>
          </p:nvSpPr>
          <p:spPr bwMode="auto">
            <a:xfrm rot="-1440000">
              <a:off x="4826" y="3672"/>
              <a:ext cx="745" cy="103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 rot="-1440000">
              <a:off x="4875" y="3681"/>
              <a:ext cx="643" cy="88"/>
            </a:xfrm>
            <a:prstGeom prst="ellipse">
              <a:avLst/>
            </a:pr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4" name="Oval 81"/>
            <p:cNvSpPr>
              <a:spLocks noChangeArrowheads="1"/>
            </p:cNvSpPr>
            <p:nvPr/>
          </p:nvSpPr>
          <p:spPr bwMode="auto">
            <a:xfrm rot="-1440000">
              <a:off x="4928" y="3688"/>
              <a:ext cx="536" cy="74"/>
            </a:xfrm>
            <a:prstGeom prst="ellipse">
              <a:avLst/>
            </a:pr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5" name="Oval 82"/>
            <p:cNvSpPr>
              <a:spLocks noChangeArrowheads="1"/>
            </p:cNvSpPr>
            <p:nvPr/>
          </p:nvSpPr>
          <p:spPr bwMode="auto">
            <a:xfrm rot="-1440000">
              <a:off x="4981" y="3696"/>
              <a:ext cx="429" cy="59"/>
            </a:xfrm>
            <a:prstGeom prst="ellipse">
              <a:avLst/>
            </a:prstGeom>
            <a:solidFill>
              <a:srgbClr val="EB61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6" name="Oval 83"/>
            <p:cNvSpPr>
              <a:spLocks noChangeArrowheads="1"/>
            </p:cNvSpPr>
            <p:nvPr/>
          </p:nvSpPr>
          <p:spPr bwMode="auto">
            <a:xfrm rot="-1440000">
              <a:off x="5033" y="3704"/>
              <a:ext cx="322" cy="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  <p:sp>
          <p:nvSpPr>
            <p:cNvPr id="27" name="Oval 84"/>
            <p:cNvSpPr>
              <a:spLocks noChangeArrowheads="1"/>
            </p:cNvSpPr>
            <p:nvPr/>
          </p:nvSpPr>
          <p:spPr bwMode="auto">
            <a:xfrm rot="-1440000">
              <a:off x="5086" y="3712"/>
              <a:ext cx="215" cy="3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de-DE" altLang="de-DE">
                <a:ea typeface="ＭＳ Ｐゴシック" pitchFamily="34" charset="-12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510599" y="4822008"/>
            <a:ext cx="1314240" cy="1015340"/>
            <a:chOff x="6510599" y="4822008"/>
            <a:chExt cx="1314240" cy="1015340"/>
          </a:xfrm>
        </p:grpSpPr>
        <p:sp>
          <p:nvSpPr>
            <p:cNvPr id="50" name="Oval 49"/>
            <p:cNvSpPr/>
            <p:nvPr/>
          </p:nvSpPr>
          <p:spPr bwMode="auto">
            <a:xfrm>
              <a:off x="6893601" y="5235726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221612" y="5144587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7221612" y="4822008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7752839" y="4871115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451639" y="4987515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7056839" y="5204715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6510599" y="5393981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510599" y="5765348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6695109" y="5357981"/>
              <a:ext cx="72000" cy="72000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7104839" y="5108715"/>
            <a:ext cx="72000" cy="720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2469600" y="1932028"/>
            <a:ext cx="374400" cy="602372"/>
          </a:xfrm>
          <a:prstGeom prst="straightConnector1">
            <a:avLst/>
          </a:prstGeom>
          <a:noFill/>
          <a:ln w="12700" cap="flat" cmpd="sng" algn="ctr">
            <a:solidFill>
              <a:srgbClr val="0A2BB6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3571200" y="2232000"/>
            <a:ext cx="518400" cy="60480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6146" name="Picture 2" descr="http://latex.codecogs.com/gif.latex?%5Cdpi%7B300%7D%20%5Cbg_white%20x%5E%5Cpr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791028"/>
            <a:ext cx="14097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atex.codecogs.com/gif.latex?%5Cdpi%7B300%7D%20%5Cbg_white%20x%5E%5Cpr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78" y="4443938"/>
            <a:ext cx="176213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latex.codecogs.com/gif.latex?%5Cdpi%7B300%7D%20%5Cbg_white%20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54" y="5357981"/>
            <a:ext cx="119063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5428800" y="4176000"/>
            <a:ext cx="332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400" dirty="0" smtClean="0">
                <a:solidFill>
                  <a:schemeClr val="accent3"/>
                </a:solidFill>
              </a:rPr>
              <a:t>horizontal phase space</a:t>
            </a:r>
          </a:p>
        </p:txBody>
      </p:sp>
    </p:spTree>
    <p:extLst>
      <p:ext uri="{BB962C8B-B14F-4D97-AF65-F5344CB8AC3E}">
        <p14:creationId xmlns:p14="http://schemas.microsoft.com/office/powerpoint/2010/main" val="35173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72559E-6 L -0.12604 -0.037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9" grpId="0" animBg="1"/>
      <p:bldP spid="59" grpId="1" animBg="1"/>
      <p:bldP spid="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 Quad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GUI for multi-quad measurement</a:t>
            </a:r>
          </a:p>
          <a:p>
            <a:pPr lvl="1"/>
            <a:r>
              <a:rPr lang="en-US" dirty="0" smtClean="0"/>
              <a:t>select section</a:t>
            </a:r>
          </a:p>
          <a:p>
            <a:pPr lvl="1"/>
            <a:r>
              <a:rPr lang="en-US" dirty="0" smtClean="0"/>
              <a:t>Press “Do quad scan”</a:t>
            </a:r>
          </a:p>
          <a:p>
            <a:pPr lvl="1"/>
            <a:r>
              <a:rPr lang="en-US" dirty="0" smtClean="0"/>
              <a:t>Select matching if desired</a:t>
            </a:r>
            <a:br>
              <a:rPr lang="en-US" dirty="0" smtClean="0"/>
            </a:br>
            <a:r>
              <a:rPr lang="en-US" dirty="0" smtClean="0"/>
              <a:t>(is the same code as in the </a:t>
            </a:r>
            <a:br>
              <a:rPr lang="en-US" dirty="0" smtClean="0"/>
            </a:br>
            <a:r>
              <a:rPr lang="en-US" dirty="0" smtClean="0"/>
              <a:t>Emittance monitor)</a:t>
            </a:r>
            <a:endParaRPr lang="en-US" dirty="0"/>
          </a:p>
        </p:txBody>
      </p:sp>
      <p:sp>
        <p:nvSpPr>
          <p:cNvPr id="4" name="AutoShape 2" descr="https://mail.desy.de/service/home/~/?auth=co&amp;loc=en_GB&amp;id=13273&amp;part=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226" y="2913322"/>
            <a:ext cx="3749774" cy="343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4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 at Start-up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Picture 4" descr="H:\public\emitt\Screen Shot 2017-03-13 at 13.26.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430"/>
            <a:ext cx="9185563" cy="518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8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11827"/>
            <a:ext cx="7972425" cy="5168323"/>
          </a:xfrm>
        </p:spPr>
        <p:txBody>
          <a:bodyPr/>
          <a:lstStyle/>
          <a:p>
            <a:r>
              <a:rPr lang="en-GB" sz="2000" dirty="0" smtClean="0"/>
              <a:t>Screens Inserted correctly / Cameras activated / …</a:t>
            </a:r>
          </a:p>
          <a:p>
            <a:pPr lvl="1"/>
            <a:r>
              <a:rPr lang="en-GB" sz="2000" dirty="0" smtClean="0"/>
              <a:t>Use buttons on the tool</a:t>
            </a:r>
          </a:p>
          <a:p>
            <a:r>
              <a:rPr lang="en-GB" sz="2000" dirty="0" smtClean="0"/>
              <a:t>Is </a:t>
            </a:r>
            <a:r>
              <a:rPr lang="en-GB" sz="2000" dirty="0"/>
              <a:t>the Orbit good?</a:t>
            </a:r>
          </a:p>
          <a:p>
            <a:pPr lvl="1"/>
            <a:r>
              <a:rPr lang="en-GB" sz="2000" dirty="0" smtClean="0"/>
              <a:t>Check if beam is on screen?</a:t>
            </a:r>
          </a:p>
          <a:p>
            <a:pPr lvl="1"/>
            <a:r>
              <a:rPr lang="en-GB" sz="2000" dirty="0" smtClean="0"/>
              <a:t>In case of off-axis measurement try on-axis </a:t>
            </a:r>
          </a:p>
          <a:p>
            <a:pPr lvl="1"/>
            <a:r>
              <a:rPr lang="en-GB" sz="2000" dirty="0" smtClean="0"/>
              <a:t>or start kickers manually</a:t>
            </a:r>
          </a:p>
          <a:p>
            <a:r>
              <a:rPr lang="en-GB" sz="2000" dirty="0" smtClean="0"/>
              <a:t>Are the magnets properly set?</a:t>
            </a:r>
          </a:p>
          <a:p>
            <a:pPr lvl="1"/>
            <a:r>
              <a:rPr lang="en-GB" sz="2000" dirty="0" smtClean="0"/>
              <a:t>Strength and magnet energy</a:t>
            </a:r>
            <a:br>
              <a:rPr lang="en-GB" sz="2000" dirty="0" smtClean="0"/>
            </a:br>
            <a:r>
              <a:rPr lang="en-GB" sz="2000" dirty="0" smtClean="0"/>
              <a:t>	=&gt; check phase advance </a:t>
            </a:r>
            <a:endParaRPr lang="en-GB" sz="2000" dirty="0"/>
          </a:p>
          <a:p>
            <a:pPr lvl="4"/>
            <a:r>
              <a:rPr lang="en-GB" sz="2000" dirty="0" smtClean="0"/>
              <a:t>projected emittance: (76/76) </a:t>
            </a:r>
            <a:r>
              <a:rPr lang="en-GB" sz="2000" dirty="0" err="1" smtClean="0"/>
              <a:t>deg</a:t>
            </a:r>
            <a:endParaRPr lang="en-GB" sz="2000" dirty="0" smtClean="0"/>
          </a:p>
          <a:p>
            <a:pPr lvl="4"/>
            <a:r>
              <a:rPr lang="en-GB" sz="2000" dirty="0" smtClean="0"/>
              <a:t>slice	 emittance: (76/45) </a:t>
            </a:r>
            <a:r>
              <a:rPr lang="en-GB" sz="2000" dirty="0" err="1" smtClean="0"/>
              <a:t>deg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Are the cameras working properly?</a:t>
            </a:r>
          </a:p>
          <a:p>
            <a:r>
              <a:rPr lang="en-GB" sz="2000" dirty="0" smtClean="0"/>
              <a:t>Is the Image Analysis Server in operation?</a:t>
            </a:r>
          </a:p>
          <a:p>
            <a:pPr lvl="1"/>
            <a:r>
              <a:rPr lang="en-GB" sz="2000" dirty="0" smtClean="0"/>
              <a:t>ROI configuration?</a:t>
            </a:r>
          </a:p>
          <a:p>
            <a:pPr lvl="1"/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20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Orbit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Area of off-axis screens is smaller</a:t>
            </a:r>
          </a:p>
          <a:p>
            <a:pPr lvl="1"/>
            <a:r>
              <a:rPr lang="en-US" dirty="0" smtClean="0"/>
              <a:t>Make sure the kicked beam</a:t>
            </a:r>
            <a:br>
              <a:rPr lang="en-US" dirty="0" smtClean="0"/>
            </a:br>
            <a:r>
              <a:rPr lang="en-US" dirty="0" smtClean="0"/>
              <a:t>hits them </a:t>
            </a:r>
          </a:p>
          <a:p>
            <a:pPr lvl="1"/>
            <a:endParaRPr lang="en-US" dirty="0"/>
          </a:p>
          <a:p>
            <a:r>
              <a:rPr lang="en-US" dirty="0" smtClean="0"/>
              <a:t>Screens in B1 and B2 are of the same </a:t>
            </a:r>
            <a:br>
              <a:rPr lang="en-US" dirty="0" smtClean="0"/>
            </a:br>
            <a:r>
              <a:rPr lang="en-US" dirty="0" smtClean="0"/>
              <a:t>size but the imaging on the chip is 1:1</a:t>
            </a:r>
            <a:br>
              <a:rPr lang="en-US" dirty="0" smtClean="0"/>
            </a:br>
            <a:r>
              <a:rPr lang="en-US" dirty="0" smtClean="0"/>
              <a:t>(factor 2 in each plane compared to I1)</a:t>
            </a:r>
          </a:p>
          <a:p>
            <a:pPr lvl="1"/>
            <a:r>
              <a:rPr lang="en-US" dirty="0" smtClean="0"/>
              <a:t>Field-of-view is 2.54 cm in diagonal</a:t>
            </a:r>
          </a:p>
          <a:p>
            <a:pPr lvl="1"/>
            <a:r>
              <a:rPr lang="en-US" dirty="0" smtClean="0"/>
              <a:t>If beam is not visible insert screen in question and move beam with orbit correctors</a:t>
            </a:r>
            <a:endParaRPr lang="en-GB" dirty="0"/>
          </a:p>
        </p:txBody>
      </p:sp>
      <p:pic>
        <p:nvPicPr>
          <p:cNvPr id="10" name="Picture 2" descr="C:\Users\beutner\Desktop\Emittance talk\2016-05-04T09-04-33-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4" t="49820" r="7057" b="3175"/>
          <a:stretch/>
        </p:blipFill>
        <p:spPr bwMode="auto">
          <a:xfrm>
            <a:off x="5953117" y="1085896"/>
            <a:ext cx="3190883" cy="30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62750" y="1857375"/>
            <a:ext cx="1495425" cy="1153501"/>
            <a:chOff x="6762750" y="1857375"/>
            <a:chExt cx="1495425" cy="1153501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 bwMode="auto">
            <a:xfrm>
              <a:off x="6762750" y="1857375"/>
              <a:ext cx="1314450" cy="1109663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GB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48525" y="2672322"/>
              <a:ext cx="1009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800" dirty="0" smtClean="0">
                  <a:solidFill>
                    <a:schemeClr val="bg1"/>
                  </a:solidFill>
                </a:rPr>
                <a:t>B1 and B2 </a:t>
              </a:r>
              <a:br>
                <a:rPr lang="en-GB" sz="800" dirty="0" smtClean="0">
                  <a:solidFill>
                    <a:schemeClr val="bg1"/>
                  </a:solidFill>
                </a:rPr>
              </a:br>
              <a:r>
                <a:rPr lang="en-GB" sz="800" dirty="0" smtClean="0">
                  <a:solidFill>
                    <a:schemeClr val="bg1"/>
                  </a:solidFill>
                </a:rPr>
                <a:t>field-of-view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153400" y="3329547"/>
            <a:ext cx="1009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800" dirty="0" smtClean="0">
                <a:solidFill>
                  <a:schemeClr val="bg1"/>
                </a:solidFill>
              </a:rPr>
              <a:t>I1</a:t>
            </a:r>
            <a:br>
              <a:rPr lang="en-GB" sz="800" dirty="0" smtClean="0">
                <a:solidFill>
                  <a:schemeClr val="bg1"/>
                </a:solidFill>
              </a:rPr>
            </a:br>
            <a:r>
              <a:rPr lang="en-GB" sz="800" dirty="0" smtClean="0">
                <a:solidFill>
                  <a:schemeClr val="bg1"/>
                </a:solidFill>
              </a:rPr>
              <a:t>field-of-view</a:t>
            </a:r>
          </a:p>
        </p:txBody>
      </p:sp>
    </p:spTree>
    <p:extLst>
      <p:ext uri="{BB962C8B-B14F-4D97-AF65-F5344CB8AC3E}">
        <p14:creationId xmlns:p14="http://schemas.microsoft.com/office/powerpoint/2010/main" val="13182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1800" dirty="0"/>
          </a:p>
        </p:txBody>
      </p:sp>
      <p:pic>
        <p:nvPicPr>
          <p:cNvPr id="4" name="Picture 3" descr="H:\public\emitt\Screen Shot 2017-03-13 at 13.26.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87" y="1070263"/>
            <a:ext cx="53911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088573" y="5495925"/>
            <a:ext cx="5299364" cy="57236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40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Manual Setting of energy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:\public\emitt\Screen Shot 2017-03-13 at 13.27.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2" y="1101436"/>
            <a:ext cx="53721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4152467" y="5553438"/>
            <a:ext cx="1967777" cy="51485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52467" y="2391139"/>
            <a:ext cx="3027651" cy="43519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9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FODO Configurations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083" y="1084264"/>
            <a:ext cx="8242156" cy="5195886"/>
          </a:xfrm>
        </p:spPr>
        <p:txBody>
          <a:bodyPr/>
          <a:lstStyle/>
          <a:p>
            <a:r>
              <a:rPr lang="en-GB" sz="1800" dirty="0" smtClean="0"/>
              <a:t>I1 from 55 to 59m     (horizontal kick)</a:t>
            </a:r>
          </a:p>
          <a:p>
            <a:pPr lvl="1"/>
            <a:r>
              <a:rPr lang="en-GB" sz="1800" dirty="0" smtClean="0"/>
              <a:t>Projected: (76/76) </a:t>
            </a:r>
            <a:r>
              <a:rPr lang="en-GB" sz="1800" dirty="0" err="1" smtClean="0"/>
              <a:t>deg</a:t>
            </a:r>
            <a:endParaRPr lang="en-GB" sz="1800" dirty="0"/>
          </a:p>
          <a:p>
            <a:pPr lvl="2"/>
            <a:r>
              <a:rPr lang="en-GB" sz="1800" dirty="0" smtClean="0"/>
              <a:t>Gen. kick = (-0.8382, +0.8382, -0.8382) rad/m</a:t>
            </a:r>
          </a:p>
          <a:p>
            <a:pPr lvl="1"/>
            <a:r>
              <a:rPr lang="en-GB" sz="1800" dirty="0" smtClean="0"/>
              <a:t>Slice: (76/45) </a:t>
            </a:r>
            <a:r>
              <a:rPr lang="en-GB" sz="1800" dirty="0" err="1" smtClean="0"/>
              <a:t>deg</a:t>
            </a:r>
            <a:endParaRPr lang="en-GB" sz="1800" dirty="0" smtClean="0"/>
          </a:p>
          <a:p>
            <a:pPr lvl="2"/>
            <a:r>
              <a:rPr lang="en-GB" sz="1800" dirty="0" smtClean="0"/>
              <a:t>Gen. kick = (-0.6271, +0.7792, -0.6271) rad/m</a:t>
            </a:r>
          </a:p>
          <a:p>
            <a:endParaRPr lang="en-GB" sz="1800" dirty="0"/>
          </a:p>
          <a:p>
            <a:r>
              <a:rPr lang="en-GB" sz="1800" dirty="0" smtClean="0"/>
              <a:t>B1 from 219 to 226m (vert. kick)</a:t>
            </a:r>
          </a:p>
          <a:p>
            <a:pPr lvl="1"/>
            <a:r>
              <a:rPr lang="en-GB" sz="1800" dirty="0" smtClean="0"/>
              <a:t>Projected: </a:t>
            </a:r>
            <a:r>
              <a:rPr lang="en-GB" sz="1800" dirty="0"/>
              <a:t>(76/76) </a:t>
            </a:r>
            <a:r>
              <a:rPr lang="en-GB" sz="1800" dirty="0" err="1" smtClean="0"/>
              <a:t>deg</a:t>
            </a:r>
            <a:endParaRPr lang="en-GB" sz="1800" dirty="0" smtClean="0"/>
          </a:p>
          <a:p>
            <a:pPr lvl="2"/>
            <a:r>
              <a:rPr lang="en-GB" sz="1800" dirty="0"/>
              <a:t>Gen. kick = </a:t>
            </a:r>
            <a:r>
              <a:rPr lang="en-GB" sz="1800" dirty="0" smtClean="0"/>
              <a:t>(+0.6769, -0.</a:t>
            </a:r>
            <a:r>
              <a:rPr lang="en-GB" sz="1800" dirty="0"/>
              <a:t> 6769</a:t>
            </a:r>
            <a:r>
              <a:rPr lang="en-GB" sz="1800" dirty="0" smtClean="0"/>
              <a:t>, +0.</a:t>
            </a:r>
            <a:r>
              <a:rPr lang="en-GB" sz="1800" dirty="0"/>
              <a:t> 6769</a:t>
            </a:r>
            <a:r>
              <a:rPr lang="en-GB" sz="1800" dirty="0" smtClean="0"/>
              <a:t>) rad/m</a:t>
            </a:r>
          </a:p>
          <a:p>
            <a:pPr lvl="2"/>
            <a:endParaRPr lang="en-GB" sz="1800" dirty="0"/>
          </a:p>
          <a:p>
            <a:r>
              <a:rPr lang="en-GB" sz="1800" dirty="0" smtClean="0"/>
              <a:t>B2 </a:t>
            </a:r>
            <a:r>
              <a:rPr lang="en-GB" sz="1800" dirty="0"/>
              <a:t>from </a:t>
            </a:r>
            <a:r>
              <a:rPr lang="en-GB" sz="1800" dirty="0" smtClean="0"/>
              <a:t>444 </a:t>
            </a:r>
            <a:r>
              <a:rPr lang="en-GB" sz="1800" dirty="0"/>
              <a:t>to </a:t>
            </a:r>
            <a:r>
              <a:rPr lang="en-GB" sz="1800" dirty="0" smtClean="0"/>
              <a:t>459m (vert. kick)</a:t>
            </a:r>
            <a:endParaRPr lang="en-GB" sz="1800" dirty="0"/>
          </a:p>
          <a:p>
            <a:pPr lvl="1"/>
            <a:r>
              <a:rPr lang="en-GB" sz="1800" dirty="0"/>
              <a:t>Projected: (76/76) </a:t>
            </a:r>
            <a:r>
              <a:rPr lang="en-GB" sz="1800" dirty="0" err="1"/>
              <a:t>deg</a:t>
            </a:r>
            <a:endParaRPr lang="en-GB" sz="1800" dirty="0"/>
          </a:p>
          <a:p>
            <a:pPr lvl="2"/>
            <a:r>
              <a:rPr lang="en-GB" sz="1800" dirty="0"/>
              <a:t>Gen. kick </a:t>
            </a:r>
            <a:r>
              <a:rPr lang="en-GB" sz="1800"/>
              <a:t>= </a:t>
            </a:r>
            <a:r>
              <a:rPr lang="en-GB" sz="1800" smtClean="0"/>
              <a:t>(+0.3310</a:t>
            </a:r>
            <a:r>
              <a:rPr lang="en-GB" sz="1800"/>
              <a:t>, </a:t>
            </a:r>
            <a:r>
              <a:rPr lang="en-GB" sz="1800" smtClean="0"/>
              <a:t>-0.3310</a:t>
            </a:r>
            <a:r>
              <a:rPr lang="en-GB" sz="1800"/>
              <a:t>, </a:t>
            </a:r>
            <a:r>
              <a:rPr lang="en-GB" sz="1800" smtClean="0"/>
              <a:t>+0.3310</a:t>
            </a:r>
            <a:r>
              <a:rPr lang="en-GB" sz="1800" dirty="0"/>
              <a:t>) </a:t>
            </a:r>
            <a:r>
              <a:rPr lang="en-GB" sz="1800" dirty="0" smtClean="0"/>
              <a:t>rad/m</a:t>
            </a:r>
          </a:p>
          <a:p>
            <a:pPr lvl="2"/>
            <a:endParaRPr lang="en-US" sz="1400" dirty="0"/>
          </a:p>
          <a:p>
            <a:r>
              <a:rPr lang="en-US" sz="1800" dirty="0" smtClean="0"/>
              <a:t>If phase advance values are not correct check magnets and energy – and recalculate optics model in tool!</a:t>
            </a:r>
            <a:endParaRPr lang="en-GB" sz="1800" dirty="0"/>
          </a:p>
          <a:p>
            <a:endParaRPr lang="en-GB" sz="1800" dirty="0"/>
          </a:p>
          <a:p>
            <a:pPr marL="560388" lvl="2" indent="0">
              <a:buNone/>
            </a:pPr>
            <a:endParaRPr lang="en-GB" sz="1800" dirty="0" smtClean="0"/>
          </a:p>
          <a:p>
            <a:pPr lvl="2"/>
            <a:endParaRPr lang="en-GB" sz="1800" dirty="0"/>
          </a:p>
        </p:txBody>
      </p:sp>
      <p:pic>
        <p:nvPicPr>
          <p:cNvPr id="4" name="Picture 4" descr="H:\public\emitt\Screen Shot 2017-03-13 at 13.37.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96" y="1084264"/>
            <a:ext cx="34861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public\emitt\Screen Shot 2017-03-13 at 13.38.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40968" y="2776715"/>
            <a:ext cx="5495925" cy="11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public\emitt\Screen Shot 2017-03-13 at 13.40.2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5" b="15286"/>
          <a:stretch/>
        </p:blipFill>
        <p:spPr bwMode="auto">
          <a:xfrm>
            <a:off x="4233862" y="4405745"/>
            <a:ext cx="4910138" cy="87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Optics 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6" descr="H:\public\emitt\Screen Shot 2017-03-13 at 13.33.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66" y="1027834"/>
            <a:ext cx="54673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2265218" y="1652156"/>
            <a:ext cx="2026227" cy="31692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65217" y="1891145"/>
            <a:ext cx="2026227" cy="38879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76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Server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4659804"/>
            <a:ext cx="7972425" cy="1620345"/>
          </a:xfrm>
        </p:spPr>
        <p:txBody>
          <a:bodyPr/>
          <a:lstStyle/>
          <a:p>
            <a:r>
              <a:rPr lang="en-GB" sz="1800" dirty="0" smtClean="0"/>
              <a:t>Check CPU load</a:t>
            </a:r>
          </a:p>
          <a:p>
            <a:r>
              <a:rPr lang="en-GB" sz="1800" dirty="0" smtClean="0"/>
              <a:t>Only the 4 cameras in the section</a:t>
            </a:r>
            <a:br>
              <a:rPr lang="en-GB" sz="1800" dirty="0" smtClean="0"/>
            </a:br>
            <a:r>
              <a:rPr lang="en-GB" sz="1800" dirty="0" smtClean="0"/>
              <a:t>should be powered</a:t>
            </a:r>
          </a:p>
          <a:p>
            <a:r>
              <a:rPr lang="en-GB" sz="1800" dirty="0" smtClean="0"/>
              <a:t>Deactivate image acquisition</a:t>
            </a:r>
          </a:p>
          <a:p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6" y="1082215"/>
            <a:ext cx="3537585" cy="357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15" y="1039092"/>
            <a:ext cx="4451985" cy="549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729654" y="1652157"/>
            <a:ext cx="722601" cy="31692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33579" y="1817548"/>
            <a:ext cx="929466" cy="31692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4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(Server) Startup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32" y="1169409"/>
            <a:ext cx="4303586" cy="53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25" y="1169408"/>
            <a:ext cx="4303586" cy="53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14" y="1169409"/>
            <a:ext cx="4303586" cy="53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Emittance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2" y="1028794"/>
            <a:ext cx="3500438" cy="278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/>
        </p:blipFill>
        <p:spPr bwMode="auto">
          <a:xfrm>
            <a:off x="851171" y="3709590"/>
            <a:ext cx="6762750" cy="265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552189" y="6184800"/>
            <a:ext cx="867011" cy="216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80198"/>
            <a:ext cx="7972425" cy="5099952"/>
          </a:xfrm>
        </p:spPr>
        <p:txBody>
          <a:bodyPr/>
          <a:lstStyle/>
          <a:p>
            <a:r>
              <a:rPr lang="en-US" sz="1800" dirty="0" smtClean="0"/>
              <a:t>Area covered by particles in phase space is </a:t>
            </a:r>
            <a:br>
              <a:rPr lang="en-US" sz="1800" dirty="0" smtClean="0"/>
            </a:br>
            <a:r>
              <a:rPr lang="en-US" sz="1800" dirty="0" smtClean="0"/>
              <a:t>called emittance</a:t>
            </a:r>
          </a:p>
          <a:p>
            <a:r>
              <a:rPr lang="en-US" sz="1800" dirty="0" smtClean="0"/>
              <a:t>We can assume an elliptical distribution</a:t>
            </a:r>
          </a:p>
          <a:p>
            <a:r>
              <a:rPr lang="en-US" sz="1800" dirty="0" smtClean="0"/>
              <a:t>Emittance is conserved in linear optics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err="1"/>
              <a:t>Liouville’s</a:t>
            </a:r>
            <a:r>
              <a:rPr lang="en-US" sz="1800" dirty="0"/>
              <a:t> </a:t>
            </a:r>
            <a:r>
              <a:rPr lang="en-US" sz="1800" dirty="0" smtClean="0"/>
              <a:t>theorem) </a:t>
            </a:r>
            <a:br>
              <a:rPr lang="en-US" sz="1800" dirty="0" smtClean="0"/>
            </a:br>
            <a:r>
              <a:rPr lang="en-US" sz="1800" dirty="0" smtClean="0"/>
              <a:t>=&gt;     focusing the beam will increase its </a:t>
            </a:r>
            <a:br>
              <a:rPr lang="en-US" sz="1800" dirty="0" smtClean="0"/>
            </a:br>
            <a:r>
              <a:rPr lang="en-US" sz="1800" dirty="0" smtClean="0"/>
              <a:t>	divergence</a:t>
            </a:r>
          </a:p>
          <a:p>
            <a:r>
              <a:rPr lang="en-US" sz="1800" dirty="0" smtClean="0"/>
              <a:t>Small beams with little divergence as required </a:t>
            </a:r>
            <a:br>
              <a:rPr lang="en-US" sz="1800" dirty="0" smtClean="0"/>
            </a:br>
            <a:r>
              <a:rPr lang="en-US" sz="1800" dirty="0" smtClean="0"/>
              <a:t>for SASE lead to small emittance requirements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59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Default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Default Values of cameras are set</a:t>
            </a:r>
            <a:br>
              <a:rPr lang="en-US" sz="2000" dirty="0" smtClean="0"/>
            </a:br>
            <a:r>
              <a:rPr lang="en-US" sz="2000" dirty="0" smtClean="0"/>
              <a:t>if Emittance Monitor is used to </a:t>
            </a:r>
            <a:br>
              <a:rPr lang="en-US" sz="2000" dirty="0" smtClean="0"/>
            </a:br>
            <a:r>
              <a:rPr lang="en-US" sz="2000" dirty="0" smtClean="0"/>
              <a:t>activate them</a:t>
            </a:r>
          </a:p>
          <a:p>
            <a:r>
              <a:rPr lang="en-US" sz="2000" dirty="0" smtClean="0"/>
              <a:t>Proper settings:</a:t>
            </a:r>
          </a:p>
          <a:p>
            <a:pPr lvl="1"/>
            <a:r>
              <a:rPr lang="en-US" sz="2000" dirty="0" smtClean="0"/>
              <a:t>IN: Mono12Packed</a:t>
            </a:r>
          </a:p>
          <a:p>
            <a:pPr lvl="1"/>
            <a:r>
              <a:rPr lang="en-US" sz="2000" dirty="0" smtClean="0"/>
              <a:t>OUT: Mono16</a:t>
            </a:r>
          </a:p>
          <a:p>
            <a:pPr lvl="1"/>
            <a:r>
              <a:rPr lang="en-US" sz="2000" dirty="0" smtClean="0"/>
              <a:t>Truncate: -1</a:t>
            </a:r>
          </a:p>
          <a:p>
            <a:pPr lvl="1"/>
            <a:r>
              <a:rPr lang="en-US" sz="2000" dirty="0" smtClean="0"/>
              <a:t>Exposure: maximum 1000</a:t>
            </a:r>
          </a:p>
          <a:p>
            <a:pPr lvl="1"/>
            <a:r>
              <a:rPr lang="en-US" sz="2000" dirty="0" smtClean="0"/>
              <a:t>Acquisition: off</a:t>
            </a:r>
          </a:p>
          <a:p>
            <a:pPr lvl="1"/>
            <a:r>
              <a:rPr lang="en-US" sz="2000" dirty="0" smtClean="0"/>
              <a:t>Frame: on</a:t>
            </a:r>
          </a:p>
          <a:p>
            <a:pPr lvl="1"/>
            <a:r>
              <a:rPr lang="en-US" sz="2000" dirty="0" smtClean="0"/>
              <a:t>“Tool Box” checkboxes: off</a:t>
            </a:r>
          </a:p>
          <a:p>
            <a:pPr lvl="1"/>
            <a:endParaRPr lang="en-GB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14" y="1169409"/>
            <a:ext cx="4303586" cy="530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15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Analysis Server Expert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01436"/>
            <a:ext cx="7972425" cy="5178714"/>
          </a:xfrm>
        </p:spPr>
        <p:txBody>
          <a:bodyPr/>
          <a:lstStyle/>
          <a:p>
            <a:r>
              <a:rPr lang="en-GB" sz="1800" dirty="0" smtClean="0"/>
              <a:t>Check if you can see images updating in “Continuous” mode</a:t>
            </a:r>
          </a:p>
          <a:p>
            <a:r>
              <a:rPr lang="en-US" sz="1800" dirty="0" smtClean="0"/>
              <a:t>Check how images behave if ROI modes are deactivated</a:t>
            </a:r>
            <a:endParaRPr lang="en-GB" sz="1800" dirty="0"/>
          </a:p>
        </p:txBody>
      </p:sp>
      <p:pic>
        <p:nvPicPr>
          <p:cNvPr id="7170" name="Picture 2" descr="H:\public\emitt\Screen Shot 2017-03-13 at 15.59.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3" y="1922318"/>
            <a:ext cx="8760920" cy="449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public\emitt\Screen Shot 2017-03-13 at 16.47.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3" y="1922318"/>
            <a:ext cx="8774430" cy="45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33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Configuration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9" name="Picture 3" descr="H:\public\emitt\Screen Shot 2017-03-13 at 16.51.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3" y="1200296"/>
            <a:ext cx="4244340" cy="376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public\emitt\Screen Shot 2017-03-13 at 16.51.4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13" y="2493817"/>
            <a:ext cx="4305300" cy="374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Lifetime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Cameras die fast!</a:t>
            </a:r>
          </a:p>
          <a:p>
            <a:pPr lvl="1"/>
            <a:r>
              <a:rPr lang="en-US" dirty="0" smtClean="0"/>
              <a:t>On average each camera was </a:t>
            </a:r>
            <a:br>
              <a:rPr lang="en-US" dirty="0" smtClean="0"/>
            </a:br>
            <a:r>
              <a:rPr lang="en-US" dirty="0" smtClean="0"/>
              <a:t>exchanged once during the injector run</a:t>
            </a:r>
          </a:p>
          <a:p>
            <a:pPr lvl="1"/>
            <a:r>
              <a:rPr lang="en-US" dirty="0" smtClean="0"/>
              <a:t>Deactivate not needed cameras every</a:t>
            </a:r>
            <a:br>
              <a:rPr lang="en-US" dirty="0" smtClean="0"/>
            </a:br>
            <a:r>
              <a:rPr lang="en-US" dirty="0" smtClean="0"/>
              <a:t>time you don’t need them for a </a:t>
            </a:r>
            <a:br>
              <a:rPr lang="en-US" dirty="0" smtClean="0"/>
            </a:br>
            <a:r>
              <a:rPr lang="en-US" dirty="0" smtClean="0"/>
              <a:t>foreseeable time</a:t>
            </a:r>
          </a:p>
          <a:p>
            <a:pPr lvl="1"/>
            <a:r>
              <a:rPr lang="en-US" dirty="0" smtClean="0"/>
              <a:t>Emittance Monitor Tools gives a list off</a:t>
            </a:r>
            <a:br>
              <a:rPr lang="en-US" dirty="0" smtClean="0"/>
            </a:br>
            <a:r>
              <a:rPr lang="en-US" dirty="0" smtClean="0"/>
              <a:t>all activated emittance cameras at </a:t>
            </a:r>
            <a:br>
              <a:rPr lang="en-US" dirty="0" smtClean="0"/>
            </a:br>
            <a:r>
              <a:rPr lang="en-US" dirty="0" smtClean="0"/>
              <a:t>shutdown and offers to close them</a:t>
            </a:r>
          </a:p>
          <a:p>
            <a:pPr lvl="1"/>
            <a:r>
              <a:rPr lang="en-US" dirty="0" smtClean="0"/>
              <a:t>Do it….</a:t>
            </a:r>
            <a:endParaRPr lang="en-GB" dirty="0"/>
          </a:p>
        </p:txBody>
      </p:sp>
      <p:pic>
        <p:nvPicPr>
          <p:cNvPr id="5123" name="Picture 3" descr="H:\public\emitt\Screen Shot 2017-03-13 at 13.37.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82" y="1030431"/>
            <a:ext cx="2525135" cy="545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:\public\emitt\Screen Shot 2017-03-13 at 16.43.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06" y="2704957"/>
            <a:ext cx="2960370" cy="15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Thank You for Your Attention…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35050" y="5109298"/>
            <a:ext cx="5725822" cy="127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000" kern="0" smtClean="0"/>
              <a:t>Literature:</a:t>
            </a:r>
          </a:p>
          <a:p>
            <a:r>
              <a:rPr lang="en-US" sz="1000" kern="0" smtClean="0"/>
              <a:t>F. Loehl, “Measurements of the Transverse Emittance at the VUV-FEL”, </a:t>
            </a:r>
            <a:br>
              <a:rPr lang="en-US" sz="1000" kern="0" smtClean="0"/>
            </a:br>
            <a:r>
              <a:rPr lang="en-US" sz="1000" kern="0" smtClean="0"/>
              <a:t>DESY-THESIS 2005-014, TESLA-FEL 2005-03</a:t>
            </a:r>
          </a:p>
          <a:p>
            <a:r>
              <a:rPr lang="en-US" sz="1000" kern="0" smtClean="0"/>
              <a:t>M. Minty and F. Zimmermann, “Measurements and control of charged particle beams”, </a:t>
            </a:r>
            <a:br>
              <a:rPr lang="en-US" sz="1000" kern="0" smtClean="0"/>
            </a:br>
            <a:r>
              <a:rPr lang="en-US" sz="1000" kern="0" smtClean="0"/>
              <a:t>Springer, Berlin, Heidelberg, New York, 2003.</a:t>
            </a:r>
          </a:p>
          <a:p>
            <a:r>
              <a:rPr lang="en-US" sz="1000" kern="0" smtClean="0"/>
              <a:t>J. Rossbach and P. Schmueser, “Basic Course on Accelerator Optics”</a:t>
            </a:r>
          </a:p>
          <a:p>
            <a:endParaRPr lang="en-US" sz="1400" kern="0" smtClean="0"/>
          </a:p>
          <a:p>
            <a:pPr marL="0" indent="0">
              <a:buFont typeface="Wingdings" pitchFamily="2" charset="2"/>
              <a:buNone/>
            </a:pPr>
            <a:endParaRPr lang="en-US" kern="0" smtClean="0"/>
          </a:p>
          <a:p>
            <a:pPr lvl="1"/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8034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1979613" y="530225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2339975" y="23495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Oval 29"/>
          <p:cNvSpPr>
            <a:spLocks noChangeArrowheads="1"/>
          </p:cNvSpPr>
          <p:nvPr/>
        </p:nvSpPr>
        <p:spPr bwMode="auto">
          <a:xfrm rot="-2063326">
            <a:off x="2555875" y="2852738"/>
            <a:ext cx="3600450" cy="1584325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Oval 30"/>
          <p:cNvSpPr>
            <a:spLocks noChangeArrowheads="1"/>
          </p:cNvSpPr>
          <p:nvPr/>
        </p:nvSpPr>
        <p:spPr bwMode="auto">
          <a:xfrm rot="-2063326">
            <a:off x="3065463" y="3221038"/>
            <a:ext cx="2482850" cy="850900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Oval 31"/>
          <p:cNvSpPr>
            <a:spLocks noChangeArrowheads="1"/>
          </p:cNvSpPr>
          <p:nvPr/>
        </p:nvSpPr>
        <p:spPr bwMode="auto">
          <a:xfrm rot="-2063326">
            <a:off x="3797300" y="3462338"/>
            <a:ext cx="993775" cy="3651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 rot="16200000">
            <a:off x="1231900" y="2665413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altLang="de-DE" sz="1400" dirty="0"/>
              <a:t>momentum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6084888" y="5373688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342346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 rot="16200000">
            <a:off x="1338263" y="2553028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2843213" y="2276475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3598863" y="2863850"/>
            <a:ext cx="1501775" cy="1452563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Oval 15"/>
          <p:cNvSpPr>
            <a:spLocks noChangeArrowheads="1"/>
          </p:cNvSpPr>
          <p:nvPr/>
        </p:nvSpPr>
        <p:spPr bwMode="auto">
          <a:xfrm>
            <a:off x="4102100" y="3333750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</p:spTree>
    <p:extLst>
      <p:ext uri="{BB962C8B-B14F-4D97-AF65-F5344CB8AC3E}">
        <p14:creationId xmlns:p14="http://schemas.microsoft.com/office/powerpoint/2010/main" val="116994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2339975" y="2349500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084888" y="5373688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 rot="16200000">
            <a:off x="1338263" y="2554616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2843213" y="2278063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598863" y="2865438"/>
            <a:ext cx="1501775" cy="1452562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102100" y="3335338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1979613" y="530225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2843213" y="19891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5867400" y="19891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356100" y="1989138"/>
            <a:ext cx="0" cy="37449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AutoShape 15"/>
          <p:cNvSpPr>
            <a:spLocks/>
          </p:cNvSpPr>
          <p:nvPr/>
        </p:nvSpPr>
        <p:spPr bwMode="auto">
          <a:xfrm rot="16200000">
            <a:off x="4247357" y="4401344"/>
            <a:ext cx="215900" cy="3024187"/>
          </a:xfrm>
          <a:prstGeom prst="leftBrace">
            <a:avLst>
              <a:gd name="adj1" fmla="val 11672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779838" y="6094413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beam size</a:t>
            </a:r>
          </a:p>
        </p:txBody>
      </p:sp>
    </p:spTree>
    <p:extLst>
      <p:ext uri="{BB962C8B-B14F-4D97-AF65-F5344CB8AC3E}">
        <p14:creationId xmlns:p14="http://schemas.microsoft.com/office/powerpoint/2010/main" val="34514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2339975" y="2324100"/>
            <a:ext cx="0" cy="31686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084888" y="5348288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2843213" y="2252663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3598863" y="2840038"/>
            <a:ext cx="1501775" cy="1452562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4102100" y="3309938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1979613" y="5330825"/>
            <a:ext cx="504031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2843213" y="1963738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5867400" y="1963738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4356100" y="1963738"/>
            <a:ext cx="0" cy="3744912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rot="18954403" flipV="1">
            <a:off x="3068638" y="359092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rot="-2645597">
            <a:off x="3052763" y="465455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rot="-2645597">
            <a:off x="3492500" y="28146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rot="-2645597">
            <a:off x="5508625" y="836613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 rot="-2645597">
            <a:off x="4467225" y="1847850"/>
            <a:ext cx="0" cy="37449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2604989"/>
            <a:ext cx="52625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While the area is conserved the orientation of the phase space ellipse is not</a:t>
            </a:r>
          </a:p>
          <a:p>
            <a:r>
              <a:rPr lang="en-US" sz="1800" dirty="0"/>
              <a:t>Beam orientation is measured with </a:t>
            </a:r>
            <a:r>
              <a:rPr lang="en-US" sz="1800" dirty="0" smtClean="0"/>
              <a:t>the </a:t>
            </a:r>
            <a:r>
              <a:rPr lang="en-US" sz="1800" dirty="0"/>
              <a:t>“</a:t>
            </a:r>
            <a:r>
              <a:rPr lang="en-US" sz="1800" dirty="0" err="1"/>
              <a:t>twiss</a:t>
            </a:r>
            <a:r>
              <a:rPr lang="en-US" sz="1800" dirty="0"/>
              <a:t>” parameters</a:t>
            </a:r>
            <a:endParaRPr lang="en-US" sz="1800" dirty="0" smtClean="0"/>
          </a:p>
          <a:p>
            <a:r>
              <a:rPr lang="en-US" sz="1800" dirty="0" smtClean="0"/>
              <a:t>“slope” of such ellipses are a signature of convergent or divergent beams </a:t>
            </a:r>
          </a:p>
          <a:p>
            <a:r>
              <a:rPr lang="en-US" sz="1800" dirty="0" smtClean="0"/>
              <a:t>A beam which does not have the same orientations </a:t>
            </a:r>
            <a:br>
              <a:rPr lang="en-US" sz="1800" dirty="0" smtClean="0"/>
            </a:br>
            <a:r>
              <a:rPr lang="en-US" sz="1800" dirty="0" smtClean="0"/>
              <a:t>is called “mismatched” (with respect to design optics) </a:t>
            </a:r>
            <a:br>
              <a:rPr lang="en-US" sz="1800" dirty="0" smtClean="0"/>
            </a:br>
            <a:r>
              <a:rPr lang="en-US" sz="1800" dirty="0" smtClean="0"/>
              <a:t>even if the emittance is the same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olidFill>
                <a:srgbClr val="92D05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b="37626"/>
          <a:stretch/>
        </p:blipFill>
        <p:spPr bwMode="auto">
          <a:xfrm>
            <a:off x="359999" y="3554754"/>
            <a:ext cx="2743201" cy="2451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1418400" y="4644000"/>
            <a:ext cx="230400" cy="7920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oval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" name="Oval 7"/>
          <p:cNvSpPr/>
          <p:nvPr/>
        </p:nvSpPr>
        <p:spPr bwMode="auto">
          <a:xfrm>
            <a:off x="7654439" y="5543115"/>
            <a:ext cx="72000" cy="72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662839" y="3506715"/>
            <a:ext cx="72000" cy="72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355600" y="4644000"/>
            <a:ext cx="230400" cy="85200"/>
          </a:xfrm>
          <a:prstGeom prst="straightConnector1">
            <a:avLst/>
          </a:prstGeom>
          <a:noFill/>
          <a:ln w="12700" cap="flat" cmpd="sng" algn="ctr">
            <a:solidFill>
              <a:srgbClr val="00B050"/>
            </a:solidFill>
            <a:prstDash val="solid"/>
            <a:round/>
            <a:headEnd type="oval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 rot="19423970">
            <a:off x="4860000" y="4197600"/>
            <a:ext cx="3117600" cy="590400"/>
          </a:xfrm>
          <a:prstGeom prst="ellipse">
            <a:avLst/>
          </a:prstGeom>
          <a:noFill/>
          <a:ln w="38100" cap="flat" cmpd="sng" algn="ctr">
            <a:solidFill>
              <a:srgbClr val="FD93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 rot="729103">
            <a:off x="4440925" y="4056399"/>
            <a:ext cx="3898626" cy="894524"/>
          </a:xfrm>
          <a:prstGeom prst="ellipse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31239" y="5744329"/>
            <a:ext cx="3050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FFC000"/>
                </a:solidFill>
              </a:rPr>
              <a:t>smaller emittance and no mismatch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17" name="Rectangle 16"/>
          <p:cNvSpPr/>
          <p:nvPr/>
        </p:nvSpPr>
        <p:spPr>
          <a:xfrm>
            <a:off x="3441211" y="5959773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rgbClr val="92D050"/>
                </a:solidFill>
              </a:rPr>
              <a:t>same emittance with mismatch</a:t>
            </a:r>
          </a:p>
        </p:txBody>
      </p:sp>
      <p:pic>
        <p:nvPicPr>
          <p:cNvPr id="5122" name="Picture 2" descr="http://latex.codecogs.com/gif.latex?%5Cdpi%7B300%7D%20%5Cbg_white%20%28%5Calpha%2C%20%5Cbeta%2C%20%5Cgamma%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55" y="1699515"/>
            <a:ext cx="931184" cy="28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2339975" y="2324100"/>
            <a:ext cx="0" cy="31686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084888" y="5348288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2843213" y="2252663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598863" y="2840038"/>
            <a:ext cx="1501775" cy="1452562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4102100" y="3309938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1979613" y="5330825"/>
            <a:ext cx="504031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2843213" y="1963738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867400" y="1963738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4356100" y="1963738"/>
            <a:ext cx="0" cy="3744912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rot="18954403" flipV="1">
            <a:off x="3068638" y="3590925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rot="-2645597">
            <a:off x="3052763" y="4654550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rot="-2645597">
            <a:off x="3492500" y="28146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rot="-2645597">
            <a:off x="5508625" y="836613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rot="-2645597">
            <a:off x="4467225" y="1847850"/>
            <a:ext cx="0" cy="37449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Arc 18"/>
          <p:cNvSpPr>
            <a:spLocks/>
          </p:cNvSpPr>
          <p:nvPr/>
        </p:nvSpPr>
        <p:spPr bwMode="auto">
          <a:xfrm>
            <a:off x="5173663" y="5041900"/>
            <a:ext cx="215900" cy="2873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56325" y="4797425"/>
            <a:ext cx="223202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GB" altLang="de-DE" dirty="0">
                <a:solidFill>
                  <a:srgbClr val="FF0000"/>
                </a:solidFill>
              </a:rPr>
              <a:t>Phase Advance</a:t>
            </a: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>
            <a:off x="5364163" y="5013325"/>
            <a:ext cx="8636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843213" y="2276475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598863" y="2863850"/>
            <a:ext cx="1501775" cy="1452563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102100" y="3333750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2843213" y="1987550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867400" y="1987550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4356100" y="1987550"/>
            <a:ext cx="0" cy="3744913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rot="18954403" flipV="1">
            <a:off x="3068638" y="3614738"/>
            <a:ext cx="0" cy="31686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rot="-2645597">
            <a:off x="3052763" y="4678363"/>
            <a:ext cx="504031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rot="-2645597">
            <a:off x="3492500" y="2838450"/>
            <a:ext cx="0" cy="3744913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rot="-2645597">
            <a:off x="5508625" y="860425"/>
            <a:ext cx="0" cy="3744913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rot="-2645597">
            <a:off x="4467225" y="1871663"/>
            <a:ext cx="0" cy="3744912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rot="15305067" flipV="1">
            <a:off x="5137150" y="39100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 rot="-6294933">
            <a:off x="3383757" y="3051969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rot="-6294933">
            <a:off x="4917282" y="2905918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 rot="-6294933">
            <a:off x="4140994" y="397669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rot="-6294933">
            <a:off x="4548982" y="1691481"/>
            <a:ext cx="0" cy="37449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</p:spTree>
    <p:extLst>
      <p:ext uri="{BB962C8B-B14F-4D97-AF65-F5344CB8AC3E}">
        <p14:creationId xmlns:p14="http://schemas.microsoft.com/office/powerpoint/2010/main" val="13017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843213" y="2276475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598863" y="2863850"/>
            <a:ext cx="1501775" cy="1452563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4102100" y="3333750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2843213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867400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356100" y="1987550"/>
            <a:ext cx="0" cy="3744913"/>
          </a:xfrm>
          <a:prstGeom prst="line">
            <a:avLst/>
          </a:prstGeom>
          <a:noFill/>
          <a:ln w="952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rot="18954403" flipV="1">
            <a:off x="3068638" y="3614738"/>
            <a:ext cx="0" cy="31686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rot="-2645597">
            <a:off x="3052763" y="4678363"/>
            <a:ext cx="5040312" cy="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rot="-2645597">
            <a:off x="3492500" y="2838450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rot="-2645597">
            <a:off x="5508625" y="860425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rot="-2645597">
            <a:off x="4467225" y="1871663"/>
            <a:ext cx="0" cy="374491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rot="15305067" flipV="1">
            <a:off x="5137150" y="3910013"/>
            <a:ext cx="0" cy="31686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rot="-6294933">
            <a:off x="3383757" y="3051969"/>
            <a:ext cx="5040312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rot="-6294933">
            <a:off x="4917282" y="2905918"/>
            <a:ext cx="0" cy="3744913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 rot="-6294933">
            <a:off x="4140994" y="397669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rot="-6294933">
            <a:off x="4548982" y="1691481"/>
            <a:ext cx="0" cy="3744913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 rot="11394447" flipV="1">
            <a:off x="6407150" y="19923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rot="-10205553">
            <a:off x="1992313" y="185578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rot="-10205553">
            <a:off x="5892800" y="1635125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rot="-10205553">
            <a:off x="2903538" y="12525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rot="-10205553">
            <a:off x="4408488" y="1425575"/>
            <a:ext cx="0" cy="37449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843213" y="2276475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3598863" y="2863850"/>
            <a:ext cx="1501775" cy="1452563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4102100" y="3333750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843213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867400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356100" y="1987550"/>
            <a:ext cx="0" cy="3744913"/>
          </a:xfrm>
          <a:prstGeom prst="line">
            <a:avLst/>
          </a:prstGeom>
          <a:noFill/>
          <a:ln w="9525" cap="rnd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rot="-2645597">
            <a:off x="3492500" y="2838450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rot="-2645597">
            <a:off x="5508625" y="860425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rot="-2645597">
            <a:off x="4467225" y="1871663"/>
            <a:ext cx="0" cy="3744912"/>
          </a:xfrm>
          <a:prstGeom prst="line">
            <a:avLst/>
          </a:prstGeom>
          <a:noFill/>
          <a:ln w="9525" cap="rnd">
            <a:solidFill>
              <a:srgbClr val="96969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rot="-6294933">
            <a:off x="4917282" y="2905918"/>
            <a:ext cx="0" cy="3744913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 rot="-6294933">
            <a:off x="4140994" y="397669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 rot="-6294933">
            <a:off x="4548982" y="1691481"/>
            <a:ext cx="0" cy="3744913"/>
          </a:xfrm>
          <a:prstGeom prst="line">
            <a:avLst/>
          </a:prstGeom>
          <a:noFill/>
          <a:ln w="9525" cap="rnd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 rot="-10205553">
            <a:off x="5892800" y="1635125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 rot="-10205553">
            <a:off x="2903538" y="12525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 rot="-10205553">
            <a:off x="4408488" y="1425575"/>
            <a:ext cx="0" cy="37449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2843213" y="2276475"/>
            <a:ext cx="3024187" cy="25908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3598863" y="2863850"/>
            <a:ext cx="1501775" cy="1452563"/>
          </a:xfrm>
          <a:prstGeom prst="ellipse">
            <a:avLst/>
          </a:prstGeom>
          <a:solidFill>
            <a:schemeClr val="accent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102100" y="3333750"/>
            <a:ext cx="539750" cy="530225"/>
          </a:xfrm>
          <a:prstGeom prst="ellipse">
            <a:avLst/>
          </a:prstGeom>
          <a:solidFill>
            <a:schemeClr val="accent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843213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867400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rot="-2645597">
            <a:off x="3492500" y="2838450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rot="-2645597">
            <a:off x="5508625" y="860425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rot="-6294933">
            <a:off x="4917282" y="2905918"/>
            <a:ext cx="0" cy="3744913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-6294933">
            <a:off x="4140994" y="397669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-10205553">
            <a:off x="5892800" y="1635125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rot="-10205553">
            <a:off x="2903538" y="12525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843213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867400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rot="-2645597">
            <a:off x="3492500" y="2838450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rot="-2645597">
            <a:off x="5508625" y="860425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rot="-6294933">
            <a:off x="4917282" y="2905918"/>
            <a:ext cx="0" cy="3744913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-6294933">
            <a:off x="4140994" y="397669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-10205553">
            <a:off x="5892800" y="1635125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rot="-10205553">
            <a:off x="2903538" y="12525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2843213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867400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rot="-2645597">
            <a:off x="3492500" y="2838450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rot="-2645597">
            <a:off x="5508625" y="860425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rot="-6294933">
            <a:off x="4917282" y="2905918"/>
            <a:ext cx="0" cy="3744913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-6294933">
            <a:off x="4140994" y="397669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rot="-10205553">
            <a:off x="5892800" y="1635125"/>
            <a:ext cx="0" cy="3744913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rot="-10205553">
            <a:off x="2903538" y="12525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2843213" y="2276475"/>
            <a:ext cx="3024187" cy="2590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Principle of Optics Measurements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2339975" y="2347913"/>
            <a:ext cx="0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84888" y="5372100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position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43213" y="2276475"/>
            <a:ext cx="3024187" cy="2590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979613" y="5300663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5867400" y="1987550"/>
            <a:ext cx="0" cy="3744913"/>
          </a:xfrm>
          <a:prstGeom prst="line">
            <a:avLst/>
          </a:prstGeom>
          <a:noFill/>
          <a:ln w="9525">
            <a:solidFill>
              <a:srgbClr val="C0C0C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rot="-2645597">
            <a:off x="5508625" y="860425"/>
            <a:ext cx="0" cy="3744913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rot="-6294933">
            <a:off x="4140994" y="397669"/>
            <a:ext cx="0" cy="3744912"/>
          </a:xfrm>
          <a:prstGeom prst="line">
            <a:avLst/>
          </a:prstGeom>
          <a:noFill/>
          <a:ln w="9525">
            <a:solidFill>
              <a:srgbClr val="80808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 rot="16200000">
            <a:off x="1338263" y="2481591"/>
            <a:ext cx="1368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de-DE" sz="1400" dirty="0"/>
              <a:t>normalised</a:t>
            </a:r>
            <a:br>
              <a:rPr lang="en-GB" altLang="de-DE" sz="1400" dirty="0"/>
            </a:br>
            <a:r>
              <a:rPr lang="en-GB" altLang="de-DE" sz="1400" dirty="0"/>
              <a:t>momentum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rot="-10205553">
            <a:off x="2903538" y="1252538"/>
            <a:ext cx="0" cy="3744912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:\untitled folder\Screen Shot 2016-07-11 at 18.55.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58682"/>
            <a:ext cx="4253163" cy="279535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On-Axis Projected Measurements</a:t>
            </a:r>
            <a:endParaRPr lang="en-US" dirty="0"/>
          </a:p>
        </p:txBody>
      </p:sp>
      <p:pic>
        <p:nvPicPr>
          <p:cNvPr id="1026" name="Picture 2" descr="H:\untitled folder\Screen Shot 2016-07-11 at 18.54.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8071" y="1025207"/>
            <a:ext cx="4075929" cy="2674503"/>
          </a:xfrm>
          <a:prstGeom prst="rect">
            <a:avLst/>
          </a:prstGeom>
          <a:noFill/>
        </p:spPr>
      </p:pic>
      <p:pic>
        <p:nvPicPr>
          <p:cNvPr id="1027" name="Picture 3" descr="H:\untitled folder\Screen Shot 2016-07-11 at 18.55.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7341" y="3513221"/>
            <a:ext cx="4965533" cy="32664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4221" y="3910263"/>
            <a:ext cx="369971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Most reliable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Takes more time than other methods (~ 5 minutes)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Does not require kickers or TDS systems operational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Only first bunch</a:t>
            </a:r>
          </a:p>
          <a:p>
            <a:pPr marL="268288" indent="-268288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1800" dirty="0" smtClean="0">
                <a:solidFill>
                  <a:schemeClr val="accent3"/>
                </a:solidFill>
              </a:rPr>
              <a:t>Should be the first choice for startup after shutdown etc.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7357311" y="1197142"/>
            <a:ext cx="1648326" cy="16242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5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Off-Axis Projected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3404936"/>
            <a:ext cx="4528133" cy="2875213"/>
          </a:xfrm>
        </p:spPr>
        <p:txBody>
          <a:bodyPr/>
          <a:lstStyle/>
          <a:p>
            <a:r>
              <a:rPr lang="en-US" sz="1800" dirty="0" smtClean="0"/>
              <a:t>Use of kickers allows for much faster measurements (about 20s)</a:t>
            </a:r>
          </a:p>
          <a:p>
            <a:r>
              <a:rPr lang="en-US" sz="1800" dirty="0" smtClean="0"/>
              <a:t>Orbit and optics mismatch </a:t>
            </a:r>
            <a:br>
              <a:rPr lang="en-US" sz="1800" dirty="0" smtClean="0"/>
            </a:br>
            <a:r>
              <a:rPr lang="en-US" sz="1800" dirty="0" smtClean="0"/>
              <a:t>needs to be good</a:t>
            </a:r>
          </a:p>
          <a:p>
            <a:r>
              <a:rPr lang="en-US" sz="1800" dirty="0" smtClean="0"/>
              <a:t>Allows for measurements of </a:t>
            </a:r>
            <a:br>
              <a:rPr lang="en-US" sz="1800" dirty="0" smtClean="0"/>
            </a:br>
            <a:r>
              <a:rPr lang="en-US" sz="1800" dirty="0" smtClean="0"/>
              <a:t>other than the first bunch</a:t>
            </a:r>
          </a:p>
          <a:p>
            <a:r>
              <a:rPr lang="en-US" sz="1800" dirty="0" smtClean="0"/>
              <a:t>Make sure that the energy</a:t>
            </a:r>
            <a:br>
              <a:rPr lang="en-US" sz="1800" dirty="0" smtClean="0"/>
            </a:br>
            <a:r>
              <a:rPr lang="en-US" sz="1800" dirty="0" smtClean="0"/>
              <a:t>chirp</a:t>
            </a:r>
            <a:r>
              <a:rPr lang="en-US" sz="1800" dirty="0"/>
              <a:t> </a:t>
            </a:r>
            <a:r>
              <a:rPr lang="en-US" sz="1800" dirty="0" smtClean="0"/>
              <a:t>is removed</a:t>
            </a:r>
          </a:p>
          <a:p>
            <a:r>
              <a:rPr lang="en-US" sz="1800" dirty="0" smtClean="0"/>
              <a:t>Main tool for tuning of </a:t>
            </a:r>
            <a:br>
              <a:rPr lang="en-US" sz="1800" dirty="0" smtClean="0"/>
            </a:br>
            <a:r>
              <a:rPr lang="en-US" sz="1800" dirty="0" smtClean="0"/>
              <a:t>projected emittance</a:t>
            </a:r>
            <a:endParaRPr lang="en-US" sz="1800" dirty="0"/>
          </a:p>
        </p:txBody>
      </p:sp>
      <p:pic>
        <p:nvPicPr>
          <p:cNvPr id="2050" name="Picture 2" descr="H:\untitled folder\Screen Shot 2016-07-11 at 18.56.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8121"/>
            <a:ext cx="2681288" cy="2238375"/>
          </a:xfrm>
          <a:prstGeom prst="rect">
            <a:avLst/>
          </a:prstGeom>
          <a:noFill/>
        </p:spPr>
      </p:pic>
      <p:pic>
        <p:nvPicPr>
          <p:cNvPr id="2053" name="Picture 5" descr="H:\untitled folder\Screen Shot 2016-07-11 at 19.00.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1525" y="1039600"/>
            <a:ext cx="2724150" cy="2366963"/>
          </a:xfrm>
          <a:prstGeom prst="rect">
            <a:avLst/>
          </a:prstGeom>
          <a:noFill/>
        </p:spPr>
      </p:pic>
      <p:pic>
        <p:nvPicPr>
          <p:cNvPr id="2054" name="Picture 6" descr="H:\untitled folder\Screen Shot 2016-07-11 at 19.00.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5701" y="986588"/>
            <a:ext cx="3798299" cy="2957967"/>
          </a:xfrm>
          <a:prstGeom prst="rect">
            <a:avLst/>
          </a:prstGeom>
          <a:noFill/>
        </p:spPr>
      </p:pic>
      <p:pic>
        <p:nvPicPr>
          <p:cNvPr id="2055" name="Picture 7" descr="H:\untitled folder\Screen Shot 2016-07-11 at 19.00.13.png"/>
          <p:cNvPicPr>
            <a:picLocks noChangeAspect="1" noChangeArrowheads="1"/>
          </p:cNvPicPr>
          <p:nvPr/>
        </p:nvPicPr>
        <p:blipFill>
          <a:blip r:embed="rId5" cstate="print"/>
          <a:srcRect r="40294"/>
          <a:stretch>
            <a:fillRect/>
          </a:stretch>
        </p:blipFill>
        <p:spPr bwMode="auto">
          <a:xfrm>
            <a:off x="3612029" y="4211053"/>
            <a:ext cx="2696527" cy="2326888"/>
          </a:xfrm>
          <a:prstGeom prst="rect">
            <a:avLst/>
          </a:prstGeom>
          <a:noFill/>
        </p:spPr>
      </p:pic>
      <p:pic>
        <p:nvPicPr>
          <p:cNvPr id="10" name="Picture 4" descr="http://ttfinfo.desy.de/XFELelog/data/2016/26/01.07_a/2016-07-01T21:47:04-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623" y="4036595"/>
            <a:ext cx="3080082" cy="231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1215190" y="1455821"/>
            <a:ext cx="1648326" cy="391026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3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Emittance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152526"/>
            <a:ext cx="5372099" cy="2181224"/>
          </a:xfrm>
        </p:spPr>
        <p:txBody>
          <a:bodyPr/>
          <a:lstStyle/>
          <a:p>
            <a:r>
              <a:rPr lang="en-US" sz="2000" dirty="0" smtClean="0"/>
              <a:t>FEL Process acts in a “slice” much shorter then the bunch length</a:t>
            </a:r>
          </a:p>
          <a:p>
            <a:r>
              <a:rPr lang="en-US" sz="2000" dirty="0" smtClean="0"/>
              <a:t>Projected emittance would underestimate the phase space density of each slice</a:t>
            </a:r>
          </a:p>
          <a:p>
            <a:r>
              <a:rPr lang="en-US" sz="2000" dirty="0" smtClean="0"/>
              <a:t>Longitudinal resolved measurements using a transverse deflecting structure (TDS)</a:t>
            </a:r>
          </a:p>
          <a:p>
            <a:endParaRPr lang="en-US" sz="2000" dirty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066799"/>
            <a:ext cx="34671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781424"/>
            <a:ext cx="34671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3400424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untitled folder\Screen Shot 2016-07-11 at 18.56.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9852" y="4430961"/>
            <a:ext cx="2526631" cy="16475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Emittance Measurements</a:t>
            </a:r>
            <a:endParaRPr lang="en-US" dirty="0"/>
          </a:p>
        </p:txBody>
      </p:sp>
      <p:pic>
        <p:nvPicPr>
          <p:cNvPr id="6" name="Picture 2" descr="http://ttfinfo.desy.de/XFELelog/data/2016/27/08.07_a/2016-07-08T22:27:41-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" y="1515979"/>
            <a:ext cx="8390521" cy="49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Combined Tool 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15" y="1151183"/>
            <a:ext cx="4519613" cy="520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0723"/>
            <a:ext cx="7639050" cy="540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1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4" y="1938432"/>
            <a:ext cx="7871520" cy="370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93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latex.codecogs.com/gif.latex?%5Cdpi%7B200%7D%20%5Cbg_white%20%5Cvarepsilon_x%20=%20%5Csqrt%7B%5Cleft%3Cx_0%5E2%5Cright%3E%5Cleft%3Cx%27_0%5E2%5Cright%3E-%5Cleft%3Cx_0x%27_0%5Cright%3E%5E2%7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29" y="2475984"/>
            <a:ext cx="2194560" cy="34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Theory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55575" y="1419534"/>
            <a:ext cx="4272409" cy="4158463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 smtClean="0"/>
              <a:t>Beam size at </a:t>
            </a:r>
            <a:r>
              <a:rPr lang="en-GB" sz="1800" i="1" dirty="0" smtClean="0"/>
              <a:t>point</a:t>
            </a:r>
            <a:r>
              <a:rPr lang="en-GB" sz="1800" dirty="0" smtClean="0"/>
              <a:t> </a:t>
            </a:r>
            <a:r>
              <a:rPr lang="en-GB" sz="1800" dirty="0" err="1" smtClean="0">
                <a:latin typeface="Monotype Corsiva" pitchFamily="66" charset="0"/>
              </a:rPr>
              <a:t>i</a:t>
            </a:r>
            <a:r>
              <a:rPr lang="en-GB" sz="1800" dirty="0" smtClean="0"/>
              <a:t>  as a function of initial beam moments: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From the beam moments </a:t>
            </a:r>
            <a:r>
              <a:rPr lang="en-GB" sz="1800" dirty="0" err="1"/>
              <a:t>emittance</a:t>
            </a:r>
            <a:r>
              <a:rPr lang="en-GB" sz="1800" dirty="0"/>
              <a:t> </a:t>
            </a:r>
            <a:r>
              <a:rPr lang="en-GB" sz="1800" dirty="0" smtClean="0"/>
              <a:t>(and </a:t>
            </a:r>
            <a:r>
              <a:rPr lang="en-GB" sz="1800" dirty="0" err="1" smtClean="0"/>
              <a:t>twiss</a:t>
            </a:r>
            <a:r>
              <a:rPr lang="en-GB" sz="1800" dirty="0" smtClean="0"/>
              <a:t> </a:t>
            </a:r>
            <a:r>
              <a:rPr lang="en-GB" sz="1800" dirty="0"/>
              <a:t>parameters) are determined</a:t>
            </a:r>
            <a:r>
              <a:rPr lang="en-GB" sz="1800" dirty="0" smtClean="0"/>
              <a:t>: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In an ideal measurement three data points are sufficient: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In a real measurement more </a:t>
            </a:r>
            <a:br>
              <a:rPr lang="en-GB" sz="1800" dirty="0" smtClean="0"/>
            </a:br>
            <a:r>
              <a:rPr lang="en-GB" sz="1800" dirty="0" smtClean="0"/>
              <a:t>then three data points are taken and </a:t>
            </a:r>
            <a:br>
              <a:rPr lang="en-GB" sz="1800" dirty="0" smtClean="0"/>
            </a:br>
            <a:r>
              <a:rPr lang="en-GB" sz="1800" dirty="0" smtClean="0"/>
              <a:t>the beam moments are determined </a:t>
            </a:r>
            <a:br>
              <a:rPr lang="en-GB" sz="1800" dirty="0" smtClean="0"/>
            </a:br>
            <a:r>
              <a:rPr lang="en-GB" sz="1800" dirty="0" smtClean="0"/>
              <a:t>by a least square fit:</a:t>
            </a:r>
          </a:p>
        </p:txBody>
      </p:sp>
      <p:pic>
        <p:nvPicPr>
          <p:cNvPr id="5" name="Picture 4" descr="http://latex.codecogs.com/gif.latex?%5Cdpi%7B200%7D%20%5Cbg_white%20%5C%5C%20%5Csigma_%7Bx,i%7D%5E2%20=%20%5Cleft%3Cx_i%5E2%5Cright%3E%20=%20%7BR_%7B11%7D%5Ei%7D%5E2%5Cleft%3Cx_0%5E2%5Cright%3E%20+%20%7BR_%7B12%7D%5Ei%7D%5E2%5Cleft%3Cx_0%27%5E2%5Cright%3E%20+%202R_%7B11%7D%5EiR_%7B12%7D%5Ei%5Cleft%3Cx_0x_0%27%5Cright%3E%20%5C%5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360" y="1707566"/>
            <a:ext cx="4303395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latex.codecogs.com/gif.latex?%5Cdpi%7B200%7D%20%5Cbg_white%20%5C%5C%20%5Csigma_%7Bx,1%7D%5E2%20=%20%5Cleft%3Cx_1%5E2%5Cright%3E%20=%20%7BR_%7B11%7D%5E1%7D%5E2%5Cleft%3Cx_0%5E2%5Cright%3E%20+%20%7BR_%7B12%7D%5E1%7D%5E2%5Cleft%3Cx_0%27%5E2%5Cright%3E%20+%202R_%7B11%7D%5E1R_%7B12%7D%5E1%5Cleft%3Cx_0x_0%27%5Cright%3E%20%5C%5C%20%5Csigma_%7Bx,2%7D%5E2%20=%20%5Cleft%3Cx_2%5E2%5Cright%3E%20=%20%7BR_%7B11%7D%5E2%7D%5E2%5Cleft%3Cx_0%5E2%5Cright%3E%20+%20%7BR_%7B12%7D%5E2%7D%5E2%5Cleft%3Cx_0%27%5E2%5Cright%3E%20+%202R_%7B11%7D%5E2R_%7B12%7D%5E2%5Cleft%3Cx_0x_0%27%5Cright%3E%20%5C%5C%20%5Csigma_%7Bx,3%7D%5E2%20=%20%5Cleft%3Cx_3%5E2%5Cright%3E%20=%20%7BR_%7B11%7D%5E3%7D%5E2%5Cleft%3Cx_0%5E2%5Cright%3E%20+%20%7BR_%7B12%7D%5E3%7D%5E2%5Cleft%3Cx_0%27%5E2%5Cright%3E%20+%202R_%7B11%7D%5E3R_%7B12%7D%5E3%5Cleft%3Cx_0x_0%27%5Cright%3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9979"/>
            <a:ext cx="432625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latex.codecogs.com/gif.latex?\dpi{200}%20\bg_white%20\\%20\chi^2%20=%20\sum_{i}\left[%20\frac{\left%3Cx_i^2\right%3E%20-%20\left(%20{R_{11}^i}^2\left%3Cx_0^2\right%3E%20+%20{R_{12}^i}^2\left%3Cx_0%27^2\right%3E%20+%202R_{11}^iR_{12}^i\left%3Cx_0x_0%27\right%3E\right%20)}{\sigma_{\left%3Cx_i^2\right%3E}}\right%20]^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34" y="4782525"/>
            <a:ext cx="5017770" cy="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393134" y="1635558"/>
            <a:ext cx="48126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002501" y="3219734"/>
            <a:ext cx="481266" cy="11521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860040" y="4782525"/>
            <a:ext cx="481266" cy="440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5568777" y="1614017"/>
            <a:ext cx="481266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530584" y="1604237"/>
            <a:ext cx="481266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7610704" y="1614017"/>
            <a:ext cx="720080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193149" y="3147726"/>
            <a:ext cx="554493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195630" y="3147726"/>
            <a:ext cx="513819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221468" y="3219734"/>
            <a:ext cx="844694" cy="108012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508112" y="4721809"/>
            <a:ext cx="481266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6444216" y="4721809"/>
            <a:ext cx="481266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7475118" y="4721809"/>
            <a:ext cx="769298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6637449" y="5156857"/>
            <a:ext cx="481266" cy="4404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3449185" y="5691760"/>
            <a:ext cx="5602104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>
                <a:solidFill>
                  <a:srgbClr val="0070C0"/>
                </a:solidFill>
                <a:latin typeface="Helvetica" pitchFamily="34" charset="0"/>
              </a:rPr>
              <a:t>u</a:t>
            </a:r>
            <a:r>
              <a:rPr lang="en-GB" sz="1400" dirty="0" smtClean="0">
                <a:solidFill>
                  <a:srgbClr val="0070C0"/>
                </a:solidFill>
                <a:latin typeface="Helvetica" pitchFamily="34" charset="0"/>
              </a:rPr>
              <a:t>nknowns to be determined by the measurement</a:t>
            </a:r>
          </a:p>
          <a:p>
            <a:pPr>
              <a:buNone/>
            </a:pPr>
            <a:r>
              <a:rPr lang="en-GB" sz="1400" dirty="0" smtClean="0">
                <a:solidFill>
                  <a:srgbClr val="FF0000"/>
                </a:solidFill>
                <a:latin typeface="Helvetica" pitchFamily="34" charset="0"/>
              </a:rPr>
              <a:t>determined by diagnostics (screens / Image Analysis Server)</a:t>
            </a:r>
          </a:p>
          <a:p>
            <a:pPr>
              <a:buNone/>
            </a:pPr>
            <a:r>
              <a:rPr lang="en-GB" sz="1400" dirty="0" smtClean="0">
                <a:solidFill>
                  <a:srgbClr val="00B050"/>
                </a:solidFill>
                <a:latin typeface="Helvetica" pitchFamily="34" charset="0"/>
              </a:rPr>
              <a:t>provided by beam dynamics (Optics Server)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962950" y="1614017"/>
            <a:ext cx="481266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962999" y="1606876"/>
            <a:ext cx="481266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8308168" y="1614017"/>
            <a:ext cx="579158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634084" y="3147610"/>
            <a:ext cx="481266" cy="113682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5934780" y="4718901"/>
            <a:ext cx="481266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6596616" y="3147726"/>
            <a:ext cx="481266" cy="113670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7958011" y="3204198"/>
            <a:ext cx="639736" cy="1080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6878082" y="4718901"/>
            <a:ext cx="481266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8136022" y="4718901"/>
            <a:ext cx="616091" cy="50405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latex.codecogs.com/gif.latex?%5Cdpi%7B300%7D%20%5Cbg_white%20%5Cbegin%7Bpmatrix%7D%20%5Cbeta_%7Bx_0%7D%20%5C%5C%20%5Calpha_%7Bx_0%7D%20%5C%5C%20%5Cgamma_%7Bx_0%7D%20%5Cend%7Bpmatrix%7D%20%3D%20%5Cbegin%7Bpmatrix%7D%20%5Cleft%20%5Clangle%20x_0%5E2%20%5Cright%20%5Crangle%20/%20%5Cvarepsilon_x%5C%5C%20-%5Cleft%20%5Clangle%20x_0x%5E%5Cprime_0%20%5Cright%20%5Crangle%20/%20%5Cvarepsilon_x%5C%5C%20%5Cleft%20%5Clangle%20x%5E%5Cprime_0%5E2%20%5Cright%20%5Crangle%20/%20%5Cvarepsilon_x%20%5Cend%7Bpmatrix%7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557" y="2309296"/>
            <a:ext cx="2061210" cy="6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3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Optics-/Emittance Measurements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457200" y="1064323"/>
            <a:ext cx="822960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GB" sz="2000" kern="0" dirty="0" smtClean="0"/>
              <a:t>Optics and Emittance is determined from beam size measurements:</a:t>
            </a:r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 smtClean="0"/>
          </a:p>
          <a:p>
            <a:endParaRPr lang="en-GB" sz="2000" kern="0" dirty="0"/>
          </a:p>
          <a:p>
            <a:endParaRPr lang="en-GB" sz="2000" kern="0" dirty="0" smtClean="0"/>
          </a:p>
          <a:p>
            <a:r>
              <a:rPr lang="en-GB" sz="2000" kern="0" dirty="0" smtClean="0"/>
              <a:t>Beam moments are determined at a reference point using either:</a:t>
            </a:r>
          </a:p>
          <a:p>
            <a:pPr lvl="1"/>
            <a:r>
              <a:rPr lang="en-GB" sz="2000" kern="0" dirty="0" smtClean="0"/>
              <a:t>one screen while varying the quadrupole settings</a:t>
            </a:r>
          </a:p>
          <a:p>
            <a:pPr lvl="1"/>
            <a:r>
              <a:rPr lang="en-GB" sz="2000" kern="0" dirty="0" smtClean="0"/>
              <a:t>at multiple positions along a constant lattice (FODO)</a:t>
            </a:r>
          </a:p>
          <a:p>
            <a:r>
              <a:rPr lang="en-GB" sz="2000" kern="0" dirty="0" smtClean="0"/>
              <a:t>Slice resolved measurements in combination with a transverse deflecting RF-structure (TDS)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3552" y="2924494"/>
            <a:ext cx="727280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31704" y="2276422"/>
            <a:ext cx="0" cy="136815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60296" y="2276422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519736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735760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951784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167808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6768208" y="2276422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976120" y="2276422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84032" y="2276422"/>
            <a:ext cx="0" cy="1368152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472064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264152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7128248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175920" y="2276422"/>
            <a:ext cx="144016" cy="136815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92144" y="1484342"/>
            <a:ext cx="136815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FF0000"/>
                </a:solidFill>
                <a:latin typeface="Helvetica" pitchFamily="34" charset="0"/>
              </a:rPr>
              <a:t>Screen</a:t>
            </a:r>
          </a:p>
          <a:p>
            <a:pPr>
              <a:buNone/>
            </a:pPr>
            <a:r>
              <a:rPr lang="en-GB" sz="1400" dirty="0" smtClean="0">
                <a:solidFill>
                  <a:srgbClr val="0070C0"/>
                </a:solidFill>
                <a:latin typeface="Helvetica" pitchFamily="34" charset="0"/>
              </a:rPr>
              <a:t>Quadrupole </a:t>
            </a:r>
            <a:endParaRPr lang="en-GB" sz="1400" dirty="0">
              <a:solidFill>
                <a:srgbClr val="0070C0"/>
              </a:solidFill>
              <a:latin typeface="Helvetic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5600" y="184438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1400" dirty="0" smtClean="0">
                <a:solidFill>
                  <a:srgbClr val="00B050"/>
                </a:solidFill>
                <a:latin typeface="Helvetica" pitchFamily="34" charset="0"/>
              </a:rPr>
              <a:t>reference point</a:t>
            </a:r>
            <a:endParaRPr lang="en-GB" sz="1400" dirty="0">
              <a:solidFill>
                <a:srgbClr val="00B050"/>
              </a:solidFill>
              <a:latin typeface="Helvetica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79576" y="2708470"/>
            <a:ext cx="1008112" cy="432048"/>
            <a:chOff x="755576" y="1851670"/>
            <a:chExt cx="1008112" cy="432048"/>
          </a:xfrm>
        </p:grpSpPr>
        <p:sp>
          <p:nvSpPr>
            <p:cNvPr id="22" name="Rectangle 21"/>
            <p:cNvSpPr/>
            <p:nvPr/>
          </p:nvSpPr>
          <p:spPr>
            <a:xfrm>
              <a:off x="755576" y="1851670"/>
              <a:ext cx="1008112" cy="432048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547664" y="1851670"/>
              <a:ext cx="0" cy="21602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971600" y="2067694"/>
              <a:ext cx="0" cy="216024"/>
            </a:xfrm>
            <a:prstGeom prst="straightConnector1">
              <a:avLst/>
            </a:prstGeom>
            <a:ln w="25400"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9" y="1759500"/>
            <a:ext cx="7009153" cy="23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Screen Station for </a:t>
            </a:r>
            <a:r>
              <a:rPr lang="en-GB" dirty="0" smtClean="0"/>
              <a:t>European XFEL 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79512" y="4195294"/>
            <a:ext cx="8380236" cy="2260620"/>
            <a:chOff x="179512" y="4273351"/>
            <a:chExt cx="8380236" cy="226062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1" y="4590671"/>
              <a:ext cx="2601889" cy="1943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797152"/>
              <a:ext cx="2060383" cy="1550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179512" y="4273351"/>
              <a:ext cx="21746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85750" indent="-285750" eaLnBrk="1" hangingPunct="1">
                <a:spcBef>
                  <a:spcPct val="50000"/>
                </a:spcBef>
              </a:pP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optical Resolution </a:t>
              </a:r>
              <a:endParaRPr lang="en-GB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4" descr="H:\Unbenannt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93" y="4653136"/>
              <a:ext cx="680631" cy="576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79"/>
            <p:cNvSpPr txBox="1">
              <a:spLocks noChangeArrowheads="1"/>
            </p:cNvSpPr>
            <p:nvPr/>
          </p:nvSpPr>
          <p:spPr bwMode="auto">
            <a:xfrm>
              <a:off x="5607692" y="5318338"/>
              <a:ext cx="2952056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itchFamily="66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marL="171450" indent="-171450" eaLnBrk="1" hangingPunct="1">
                <a:spcBef>
                  <a:spcPct val="50000"/>
                </a:spcBef>
              </a:pPr>
              <a:r>
                <a:rPr lang="en-GB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Scheimpflug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observation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geometry</a:t>
              </a:r>
            </a:p>
            <a:p>
              <a:pPr marL="171450" indent="-171450" eaLnBrk="1" hangingPunct="1">
                <a:spcBef>
                  <a:spcPct val="50000"/>
                </a:spcBef>
              </a:pP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10.5 </a:t>
              </a:r>
              <a:r>
                <a:rPr lang="el-GR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de-DE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average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resolution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dot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→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optical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„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step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“ </a:t>
              </a:r>
              <a:r>
                <a:rPr lang="en-GB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function</a:t>
              </a:r>
              <a:r>
                <a:rPr lang="de-DE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0252" y="1355013"/>
            <a:ext cx="5021927" cy="2889887"/>
            <a:chOff x="90252" y="1184559"/>
            <a:chExt cx="5021927" cy="2889887"/>
          </a:xfrm>
        </p:grpSpPr>
        <p:grpSp>
          <p:nvGrpSpPr>
            <p:cNvPr id="11" name="Gruppieren 17"/>
            <p:cNvGrpSpPr/>
            <p:nvPr/>
          </p:nvGrpSpPr>
          <p:grpSpPr>
            <a:xfrm>
              <a:off x="90252" y="1184559"/>
              <a:ext cx="5021927" cy="2889887"/>
              <a:chOff x="2219523" y="-614596"/>
              <a:chExt cx="9082894" cy="6120311"/>
            </a:xfrm>
          </p:grpSpPr>
          <p:pic>
            <p:nvPicPr>
              <p:cNvPr id="15" name="Picture 3" descr="H:\Privat\Optik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9523" y="-614596"/>
                <a:ext cx="9082894" cy="6120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6" name="Gerade Verbindung mit Pfeil 19"/>
              <p:cNvCxnSpPr/>
              <p:nvPr/>
            </p:nvCxnSpPr>
            <p:spPr bwMode="auto">
              <a:xfrm flipH="1" flipV="1">
                <a:off x="3981073" y="2445560"/>
                <a:ext cx="3895208" cy="1401256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Gerade Verbindung mit Pfeil 20"/>
              <p:cNvCxnSpPr/>
              <p:nvPr/>
            </p:nvCxnSpPr>
            <p:spPr bwMode="auto">
              <a:xfrm flipV="1">
                <a:off x="3981073" y="701408"/>
                <a:ext cx="766687" cy="170052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Gerade Verbindung mit Pfeil 21"/>
              <p:cNvCxnSpPr/>
              <p:nvPr/>
            </p:nvCxnSpPr>
            <p:spPr bwMode="auto">
              <a:xfrm flipV="1">
                <a:off x="2668375" y="787197"/>
                <a:ext cx="1908707" cy="172627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Text Box 29"/>
              <p:cNvSpPr txBox="1">
                <a:spLocks noChangeArrowheads="1"/>
              </p:cNvSpPr>
              <p:nvPr/>
            </p:nvSpPr>
            <p:spPr bwMode="auto">
              <a:xfrm rot="1211981">
                <a:off x="5983761" y="3053726"/>
                <a:ext cx="1446373" cy="444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None/>
                  <a:defRPr/>
                </a:pPr>
                <a:r>
                  <a:rPr lang="de-DE" sz="1100" dirty="0" smtClean="0">
                    <a:solidFill>
                      <a:srgbClr val="261748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Optical Axis</a:t>
                </a:r>
                <a:endParaRPr lang="en-GB" sz="1100" dirty="0">
                  <a:solidFill>
                    <a:srgbClr val="261748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sp>
            <p:nvSpPr>
              <p:cNvPr id="20" name="Text Box 29"/>
              <p:cNvSpPr txBox="1">
                <a:spLocks noChangeArrowheads="1"/>
              </p:cNvSpPr>
              <p:nvPr/>
            </p:nvSpPr>
            <p:spPr bwMode="auto">
              <a:xfrm rot="19064885">
                <a:off x="2388667" y="1679765"/>
                <a:ext cx="1446373" cy="4442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None/>
                  <a:defRPr/>
                </a:pPr>
                <a:r>
                  <a:rPr lang="de-DE" sz="1050" dirty="0" smtClean="0">
                    <a:solidFill>
                      <a:srgbClr val="261748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BEAM</a:t>
                </a:r>
                <a:endParaRPr lang="en-GB" sz="1050" dirty="0">
                  <a:solidFill>
                    <a:srgbClr val="261748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</p:txBody>
          </p:sp>
          <p:cxnSp>
            <p:nvCxnSpPr>
              <p:cNvPr id="21" name="Gerade Verbindung mit Pfeil 24"/>
              <p:cNvCxnSpPr/>
              <p:nvPr/>
            </p:nvCxnSpPr>
            <p:spPr bwMode="auto">
              <a:xfrm>
                <a:off x="6675799" y="4698375"/>
                <a:ext cx="981366" cy="350295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2" name="Group 11"/>
            <p:cNvGrpSpPr/>
            <p:nvPr/>
          </p:nvGrpSpPr>
          <p:grpSpPr>
            <a:xfrm>
              <a:off x="1451089" y="2342062"/>
              <a:ext cx="1806046" cy="441485"/>
              <a:chOff x="3895353" y="5616073"/>
              <a:chExt cx="1806046" cy="441485"/>
            </a:xfrm>
          </p:grpSpPr>
          <p:sp>
            <p:nvSpPr>
              <p:cNvPr id="13" name="Text Box 29"/>
              <p:cNvSpPr txBox="1">
                <a:spLocks noChangeArrowheads="1"/>
              </p:cNvSpPr>
              <p:nvPr/>
            </p:nvSpPr>
            <p:spPr bwMode="auto">
              <a:xfrm>
                <a:off x="3971918" y="5616073"/>
                <a:ext cx="1657861" cy="2539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None/>
                  <a:defRPr/>
                </a:pPr>
                <a:r>
                  <a:rPr lang="de-DE" sz="1000" dirty="0" smtClean="0"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f = 180mm for 1:1</a:t>
                </a:r>
                <a:endParaRPr lang="en-GB" sz="100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3895353" y="5803642"/>
                <a:ext cx="1806046" cy="2539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None/>
                  <a:defRPr/>
                </a:pPr>
                <a:r>
                  <a:rPr lang="de-DE" sz="1000" dirty="0">
                    <a:solidFill>
                      <a:srgbClr val="261748"/>
                    </a:solidFill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f = 120mm for 1:2</a:t>
                </a:r>
                <a:endParaRPr lang="en-GB" sz="1000" dirty="0">
                  <a:solidFill>
                    <a:srgbClr val="261748"/>
                  </a:solidFill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uppieren 41"/>
          <p:cNvGrpSpPr>
            <a:grpSpLocks noChangeAspect="1"/>
          </p:cNvGrpSpPr>
          <p:nvPr/>
        </p:nvGrpSpPr>
        <p:grpSpPr>
          <a:xfrm>
            <a:off x="4058175" y="1143303"/>
            <a:ext cx="5085825" cy="1771393"/>
            <a:chOff x="10286167" y="8233327"/>
            <a:chExt cx="7188147" cy="3007895"/>
          </a:xfrm>
        </p:grpSpPr>
        <p:cxnSp>
          <p:nvCxnSpPr>
            <p:cNvPr id="24" name="Gerade Verbindung mit Pfeil 42"/>
            <p:cNvCxnSpPr/>
            <p:nvPr/>
          </p:nvCxnSpPr>
          <p:spPr bwMode="auto">
            <a:xfrm>
              <a:off x="14252603" y="10332068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 Verbindung mit Pfeil 43"/>
            <p:cNvCxnSpPr/>
            <p:nvPr/>
          </p:nvCxnSpPr>
          <p:spPr bwMode="auto">
            <a:xfrm>
              <a:off x="12789843" y="10633939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 Verbindung mit Pfeil 44"/>
            <p:cNvCxnSpPr/>
            <p:nvPr/>
          </p:nvCxnSpPr>
          <p:spPr bwMode="auto">
            <a:xfrm>
              <a:off x="11363923" y="10994706"/>
              <a:ext cx="54000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7" name="Gruppieren 45"/>
            <p:cNvGrpSpPr/>
            <p:nvPr/>
          </p:nvGrpSpPr>
          <p:grpSpPr>
            <a:xfrm>
              <a:off x="10286167" y="8233327"/>
              <a:ext cx="7188147" cy="3007895"/>
              <a:chOff x="10286167" y="8233327"/>
              <a:chExt cx="7188147" cy="3007895"/>
            </a:xfrm>
          </p:grpSpPr>
          <p:pic>
            <p:nvPicPr>
              <p:cNvPr id="28" name="Picture 4148" descr="H:\Privat\Desy\Paper\Latex\MOPME010\Bilder\Schir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0286167" y="8233327"/>
                <a:ext cx="5244179" cy="17317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13278687" y="10413076"/>
                <a:ext cx="3954982" cy="418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None/>
                  <a:defRPr/>
                </a:pPr>
                <a:r>
                  <a:rPr lang="en-GB" sz="1000" dirty="0" smtClean="0"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200µm thick LYSO screen (on-axis)</a:t>
                </a:r>
                <a:endParaRPr lang="en-GB" sz="100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Gerade Verbindung 48"/>
              <p:cNvCxnSpPr/>
              <p:nvPr/>
            </p:nvCxnSpPr>
            <p:spPr bwMode="auto">
              <a:xfrm>
                <a:off x="14252603" y="9617643"/>
                <a:ext cx="0" cy="72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Gerade Verbindung 49"/>
              <p:cNvCxnSpPr/>
              <p:nvPr/>
            </p:nvCxnSpPr>
            <p:spPr bwMode="auto">
              <a:xfrm>
                <a:off x="12784821" y="9560019"/>
                <a:ext cx="0" cy="108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Gerade Verbindung 50"/>
              <p:cNvCxnSpPr/>
              <p:nvPr/>
            </p:nvCxnSpPr>
            <p:spPr bwMode="auto">
              <a:xfrm>
                <a:off x="11363923" y="9560019"/>
                <a:ext cx="0" cy="144000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3" name="Text Box 29"/>
              <p:cNvSpPr txBox="1">
                <a:spLocks noChangeArrowheads="1"/>
              </p:cNvSpPr>
              <p:nvPr/>
            </p:nvSpPr>
            <p:spPr bwMode="auto">
              <a:xfrm>
                <a:off x="11825412" y="10810063"/>
                <a:ext cx="4691352" cy="4311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None/>
                  <a:defRPr/>
                </a:pPr>
                <a:r>
                  <a:rPr lang="en-GB" sz="1000" dirty="0" smtClean="0"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2 half 200µm thick LYSO screens (off-axis)</a:t>
                </a:r>
                <a:endParaRPr lang="en-GB" sz="100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29"/>
              <p:cNvSpPr txBox="1">
                <a:spLocks noChangeArrowheads="1"/>
              </p:cNvSpPr>
              <p:nvPr/>
            </p:nvSpPr>
            <p:spPr bwMode="auto">
              <a:xfrm>
                <a:off x="14754066" y="10058395"/>
                <a:ext cx="2720248" cy="418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F8B323"/>
                  </a:buClr>
                  <a:buFont typeface="Wingdings" pitchFamily="2" charset="2"/>
                  <a:buNone/>
                  <a:defRPr/>
                </a:pPr>
                <a:r>
                  <a:rPr lang="en-GB" sz="1000" dirty="0" smtClean="0">
                    <a:latin typeface="Arial" panose="020B0604020202020204" pitchFamily="34" charset="0"/>
                    <a:ea typeface="Arial Unicode MS" pitchFamily="34" charset="-128"/>
                    <a:cs typeface="Arial" panose="020B0604020202020204" pitchFamily="34" charset="0"/>
                  </a:rPr>
                  <a:t>dot grid target(spot Ø .50mm)</a:t>
                </a:r>
                <a:endParaRPr lang="en-GB" sz="1000" dirty="0">
                  <a:latin typeface="Arial" panose="020B0604020202020204" pitchFamily="34" charset="0"/>
                  <a:ea typeface="Arial Unicode MS" pitchFamily="34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5" name="Text Box 12"/>
          <p:cNvSpPr txBox="1">
            <a:spLocks noChangeArrowheads="1"/>
          </p:cNvSpPr>
          <p:nvPr/>
        </p:nvSpPr>
        <p:spPr bwMode="auto">
          <a:xfrm>
            <a:off x="179512" y="1148772"/>
            <a:ext cx="2174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 setup 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4250904" y="2960325"/>
            <a:ext cx="4439134" cy="2040164"/>
            <a:chOff x="4211960" y="2996952"/>
            <a:chExt cx="4932371" cy="2266849"/>
          </a:xfrm>
        </p:grpSpPr>
        <p:pic>
          <p:nvPicPr>
            <p:cNvPr id="37" name="Picture 4152" descr="H:\Privat\Fotos\Kompo Fotos XFEL\Objektive\2013-01-29 13.05.31-1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4559" y="3317590"/>
              <a:ext cx="1022944" cy="1334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159" descr="H:\Privat\Desy\Paper\Latex\MOPME010\Bilder\2013-02-04 08.47.0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298542"/>
              <a:ext cx="1131484" cy="1354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6603082" y="2996952"/>
              <a:ext cx="2541249" cy="2266849"/>
              <a:chOff x="6603082" y="3895192"/>
              <a:chExt cx="2541249" cy="2266849"/>
            </a:xfrm>
          </p:grpSpPr>
          <p:grpSp>
            <p:nvGrpSpPr>
              <p:cNvPr id="41" name="Gruppieren 68"/>
              <p:cNvGrpSpPr/>
              <p:nvPr/>
            </p:nvGrpSpPr>
            <p:grpSpPr>
              <a:xfrm>
                <a:off x="6721417" y="3895192"/>
                <a:ext cx="2422914" cy="2266849"/>
                <a:chOff x="17960229" y="17844566"/>
                <a:chExt cx="4024368" cy="3714912"/>
              </a:xfrm>
            </p:grpSpPr>
            <p:pic>
              <p:nvPicPr>
                <p:cNvPr id="43" name="Picture 3" descr="H:\Privat\Optik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5112449">
                  <a:off x="18875534" y="18450415"/>
                  <a:ext cx="3714912" cy="250321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44" name="Gruppieren 70"/>
                <p:cNvGrpSpPr/>
                <p:nvPr/>
              </p:nvGrpSpPr>
              <p:grpSpPr>
                <a:xfrm>
                  <a:off x="17960229" y="18325727"/>
                  <a:ext cx="3889756" cy="3036839"/>
                  <a:chOff x="17960229" y="18325727"/>
                  <a:chExt cx="3889756" cy="3036839"/>
                </a:xfrm>
              </p:grpSpPr>
              <p:cxnSp>
                <p:nvCxnSpPr>
                  <p:cNvPr id="45" name="Gerade Verbindung mit Pfeil 73"/>
                  <p:cNvCxnSpPr/>
                  <p:nvPr/>
                </p:nvCxnSpPr>
                <p:spPr bwMode="auto">
                  <a:xfrm flipH="1" flipV="1">
                    <a:off x="20273348" y="20718482"/>
                    <a:ext cx="1046746" cy="589738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6" name="Gerade Verbindung mit Pfeil 74"/>
                  <p:cNvCxnSpPr/>
                  <p:nvPr/>
                </p:nvCxnSpPr>
                <p:spPr bwMode="auto">
                  <a:xfrm>
                    <a:off x="21103541" y="19075372"/>
                    <a:ext cx="0" cy="164311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arrow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7" name="Gerade Verbindung mit Pfeil 75"/>
                  <p:cNvCxnSpPr/>
                  <p:nvPr/>
                </p:nvCxnSpPr>
                <p:spPr bwMode="auto">
                  <a:xfrm flipH="1" flipV="1">
                    <a:off x="20348454" y="20718481"/>
                    <a:ext cx="755087" cy="1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rgbClr val="FF0000"/>
                    </a:solidFill>
                    <a:prstDash val="dash"/>
                    <a:round/>
                    <a:headEnd type="none" w="med" len="med"/>
                    <a:tailEnd type="arrow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48" name="Gerade Verbindung mit Pfeil 76"/>
                  <p:cNvCxnSpPr/>
                  <p:nvPr/>
                </p:nvCxnSpPr>
                <p:spPr bwMode="auto">
                  <a:xfrm flipH="1" flipV="1">
                    <a:off x="18687948" y="20838989"/>
                    <a:ext cx="332169" cy="124325"/>
                  </a:xfrm>
                  <a:prstGeom prst="straightConnector1">
                    <a:avLst/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49" name="Text Box 29"/>
                  <p:cNvSpPr txBox="1">
                    <a:spLocks noChangeArrowheads="1"/>
                  </p:cNvSpPr>
                  <p:nvPr/>
                </p:nvSpPr>
                <p:spPr bwMode="auto">
                  <a:xfrm rot="1726087">
                    <a:off x="20567371" y="20889457"/>
                    <a:ext cx="810461" cy="2774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rgbClr val="F8B323"/>
                      </a:buClr>
                      <a:buFont typeface="Wingdings" pitchFamily="2" charset="2"/>
                      <a:buNone/>
                      <a:defRPr/>
                    </a:pPr>
                    <a:r>
                      <a:rPr lang="de-DE" sz="500" dirty="0" smtClean="0">
                        <a:solidFill>
                          <a:srgbClr val="261748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BEAM</a:t>
                    </a:r>
                    <a:endParaRPr lang="en-GB" sz="1000" dirty="0">
                      <a:solidFill>
                        <a:srgbClr val="261748"/>
                      </a:solidFill>
                      <a:latin typeface="Arial" pitchFamily="34" charset="0"/>
                      <a:ea typeface="Arial Unicode MS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Text Box 29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20515487" y="19458240"/>
                    <a:ext cx="1015935" cy="3067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rgbClr val="F8B323"/>
                      </a:buClr>
                      <a:buFont typeface="Wingdings" pitchFamily="2" charset="2"/>
                      <a:buNone/>
                      <a:defRPr/>
                    </a:pPr>
                    <a:r>
                      <a:rPr lang="de-DE" sz="600" dirty="0" err="1" smtClean="0">
                        <a:solidFill>
                          <a:srgbClr val="261748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Optics</a:t>
                    </a:r>
                    <a:r>
                      <a:rPr lang="de-DE" sz="600" dirty="0" smtClean="0">
                        <a:solidFill>
                          <a:srgbClr val="261748"/>
                        </a:solidFill>
                        <a:latin typeface="Arial" pitchFamily="34" charset="0"/>
                        <a:ea typeface="Arial Unicode MS" pitchFamily="34" charset="-128"/>
                        <a:cs typeface="Arial" pitchFamily="34" charset="0"/>
                      </a:rPr>
                      <a:t> Axis</a:t>
                    </a:r>
                    <a:endParaRPr lang="en-GB" sz="600" dirty="0">
                      <a:solidFill>
                        <a:srgbClr val="261748"/>
                      </a:solidFill>
                      <a:latin typeface="Arial" pitchFamily="34" charset="0"/>
                      <a:ea typeface="Arial Unicode MS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51" name="Rechteck 72"/>
                  <p:cNvSpPr/>
                  <p:nvPr/>
                </p:nvSpPr>
                <p:spPr bwMode="auto">
                  <a:xfrm>
                    <a:off x="17960229" y="18325727"/>
                    <a:ext cx="3889756" cy="3036839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:endParaRPr lang="de-DE" sz="1200" smtClean="0">
                      <a:solidFill>
                        <a:srgbClr val="261748"/>
                      </a:solidFill>
                    </a:endParaRPr>
                  </a:p>
                </p:txBody>
              </p:sp>
            </p:grpSp>
          </p:grpSp>
          <p:pic>
            <p:nvPicPr>
              <p:cNvPr id="42" name="Picture 2" descr="C:\Users\dnoelle\Desktop\Deels\20140428-IMG_1691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03082" y="4186947"/>
                <a:ext cx="1234351" cy="1853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Text Box 29"/>
            <p:cNvSpPr txBox="1">
              <a:spLocks noChangeArrowheads="1"/>
            </p:cNvSpPr>
            <p:nvPr/>
          </p:nvSpPr>
          <p:spPr bwMode="auto">
            <a:xfrm>
              <a:off x="6948264" y="3068960"/>
              <a:ext cx="1806046" cy="253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8B323"/>
                </a:buClr>
                <a:buFont typeface="Wingdings" pitchFamily="2" charset="2"/>
                <a:buNone/>
                <a:defRPr/>
              </a:pPr>
              <a:r>
                <a:rPr lang="de-DE" sz="1050" b="1" dirty="0" smtClean="0">
                  <a:solidFill>
                    <a:srgbClr val="261748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FLASH II </a:t>
              </a:r>
              <a:r>
                <a:rPr lang="de-DE" sz="1050" b="1" dirty="0" err="1" smtClean="0">
                  <a:solidFill>
                    <a:srgbClr val="261748"/>
                  </a:solidFill>
                  <a:latin typeface="Times New Roman" panose="02020603050405020304" pitchFamily="18" charset="0"/>
                  <a:ea typeface="Arial Unicode MS" pitchFamily="34" charset="-128"/>
                  <a:cs typeface="Times New Roman" panose="02020603050405020304" pitchFamily="18" charset="0"/>
                </a:rPr>
                <a:t>installation</a:t>
              </a:r>
              <a:endParaRPr lang="en-GB" sz="1050" b="1" dirty="0">
                <a:solidFill>
                  <a:srgbClr val="261748"/>
                </a:solidFill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458480" y="5917305"/>
            <a:ext cx="20155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800" dirty="0"/>
              <a:t>Slide thanks to G. </a:t>
            </a:r>
            <a:r>
              <a:rPr lang="en-GB" sz="800" dirty="0" err="1" smtClean="0"/>
              <a:t>Kube</a:t>
            </a:r>
            <a:endParaRPr lang="en-GB" sz="800" dirty="0" smtClean="0"/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GB" sz="800" dirty="0" smtClean="0"/>
              <a:t>Ch. </a:t>
            </a:r>
            <a:r>
              <a:rPr lang="en-GB" sz="800" dirty="0" err="1" smtClean="0"/>
              <a:t>Wiebers</a:t>
            </a:r>
            <a:r>
              <a:rPr lang="en-GB" sz="800" dirty="0" smtClean="0"/>
              <a:t> et al.</a:t>
            </a:r>
            <a:r>
              <a:rPr lang="en-US" sz="800" dirty="0" smtClean="0"/>
              <a:t> </a:t>
            </a:r>
            <a:r>
              <a:rPr lang="en-US" sz="800" dirty="0"/>
              <a:t>Proceedings of IBIC2013, Oxford, UK</a:t>
            </a:r>
            <a:endParaRPr lang="en-GB" sz="800" dirty="0" smtClean="0"/>
          </a:p>
        </p:txBody>
      </p:sp>
      <p:grpSp>
        <p:nvGrpSpPr>
          <p:cNvPr id="1025" name="Group 1024"/>
          <p:cNvGrpSpPr/>
          <p:nvPr/>
        </p:nvGrpSpPr>
        <p:grpSpPr>
          <a:xfrm>
            <a:off x="1140561" y="2914696"/>
            <a:ext cx="6220685" cy="3049147"/>
            <a:chOff x="1140561" y="2914696"/>
            <a:chExt cx="6220685" cy="3049147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1140561" y="2914696"/>
              <a:ext cx="6220685" cy="3049147"/>
              <a:chOff x="2159871" y="2904298"/>
              <a:chExt cx="5183904" cy="2540956"/>
            </a:xfrm>
          </p:grpSpPr>
          <p:pic>
            <p:nvPicPr>
              <p:cNvPr id="53" name="Picture 2" descr="C:\Users\beutner\Desktop\Emittance talk\2016-05-04T09-04-33-00.pn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24" t="2586" b="50409"/>
              <a:stretch/>
            </p:blipFill>
            <p:spPr bwMode="auto">
              <a:xfrm>
                <a:off x="2159871" y="2904298"/>
                <a:ext cx="3118780" cy="2540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C:\Users\beutner\Desktop\Emittance talk\2016-05-04T09-04-33-00.png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24" t="49820" r="7057" b="3175"/>
              <a:stretch/>
            </p:blipFill>
            <p:spPr bwMode="auto">
              <a:xfrm>
                <a:off x="4684706" y="2904298"/>
                <a:ext cx="2659069" cy="25409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1549232" y="3241473"/>
              <a:ext cx="2621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1400" dirty="0" smtClean="0">
                  <a:solidFill>
                    <a:schemeClr val="bg1"/>
                  </a:solidFill>
                </a:rPr>
                <a:t>Example: 2 bunch operation second bunch is kicked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35274" y="5067108"/>
              <a:ext cx="134517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1400" dirty="0" smtClean="0">
                  <a:solidFill>
                    <a:schemeClr val="bg1"/>
                  </a:solidFill>
                </a:rPr>
                <a:t>off-axis </a:t>
              </a:r>
              <a:r>
                <a:rPr lang="en-GB" sz="1400" dirty="0">
                  <a:solidFill>
                    <a:schemeClr val="bg1"/>
                  </a:solidFill>
                </a:rPr>
                <a:t>screen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19254" y="5045441"/>
              <a:ext cx="134844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600"/>
                </a:spcBef>
                <a:buClr>
                  <a:schemeClr val="accent2"/>
                </a:buClr>
                <a:buSzPct val="80000"/>
                <a:buNone/>
              </a:pPr>
              <a:r>
                <a:rPr lang="en-GB" sz="1400" dirty="0">
                  <a:solidFill>
                    <a:schemeClr val="bg1"/>
                  </a:solidFill>
                </a:rPr>
                <a:t>on-axis screen</a:t>
              </a:r>
            </a:p>
          </p:txBody>
        </p:sp>
      </p:grpSp>
      <p:cxnSp>
        <p:nvCxnSpPr>
          <p:cNvPr id="60" name="Straight Arrow Connector 59"/>
          <p:cNvCxnSpPr/>
          <p:nvPr/>
        </p:nvCxnSpPr>
        <p:spPr bwMode="auto">
          <a:xfrm flipV="1">
            <a:off x="3793704" y="1790700"/>
            <a:ext cx="1868016" cy="18997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 flipH="1" flipV="1">
            <a:off x="4727712" y="1552575"/>
            <a:ext cx="1447759" cy="24726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37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Fit Summary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7" y="4026980"/>
            <a:ext cx="7320915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854" y="1057263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600" y="1057263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3600" y="1202400"/>
            <a:ext cx="3499200" cy="2577600"/>
          </a:xfrm>
        </p:spPr>
        <p:txBody>
          <a:bodyPr/>
          <a:lstStyle/>
          <a:p>
            <a:r>
              <a:rPr lang="en-US" sz="1600" dirty="0" smtClean="0"/>
              <a:t>Different visualizations of the fit are displayed to judge measurement quality</a:t>
            </a:r>
          </a:p>
          <a:p>
            <a:r>
              <a:rPr lang="en-US" sz="1600" dirty="0" smtClean="0"/>
              <a:t>The design (</a:t>
            </a:r>
            <a:r>
              <a:rPr lang="en-US" sz="1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white</a:t>
            </a:r>
            <a:r>
              <a:rPr lang="en-US" sz="1600" dirty="0" smtClean="0"/>
              <a:t>) and measured (black) ellipse should agree</a:t>
            </a:r>
          </a:p>
          <a:p>
            <a:r>
              <a:rPr lang="en-US" sz="1600" dirty="0" smtClean="0"/>
              <a:t>Measured ellipse (black) should touch all beam size measurement lines (</a:t>
            </a:r>
            <a:r>
              <a:rPr lang="en-US" sz="1600" dirty="0" smtClean="0">
                <a:solidFill>
                  <a:srgbClr val="0070C0"/>
                </a:solidFill>
              </a:rPr>
              <a:t>c</a:t>
            </a:r>
            <a:r>
              <a:rPr lang="en-US" sz="1600" dirty="0" smtClean="0">
                <a:solidFill>
                  <a:srgbClr val="00B0F0"/>
                </a:solidFill>
              </a:rPr>
              <a:t>o</a:t>
            </a:r>
            <a:r>
              <a:rPr lang="en-US" sz="1600" dirty="0" smtClean="0">
                <a:solidFill>
                  <a:srgbClr val="FFC000"/>
                </a:solidFill>
              </a:rPr>
              <a:t>lo</a:t>
            </a:r>
            <a:r>
              <a:rPr lang="en-US" sz="1600" dirty="0" smtClean="0">
                <a:solidFill>
                  <a:srgbClr val="FF0000"/>
                </a:solidFill>
              </a:rPr>
              <a:t>rs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In </a:t>
            </a:r>
            <a:r>
              <a:rPr lang="en-US" sz="1600" dirty="0" err="1" smtClean="0"/>
              <a:t>normalised</a:t>
            </a:r>
            <a:r>
              <a:rPr lang="en-US" sz="1600" dirty="0" smtClean="0"/>
              <a:t> phase space the ellipse should be a circle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23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1167</Words>
  <Application>Microsoft Office PowerPoint</Application>
  <PresentationFormat>On-screen Show (4:3)</PresentationFormat>
  <Paragraphs>284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template-european-xfel-gmbh_presentation-with-partner-logos</vt:lpstr>
      <vt:lpstr>Beam Optics and Emittance</vt:lpstr>
      <vt:lpstr>Beam Dynamics Coordinates</vt:lpstr>
      <vt:lpstr>Emittance</vt:lpstr>
      <vt:lpstr>Beam Optics</vt:lpstr>
      <vt:lpstr>Slice Emittance</vt:lpstr>
      <vt:lpstr>Measurement Theory</vt:lpstr>
      <vt:lpstr>Optics-/Emittance Measurements</vt:lpstr>
      <vt:lpstr>Screen Station for European XFEL </vt:lpstr>
      <vt:lpstr>Measurement Fit Summary</vt:lpstr>
      <vt:lpstr>Design Optics</vt:lpstr>
      <vt:lpstr>Optics Matching</vt:lpstr>
      <vt:lpstr>Measurement errors</vt:lpstr>
      <vt:lpstr>Matching or NOT Matching?</vt:lpstr>
      <vt:lpstr>XFEL Tools</vt:lpstr>
      <vt:lpstr>Emittance Monitor Tool</vt:lpstr>
      <vt:lpstr>Image Acquisition Preparation</vt:lpstr>
      <vt:lpstr>Measurement Summary</vt:lpstr>
      <vt:lpstr>Slice Emittance</vt:lpstr>
      <vt:lpstr>PowerPoint Presentation</vt:lpstr>
      <vt:lpstr>Multi Quad Scan</vt:lpstr>
      <vt:lpstr>Tool at Start-up</vt:lpstr>
      <vt:lpstr>Problems</vt:lpstr>
      <vt:lpstr>Orbit Problems</vt:lpstr>
      <vt:lpstr>Energy Setup</vt:lpstr>
      <vt:lpstr>Manual Setting of energy</vt:lpstr>
      <vt:lpstr>FODO Configurations</vt:lpstr>
      <vt:lpstr>Optics Options</vt:lpstr>
      <vt:lpstr>Camera Server Issues</vt:lpstr>
      <vt:lpstr>Camera (Server) Startup</vt:lpstr>
      <vt:lpstr>Camera Default Values</vt:lpstr>
      <vt:lpstr>Image Analysis Server Expert Tool</vt:lpstr>
      <vt:lpstr>ROI Configuration Tool</vt:lpstr>
      <vt:lpstr>Camera Lifetime</vt:lpstr>
      <vt:lpstr>PowerPoint Presentation</vt:lpstr>
      <vt:lpstr>PowerPoint Presentation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Principle of Optics Measurements</vt:lpstr>
      <vt:lpstr>On-Axis Projected Measurements</vt:lpstr>
      <vt:lpstr>Off-Axis Projected Measurements</vt:lpstr>
      <vt:lpstr>Slice Emittance Measurements</vt:lpstr>
      <vt:lpstr>Combined Tool Results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Beutner, Bolko</cp:lastModifiedBy>
  <cp:revision>89</cp:revision>
  <cp:lastPrinted>2008-09-01T15:04:16Z</cp:lastPrinted>
  <dcterms:created xsi:type="dcterms:W3CDTF">2012-08-22T12:02:11Z</dcterms:created>
  <dcterms:modified xsi:type="dcterms:W3CDTF">2018-05-22T06:48:41Z</dcterms:modified>
</cp:coreProperties>
</file>