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5" r:id="rId2"/>
    <p:sldId id="257" r:id="rId3"/>
    <p:sldId id="258" r:id="rId4"/>
    <p:sldId id="259" r:id="rId5"/>
    <p:sldId id="266" r:id="rId6"/>
    <p:sldId id="267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0E0E0"/>
    <a:srgbClr val="FD930A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59" autoAdjust="0"/>
    <p:restoredTop sz="83939" autoAdjust="0"/>
  </p:normalViewPr>
  <p:slideViewPr>
    <p:cSldViewPr snapToGrid="0" showGuides="1">
      <p:cViewPr>
        <p:scale>
          <a:sx n="100" d="100"/>
          <a:sy n="100" d="100"/>
        </p:scale>
        <p:origin x="-1944" y="-942"/>
      </p:cViewPr>
      <p:guideLst>
        <p:guide orient="horz" pos="3956"/>
        <p:guide orient="horz" pos="900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>
        <p:scale>
          <a:sx n="100" d="100"/>
          <a:sy n="100" d="100"/>
        </p:scale>
        <p:origin x="-3468" y="-72"/>
      </p:cViewPr>
      <p:guideLst>
        <p:guide orient="horz" pos="2880"/>
        <p:guide pos="215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8203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70F96095-A911-4B8A-9974-6A40BAAD5501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1931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2" name="Rectangle 82"/>
          <p:cNvSpPr>
            <a:spLocks noChangeArrowheads="1"/>
          </p:cNvSpPr>
          <p:nvPr userDrawn="1"/>
        </p:nvSpPr>
        <p:spPr bwMode="auto">
          <a:xfrm>
            <a:off x="8442325" y="114300"/>
            <a:ext cx="576264" cy="907200"/>
          </a:xfrm>
          <a:prstGeom prst="rect">
            <a:avLst/>
          </a:prstGeom>
          <a:solidFill>
            <a:schemeClr val="tx1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noProof="0"/>
          </a:p>
        </p:txBody>
      </p:sp>
      <p:sp>
        <p:nvSpPr>
          <p:cNvPr id="10313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4607" y="3411538"/>
            <a:ext cx="8325262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sp>
        <p:nvSpPr>
          <p:cNvPr id="10325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404813" y="1314450"/>
            <a:ext cx="83312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ctr">
              <a:defRPr sz="5500" b="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903253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12391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o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7326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34" descr="Undulator_final_nurh#50DE97_recht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325" y="114300"/>
            <a:ext cx="582613" cy="91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 noProof="0"/>
          </a:p>
        </p:txBody>
      </p:sp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307975"/>
            <a:ext cx="72834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Slide title: Don’t edit here!</a:t>
            </a:r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1000" noProof="0" dirty="0" smtClean="0">
                <a:solidFill>
                  <a:schemeClr val="bg1"/>
                </a:solidFill>
              </a:rPr>
              <a:t>Operations meeting</a:t>
            </a:r>
            <a:endParaRPr lang="en-GB" sz="1000" noProof="0" dirty="0">
              <a:solidFill>
                <a:schemeClr val="bg1"/>
              </a:solidFill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404813" y="1347788"/>
            <a:ext cx="7972425" cy="493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text format – don’t edit!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7" name="Rechteck 16"/>
          <p:cNvSpPr/>
          <p:nvPr/>
        </p:nvSpPr>
        <p:spPr bwMode="auto">
          <a:xfrm>
            <a:off x="8448938" y="784800"/>
            <a:ext cx="576000" cy="247075"/>
          </a:xfrm>
          <a:prstGeom prst="rect">
            <a:avLst/>
          </a:prstGeom>
          <a:noFill/>
          <a:ln>
            <a:noFill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/>
          <a:p>
            <a:pPr lvl="0" algn="ctr" eaLnBrk="0" hangingPunct="0">
              <a:spcBef>
                <a:spcPct val="0"/>
              </a:spcBef>
              <a:buClrTx/>
              <a:buFontTx/>
              <a:buNone/>
            </a:pPr>
            <a:fld id="{7BD41925-BADA-44CD-9D29-92AC82CF061D}" type="slidenum">
              <a:rPr lang="en-GB" sz="1000" b="1" noProof="0" smtClean="0">
                <a:solidFill>
                  <a:schemeClr val="bg1"/>
                </a:solidFill>
                <a:ea typeface="Geneva" pitchFamily="1" charset="-128"/>
              </a:rPr>
              <a:t>‹#›</a:t>
            </a:fld>
            <a:endParaRPr lang="en-GB" sz="1000" b="1" noProof="0" smtClean="0">
              <a:solidFill>
                <a:schemeClr val="bg1"/>
              </a:solidFill>
              <a:ea typeface="Geneva" pitchFamily="1" charset="-128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17475" y="6477000"/>
            <a:ext cx="8902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1" fontAlgn="base" hangingPunct="1">
        <a:spcBef>
          <a:spcPts val="6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Photon Run </a:t>
            </a:r>
            <a:r>
              <a:rPr lang="de-DE" dirty="0" err="1" smtClean="0"/>
              <a:t>Coordinator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119188"/>
            <a:ext cx="8615362" cy="4932362"/>
          </a:xfrm>
        </p:spPr>
        <p:txBody>
          <a:bodyPr/>
          <a:lstStyle/>
          <a:p>
            <a:r>
              <a:rPr lang="de-DE" sz="1600" dirty="0"/>
              <a:t>Progress:</a:t>
            </a:r>
          </a:p>
          <a:p>
            <a:pPr marL="0" indent="0">
              <a:buNone/>
            </a:pPr>
            <a:r>
              <a:rPr lang="de-DE" sz="1600" dirty="0" smtClean="0"/>
              <a:t> </a:t>
            </a:r>
            <a:r>
              <a:rPr lang="de-DE" sz="1600" dirty="0"/>
              <a:t>1) </a:t>
            </a:r>
            <a:r>
              <a:rPr lang="de-DE" sz="1600" dirty="0" err="1"/>
              <a:t>Commissioned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M2 </a:t>
            </a:r>
            <a:r>
              <a:rPr lang="de-DE" sz="1600" dirty="0" err="1"/>
              <a:t>mirror</a:t>
            </a:r>
            <a:r>
              <a:rPr lang="de-DE" sz="1600" dirty="0"/>
              <a:t> </a:t>
            </a:r>
            <a:r>
              <a:rPr lang="de-DE" sz="1600" dirty="0" err="1"/>
              <a:t>bender</a:t>
            </a:r>
            <a:r>
              <a:rPr lang="de-DE" sz="1600" dirty="0"/>
              <a:t> </a:t>
            </a:r>
            <a:r>
              <a:rPr lang="de-DE" sz="1600" dirty="0" err="1"/>
              <a:t>of</a:t>
            </a:r>
            <a:r>
              <a:rPr lang="de-DE" sz="1600" dirty="0"/>
              <a:t> SASE1. </a:t>
            </a:r>
            <a:r>
              <a:rPr lang="de-DE" sz="1600" dirty="0" err="1"/>
              <a:t>they</a:t>
            </a:r>
            <a:r>
              <a:rPr lang="de-DE" sz="1600" dirty="0"/>
              <a:t> </a:t>
            </a:r>
            <a:r>
              <a:rPr lang="de-DE" sz="1600" dirty="0" err="1"/>
              <a:t>are</a:t>
            </a:r>
            <a:r>
              <a:rPr lang="de-DE" sz="1600" dirty="0"/>
              <a:t> </a:t>
            </a:r>
            <a:r>
              <a:rPr lang="de-DE" sz="1600" dirty="0" err="1"/>
              <a:t>working</a:t>
            </a:r>
            <a:r>
              <a:rPr lang="de-DE" sz="1600" dirty="0"/>
              <a:t> </a:t>
            </a:r>
            <a:r>
              <a:rPr lang="de-DE" sz="1600" dirty="0" err="1"/>
              <a:t>fine</a:t>
            </a:r>
            <a:r>
              <a:rPr lang="de-DE" sz="1600" dirty="0"/>
              <a:t>.</a:t>
            </a:r>
            <a:br>
              <a:rPr lang="de-DE" sz="1600" dirty="0"/>
            </a:br>
            <a:r>
              <a:rPr lang="de-DE" sz="1600" dirty="0"/>
              <a:t>   2) </a:t>
            </a:r>
            <a:r>
              <a:rPr lang="de-DE" sz="1600" dirty="0" err="1"/>
              <a:t>Machine</a:t>
            </a:r>
            <a:r>
              <a:rPr lang="de-DE" sz="1600" dirty="0"/>
              <a:t> </a:t>
            </a:r>
            <a:r>
              <a:rPr lang="de-DE" sz="1600" dirty="0" err="1"/>
              <a:t>is</a:t>
            </a:r>
            <a:r>
              <a:rPr lang="de-DE" sz="1600" dirty="0"/>
              <a:t> </a:t>
            </a:r>
            <a:r>
              <a:rPr lang="de-DE" sz="1600" dirty="0" err="1"/>
              <a:t>optimized</a:t>
            </a:r>
            <a:r>
              <a:rPr lang="de-DE" sz="1600" dirty="0"/>
              <a:t> SASE1 </a:t>
            </a:r>
            <a:r>
              <a:rPr lang="de-DE" sz="1600" dirty="0" err="1"/>
              <a:t>lasing</a:t>
            </a:r>
            <a:r>
              <a:rPr lang="de-DE" sz="1600" dirty="0"/>
              <a:t> 30bunches, 250pC, 14GeV, </a:t>
            </a:r>
            <a:r>
              <a:rPr lang="de-DE" sz="1600" dirty="0" err="1"/>
              <a:t>intensity</a:t>
            </a:r>
            <a:r>
              <a:rPr lang="de-DE" sz="1600" dirty="0"/>
              <a:t> </a:t>
            </a:r>
            <a:r>
              <a:rPr lang="de-DE" sz="1600" dirty="0" err="1"/>
              <a:t>upto</a:t>
            </a:r>
            <a:r>
              <a:rPr lang="de-DE" sz="1600" dirty="0"/>
              <a:t> 1mJ at 9.2keV.</a:t>
            </a:r>
            <a:br>
              <a:rPr lang="de-DE" sz="1600" dirty="0"/>
            </a:br>
            <a:r>
              <a:rPr lang="de-DE" sz="1600" dirty="0"/>
              <a:t>   3) </a:t>
            </a:r>
            <a:r>
              <a:rPr lang="de-DE" sz="1600" dirty="0" err="1"/>
              <a:t>Parasitic</a:t>
            </a:r>
            <a:r>
              <a:rPr lang="de-DE" sz="1600" dirty="0"/>
              <a:t> </a:t>
            </a:r>
            <a:r>
              <a:rPr lang="de-DE" sz="1600" dirty="0" err="1"/>
              <a:t>commissioning</a:t>
            </a:r>
            <a:r>
              <a:rPr lang="de-DE" sz="1600" dirty="0"/>
              <a:t> </a:t>
            </a:r>
            <a:r>
              <a:rPr lang="de-DE" sz="1600" dirty="0" err="1"/>
              <a:t>of</a:t>
            </a:r>
            <a:r>
              <a:rPr lang="de-DE" sz="1600" dirty="0"/>
              <a:t> SASE3 </a:t>
            </a:r>
            <a:r>
              <a:rPr lang="de-DE" sz="1600" dirty="0" err="1"/>
              <a:t>mirrors</a:t>
            </a:r>
            <a:r>
              <a:rPr lang="de-DE" sz="1600" dirty="0"/>
              <a:t> at 900eV </a:t>
            </a:r>
            <a:r>
              <a:rPr lang="de-DE" sz="1600" dirty="0" err="1"/>
              <a:t>with</a:t>
            </a:r>
            <a:r>
              <a:rPr lang="de-DE" sz="1600" dirty="0"/>
              <a:t> </a:t>
            </a:r>
            <a:r>
              <a:rPr lang="de-DE" sz="1600" dirty="0" err="1"/>
              <a:t>single</a:t>
            </a:r>
            <a:r>
              <a:rPr lang="de-DE" sz="1600" dirty="0"/>
              <a:t> pulse </a:t>
            </a:r>
            <a:r>
              <a:rPr lang="de-DE" sz="1600" dirty="0" err="1"/>
              <a:t>and</a:t>
            </a:r>
            <a:r>
              <a:rPr lang="de-DE" sz="1600" dirty="0"/>
              <a:t> </a:t>
            </a:r>
            <a:r>
              <a:rPr lang="de-DE" sz="1600" dirty="0" err="1"/>
              <a:t>testing</a:t>
            </a:r>
            <a:r>
              <a:rPr lang="de-DE" sz="1600" dirty="0"/>
              <a:t> M2 </a:t>
            </a:r>
            <a:r>
              <a:rPr lang="de-DE" sz="1600" dirty="0" err="1"/>
              <a:t>bender</a:t>
            </a:r>
            <a:r>
              <a:rPr lang="de-DE" sz="1600" dirty="0"/>
              <a:t> </a:t>
            </a:r>
            <a:r>
              <a:rPr lang="de-DE" sz="1600" dirty="0" err="1"/>
              <a:t>performance</a:t>
            </a:r>
            <a:r>
              <a:rPr lang="de-DE" sz="1600" dirty="0"/>
              <a:t>.</a:t>
            </a:r>
            <a:br>
              <a:rPr lang="de-DE" sz="1600" dirty="0"/>
            </a:br>
            <a:r>
              <a:rPr lang="de-DE" sz="1600" dirty="0"/>
              <a:t>   4) </a:t>
            </a:r>
            <a:r>
              <a:rPr lang="de-DE" sz="1600" dirty="0" err="1"/>
              <a:t>Commissioning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bunch</a:t>
            </a:r>
            <a:r>
              <a:rPr lang="de-DE" sz="1600" dirty="0"/>
              <a:t> </a:t>
            </a:r>
            <a:r>
              <a:rPr lang="de-DE" sz="1600" dirty="0" err="1"/>
              <a:t>pattern</a:t>
            </a:r>
            <a:r>
              <a:rPr lang="de-DE" sz="1600" dirty="0"/>
              <a:t> </a:t>
            </a:r>
            <a:r>
              <a:rPr lang="de-DE" sz="1600" dirty="0" err="1"/>
              <a:t>path</a:t>
            </a:r>
            <a:r>
              <a:rPr lang="de-DE" sz="1600" dirty="0"/>
              <a:t> in XGM </a:t>
            </a:r>
            <a:r>
              <a:rPr lang="de-DE" sz="1600" dirty="0" err="1"/>
              <a:t>parasitically</a:t>
            </a:r>
            <a:r>
              <a:rPr lang="de-DE" sz="1600" dirty="0"/>
              <a:t>.</a:t>
            </a:r>
            <a:br>
              <a:rPr lang="de-DE" sz="1600" dirty="0"/>
            </a:br>
            <a:r>
              <a:rPr lang="de-DE" sz="1600" dirty="0"/>
              <a:t>   5) </a:t>
            </a:r>
            <a:r>
              <a:rPr lang="de-DE" sz="1600" dirty="0" err="1"/>
              <a:t>Commissioning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MCP </a:t>
            </a:r>
            <a:r>
              <a:rPr lang="de-DE" sz="1600" dirty="0" err="1"/>
              <a:t>and</a:t>
            </a:r>
            <a:r>
              <a:rPr lang="de-DE" sz="1600" dirty="0"/>
              <a:t> Jan </a:t>
            </a:r>
            <a:r>
              <a:rPr lang="de-DE" sz="1600" dirty="0" err="1"/>
              <a:t>give</a:t>
            </a:r>
            <a:r>
              <a:rPr lang="de-DE" sz="1600" dirty="0"/>
              <a:t> </a:t>
            </a:r>
            <a:r>
              <a:rPr lang="de-DE" sz="1600" dirty="0" err="1"/>
              <a:t>training</a:t>
            </a:r>
            <a:r>
              <a:rPr lang="de-DE" sz="1600" dirty="0"/>
              <a:t> </a:t>
            </a:r>
            <a:r>
              <a:rPr lang="de-DE" sz="1600" dirty="0" err="1"/>
              <a:t>to</a:t>
            </a:r>
            <a:r>
              <a:rPr lang="de-DE" sz="1600" dirty="0"/>
              <a:t> </a:t>
            </a:r>
            <a:r>
              <a:rPr lang="de-DE" sz="1600" dirty="0" err="1"/>
              <a:t>photon</a:t>
            </a:r>
            <a:r>
              <a:rPr lang="de-DE" sz="1600" dirty="0"/>
              <a:t> </a:t>
            </a:r>
            <a:r>
              <a:rPr lang="de-DE" sz="1600" dirty="0" err="1"/>
              <a:t>Comm</a:t>
            </a:r>
            <a:r>
              <a:rPr lang="de-DE" sz="1600" dirty="0"/>
              <a:t>. </a:t>
            </a:r>
            <a:r>
              <a:rPr lang="de-DE" sz="1600" dirty="0" err="1"/>
              <a:t>team</a:t>
            </a:r>
            <a:r>
              <a:rPr lang="de-DE" sz="1600" dirty="0"/>
              <a:t>.</a:t>
            </a:r>
            <a:br>
              <a:rPr lang="de-DE" sz="1600" dirty="0"/>
            </a:br>
            <a:r>
              <a:rPr lang="de-DE" sz="1600" dirty="0"/>
              <a:t>   6) </a:t>
            </a:r>
            <a:r>
              <a:rPr lang="de-DE" sz="1600" dirty="0" err="1"/>
              <a:t>Parasitic</a:t>
            </a:r>
            <a:r>
              <a:rPr lang="de-DE" sz="1600" dirty="0"/>
              <a:t> </a:t>
            </a:r>
            <a:r>
              <a:rPr lang="de-DE" sz="1600" dirty="0" err="1"/>
              <a:t>commissioning</a:t>
            </a:r>
            <a:r>
              <a:rPr lang="de-DE" sz="1600" dirty="0"/>
              <a:t> </a:t>
            </a:r>
            <a:r>
              <a:rPr lang="de-DE" sz="1600" dirty="0" err="1"/>
              <a:t>of</a:t>
            </a:r>
            <a:r>
              <a:rPr lang="de-DE" sz="1600" dirty="0"/>
              <a:t> SASE3 PES.</a:t>
            </a:r>
            <a:br>
              <a:rPr lang="de-DE" sz="1600" dirty="0"/>
            </a:br>
            <a:r>
              <a:rPr lang="de-DE" sz="1600" dirty="0"/>
              <a:t>   7) </a:t>
            </a:r>
            <a:r>
              <a:rPr lang="de-DE" sz="1600" dirty="0" err="1"/>
              <a:t>Currently</a:t>
            </a:r>
            <a:r>
              <a:rPr lang="de-DE" sz="1600" dirty="0"/>
              <a:t> total </a:t>
            </a:r>
            <a:r>
              <a:rPr lang="de-DE" sz="1600" dirty="0" err="1"/>
              <a:t>allowed</a:t>
            </a:r>
            <a:r>
              <a:rPr lang="de-DE" sz="1600" dirty="0"/>
              <a:t> </a:t>
            </a:r>
            <a:r>
              <a:rPr lang="de-DE" sz="1600" dirty="0" err="1"/>
              <a:t>pulses</a:t>
            </a:r>
            <a:r>
              <a:rPr lang="de-DE" sz="1600" dirty="0"/>
              <a:t> </a:t>
            </a:r>
            <a:r>
              <a:rPr lang="de-DE" sz="1600" dirty="0" err="1"/>
              <a:t>are</a:t>
            </a:r>
            <a:r>
              <a:rPr lang="de-DE" sz="1600" dirty="0"/>
              <a:t> 60 (SA1+SA2+SA3)</a:t>
            </a:r>
            <a:br>
              <a:rPr lang="de-DE" sz="1600" dirty="0"/>
            </a:br>
            <a:r>
              <a:rPr lang="de-DE" sz="1600" dirty="0"/>
              <a:t>   8) </a:t>
            </a:r>
            <a:r>
              <a:rPr lang="de-DE" sz="1600" dirty="0" err="1"/>
              <a:t>Commissioning</a:t>
            </a:r>
            <a:r>
              <a:rPr lang="de-DE" sz="1600" dirty="0"/>
              <a:t> </a:t>
            </a:r>
            <a:r>
              <a:rPr lang="de-DE" sz="1600" dirty="0" err="1"/>
              <a:t>of</a:t>
            </a:r>
            <a:r>
              <a:rPr lang="de-DE" sz="1600" dirty="0"/>
              <a:t> XGM+MCP+GATT </a:t>
            </a:r>
            <a:r>
              <a:rPr lang="de-DE" sz="1600" dirty="0" err="1"/>
              <a:t>parasitically</a:t>
            </a:r>
            <a:r>
              <a:rPr lang="de-DE" sz="1600" dirty="0"/>
              <a:t> SASE3.</a:t>
            </a:r>
            <a:br>
              <a:rPr lang="de-DE" sz="1600" dirty="0"/>
            </a:br>
            <a:r>
              <a:rPr lang="de-DE" sz="1600" dirty="0"/>
              <a:t>   9) </a:t>
            </a:r>
            <a:r>
              <a:rPr lang="de-DE" sz="1600" dirty="0" err="1"/>
              <a:t>Pointing</a:t>
            </a:r>
            <a:r>
              <a:rPr lang="de-DE" sz="1600" dirty="0"/>
              <a:t> </a:t>
            </a:r>
            <a:r>
              <a:rPr lang="de-DE" sz="1600" dirty="0" err="1"/>
              <a:t>studies</a:t>
            </a:r>
            <a:r>
              <a:rPr lang="de-DE" sz="1600" dirty="0"/>
              <a:t> </a:t>
            </a:r>
            <a:r>
              <a:rPr lang="de-DE" sz="1600" dirty="0" err="1"/>
              <a:t>of</a:t>
            </a:r>
            <a:r>
              <a:rPr lang="de-DE" sz="1600" dirty="0"/>
              <a:t> SASE2 beam (</a:t>
            </a:r>
            <a:r>
              <a:rPr lang="de-DE" sz="1600" dirty="0" err="1"/>
              <a:t>single</a:t>
            </a:r>
            <a:r>
              <a:rPr lang="de-DE" sz="1600" dirty="0"/>
              <a:t> </a:t>
            </a:r>
            <a:r>
              <a:rPr lang="de-DE" sz="1600" dirty="0" err="1"/>
              <a:t>undulator</a:t>
            </a:r>
            <a:r>
              <a:rPr lang="de-DE" sz="1600" dirty="0"/>
              <a:t>)</a:t>
            </a:r>
            <a:r>
              <a:rPr lang="de-DE" sz="1600" dirty="0" err="1"/>
              <a:t>using</a:t>
            </a:r>
            <a:r>
              <a:rPr lang="de-DE" sz="1600" dirty="0"/>
              <a:t> K-mono </a:t>
            </a:r>
            <a:br>
              <a:rPr lang="de-DE" sz="1600" dirty="0"/>
            </a:br>
            <a:r>
              <a:rPr lang="de-DE" sz="1600" dirty="0" err="1"/>
              <a:t>Issues</a:t>
            </a:r>
            <a:r>
              <a:rPr lang="de-DE" sz="1600" dirty="0"/>
              <a:t>:</a:t>
            </a:r>
            <a:br>
              <a:rPr lang="de-DE" sz="1600" dirty="0"/>
            </a:br>
            <a:r>
              <a:rPr lang="de-DE" sz="1600" dirty="0"/>
              <a:t>   1) Cable </a:t>
            </a:r>
            <a:r>
              <a:rPr lang="de-DE" sz="1600" dirty="0" err="1"/>
              <a:t>connection</a:t>
            </a:r>
            <a:r>
              <a:rPr lang="de-DE" sz="1600" dirty="0"/>
              <a:t> </a:t>
            </a:r>
            <a:r>
              <a:rPr lang="de-DE" sz="1600" dirty="0" err="1"/>
              <a:t>of</a:t>
            </a:r>
            <a:r>
              <a:rPr lang="de-DE" sz="1600" dirty="0"/>
              <a:t> SASE3 M2 </a:t>
            </a:r>
            <a:r>
              <a:rPr lang="de-DE" sz="1600" dirty="0" err="1"/>
              <a:t>bender</a:t>
            </a:r>
            <a:r>
              <a:rPr lang="de-DE" sz="1600" dirty="0"/>
              <a:t> in </a:t>
            </a:r>
            <a:r>
              <a:rPr lang="de-DE" sz="1600" dirty="0" err="1"/>
              <a:t>beckhoff</a:t>
            </a:r>
            <a:r>
              <a:rPr lang="de-DE" sz="1600" dirty="0"/>
              <a:t> </a:t>
            </a:r>
            <a:r>
              <a:rPr lang="de-DE" sz="1600" dirty="0" err="1"/>
              <a:t>crate</a:t>
            </a:r>
            <a:r>
              <a:rPr lang="de-DE" sz="1600" dirty="0"/>
              <a:t> </a:t>
            </a:r>
            <a:r>
              <a:rPr lang="de-DE" sz="1600" dirty="0" err="1"/>
              <a:t>has</a:t>
            </a:r>
            <a:r>
              <a:rPr lang="de-DE" sz="1600" dirty="0"/>
              <a:t> </a:t>
            </a:r>
            <a:r>
              <a:rPr lang="de-DE" sz="1600" dirty="0" err="1"/>
              <a:t>modified</a:t>
            </a:r>
            <a:r>
              <a:rPr lang="de-DE" sz="1600" dirty="0"/>
              <a:t> </a:t>
            </a:r>
            <a:r>
              <a:rPr lang="de-DE" sz="1600" dirty="0" err="1"/>
              <a:t>without</a:t>
            </a:r>
            <a:r>
              <a:rPr lang="de-DE" sz="1600" dirty="0"/>
              <a:t> </a:t>
            </a:r>
            <a:r>
              <a:rPr lang="de-DE" sz="1600" dirty="0" err="1"/>
              <a:t>any</a:t>
            </a:r>
            <a:r>
              <a:rPr lang="de-DE" sz="1600" dirty="0"/>
              <a:t> </a:t>
            </a:r>
            <a:r>
              <a:rPr lang="de-DE" sz="1600" dirty="0" err="1"/>
              <a:t>information</a:t>
            </a:r>
            <a:r>
              <a:rPr lang="de-DE" sz="1600" dirty="0"/>
              <a:t>/</a:t>
            </a:r>
            <a:r>
              <a:rPr lang="de-DE" sz="1600" dirty="0" err="1"/>
              <a:t>contact</a:t>
            </a:r>
            <a:r>
              <a:rPr lang="de-DE" sz="1600" dirty="0"/>
              <a:t> </a:t>
            </a:r>
            <a:r>
              <a:rPr lang="de-DE" sz="1600" dirty="0" err="1"/>
              <a:t>to</a:t>
            </a:r>
            <a:r>
              <a:rPr lang="de-DE" sz="1600" dirty="0"/>
              <a:t> </a:t>
            </a:r>
            <a:r>
              <a:rPr lang="de-DE" sz="1600" dirty="0" err="1"/>
              <a:t>responsible</a:t>
            </a:r>
            <a:r>
              <a:rPr lang="de-DE" sz="1600" dirty="0"/>
              <a:t> </a:t>
            </a:r>
            <a:r>
              <a:rPr lang="de-DE" sz="1600" dirty="0" err="1"/>
              <a:t>person</a:t>
            </a:r>
            <a:r>
              <a:rPr lang="de-DE" sz="1600" dirty="0"/>
              <a:t>, So </a:t>
            </a:r>
            <a:r>
              <a:rPr lang="de-DE" sz="1600" dirty="0" err="1"/>
              <a:t>we</a:t>
            </a:r>
            <a:r>
              <a:rPr lang="de-DE" sz="1600" dirty="0"/>
              <a:t> </a:t>
            </a:r>
            <a:r>
              <a:rPr lang="de-DE" sz="1600" dirty="0" err="1"/>
              <a:t>had</a:t>
            </a:r>
            <a:r>
              <a:rPr lang="de-DE" sz="1600" dirty="0"/>
              <a:t> ZZ </a:t>
            </a:r>
            <a:r>
              <a:rPr lang="de-DE" sz="1600" dirty="0" err="1"/>
              <a:t>to</a:t>
            </a:r>
            <a:r>
              <a:rPr lang="de-DE" sz="1600" dirty="0"/>
              <a:t> XTD10 </a:t>
            </a:r>
            <a:r>
              <a:rPr lang="de-DE" sz="1600" dirty="0" err="1"/>
              <a:t>and</a:t>
            </a:r>
            <a:r>
              <a:rPr lang="de-DE" sz="1600" dirty="0"/>
              <a:t>                           </a:t>
            </a:r>
            <a:r>
              <a:rPr lang="de-DE" sz="1600" dirty="0" err="1"/>
              <a:t>fixed</a:t>
            </a:r>
            <a:r>
              <a:rPr lang="de-DE" sz="1600" dirty="0"/>
              <a:t> </a:t>
            </a:r>
            <a:r>
              <a:rPr lang="de-DE" sz="1600" dirty="0" err="1"/>
              <a:t>this</a:t>
            </a:r>
            <a:r>
              <a:rPr lang="de-DE" sz="1600" dirty="0"/>
              <a:t> </a:t>
            </a:r>
            <a:r>
              <a:rPr lang="de-DE" sz="1600" dirty="0" err="1"/>
              <a:t>issue</a:t>
            </a:r>
            <a:r>
              <a:rPr lang="de-DE" sz="1600" dirty="0"/>
              <a:t>.</a:t>
            </a:r>
            <a:br>
              <a:rPr lang="de-DE" sz="1600" dirty="0"/>
            </a:br>
            <a:r>
              <a:rPr lang="de-DE" sz="1600" dirty="0"/>
              <a:t>   2) XTD9 </a:t>
            </a:r>
            <a:r>
              <a:rPr lang="de-DE" sz="1600" dirty="0" err="1"/>
              <a:t>shutter</a:t>
            </a:r>
            <a:r>
              <a:rPr lang="de-DE" sz="1600" dirty="0"/>
              <a:t> </a:t>
            </a:r>
            <a:r>
              <a:rPr lang="de-DE" sz="1600" dirty="0" err="1"/>
              <a:t>couldn't</a:t>
            </a:r>
            <a:r>
              <a:rPr lang="de-DE" sz="1600" dirty="0"/>
              <a:t> open, </a:t>
            </a:r>
            <a:r>
              <a:rPr lang="de-DE" sz="1600" dirty="0" err="1"/>
              <a:t>as</a:t>
            </a:r>
            <a:r>
              <a:rPr lang="de-DE" sz="1600" dirty="0"/>
              <a:t> interlock was </a:t>
            </a:r>
            <a:r>
              <a:rPr lang="de-DE" sz="1600" dirty="0" err="1"/>
              <a:t>broken</a:t>
            </a:r>
            <a:r>
              <a:rPr lang="de-DE" sz="1600" dirty="0"/>
              <a:t> </a:t>
            </a:r>
            <a:r>
              <a:rPr lang="de-DE" sz="1600" dirty="0" err="1"/>
              <a:t>without</a:t>
            </a:r>
            <a:r>
              <a:rPr lang="de-DE" sz="1600" dirty="0"/>
              <a:t> </a:t>
            </a:r>
            <a:r>
              <a:rPr lang="de-DE" sz="1600" dirty="0" err="1"/>
              <a:t>any</a:t>
            </a:r>
            <a:r>
              <a:rPr lang="de-DE" sz="1600" dirty="0"/>
              <a:t> </a:t>
            </a:r>
            <a:r>
              <a:rPr lang="de-DE" sz="1600" dirty="0" err="1"/>
              <a:t>information</a:t>
            </a:r>
            <a:r>
              <a:rPr lang="de-DE" sz="1600" dirty="0"/>
              <a:t> </a:t>
            </a:r>
            <a:r>
              <a:rPr lang="de-DE" sz="1600" dirty="0" err="1"/>
              <a:t>to</a:t>
            </a:r>
            <a:r>
              <a:rPr lang="de-DE" sz="1600" dirty="0"/>
              <a:t> PRC </a:t>
            </a:r>
            <a:r>
              <a:rPr lang="de-DE" sz="1600" dirty="0" err="1"/>
              <a:t>and</a:t>
            </a:r>
            <a:r>
              <a:rPr lang="de-DE" sz="1600" dirty="0"/>
              <a:t> </a:t>
            </a:r>
            <a:r>
              <a:rPr lang="de-DE" sz="1600" dirty="0" err="1"/>
              <a:t>vacuum</a:t>
            </a:r>
            <a:r>
              <a:rPr lang="de-DE" sz="1600" dirty="0"/>
              <a:t> </a:t>
            </a:r>
            <a:r>
              <a:rPr lang="de-DE" sz="1600" dirty="0" err="1"/>
              <a:t>group</a:t>
            </a:r>
            <a:r>
              <a:rPr lang="de-DE" sz="1600" dirty="0"/>
              <a:t>. </a:t>
            </a:r>
          </a:p>
          <a:p>
            <a:pPr marL="0" lvl="0" indent="0">
              <a:buNone/>
            </a:pP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41288017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ITDM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IBM server issue fixed - mainboard </a:t>
            </a:r>
            <a:r>
              <a:rPr lang="en-US" sz="2000" dirty="0" smtClean="0"/>
              <a:t>replaced</a:t>
            </a:r>
          </a:p>
          <a:p>
            <a:r>
              <a:rPr lang="en-US" sz="2000" dirty="0"/>
              <a:t>DAQ software</a:t>
            </a:r>
          </a:p>
          <a:p>
            <a:pPr lvl="1"/>
            <a:r>
              <a:rPr lang="en-US" sz="2000" dirty="0"/>
              <a:t> </a:t>
            </a:r>
            <a:r>
              <a:rPr lang="en-US" sz="2000" dirty="0" smtClean="0"/>
              <a:t>Release </a:t>
            </a:r>
            <a:r>
              <a:rPr lang="en-US" sz="2000" dirty="0"/>
              <a:t>of </a:t>
            </a:r>
            <a:r>
              <a:rPr lang="en-US" sz="2000" dirty="0" err="1"/>
              <a:t>Pclayer</a:t>
            </a:r>
            <a:r>
              <a:rPr lang="en-US" sz="2000" dirty="0"/>
              <a:t> 1.5.17 for both </a:t>
            </a:r>
            <a:r>
              <a:rPr lang="en-US" sz="2000" dirty="0" err="1"/>
              <a:t>karabo</a:t>
            </a:r>
            <a:r>
              <a:rPr lang="en-US" sz="2000" dirty="0"/>
              <a:t> 2.2.3 and 2.2.3.5 (pipeline fix)</a:t>
            </a:r>
          </a:p>
          <a:p>
            <a:pPr lvl="1"/>
            <a:r>
              <a:rPr lang="en-US" sz="2000" dirty="0"/>
              <a:t> </a:t>
            </a:r>
            <a:r>
              <a:rPr lang="en-US" sz="2000" dirty="0" smtClean="0"/>
              <a:t>Deployed </a:t>
            </a:r>
            <a:r>
              <a:rPr lang="en-US" sz="2000" dirty="0"/>
              <a:t>and tested in SPBTST and SPB production, acceptance test with SPB experts still to be done</a:t>
            </a:r>
          </a:p>
          <a:p>
            <a:pPr lvl="1"/>
            <a:r>
              <a:rPr lang="en-US" sz="2000" dirty="0"/>
              <a:t> </a:t>
            </a:r>
            <a:r>
              <a:rPr lang="en-US" sz="2000" dirty="0" smtClean="0"/>
              <a:t>Next </a:t>
            </a:r>
            <a:r>
              <a:rPr lang="en-US" sz="2000" dirty="0"/>
              <a:t>to deploy and test the same version in FXE/LPD</a:t>
            </a:r>
          </a:p>
          <a:p>
            <a:pPr lvl="1"/>
            <a:r>
              <a:rPr lang="en-US" sz="2000" dirty="0"/>
              <a:t> </a:t>
            </a:r>
            <a:r>
              <a:rPr lang="en-US" sz="2000" dirty="0" smtClean="0"/>
              <a:t>Test </a:t>
            </a:r>
            <a:r>
              <a:rPr lang="en-US" sz="2000" dirty="0"/>
              <a:t>with LPD is planned for next Tuesday</a:t>
            </a:r>
          </a:p>
          <a:p>
            <a:pPr lvl="1"/>
            <a:r>
              <a:rPr lang="en-US" sz="2000" dirty="0"/>
              <a:t> </a:t>
            </a:r>
            <a:r>
              <a:rPr lang="en-US" sz="2000" dirty="0" smtClean="0"/>
              <a:t>Test </a:t>
            </a:r>
            <a:r>
              <a:rPr lang="en-US" sz="2000" dirty="0"/>
              <a:t>of multiple DAs (data aggregators) per host in FXE, tests show the solution is scalable, and it improves the responsiveness and stability of DA to some extent.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Comment</a:t>
            </a:r>
            <a:r>
              <a:rPr lang="en-US" sz="2000" dirty="0"/>
              <a:t>: Distribution of data sources among DAs and data groups: this should be wisely done by taking into account work-load on DA while improving data locality (input from beamline experts is needed)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215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SPB/SFX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907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FXE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97214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Laser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SASE 1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 smtClean="0"/>
              <a:t>laser </a:t>
            </a:r>
            <a:r>
              <a:rPr lang="en-US" dirty="0"/>
              <a:t>is operating and provided to FXE/SPB since 7th May, </a:t>
            </a:r>
            <a:r>
              <a:rPr lang="en-US" dirty="0" err="1"/>
              <a:t>rf</a:t>
            </a:r>
            <a:r>
              <a:rPr lang="en-US" dirty="0"/>
              <a:t>-synchronized.</a:t>
            </a:r>
          </a:p>
          <a:p>
            <a:r>
              <a:rPr lang="en-US" smtClean="0"/>
              <a:t>continued </a:t>
            </a:r>
            <a:r>
              <a:rPr lang="en-US" dirty="0"/>
              <a:t>problem with AC (since mid April):  we still have fluctuations of humidity of up to +/-3%. These are regular and have a period of 20-30min. They impact on the timing and spectral performance , which cannot be fully corrected with feedback loops. We also see regular oscillations in the back-cooling water. We suspect that the DESY 8° water could be the cause of all fluctuations.  Needs to be checked.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433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Vacuum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231900"/>
            <a:ext cx="8478837" cy="5048250"/>
          </a:xfrm>
        </p:spPr>
        <p:txBody>
          <a:bodyPr/>
          <a:lstStyle/>
          <a:p>
            <a:r>
              <a:rPr lang="de-DE" dirty="0"/>
              <a:t> SASE1, SASE3 </a:t>
            </a:r>
            <a:r>
              <a:rPr lang="de-DE" dirty="0" err="1"/>
              <a:t>and</a:t>
            </a:r>
            <a:r>
              <a:rPr lang="de-DE" dirty="0"/>
              <a:t> SASE2-XTD1 </a:t>
            </a:r>
            <a:r>
              <a:rPr lang="de-DE" dirty="0" err="1"/>
              <a:t>vacuum</a:t>
            </a:r>
            <a:r>
              <a:rPr lang="de-DE" dirty="0"/>
              <a:t> </a:t>
            </a:r>
            <a:r>
              <a:rPr lang="de-DE" dirty="0" err="1"/>
              <a:t>systems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operational.</a:t>
            </a:r>
          </a:p>
          <a:p>
            <a:r>
              <a:rPr lang="de-DE" dirty="0" err="1" smtClean="0"/>
              <a:t>Issue</a:t>
            </a:r>
            <a:r>
              <a:rPr lang="de-DE" dirty="0" smtClean="0"/>
              <a:t> </a:t>
            </a:r>
            <a:r>
              <a:rPr lang="de-DE" dirty="0" err="1"/>
              <a:t>with</a:t>
            </a:r>
            <a:r>
              <a:rPr lang="de-DE" dirty="0"/>
              <a:t> Gas </a:t>
            </a:r>
            <a:r>
              <a:rPr lang="de-DE" dirty="0" err="1"/>
              <a:t>Attenuator</a:t>
            </a:r>
            <a:r>
              <a:rPr lang="de-DE" dirty="0"/>
              <a:t> </a:t>
            </a:r>
            <a:r>
              <a:rPr lang="de-DE" dirty="0" err="1"/>
              <a:t>water</a:t>
            </a:r>
            <a:r>
              <a:rPr lang="de-DE" dirty="0"/>
              <a:t> </a:t>
            </a:r>
            <a:r>
              <a:rPr lang="de-DE" dirty="0" err="1"/>
              <a:t>flow</a:t>
            </a:r>
            <a:r>
              <a:rPr lang="de-DE" dirty="0"/>
              <a:t> </a:t>
            </a:r>
            <a:r>
              <a:rPr lang="de-DE" dirty="0" err="1"/>
              <a:t>meter</a:t>
            </a:r>
            <a:r>
              <a:rPr lang="de-DE" dirty="0"/>
              <a:t> last </a:t>
            </a:r>
            <a:r>
              <a:rPr lang="de-DE" dirty="0" err="1"/>
              <a:t>Friday</a:t>
            </a:r>
            <a:r>
              <a:rPr lang="de-DE" dirty="0"/>
              <a:t>, </a:t>
            </a:r>
            <a:r>
              <a:rPr lang="de-DE" dirty="0" err="1"/>
              <a:t>checked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fixed</a:t>
            </a:r>
            <a:r>
              <a:rPr lang="de-DE" dirty="0"/>
              <a:t> </a:t>
            </a:r>
            <a:r>
              <a:rPr lang="de-DE" dirty="0" err="1"/>
              <a:t>during</a:t>
            </a:r>
            <a:r>
              <a:rPr lang="de-DE" dirty="0"/>
              <a:t> ZZ-access on </a:t>
            </a:r>
            <a:r>
              <a:rPr lang="de-DE" dirty="0" err="1"/>
              <a:t>Tuesday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9671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Photon </a:t>
            </a:r>
            <a:r>
              <a:rPr lang="de-DE" dirty="0" err="1" smtClean="0"/>
              <a:t>Diagnostics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400" b="1" dirty="0"/>
              <a:t>General Progress</a:t>
            </a:r>
          </a:p>
          <a:p>
            <a:r>
              <a:rPr lang="de-DE" sz="1400" dirty="0"/>
              <a:t>- </a:t>
            </a:r>
            <a:r>
              <a:rPr lang="de-DE" sz="1400" dirty="0" err="1"/>
              <a:t>Commissioning</a:t>
            </a:r>
            <a:r>
              <a:rPr lang="de-DE" sz="1400" dirty="0"/>
              <a:t> </a:t>
            </a:r>
            <a:r>
              <a:rPr lang="de-DE" sz="1400" dirty="0" err="1"/>
              <a:t>with</a:t>
            </a:r>
            <a:r>
              <a:rPr lang="de-DE" sz="1400" dirty="0"/>
              <a:t> beam in SASE2 / XTD1 (</a:t>
            </a:r>
            <a:r>
              <a:rPr lang="de-DE" sz="1400" dirty="0" err="1"/>
              <a:t>lasing</a:t>
            </a:r>
            <a:r>
              <a:rPr lang="de-DE" sz="1400" dirty="0"/>
              <a:t> </a:t>
            </a:r>
            <a:r>
              <a:rPr lang="de-DE" sz="1400" dirty="0" err="1"/>
              <a:t>confirmed</a:t>
            </a:r>
            <a:r>
              <a:rPr lang="de-DE" sz="1400" dirty="0"/>
              <a:t> on May 2)</a:t>
            </a:r>
          </a:p>
          <a:p>
            <a:r>
              <a:rPr lang="de-DE" sz="1400" dirty="0"/>
              <a:t>- </a:t>
            </a:r>
            <a:r>
              <a:rPr lang="de-DE" sz="1400" dirty="0" err="1"/>
              <a:t>Commissioning</a:t>
            </a:r>
            <a:r>
              <a:rPr lang="de-DE" sz="1400" dirty="0"/>
              <a:t> </a:t>
            </a:r>
            <a:r>
              <a:rPr lang="de-DE" sz="1400" dirty="0" err="1"/>
              <a:t>with</a:t>
            </a:r>
            <a:r>
              <a:rPr lang="de-DE" sz="1400" dirty="0"/>
              <a:t> beam </a:t>
            </a:r>
            <a:r>
              <a:rPr lang="de-DE" sz="1400" dirty="0" err="1"/>
              <a:t>of</a:t>
            </a:r>
            <a:r>
              <a:rPr lang="de-DE" sz="1400" dirty="0"/>
              <a:t> PES (in SA3): </a:t>
            </a:r>
            <a:r>
              <a:rPr lang="de-DE" sz="1400" dirty="0" err="1"/>
              <a:t>first</a:t>
            </a:r>
            <a:r>
              <a:rPr lang="de-DE" sz="1400" dirty="0"/>
              <a:t> </a:t>
            </a:r>
            <a:r>
              <a:rPr lang="de-DE" sz="1400" dirty="0" err="1"/>
              <a:t>signals</a:t>
            </a:r>
            <a:r>
              <a:rPr lang="de-DE" sz="1400" dirty="0"/>
              <a:t> </a:t>
            </a:r>
            <a:r>
              <a:rPr lang="de-DE" sz="1400" dirty="0" err="1"/>
              <a:t>detected</a:t>
            </a:r>
            <a:r>
              <a:rPr lang="de-DE" sz="1400" dirty="0"/>
              <a:t>, but DAQ </a:t>
            </a:r>
            <a:r>
              <a:rPr lang="de-DE" sz="1400" dirty="0" err="1"/>
              <a:t>problems</a:t>
            </a:r>
            <a:r>
              <a:rPr lang="de-DE" sz="1400" dirty="0"/>
              <a:t> (CAS at </a:t>
            </a:r>
            <a:r>
              <a:rPr lang="de-DE" sz="1400" dirty="0" err="1"/>
              <a:t>work</a:t>
            </a:r>
            <a:r>
              <a:rPr lang="de-DE" sz="1400" dirty="0"/>
              <a:t>)</a:t>
            </a:r>
          </a:p>
          <a:p>
            <a:r>
              <a:rPr lang="de-DE" sz="1400" dirty="0"/>
              <a:t>- </a:t>
            </a:r>
            <a:r>
              <a:rPr lang="de-DE" sz="1400" dirty="0" err="1"/>
              <a:t>Commissioning</a:t>
            </a:r>
            <a:r>
              <a:rPr lang="de-DE" sz="1400" dirty="0"/>
              <a:t> </a:t>
            </a:r>
            <a:r>
              <a:rPr lang="de-DE" sz="1400" dirty="0" err="1"/>
              <a:t>with</a:t>
            </a:r>
            <a:r>
              <a:rPr lang="de-DE" sz="1400" dirty="0"/>
              <a:t> beam </a:t>
            </a:r>
            <a:r>
              <a:rPr lang="de-DE" sz="1400" dirty="0" err="1"/>
              <a:t>of</a:t>
            </a:r>
            <a:r>
              <a:rPr lang="de-DE" sz="1400" dirty="0"/>
              <a:t> MCPs in SA3 </a:t>
            </a:r>
            <a:r>
              <a:rPr lang="de-DE" sz="1400" dirty="0" err="1"/>
              <a:t>and</a:t>
            </a:r>
            <a:r>
              <a:rPr lang="de-DE" sz="1400" dirty="0"/>
              <a:t> SA1 (</a:t>
            </a:r>
            <a:r>
              <a:rPr lang="de-DE" sz="1400" dirty="0" err="1"/>
              <a:t>recommissioning</a:t>
            </a:r>
            <a:r>
              <a:rPr lang="de-DE" sz="1400" dirty="0"/>
              <a:t> after </a:t>
            </a:r>
            <a:r>
              <a:rPr lang="de-DE" sz="1400" dirty="0" err="1"/>
              <a:t>shutdown</a:t>
            </a:r>
            <a:r>
              <a:rPr lang="de-DE" sz="1400" dirty="0"/>
              <a:t>)</a:t>
            </a:r>
          </a:p>
          <a:p>
            <a:r>
              <a:rPr lang="de-DE" sz="1400" b="1" dirty="0" err="1"/>
              <a:t>Imagers</a:t>
            </a:r>
            <a:endParaRPr lang="de-DE" sz="1400" b="1" dirty="0"/>
          </a:p>
          <a:p>
            <a:r>
              <a:rPr lang="de-DE" sz="1400" dirty="0"/>
              <a:t>- SA2, XTD1, FEL </a:t>
            </a:r>
            <a:r>
              <a:rPr lang="de-DE" sz="1400" dirty="0" err="1"/>
              <a:t>and</a:t>
            </a:r>
            <a:r>
              <a:rPr lang="de-DE" sz="1400" dirty="0"/>
              <a:t> SR operational, </a:t>
            </a:r>
            <a:r>
              <a:rPr lang="de-DE" sz="1400" dirty="0" err="1"/>
              <a:t>tests</a:t>
            </a:r>
            <a:r>
              <a:rPr lang="de-DE" sz="1400" dirty="0"/>
              <a:t> on DAQ.</a:t>
            </a:r>
            <a:br>
              <a:rPr lang="de-DE" sz="1400" dirty="0"/>
            </a:br>
            <a:r>
              <a:rPr lang="de-DE" sz="1400" dirty="0"/>
              <a:t>- SA3, XTD10, Exit </a:t>
            </a:r>
            <a:r>
              <a:rPr lang="de-DE" sz="1400" dirty="0" err="1"/>
              <a:t>Slit</a:t>
            </a:r>
            <a:r>
              <a:rPr lang="de-DE" sz="1400" dirty="0"/>
              <a:t> </a:t>
            </a:r>
            <a:r>
              <a:rPr lang="de-DE" sz="1400" dirty="0" err="1"/>
              <a:t>imager</a:t>
            </a:r>
            <a:r>
              <a:rPr lang="de-DE" sz="1400" dirty="0"/>
              <a:t>, SQS_XTD10_IMGES: MCP power was </a:t>
            </a:r>
            <a:r>
              <a:rPr lang="de-DE" sz="1400" dirty="0" err="1"/>
              <a:t>interlocked</a:t>
            </a:r>
            <a:r>
              <a:rPr lang="de-DE" sz="1400" dirty="0"/>
              <a:t> </a:t>
            </a:r>
            <a:r>
              <a:rPr lang="de-DE" sz="1400" dirty="0" err="1"/>
              <a:t>to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EPS </a:t>
            </a:r>
            <a:r>
              <a:rPr lang="de-DE" sz="1400" dirty="0" err="1"/>
              <a:t>signal</a:t>
            </a:r>
            <a:r>
              <a:rPr lang="de-DE" sz="1400" dirty="0"/>
              <a:t> </a:t>
            </a:r>
            <a:r>
              <a:rPr lang="de-DE" sz="1400" dirty="0" err="1"/>
              <a:t>to</a:t>
            </a:r>
            <a:r>
              <a:rPr lang="de-DE" sz="1400" dirty="0"/>
              <a:t> </a:t>
            </a:r>
            <a:r>
              <a:rPr lang="de-DE" sz="1400" dirty="0" err="1"/>
              <a:t>avoid</a:t>
            </a:r>
            <a:r>
              <a:rPr lang="de-DE" sz="1400" dirty="0"/>
              <a:t> MCP </a:t>
            </a:r>
            <a:r>
              <a:rPr lang="de-DE" sz="1400" dirty="0" err="1"/>
              <a:t>damage</a:t>
            </a:r>
            <a:r>
              <a:rPr lang="de-DE" sz="1400" dirty="0"/>
              <a:t>; update </a:t>
            </a:r>
            <a:r>
              <a:rPr lang="de-DE" sz="1400" dirty="0" err="1"/>
              <a:t>of</a:t>
            </a:r>
            <a:r>
              <a:rPr lang="de-DE" sz="1400" dirty="0"/>
              <a:t> EPS </a:t>
            </a:r>
            <a:r>
              <a:rPr lang="de-DE" sz="1400" dirty="0" err="1"/>
              <a:t>loop</a:t>
            </a:r>
            <a:r>
              <a:rPr lang="de-DE" sz="1400" dirty="0"/>
              <a:t> </a:t>
            </a:r>
            <a:r>
              <a:rPr lang="de-DE" sz="1400" dirty="0" err="1"/>
              <a:t>and</a:t>
            </a:r>
            <a:r>
              <a:rPr lang="de-DE" sz="1400" dirty="0"/>
              <a:t> </a:t>
            </a:r>
            <a:r>
              <a:rPr lang="de-DE" sz="1400" dirty="0" err="1"/>
              <a:t>motion</a:t>
            </a:r>
            <a:r>
              <a:rPr lang="de-DE" sz="1400" dirty="0"/>
              <a:t> loop2 </a:t>
            </a:r>
            <a:r>
              <a:rPr lang="de-DE" sz="1400" dirty="0" err="1"/>
              <a:t>by</a:t>
            </a:r>
            <a:r>
              <a:rPr lang="de-DE" sz="1400" dirty="0"/>
              <a:t> AE.</a:t>
            </a:r>
            <a:br>
              <a:rPr lang="de-DE" sz="1400" dirty="0"/>
            </a:br>
            <a:r>
              <a:rPr lang="de-DE" sz="1400" dirty="0"/>
              <a:t>- SA3, XTD10, </a:t>
            </a:r>
            <a:r>
              <a:rPr lang="de-DE" sz="1400" dirty="0" err="1"/>
              <a:t>both</a:t>
            </a:r>
            <a:r>
              <a:rPr lang="de-DE" sz="1400" dirty="0"/>
              <a:t> Exit </a:t>
            </a:r>
            <a:r>
              <a:rPr lang="de-DE" sz="1400" dirty="0" err="1"/>
              <a:t>Slit</a:t>
            </a:r>
            <a:r>
              <a:rPr lang="de-DE" sz="1400" dirty="0"/>
              <a:t> </a:t>
            </a:r>
            <a:r>
              <a:rPr lang="de-DE" sz="1400" dirty="0" err="1"/>
              <a:t>imagers</a:t>
            </a:r>
            <a:r>
              <a:rPr lang="de-DE" sz="1400" dirty="0"/>
              <a:t>: </a:t>
            </a:r>
            <a:r>
              <a:rPr lang="de-DE" sz="1400" dirty="0" err="1"/>
              <a:t>work</a:t>
            </a:r>
            <a:r>
              <a:rPr lang="de-DE" sz="1400" dirty="0"/>
              <a:t> on </a:t>
            </a:r>
            <a:r>
              <a:rPr lang="de-DE" sz="1400" dirty="0" err="1"/>
              <a:t>scenes</a:t>
            </a:r>
            <a:r>
              <a:rPr lang="de-DE" sz="1400" dirty="0"/>
              <a:t> </a:t>
            </a:r>
            <a:r>
              <a:rPr lang="de-DE" sz="1400" dirty="0" err="1"/>
              <a:t>and</a:t>
            </a:r>
            <a:r>
              <a:rPr lang="de-DE" sz="1400" dirty="0"/>
              <a:t> </a:t>
            </a:r>
            <a:r>
              <a:rPr lang="de-DE" sz="1400" dirty="0" err="1"/>
              <a:t>commissioning</a:t>
            </a:r>
            <a:r>
              <a:rPr lang="de-DE" sz="1400" dirty="0"/>
              <a:t> </a:t>
            </a:r>
            <a:r>
              <a:rPr lang="de-DE" sz="1400" dirty="0" err="1"/>
              <a:t>without</a:t>
            </a:r>
            <a:r>
              <a:rPr lang="de-DE" sz="1400" dirty="0"/>
              <a:t> beam. SCS </a:t>
            </a:r>
            <a:r>
              <a:rPr lang="de-DE" sz="1400" dirty="0" err="1"/>
              <a:t>branch</a:t>
            </a:r>
            <a:r>
              <a:rPr lang="de-DE" sz="1400" dirty="0"/>
              <a:t> </a:t>
            </a:r>
            <a:r>
              <a:rPr lang="de-DE" sz="1400" dirty="0" err="1"/>
              <a:t>has</a:t>
            </a:r>
            <a:r>
              <a:rPr lang="de-DE" sz="1400" dirty="0"/>
              <a:t> not </a:t>
            </a:r>
            <a:r>
              <a:rPr lang="de-DE" sz="1400" dirty="0" err="1"/>
              <a:t>yet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MCP-</a:t>
            </a:r>
            <a:r>
              <a:rPr lang="de-DE" sz="1400" dirty="0" err="1"/>
              <a:t>gating</a:t>
            </a:r>
            <a:r>
              <a:rPr lang="de-DE" sz="1400" dirty="0"/>
              <a:t> </a:t>
            </a:r>
            <a:r>
              <a:rPr lang="de-DE" sz="1400" dirty="0" err="1"/>
              <a:t>otherwise</a:t>
            </a:r>
            <a:r>
              <a:rPr lang="de-DE" sz="1400" dirty="0"/>
              <a:t> operational </a:t>
            </a:r>
            <a:r>
              <a:rPr lang="de-DE" sz="1400" dirty="0" err="1"/>
              <a:t>too</a:t>
            </a:r>
            <a:r>
              <a:rPr lang="de-DE" sz="1400" dirty="0"/>
              <a:t>; </a:t>
            </a:r>
            <a:r>
              <a:rPr lang="de-DE" sz="1400" dirty="0" err="1"/>
              <a:t>the</a:t>
            </a:r>
            <a:r>
              <a:rPr lang="de-DE" sz="1400" dirty="0"/>
              <a:t> Hamamatsu MCP </a:t>
            </a:r>
            <a:r>
              <a:rPr lang="de-DE" sz="1400" dirty="0" err="1"/>
              <a:t>is</a:t>
            </a:r>
            <a:r>
              <a:rPr lang="de-DE" sz="1400" dirty="0"/>
              <a:t> not back </a:t>
            </a:r>
            <a:r>
              <a:rPr lang="de-DE" sz="1400" dirty="0" err="1"/>
              <a:t>from</a:t>
            </a:r>
            <a:r>
              <a:rPr lang="de-DE" sz="1400" dirty="0"/>
              <a:t> </a:t>
            </a:r>
            <a:r>
              <a:rPr lang="de-DE" sz="1400" dirty="0" err="1"/>
              <a:t>repair</a:t>
            </a:r>
            <a:r>
              <a:rPr lang="de-DE" sz="1400" dirty="0"/>
              <a:t>. CAS </a:t>
            </a:r>
            <a:r>
              <a:rPr lang="de-DE" sz="1400" dirty="0" err="1"/>
              <a:t>solved</a:t>
            </a:r>
            <a:r>
              <a:rPr lang="de-DE" sz="1400" dirty="0"/>
              <a:t> an </a:t>
            </a:r>
            <a:r>
              <a:rPr lang="de-DE" sz="1400" dirty="0" err="1"/>
              <a:t>issue</a:t>
            </a:r>
            <a:r>
              <a:rPr lang="de-DE" sz="1400" dirty="0"/>
              <a:t> </a:t>
            </a:r>
            <a:r>
              <a:rPr lang="de-DE" sz="1400" dirty="0" err="1"/>
              <a:t>with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8 </a:t>
            </a:r>
            <a:r>
              <a:rPr lang="de-DE" sz="1400" dirty="0" err="1"/>
              <a:t>bit</a:t>
            </a:r>
            <a:r>
              <a:rPr lang="de-DE" sz="1400" dirty="0"/>
              <a:t> </a:t>
            </a:r>
            <a:r>
              <a:rPr lang="de-DE" sz="1400" dirty="0" err="1"/>
              <a:t>mode</a:t>
            </a:r>
            <a:r>
              <a:rPr lang="de-DE" sz="1400" dirty="0"/>
              <a:t> </a:t>
            </a:r>
            <a:r>
              <a:rPr lang="de-DE" sz="1400" dirty="0" err="1"/>
              <a:t>for</a:t>
            </a:r>
            <a:r>
              <a:rPr lang="de-DE" sz="1400" dirty="0"/>
              <a:t> Basler </a:t>
            </a:r>
            <a:r>
              <a:rPr lang="de-DE" sz="1400" dirty="0" err="1"/>
              <a:t>cameras</a:t>
            </a:r>
            <a:r>
              <a:rPr lang="de-DE" sz="1400" dirty="0"/>
              <a:t>.</a:t>
            </a:r>
            <a:br>
              <a:rPr lang="de-DE" sz="1400" dirty="0"/>
            </a:br>
            <a:r>
              <a:rPr lang="de-DE" sz="1400" dirty="0"/>
              <a:t>- SA3, XTD10, FEL </a:t>
            </a:r>
            <a:r>
              <a:rPr lang="de-DE" sz="1400" dirty="0" err="1"/>
              <a:t>imager</a:t>
            </a:r>
            <a:r>
              <a:rPr lang="de-DE" sz="1400" dirty="0"/>
              <a:t> SA3_XTD10_IMGFEL: </a:t>
            </a:r>
            <a:r>
              <a:rPr lang="de-DE" sz="1400" dirty="0" err="1"/>
              <a:t>scene</a:t>
            </a:r>
            <a:r>
              <a:rPr lang="de-DE" sz="1400" dirty="0"/>
              <a:t> </a:t>
            </a:r>
            <a:r>
              <a:rPr lang="de-DE" sz="1400" dirty="0" err="1"/>
              <a:t>for</a:t>
            </a:r>
            <a:r>
              <a:rPr lang="de-DE" sz="1400" dirty="0"/>
              <a:t> pulse </a:t>
            </a:r>
            <a:r>
              <a:rPr lang="de-DE" sz="1400" dirty="0" err="1"/>
              <a:t>energy</a:t>
            </a:r>
            <a:r>
              <a:rPr lang="de-DE" sz="1400" dirty="0"/>
              <a:t> </a:t>
            </a:r>
            <a:r>
              <a:rPr lang="de-DE" sz="1400" dirty="0" err="1"/>
              <a:t>measurement</a:t>
            </a:r>
            <a:r>
              <a:rPr lang="de-DE" sz="1400" dirty="0"/>
              <a:t> </a:t>
            </a:r>
            <a:r>
              <a:rPr lang="de-DE" sz="1400" dirty="0" err="1"/>
              <a:t>finished</a:t>
            </a:r>
            <a:r>
              <a:rPr lang="de-DE" sz="1400" dirty="0"/>
              <a:t>. </a:t>
            </a:r>
          </a:p>
          <a:p>
            <a:r>
              <a:rPr lang="de-DE" sz="1400" b="1" dirty="0"/>
              <a:t>XGMs</a:t>
            </a:r>
          </a:p>
          <a:p>
            <a:r>
              <a:rPr lang="de-DE" sz="1400" dirty="0"/>
              <a:t>- SA2-XTD1: </a:t>
            </a:r>
            <a:r>
              <a:rPr lang="de-DE" sz="1400" dirty="0" err="1"/>
              <a:t>XGMDh</a:t>
            </a:r>
            <a:r>
              <a:rPr lang="de-DE" sz="1400" dirty="0"/>
              <a:t> </a:t>
            </a:r>
            <a:r>
              <a:rPr lang="de-DE" sz="1400" dirty="0" err="1"/>
              <a:t>and</a:t>
            </a:r>
            <a:r>
              <a:rPr lang="de-DE" sz="1400" dirty="0"/>
              <a:t> </a:t>
            </a:r>
            <a:r>
              <a:rPr lang="de-DE" sz="1400" dirty="0" err="1"/>
              <a:t>XGMDv</a:t>
            </a:r>
            <a:r>
              <a:rPr lang="de-DE" sz="1400" dirty="0"/>
              <a:t> fast </a:t>
            </a:r>
            <a:r>
              <a:rPr lang="de-DE" sz="1400" dirty="0" err="1"/>
              <a:t>electron</a:t>
            </a:r>
            <a:r>
              <a:rPr lang="de-DE" sz="1400" dirty="0"/>
              <a:t> </a:t>
            </a:r>
            <a:r>
              <a:rPr lang="de-DE" sz="1400" dirty="0" err="1"/>
              <a:t>signal</a:t>
            </a:r>
            <a:r>
              <a:rPr lang="de-DE" sz="1400" dirty="0"/>
              <a:t> not </a:t>
            </a:r>
            <a:r>
              <a:rPr lang="de-DE" sz="1400" dirty="0" err="1"/>
              <a:t>found</a:t>
            </a:r>
            <a:r>
              <a:rPr lang="de-DE" sz="1400" dirty="0"/>
              <a:t> </a:t>
            </a:r>
            <a:r>
              <a:rPr lang="de-DE" sz="1400" dirty="0" err="1"/>
              <a:t>yet</a:t>
            </a:r>
            <a:r>
              <a:rPr lang="de-DE" sz="1400" dirty="0"/>
              <a:t> (</a:t>
            </a:r>
            <a:r>
              <a:rPr lang="de-DE" sz="1400" dirty="0" err="1"/>
              <a:t>both</a:t>
            </a:r>
            <a:r>
              <a:rPr lang="de-DE" sz="1400" dirty="0"/>
              <a:t> </a:t>
            </a:r>
            <a:r>
              <a:rPr lang="de-DE" sz="1400" dirty="0" err="1"/>
              <a:t>operated</a:t>
            </a:r>
            <a:r>
              <a:rPr lang="de-DE" sz="1400" dirty="0"/>
              <a:t> at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moment</a:t>
            </a:r>
            <a:r>
              <a:rPr lang="de-DE" sz="1400" dirty="0"/>
              <a:t> </a:t>
            </a:r>
            <a:r>
              <a:rPr lang="de-DE" sz="1400" dirty="0" err="1"/>
              <a:t>with</a:t>
            </a:r>
            <a:r>
              <a:rPr lang="de-DE" sz="1400" dirty="0"/>
              <a:t> HAMP)</a:t>
            </a:r>
            <a:br>
              <a:rPr lang="de-DE" sz="1400" dirty="0"/>
            </a:br>
            <a:r>
              <a:rPr lang="de-DE" sz="1400" dirty="0"/>
              <a:t>- SA3: ADC </a:t>
            </a:r>
            <a:r>
              <a:rPr lang="de-DE" sz="1400" dirty="0" err="1"/>
              <a:t>for</a:t>
            </a:r>
            <a:r>
              <a:rPr lang="de-DE" sz="1400" dirty="0"/>
              <a:t> </a:t>
            </a:r>
            <a:r>
              <a:rPr lang="de-DE" sz="1400" dirty="0" err="1"/>
              <a:t>vertical</a:t>
            </a:r>
            <a:r>
              <a:rPr lang="de-DE" sz="1400" dirty="0"/>
              <a:t> </a:t>
            </a:r>
            <a:r>
              <a:rPr lang="de-DE" sz="1400" dirty="0" err="1"/>
              <a:t>signal</a:t>
            </a:r>
            <a:r>
              <a:rPr lang="de-DE" sz="1400" dirty="0"/>
              <a:t> </a:t>
            </a:r>
            <a:r>
              <a:rPr lang="de-DE" sz="1400" dirty="0" err="1"/>
              <a:t>shows</a:t>
            </a:r>
            <a:r>
              <a:rPr lang="de-DE" sz="1400" dirty="0"/>
              <a:t> a zick zack </a:t>
            </a:r>
            <a:r>
              <a:rPr lang="de-DE" sz="1400" dirty="0" err="1"/>
              <a:t>line</a:t>
            </a:r>
            <a:r>
              <a:rPr lang="de-DE" sz="1400" dirty="0"/>
              <a:t>. </a:t>
            </a:r>
            <a:r>
              <a:rPr lang="de-DE" sz="1400" dirty="0" err="1"/>
              <a:t>Fortunately</a:t>
            </a:r>
            <a:r>
              <a:rPr lang="de-DE" sz="1400" dirty="0"/>
              <a:t>, </a:t>
            </a:r>
            <a:r>
              <a:rPr lang="de-DE" sz="1400" dirty="0" err="1"/>
              <a:t>the</a:t>
            </a:r>
            <a:r>
              <a:rPr lang="de-DE" sz="1400" dirty="0"/>
              <a:t> horizontal ADC </a:t>
            </a:r>
            <a:r>
              <a:rPr lang="de-DE" sz="1400" dirty="0" err="1"/>
              <a:t>signal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fine</a:t>
            </a:r>
            <a:r>
              <a:rPr lang="de-DE" sz="1400" dirty="0"/>
              <a:t> </a:t>
            </a:r>
            <a:r>
              <a:rPr lang="de-DE" sz="1400" dirty="0" err="1"/>
              <a:t>and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XGM </a:t>
            </a:r>
            <a:r>
              <a:rPr lang="de-DE" sz="1400" dirty="0" err="1"/>
              <a:t>is</a:t>
            </a:r>
            <a:r>
              <a:rPr lang="de-DE" sz="1400" dirty="0"/>
              <a:t> operational </a:t>
            </a:r>
          </a:p>
          <a:p>
            <a:r>
              <a:rPr lang="de-DE" sz="1400" dirty="0"/>
              <a:t>- DESY </a:t>
            </a:r>
            <a:r>
              <a:rPr lang="de-DE" sz="1400" dirty="0" err="1"/>
              <a:t>colleagues</a:t>
            </a:r>
            <a:r>
              <a:rPr lang="de-DE" sz="1400" dirty="0"/>
              <a:t> </a:t>
            </a:r>
            <a:r>
              <a:rPr lang="de-DE" sz="1400" dirty="0" err="1"/>
              <a:t>prepared</a:t>
            </a:r>
            <a:r>
              <a:rPr lang="de-DE" sz="1400" dirty="0"/>
              <a:t> </a:t>
            </a:r>
            <a:r>
              <a:rPr lang="de-DE" sz="1400" dirty="0" err="1"/>
              <a:t>new</a:t>
            </a:r>
            <a:r>
              <a:rPr lang="de-DE" sz="1400" dirty="0"/>
              <a:t> </a:t>
            </a:r>
            <a:r>
              <a:rPr lang="de-DE" sz="1400" dirty="0" err="1"/>
              <a:t>bunch</a:t>
            </a:r>
            <a:r>
              <a:rPr lang="de-DE" sz="1400" dirty="0"/>
              <a:t> </a:t>
            </a:r>
            <a:r>
              <a:rPr lang="de-DE" sz="1400" dirty="0" err="1"/>
              <a:t>pattern</a:t>
            </a:r>
            <a:r>
              <a:rPr lang="de-DE" sz="1400" dirty="0"/>
              <a:t> </a:t>
            </a:r>
            <a:r>
              <a:rPr lang="de-DE" sz="1400" dirty="0" err="1"/>
              <a:t>timing</a:t>
            </a:r>
            <a:r>
              <a:rPr lang="de-DE" sz="1400" dirty="0"/>
              <a:t> (</a:t>
            </a:r>
            <a:r>
              <a:rPr lang="de-DE" sz="1400" dirty="0" err="1"/>
              <a:t>test</a:t>
            </a:r>
            <a:r>
              <a:rPr lang="de-DE" sz="1400" dirty="0"/>
              <a:t> on </a:t>
            </a:r>
            <a:r>
              <a:rPr lang="de-DE" sz="1400" dirty="0" err="1"/>
              <a:t>Thursday</a:t>
            </a:r>
            <a:r>
              <a:rPr lang="de-DE" sz="1400" dirty="0"/>
              <a:t> </a:t>
            </a:r>
            <a:r>
              <a:rPr lang="de-DE" sz="1400" dirty="0" err="1"/>
              <a:t>or</a:t>
            </a:r>
            <a:r>
              <a:rPr lang="de-DE" sz="1400" dirty="0"/>
              <a:t> </a:t>
            </a:r>
            <a:r>
              <a:rPr lang="de-DE" sz="1400" dirty="0" err="1"/>
              <a:t>Friday</a:t>
            </a:r>
            <a:r>
              <a:rPr lang="de-DE" sz="1400" dirty="0"/>
              <a:t> </a:t>
            </a:r>
            <a:r>
              <a:rPr lang="de-DE" sz="1400" dirty="0" err="1"/>
              <a:t>morning</a:t>
            </a:r>
            <a:r>
              <a:rPr lang="de-DE" sz="1400" dirty="0"/>
              <a:t> in </a:t>
            </a:r>
            <a:r>
              <a:rPr lang="de-DE" sz="1400" dirty="0" err="1"/>
              <a:t>week</a:t>
            </a:r>
            <a:r>
              <a:rPr lang="de-DE" sz="1400" dirty="0"/>
              <a:t> 20)</a:t>
            </a:r>
            <a:r>
              <a:rPr lang="de-DE" sz="1200" dirty="0"/>
              <a:t/>
            </a:r>
            <a:br>
              <a:rPr lang="de-DE" sz="1200" dirty="0"/>
            </a:b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283130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CAS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3928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Detectors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008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Advanced</a:t>
            </a:r>
            <a:r>
              <a:rPr lang="de-DE" dirty="0" smtClean="0"/>
              <a:t> Electronics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782231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-european-xfel-gmbh_presentation">
  <a:themeElements>
    <a:clrScheme name="XFEL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000000"/>
      </a:accent3>
      <a:accent4>
        <a:srgbClr val="626262"/>
      </a:accent4>
      <a:accent5>
        <a:srgbClr val="ACABB1"/>
      </a:accent5>
      <a:accent6>
        <a:srgbClr val="E0E0E0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268288" marR="0" indent="-26828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0000"/>
          <a:buFont typeface="Wingdings" pitchFamily="2" charset="2"/>
          <a:buChar char="n"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accent3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noFill/>
        <a:ln w="1270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none" rtlCol="0">
        <a:spAutoFit/>
      </a:bodyPr>
      <a:lstStyle>
        <a:defPPr marL="268288" indent="-268288">
          <a:spcBef>
            <a:spcPts val="600"/>
          </a:spcBef>
          <a:buClr>
            <a:schemeClr val="accent2"/>
          </a:buClr>
          <a:buSzPct val="80000"/>
          <a:defRPr sz="2000" smtClean="0">
            <a:solidFill>
              <a:schemeClr val="accent3"/>
            </a:solidFill>
          </a:defRPr>
        </a:defPPr>
      </a:lstStyle>
    </a:tx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template-european-xfel-gmbh_presentation_test03</Template>
  <TotalTime>0</TotalTime>
  <Words>359</Words>
  <Application>Microsoft Office PowerPoint</Application>
  <PresentationFormat>On-screen Show (4:3)</PresentationFormat>
  <Paragraphs>34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template-european-xfel-gmbh_presentation</vt:lpstr>
      <vt:lpstr>Photon Run Coordinator</vt:lpstr>
      <vt:lpstr>SPB/SFX</vt:lpstr>
      <vt:lpstr>FXE</vt:lpstr>
      <vt:lpstr>Laser</vt:lpstr>
      <vt:lpstr>Vacuum</vt:lpstr>
      <vt:lpstr>Photon Diagnostics</vt:lpstr>
      <vt:lpstr>CAS</vt:lpstr>
      <vt:lpstr>Detectors</vt:lpstr>
      <vt:lpstr>Advanced Electronics</vt:lpstr>
      <vt:lpstr>ITDM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Poppe, Frank</dc:creator>
  <cp:lastModifiedBy>Adriano Violante</cp:lastModifiedBy>
  <cp:revision>453</cp:revision>
  <cp:lastPrinted>2008-09-01T15:04:16Z</cp:lastPrinted>
  <dcterms:created xsi:type="dcterms:W3CDTF">2012-08-22T09:26:39Z</dcterms:created>
  <dcterms:modified xsi:type="dcterms:W3CDTF">2018-05-17T15:03:48Z</dcterms:modified>
</cp:coreProperties>
</file>