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598" r:id="rId2"/>
    <p:sldId id="648" r:id="rId3"/>
    <p:sldId id="643" r:id="rId4"/>
    <p:sldId id="638" r:id="rId5"/>
    <p:sldId id="641" r:id="rId6"/>
    <p:sldId id="642" r:id="rId7"/>
    <p:sldId id="646" r:id="rId8"/>
    <p:sldId id="647" r:id="rId9"/>
    <p:sldId id="618" r:id="rId10"/>
    <p:sldId id="619" r:id="rId11"/>
    <p:sldId id="636" r:id="rId12"/>
    <p:sldId id="644" r:id="rId13"/>
    <p:sldId id="634" r:id="rId14"/>
    <p:sldId id="631" r:id="rId15"/>
    <p:sldId id="625" r:id="rId16"/>
    <p:sldId id="635" r:id="rId17"/>
    <p:sldId id="633" r:id="rId18"/>
    <p:sldId id="632" r:id="rId19"/>
  </p:sldIdLst>
  <p:sldSz cx="9144000" cy="6858000" type="screen4x3"/>
  <p:notesSz cx="6794500" cy="99314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956">
          <p15:clr>
            <a:srgbClr val="A4A3A4"/>
          </p15:clr>
        </p15:guide>
        <p15:guide id="2" orient="horz" pos="900">
          <p15:clr>
            <a:srgbClr val="A4A3A4"/>
          </p15:clr>
        </p15:guide>
        <p15:guide id="3" orient="horz" pos="2446">
          <p15:clr>
            <a:srgbClr val="A4A3A4"/>
          </p15:clr>
        </p15:guide>
        <p15:guide id="4" orient="horz" pos="4038">
          <p15:clr>
            <a:srgbClr val="A4A3A4"/>
          </p15:clr>
        </p15:guide>
        <p15:guide id="5" pos="5277">
          <p15:clr>
            <a:srgbClr val="A4A3A4"/>
          </p15:clr>
        </p15:guide>
        <p15:guide id="6" pos="1750">
          <p15:clr>
            <a:srgbClr val="A4A3A4"/>
          </p15:clr>
        </p15:guide>
        <p15:guide id="7" pos="4023">
          <p15:clr>
            <a:srgbClr val="A4A3A4"/>
          </p15:clr>
        </p15:guide>
        <p15:guide id="8" pos="5685">
          <p15:clr>
            <a:srgbClr val="A4A3A4"/>
          </p15:clr>
        </p15:guide>
        <p15:guide id="9" pos="255">
          <p15:clr>
            <a:srgbClr val="A4A3A4"/>
          </p15:clr>
        </p15:guide>
        <p15:guide id="10" pos="5318">
          <p15:clr>
            <a:srgbClr val="A4A3A4"/>
          </p15:clr>
        </p15:guide>
        <p15:guide id="11" pos="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5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5705"/>
    <a:srgbClr val="000000"/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82" autoAdjust="0"/>
    <p:restoredTop sz="83939" autoAdjust="0"/>
  </p:normalViewPr>
  <p:slideViewPr>
    <p:cSldViewPr snapToGrid="0" showGuides="1">
      <p:cViewPr>
        <p:scale>
          <a:sx n="110" d="100"/>
          <a:sy n="110" d="100"/>
        </p:scale>
        <p:origin x="-3588" y="-1356"/>
      </p:cViewPr>
      <p:guideLst>
        <p:guide orient="horz" pos="3956"/>
        <p:guide orient="horz" pos="900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3468" y="-72"/>
      </p:cViewPr>
      <p:guideLst>
        <p:guide orient="horz" pos="3128"/>
        <p:guide pos="21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20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283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18" y="0"/>
            <a:ext cx="2944283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4830"/>
            <a:ext cx="2944283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18" y="9434830"/>
            <a:ext cx="2944283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0F96095-A911-4B8A-9974-6A40BAAD550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endParaRPr lang="en-GB" sz="1000" noProof="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text format – don’t edit!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‹Nr.›</a:t>
            </a:fld>
            <a:endParaRPr lang="en-GB" sz="1000" b="1" noProof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endParaRPr lang="en-GB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 sz="quarter"/>
          </p:nvPr>
        </p:nvSpPr>
        <p:spPr>
          <a:xfrm>
            <a:off x="401050" y="2765779"/>
            <a:ext cx="8331200" cy="1860080"/>
          </a:xfrm>
        </p:spPr>
        <p:txBody>
          <a:bodyPr/>
          <a:lstStyle/>
          <a:p>
            <a:r>
              <a:rPr lang="de-DE" dirty="0"/>
              <a:t>Schedule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Priorities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2018 / 2019</a:t>
            </a:r>
          </a:p>
        </p:txBody>
      </p:sp>
    </p:spTree>
    <p:extLst>
      <p:ext uri="{BB962C8B-B14F-4D97-AF65-F5344CB8AC3E}">
        <p14:creationId xmlns:p14="http://schemas.microsoft.com/office/powerpoint/2010/main" val="351763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4323" y="997007"/>
            <a:ext cx="8640128" cy="5137150"/>
          </a:xfrm>
        </p:spPr>
        <p:txBody>
          <a:bodyPr/>
          <a:lstStyle/>
          <a:p>
            <a:pPr marL="0" indent="0">
              <a:buNone/>
            </a:pPr>
            <a:r>
              <a:rPr lang="de-DE" sz="2000" b="1" dirty="0">
                <a:solidFill>
                  <a:srgbClr val="000000"/>
                </a:solidFill>
              </a:rPr>
              <a:t>Tasks &amp; </a:t>
            </a:r>
            <a:r>
              <a:rPr lang="de-DE" sz="2000" b="1" dirty="0" err="1">
                <a:solidFill>
                  <a:srgbClr val="000000"/>
                </a:solidFill>
              </a:rPr>
              <a:t>effort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required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to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operate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the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tunnel</a:t>
            </a:r>
            <a:r>
              <a:rPr lang="de-DE" sz="2000" b="1" dirty="0">
                <a:solidFill>
                  <a:srgbClr val="000000"/>
                </a:solidFill>
              </a:rPr>
              <a:t>:</a:t>
            </a:r>
            <a:br>
              <a:rPr lang="de-DE" sz="2000" b="1" dirty="0">
                <a:solidFill>
                  <a:srgbClr val="000000"/>
                </a:solidFill>
              </a:rPr>
            </a:br>
            <a:r>
              <a:rPr lang="de-DE" sz="1400" b="1" dirty="0">
                <a:solidFill>
                  <a:srgbClr val="000000"/>
                </a:solidFill>
              </a:rPr>
              <a:t>(</a:t>
            </a:r>
            <a:r>
              <a:rPr lang="de-DE" sz="1400" b="1" dirty="0" err="1">
                <a:solidFill>
                  <a:srgbClr val="000000"/>
                </a:solidFill>
              </a:rPr>
              <a:t>including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items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for</a:t>
            </a:r>
            <a:r>
              <a:rPr lang="de-DE" sz="1400" b="1" dirty="0">
                <a:solidFill>
                  <a:srgbClr val="000000"/>
                </a:solidFill>
              </a:rPr>
              <a:t> Day-1 </a:t>
            </a:r>
            <a:r>
              <a:rPr lang="de-DE" sz="1400" b="1" dirty="0" err="1">
                <a:solidFill>
                  <a:srgbClr val="000000"/>
                </a:solidFill>
              </a:rPr>
              <a:t>or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required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to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meet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promises</a:t>
            </a:r>
            <a:r>
              <a:rPr lang="de-DE" sz="1400" b="1" dirty="0">
                <a:solidFill>
                  <a:srgbClr val="000000"/>
                </a:solidFill>
              </a:rPr>
              <a:t> in Call </a:t>
            </a:r>
            <a:r>
              <a:rPr lang="de-DE" sz="1400" b="1" dirty="0" err="1">
                <a:solidFill>
                  <a:srgbClr val="000000"/>
                </a:solidFill>
              </a:rPr>
              <a:t>for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Proposals</a:t>
            </a:r>
            <a:r>
              <a:rPr lang="de-DE" sz="1400" b="1" dirty="0">
                <a:solidFill>
                  <a:srgbClr val="000000"/>
                </a:solidFill>
              </a:rPr>
              <a:t>)</a:t>
            </a:r>
            <a:endParaRPr lang="en-US" sz="1400" b="1" dirty="0">
              <a:solidFill>
                <a:srgbClr val="000000"/>
              </a:solidFill>
            </a:endParaRP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rgbClr val="000000"/>
                </a:solidFill>
              </a:rPr>
              <a:t>Accelerator: Achieve &gt;0.5 </a:t>
            </a:r>
            <a:r>
              <a:rPr lang="en-US" sz="1400" dirty="0" err="1">
                <a:solidFill>
                  <a:srgbClr val="000000"/>
                </a:solidFill>
              </a:rPr>
              <a:t>mJ</a:t>
            </a:r>
            <a:r>
              <a:rPr lang="en-US" sz="1400" dirty="0">
                <a:solidFill>
                  <a:srgbClr val="000000"/>
                </a:solidFill>
              </a:rPr>
              <a:t> and good </a:t>
            </a:r>
            <a:r>
              <a:rPr lang="en-US" sz="1400" b="1" dirty="0">
                <a:solidFill>
                  <a:srgbClr val="000000"/>
                </a:solidFill>
              </a:rPr>
              <a:t>pointing stability </a:t>
            </a:r>
            <a:r>
              <a:rPr lang="en-US" sz="1400" dirty="0">
                <a:solidFill>
                  <a:srgbClr val="000000"/>
                </a:solidFill>
              </a:rPr>
              <a:t>(matching our optics)</a:t>
            </a: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rgbClr val="000000"/>
                </a:solidFill>
              </a:rPr>
              <a:t>Accelerator / XFEL: </a:t>
            </a:r>
            <a:r>
              <a:rPr lang="en-US" sz="1400" b="1" dirty="0">
                <a:solidFill>
                  <a:srgbClr val="000000"/>
                </a:solidFill>
              </a:rPr>
              <a:t>Improve undulator controls &amp; adjustments / reduce losses </a:t>
            </a:r>
            <a:r>
              <a:rPr lang="en-US" sz="1400" dirty="0">
                <a:solidFill>
                  <a:srgbClr val="000000"/>
                </a:solidFill>
              </a:rPr>
              <a:t>/ PBBA </a:t>
            </a:r>
            <a:r>
              <a:rPr lang="en-US" sz="1400" dirty="0" smtClean="0">
                <a:solidFill>
                  <a:srgbClr val="000000"/>
                </a:solidFill>
              </a:rPr>
              <a:t/>
            </a:r>
            <a:br>
              <a:rPr lang="en-US" sz="1400" dirty="0" smtClean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00"/>
                </a:solidFill>
              </a:rPr>
              <a:t>(K-mono-based </a:t>
            </a:r>
            <a:r>
              <a:rPr lang="en-US" sz="1400" dirty="0">
                <a:solidFill>
                  <a:srgbClr val="000000"/>
                </a:solidFill>
              </a:rPr>
              <a:t>undulator segment tuning and </a:t>
            </a:r>
            <a:r>
              <a:rPr lang="en-US" sz="1400" dirty="0" smtClean="0">
                <a:solidFill>
                  <a:srgbClr val="000000"/>
                </a:solidFill>
              </a:rPr>
              <a:t>analysis </a:t>
            </a:r>
            <a:r>
              <a:rPr lang="en-US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scripts under </a:t>
            </a:r>
            <a:r>
              <a:rPr lang="en-US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developement</a:t>
            </a:r>
            <a:r>
              <a:rPr lang="en-US" sz="1400" dirty="0" smtClean="0">
                <a:solidFill>
                  <a:srgbClr val="000000"/>
                </a:solidFill>
              </a:rPr>
              <a:t>)?</a:t>
            </a:r>
            <a:endParaRPr lang="en-US" sz="1400" dirty="0">
              <a:solidFill>
                <a:srgbClr val="000000"/>
              </a:solidFill>
            </a:endParaRPr>
          </a:p>
          <a:p>
            <a:pPr>
              <a:spcBef>
                <a:spcPts val="300"/>
              </a:spcBef>
            </a:pPr>
            <a:r>
              <a:rPr lang="de-DE" sz="1400" dirty="0" err="1">
                <a:solidFill>
                  <a:srgbClr val="000000"/>
                </a:solidFill>
              </a:rPr>
              <a:t>Accelerator</a:t>
            </a:r>
            <a:r>
              <a:rPr lang="de-DE" sz="1400" dirty="0">
                <a:solidFill>
                  <a:srgbClr val="000000"/>
                </a:solidFill>
              </a:rPr>
              <a:t>: </a:t>
            </a:r>
            <a:r>
              <a:rPr lang="en-US" sz="1400" dirty="0">
                <a:solidFill>
                  <a:srgbClr val="000000"/>
                </a:solidFill>
              </a:rPr>
              <a:t>Good understanding of the FEL </a:t>
            </a:r>
            <a:r>
              <a:rPr lang="en-US" sz="1400" b="1" dirty="0">
                <a:solidFill>
                  <a:srgbClr val="000000"/>
                </a:solidFill>
              </a:rPr>
              <a:t>gain curve </a:t>
            </a:r>
            <a:r>
              <a:rPr lang="en-US" sz="1400" dirty="0">
                <a:solidFill>
                  <a:srgbClr val="000000"/>
                </a:solidFill>
              </a:rPr>
              <a:t>(only 1 attempt</a:t>
            </a:r>
            <a:r>
              <a:rPr lang="en-US" sz="1400" dirty="0" smtClean="0">
                <a:solidFill>
                  <a:srgbClr val="000000"/>
                </a:solidFill>
              </a:rPr>
              <a:t>) </a:t>
            </a:r>
            <a:r>
              <a:rPr lang="en-US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done</a:t>
            </a:r>
            <a:endParaRPr lang="en-US" sz="1400" b="1" dirty="0">
              <a:solidFill>
                <a:srgbClr val="00B050"/>
              </a:solidFill>
            </a:endParaRP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rgbClr val="000000"/>
                </a:solidFill>
              </a:rPr>
              <a:t>Accelerator: Working </a:t>
            </a:r>
            <a:r>
              <a:rPr lang="en-US" sz="1400" b="1" dirty="0">
                <a:solidFill>
                  <a:srgbClr val="000000"/>
                </a:solidFill>
              </a:rPr>
              <a:t>kicker </a:t>
            </a:r>
            <a:r>
              <a:rPr lang="en-US" sz="1400" b="1" dirty="0" smtClean="0">
                <a:solidFill>
                  <a:srgbClr val="000000"/>
                </a:solidFill>
              </a:rPr>
              <a:t>magnets </a:t>
            </a:r>
            <a:r>
              <a:rPr lang="en-US" sz="1400" dirty="0" smtClean="0">
                <a:solidFill>
                  <a:srgbClr val="000000"/>
                </a:solidFill>
              </a:rPr>
              <a:t>(picking of pulses)</a:t>
            </a:r>
            <a:endParaRPr lang="en-US" sz="1400" dirty="0">
              <a:solidFill>
                <a:srgbClr val="000000"/>
              </a:solidFill>
            </a:endParaRPr>
          </a:p>
          <a:p>
            <a:pPr>
              <a:spcBef>
                <a:spcPts val="300"/>
              </a:spcBef>
            </a:pPr>
            <a:r>
              <a:rPr lang="de-DE" sz="1400" dirty="0" err="1">
                <a:solidFill>
                  <a:srgbClr val="000000"/>
                </a:solidFill>
              </a:rPr>
              <a:t>Accelerator</a:t>
            </a:r>
            <a:r>
              <a:rPr lang="de-DE" sz="1400" dirty="0">
                <a:solidFill>
                  <a:srgbClr val="000000"/>
                </a:solidFill>
              </a:rPr>
              <a:t> / </a:t>
            </a:r>
            <a:r>
              <a:rPr lang="de-DE" sz="1400" dirty="0" err="1">
                <a:solidFill>
                  <a:srgbClr val="000000"/>
                </a:solidFill>
              </a:rPr>
              <a:t>Diagnostics</a:t>
            </a:r>
            <a:r>
              <a:rPr lang="de-DE" sz="1400" dirty="0">
                <a:solidFill>
                  <a:srgbClr val="000000"/>
                </a:solidFill>
              </a:rPr>
              <a:t>: </a:t>
            </a:r>
            <a:r>
              <a:rPr lang="en-US" sz="1400" dirty="0">
                <a:solidFill>
                  <a:srgbClr val="000000"/>
                </a:solidFill>
              </a:rPr>
              <a:t>Measurement of the </a:t>
            </a:r>
            <a:r>
              <a:rPr lang="en-US" sz="1400" b="1" dirty="0">
                <a:solidFill>
                  <a:srgbClr val="000000"/>
                </a:solidFill>
              </a:rPr>
              <a:t>spectral jitter and bandwidth</a:t>
            </a:r>
          </a:p>
          <a:p>
            <a:pPr>
              <a:spcBef>
                <a:spcPts val="300"/>
              </a:spcBef>
            </a:pPr>
            <a:r>
              <a:rPr lang="de-DE" sz="1400" dirty="0" err="1">
                <a:solidFill>
                  <a:srgbClr val="000000"/>
                </a:solidFill>
              </a:rPr>
              <a:t>Optics</a:t>
            </a:r>
            <a:r>
              <a:rPr lang="de-DE" sz="1400" dirty="0">
                <a:solidFill>
                  <a:srgbClr val="000000"/>
                </a:solidFill>
              </a:rPr>
              <a:t>: Installation &amp; </a:t>
            </a:r>
            <a:r>
              <a:rPr lang="de-DE" sz="1400" dirty="0" err="1">
                <a:solidFill>
                  <a:srgbClr val="000000"/>
                </a:solidFill>
              </a:rPr>
              <a:t>commissioning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distribution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mirror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cooling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dirty="0">
                <a:solidFill>
                  <a:srgbClr val="000000"/>
                </a:solidFill>
              </a:rPr>
              <a:t>(2nd half 2018)</a:t>
            </a:r>
          </a:p>
          <a:p>
            <a:pPr>
              <a:spcBef>
                <a:spcPts val="300"/>
              </a:spcBef>
            </a:pPr>
            <a:r>
              <a:rPr lang="de-DE" sz="1400" dirty="0" err="1">
                <a:solidFill>
                  <a:srgbClr val="000000"/>
                </a:solidFill>
              </a:rPr>
              <a:t>Diagnostics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commissioning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of</a:t>
            </a:r>
            <a:r>
              <a:rPr lang="de-DE" sz="1400" b="1" dirty="0">
                <a:solidFill>
                  <a:srgbClr val="000000"/>
                </a:solidFill>
              </a:rPr>
              <a:t> MCP, </a:t>
            </a:r>
            <a:r>
              <a:rPr lang="de-DE" sz="1400" b="1" dirty="0" err="1">
                <a:solidFill>
                  <a:srgbClr val="000000"/>
                </a:solidFill>
              </a:rPr>
              <a:t>Hirex</a:t>
            </a:r>
            <a:r>
              <a:rPr lang="de-DE" sz="1400" b="1" dirty="0">
                <a:solidFill>
                  <a:srgbClr val="000000"/>
                </a:solidFill>
              </a:rPr>
              <a:t>, K-Mono</a:t>
            </a:r>
            <a:r>
              <a:rPr lang="de-DE" sz="1400" dirty="0">
                <a:solidFill>
                  <a:srgbClr val="000000"/>
                </a:solidFill>
              </a:rPr>
              <a:t> (</a:t>
            </a:r>
            <a:r>
              <a:rPr lang="de-DE" sz="1400" dirty="0" err="1">
                <a:solidFill>
                  <a:srgbClr val="000000"/>
                </a:solidFill>
              </a:rPr>
              <a:t>now</a:t>
            </a:r>
            <a:r>
              <a:rPr lang="de-DE" sz="1400" dirty="0">
                <a:solidFill>
                  <a:srgbClr val="000000"/>
                </a:solidFill>
              </a:rPr>
              <a:t> 50% </a:t>
            </a:r>
            <a:r>
              <a:rPr lang="de-DE" sz="1400" dirty="0">
                <a:solidFill>
                  <a:srgbClr val="000000"/>
                </a:solidFill>
                <a:sym typeface="Wingdings" panose="05000000000000000000" pitchFamily="2" charset="2"/>
              </a:rPr>
              <a:t> 75</a:t>
            </a:r>
            <a:r>
              <a:rPr lang="de-DE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% </a:t>
            </a:r>
            <a:r>
              <a:rPr lang="de-DE" sz="1400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done</a:t>
            </a:r>
            <a:r>
              <a:rPr lang="de-DE" sz="1400" dirty="0" smtClean="0">
                <a:solidFill>
                  <a:srgbClr val="000000"/>
                </a:solidFill>
              </a:rPr>
              <a:t>) </a:t>
            </a:r>
            <a:r>
              <a:rPr lang="de-DE" sz="1400" dirty="0">
                <a:solidFill>
                  <a:srgbClr val="000000"/>
                </a:solidFill>
              </a:rPr>
              <a:t/>
            </a:r>
            <a:br>
              <a:rPr lang="de-DE" sz="1400" dirty="0">
                <a:solidFill>
                  <a:srgbClr val="000000"/>
                </a:solidFill>
              </a:rPr>
            </a:br>
            <a:r>
              <a:rPr lang="de-DE" sz="1400" dirty="0">
                <a:solidFill>
                  <a:srgbClr val="000000"/>
                </a:solidFill>
              </a:rPr>
              <a:t>(</a:t>
            </a:r>
            <a:r>
              <a:rPr lang="de-DE" sz="1400" dirty="0" err="1">
                <a:solidFill>
                  <a:srgbClr val="000000"/>
                </a:solidFill>
              </a:rPr>
              <a:t>required</a:t>
            </a:r>
            <a:r>
              <a:rPr lang="de-DE" sz="1400" dirty="0">
                <a:solidFill>
                  <a:srgbClr val="000000"/>
                </a:solidFill>
              </a:rPr>
              <a:t> for </a:t>
            </a:r>
            <a:r>
              <a:rPr lang="de-DE" sz="1400" dirty="0" err="1">
                <a:solidFill>
                  <a:srgbClr val="000000"/>
                </a:solidFill>
              </a:rPr>
              <a:t>improvements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the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accelerator</a:t>
            </a:r>
            <a:r>
              <a:rPr lang="de-DE" sz="1400" dirty="0">
                <a:solidFill>
                  <a:srgbClr val="000000"/>
                </a:solidFill>
              </a:rPr>
              <a:t>)</a:t>
            </a:r>
          </a:p>
          <a:p>
            <a:pPr>
              <a:spcBef>
                <a:spcPts val="300"/>
              </a:spcBef>
            </a:pPr>
            <a:r>
              <a:rPr lang="de-DE" sz="1400" dirty="0">
                <a:solidFill>
                  <a:srgbClr val="000000"/>
                </a:solidFill>
              </a:rPr>
              <a:t>CAS &amp; ITDM: </a:t>
            </a:r>
            <a:r>
              <a:rPr lang="de-DE" sz="1400" b="1" dirty="0">
                <a:solidFill>
                  <a:srgbClr val="000000"/>
                </a:solidFill>
              </a:rPr>
              <a:t>Tunnel DAQ </a:t>
            </a:r>
            <a:r>
              <a:rPr lang="de-DE" sz="1400" b="1" dirty="0" err="1">
                <a:solidFill>
                  <a:srgbClr val="000000"/>
                </a:solidFill>
              </a:rPr>
              <a:t>reliability</a:t>
            </a:r>
            <a:r>
              <a:rPr lang="de-DE" sz="1400" b="1" dirty="0">
                <a:solidFill>
                  <a:srgbClr val="000000"/>
                </a:solidFill>
              </a:rPr>
              <a:t> / </a:t>
            </a:r>
            <a:r>
              <a:rPr lang="de-DE" sz="1400" b="1" dirty="0" err="1" smtClean="0">
                <a:solidFill>
                  <a:srgbClr val="000000"/>
                </a:solidFill>
              </a:rPr>
              <a:t>commissioning</a:t>
            </a:r>
            <a:r>
              <a:rPr lang="de-DE" sz="1400" b="1" dirty="0" smtClean="0">
                <a:solidFill>
                  <a:srgbClr val="000000"/>
                </a:solidFill>
              </a:rPr>
              <a:t> </a:t>
            </a:r>
            <a:r>
              <a:rPr lang="de-DE" sz="1400" dirty="0" smtClean="0">
                <a:solidFill>
                  <a:srgbClr val="000000"/>
                </a:solidFill>
              </a:rPr>
              <a:t>(66% </a:t>
            </a:r>
            <a:r>
              <a:rPr lang="de-DE" sz="1400" dirty="0" err="1" smtClean="0">
                <a:solidFill>
                  <a:srgbClr val="000000"/>
                </a:solidFill>
              </a:rPr>
              <a:t>done</a:t>
            </a:r>
            <a:r>
              <a:rPr lang="de-DE" sz="1400" dirty="0" smtClean="0">
                <a:solidFill>
                  <a:srgbClr val="000000"/>
                </a:solidFill>
              </a:rPr>
              <a:t>) </a:t>
            </a:r>
          </a:p>
          <a:p>
            <a:pPr>
              <a:spcBef>
                <a:spcPts val="300"/>
              </a:spcBef>
            </a:pPr>
            <a:r>
              <a:rPr lang="de-DE" sz="1400" b="1" dirty="0" err="1" smtClean="0">
                <a:solidFill>
                  <a:srgbClr val="FF0000"/>
                </a:solidFill>
              </a:rPr>
              <a:t>Diag</a:t>
            </a:r>
            <a:r>
              <a:rPr lang="de-DE" sz="1400" b="1" dirty="0" smtClean="0">
                <a:solidFill>
                  <a:srgbClr val="FF0000"/>
                </a:solidFill>
              </a:rPr>
              <a:t>/</a:t>
            </a:r>
            <a:r>
              <a:rPr lang="de-DE" sz="1400" dirty="0" smtClean="0">
                <a:solidFill>
                  <a:srgbClr val="000000"/>
                </a:solidFill>
              </a:rPr>
              <a:t>FXE: </a:t>
            </a:r>
            <a:r>
              <a:rPr lang="de-DE" sz="1400" b="1" dirty="0" err="1" smtClean="0">
                <a:solidFill>
                  <a:srgbClr val="000000"/>
                </a:solidFill>
              </a:rPr>
              <a:t>reliable</a:t>
            </a:r>
            <a:r>
              <a:rPr lang="de-DE" sz="1400" b="1" dirty="0" smtClean="0">
                <a:solidFill>
                  <a:srgbClr val="000000"/>
                </a:solidFill>
              </a:rPr>
              <a:t> XGM </a:t>
            </a:r>
            <a:r>
              <a:rPr lang="de-DE" sz="1400" b="1" dirty="0" err="1" smtClean="0">
                <a:solidFill>
                  <a:srgbClr val="000000"/>
                </a:solidFill>
              </a:rPr>
              <a:t>readout</a:t>
            </a:r>
            <a:r>
              <a:rPr lang="de-DE" sz="1400" b="1" dirty="0" smtClean="0">
                <a:solidFill>
                  <a:srgbClr val="000000"/>
                </a:solidFill>
              </a:rPr>
              <a:t>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provides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arbitrary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numbers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only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,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calibration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needed</a:t>
            </a:r>
            <a:endParaRPr lang="de-DE" sz="1400" b="1" dirty="0">
              <a:solidFill>
                <a:srgbClr val="00B050"/>
              </a:solidFill>
            </a:endParaRP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rgbClr val="000000"/>
                </a:solidFill>
              </a:rPr>
              <a:t>Vacuum &amp; CAS: Final implementation of </a:t>
            </a:r>
            <a:r>
              <a:rPr lang="en-US" sz="1400" b="1" dirty="0">
                <a:solidFill>
                  <a:srgbClr val="000000"/>
                </a:solidFill>
              </a:rPr>
              <a:t>vacuum controls </a:t>
            </a:r>
            <a:r>
              <a:rPr lang="en-US" sz="1400" dirty="0">
                <a:solidFill>
                  <a:srgbClr val="000000"/>
                </a:solidFill>
              </a:rPr>
              <a:t>(80% </a:t>
            </a:r>
            <a:r>
              <a:rPr lang="en-US" sz="1400" dirty="0" smtClean="0">
                <a:solidFill>
                  <a:srgbClr val="000000"/>
                </a:solidFill>
              </a:rPr>
              <a:t>done </a:t>
            </a:r>
            <a:r>
              <a:rPr lang="en-US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85%</a:t>
            </a:r>
            <a:r>
              <a:rPr lang="en-US" sz="1400" dirty="0" smtClean="0">
                <a:solidFill>
                  <a:srgbClr val="000000"/>
                </a:solidFill>
              </a:rPr>
              <a:t>).</a:t>
            </a:r>
            <a:endParaRPr lang="en-US" sz="1400" dirty="0">
              <a:solidFill>
                <a:srgbClr val="000000"/>
              </a:solidFill>
            </a:endParaRPr>
          </a:p>
          <a:p>
            <a:pPr>
              <a:spcBef>
                <a:spcPts val="300"/>
              </a:spcBef>
            </a:pPr>
            <a:r>
              <a:rPr lang="de-DE" sz="1400" dirty="0">
                <a:solidFill>
                  <a:srgbClr val="000000"/>
                </a:solidFill>
              </a:rPr>
              <a:t>FXE: Installation &amp; </a:t>
            </a:r>
            <a:r>
              <a:rPr lang="de-DE" sz="1400" dirty="0" err="1">
                <a:solidFill>
                  <a:srgbClr val="000000"/>
                </a:solidFill>
              </a:rPr>
              <a:t>commissioning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diamond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grating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done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apart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from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commissioning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w/beam</a:t>
            </a:r>
            <a:endParaRPr lang="de-DE" sz="1400" b="1" dirty="0">
              <a:solidFill>
                <a:srgbClr val="00B050"/>
              </a:solidFill>
            </a:endParaRPr>
          </a:p>
          <a:p>
            <a:pPr>
              <a:spcBef>
                <a:spcPts val="300"/>
              </a:spcBef>
            </a:pPr>
            <a:r>
              <a:rPr lang="de-DE" sz="1400" dirty="0">
                <a:solidFill>
                  <a:srgbClr val="000000"/>
                </a:solidFill>
              </a:rPr>
              <a:t>FXE: </a:t>
            </a:r>
            <a:r>
              <a:rPr lang="de-DE" sz="1400" dirty="0" err="1">
                <a:solidFill>
                  <a:srgbClr val="000000"/>
                </a:solidFill>
              </a:rPr>
              <a:t>Commissioning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b="1" dirty="0">
                <a:solidFill>
                  <a:srgbClr val="000000"/>
                </a:solidFill>
              </a:rPr>
              <a:t>4 </a:t>
            </a:r>
            <a:r>
              <a:rPr lang="de-DE" sz="1400" b="1" dirty="0" err="1">
                <a:solidFill>
                  <a:srgbClr val="000000"/>
                </a:solidFill>
              </a:rPr>
              <a:t>bounce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monochromator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dirty="0" smtClean="0">
                <a:solidFill>
                  <a:srgbClr val="000000"/>
                </a:solidFill>
              </a:rPr>
              <a:t/>
            </a:r>
            <a:br>
              <a:rPr lang="de-DE" sz="1400" dirty="0" smtClean="0">
                <a:solidFill>
                  <a:srgbClr val="000000"/>
                </a:solidFill>
              </a:rPr>
            </a:br>
            <a:r>
              <a:rPr lang="de-DE" sz="1400" dirty="0" smtClean="0">
                <a:solidFill>
                  <a:srgbClr val="000000"/>
                </a:solidFill>
              </a:rPr>
              <a:t>(AE+CAS-support </a:t>
            </a:r>
            <a:r>
              <a:rPr lang="de-DE" sz="1400" dirty="0" err="1" smtClean="0">
                <a:solidFill>
                  <a:srgbClr val="000000"/>
                </a:solidFill>
              </a:rPr>
              <a:t>required</a:t>
            </a:r>
            <a:r>
              <a:rPr lang="de-DE" sz="1400" dirty="0" smtClean="0">
                <a:solidFill>
                  <a:srgbClr val="000000"/>
                </a:solidFill>
              </a:rPr>
              <a:t>, </a:t>
            </a:r>
            <a:r>
              <a:rPr lang="de-DE" sz="1400" dirty="0" err="1">
                <a:solidFill>
                  <a:srgbClr val="000000"/>
                </a:solidFill>
              </a:rPr>
              <a:t>basic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functionality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has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to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be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achieved</a:t>
            </a:r>
            <a:r>
              <a:rPr lang="de-DE" sz="1400" dirty="0">
                <a:solidFill>
                  <a:srgbClr val="000000"/>
                </a:solidFill>
              </a:rPr>
              <a:t> in April </a:t>
            </a:r>
            <a:r>
              <a:rPr lang="de-DE" sz="1400" dirty="0" err="1">
                <a:solidFill>
                  <a:srgbClr val="000000"/>
                </a:solidFill>
              </a:rPr>
              <a:t>shutdown</a:t>
            </a:r>
            <a:r>
              <a:rPr lang="de-DE" sz="1400" dirty="0" smtClean="0">
                <a:solidFill>
                  <a:srgbClr val="000000"/>
                </a:solidFill>
              </a:rPr>
              <a:t>!)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not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yet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done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!</a:t>
            </a:r>
            <a:endParaRPr lang="de-DE" sz="1400" b="1" dirty="0">
              <a:solidFill>
                <a:srgbClr val="00B050"/>
              </a:solidFill>
            </a:endParaRPr>
          </a:p>
          <a:p>
            <a:pPr>
              <a:spcBef>
                <a:spcPts val="300"/>
              </a:spcBef>
            </a:pPr>
            <a:r>
              <a:rPr lang="de-DE" sz="1400" dirty="0">
                <a:solidFill>
                  <a:srgbClr val="000000"/>
                </a:solidFill>
              </a:rPr>
              <a:t>AE &amp; SPB: Pulse </a:t>
            </a:r>
            <a:r>
              <a:rPr lang="de-DE" sz="1400" dirty="0" err="1">
                <a:solidFill>
                  <a:srgbClr val="000000"/>
                </a:solidFill>
              </a:rPr>
              <a:t>picker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has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to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be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comissioned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smtClean="0">
                <a:solidFill>
                  <a:srgbClr val="000000"/>
                </a:solidFill>
              </a:rPr>
              <a:t>(35%) </a:t>
            </a:r>
            <a:r>
              <a:rPr lang="de-DE" sz="1400" dirty="0" err="1" smtClean="0">
                <a:solidFill>
                  <a:srgbClr val="000000"/>
                </a:solidFill>
              </a:rPr>
              <a:t>with</a:t>
            </a:r>
            <a:r>
              <a:rPr lang="de-DE" sz="1400" dirty="0" smtClean="0">
                <a:solidFill>
                  <a:srgbClr val="000000"/>
                </a:solidFill>
              </a:rPr>
              <a:t> beam (0%) </a:t>
            </a:r>
            <a:r>
              <a:rPr lang="de-DE" sz="1400" dirty="0" smtClean="0">
                <a:solidFill>
                  <a:srgbClr val="00B050"/>
                </a:solidFill>
                <a:sym typeface="Wingdings"/>
              </a:rPr>
              <a:t> </a:t>
            </a:r>
            <a:r>
              <a:rPr lang="en-AU" sz="1400" b="1" dirty="0" smtClean="0">
                <a:solidFill>
                  <a:srgbClr val="00B050"/>
                </a:solidFill>
                <a:sym typeface="Wingdings"/>
              </a:rPr>
              <a:t>must be completed in July</a:t>
            </a:r>
            <a:endParaRPr lang="en-AU" sz="1400" b="1" dirty="0" smtClean="0">
              <a:solidFill>
                <a:srgbClr val="00B050"/>
              </a:solidFill>
            </a:endParaRPr>
          </a:p>
          <a:p>
            <a:pPr>
              <a:spcBef>
                <a:spcPts val="300"/>
              </a:spcBef>
            </a:pPr>
            <a:r>
              <a:rPr lang="de-DE" sz="1400" dirty="0" smtClean="0">
                <a:solidFill>
                  <a:srgbClr val="000000"/>
                </a:solidFill>
              </a:rPr>
              <a:t>SPB/SFX: </a:t>
            </a:r>
            <a:r>
              <a:rPr lang="de-DE" sz="1400" dirty="0">
                <a:solidFill>
                  <a:srgbClr val="000000"/>
                </a:solidFill>
              </a:rPr>
              <a:t>Update </a:t>
            </a:r>
            <a:r>
              <a:rPr lang="de-DE" sz="1400" b="1" dirty="0" err="1">
                <a:solidFill>
                  <a:srgbClr val="000000"/>
                </a:solidFill>
              </a:rPr>
              <a:t>attenuator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 smtClean="0">
                <a:solidFill>
                  <a:srgbClr val="000000"/>
                </a:solidFill>
              </a:rPr>
              <a:t>foils</a:t>
            </a:r>
            <a:r>
              <a:rPr lang="de-DE" sz="1400" b="1" dirty="0" smtClean="0">
                <a:solidFill>
                  <a:srgbClr val="000000"/>
                </a:solidFill>
              </a:rPr>
              <a:t> </a:t>
            </a:r>
            <a:r>
              <a:rPr lang="de-DE" sz="1400" b="1" dirty="0" smtClean="0">
                <a:solidFill>
                  <a:srgbClr val="00B050"/>
                </a:solidFill>
              </a:rPr>
              <a:t>(</a:t>
            </a:r>
            <a:r>
              <a:rPr lang="de-DE" sz="1400" b="1" dirty="0" err="1" smtClean="0">
                <a:solidFill>
                  <a:srgbClr val="00B050"/>
                </a:solidFill>
              </a:rPr>
              <a:t>scheduled</a:t>
            </a:r>
            <a:r>
              <a:rPr lang="de-DE" sz="1400" b="1" dirty="0" smtClean="0">
                <a:solidFill>
                  <a:srgbClr val="00B050"/>
                </a:solidFill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</a:rPr>
              <a:t>for</a:t>
            </a:r>
            <a:r>
              <a:rPr lang="de-DE" sz="1400" b="1" dirty="0" smtClean="0">
                <a:solidFill>
                  <a:srgbClr val="00B050"/>
                </a:solidFill>
              </a:rPr>
              <a:t> June/</a:t>
            </a:r>
            <a:r>
              <a:rPr lang="de-DE" sz="1400" b="1" dirty="0" err="1" smtClean="0">
                <a:solidFill>
                  <a:srgbClr val="00B050"/>
                </a:solidFill>
              </a:rPr>
              <a:t>July</a:t>
            </a:r>
            <a:r>
              <a:rPr lang="de-DE" sz="1400" b="1" dirty="0" smtClean="0">
                <a:solidFill>
                  <a:srgbClr val="00B050"/>
                </a:solidFill>
              </a:rPr>
              <a:t>) </a:t>
            </a:r>
          </a:p>
          <a:p>
            <a:pPr>
              <a:spcBef>
                <a:spcPts val="300"/>
              </a:spcBef>
            </a:pPr>
            <a:r>
              <a:rPr lang="de-DE" sz="1400" b="1" dirty="0" smtClean="0">
                <a:solidFill>
                  <a:srgbClr val="FF0000"/>
                </a:solidFill>
              </a:rPr>
              <a:t>CAS</a:t>
            </a:r>
            <a:r>
              <a:rPr lang="de-DE" sz="1400" dirty="0" smtClean="0">
                <a:solidFill>
                  <a:srgbClr val="000000"/>
                </a:solidFill>
              </a:rPr>
              <a:t>/FXE: </a:t>
            </a:r>
            <a:r>
              <a:rPr lang="de-DE" sz="1400" dirty="0" err="1" smtClean="0">
                <a:solidFill>
                  <a:srgbClr val="000000"/>
                </a:solidFill>
              </a:rPr>
              <a:t>Improvement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of</a:t>
            </a:r>
            <a:r>
              <a:rPr lang="de-DE" sz="1400" dirty="0" smtClean="0">
                <a:solidFill>
                  <a:srgbClr val="000000"/>
                </a:solidFill>
              </a:rPr>
              <a:t> BKR-</a:t>
            </a:r>
            <a:r>
              <a:rPr lang="de-DE" sz="1400" dirty="0" err="1" smtClean="0">
                <a:solidFill>
                  <a:srgbClr val="000000"/>
                </a:solidFill>
              </a:rPr>
              <a:t>controls</a:t>
            </a:r>
            <a:r>
              <a:rPr lang="de-DE" sz="1400" dirty="0" smtClean="0">
                <a:solidFill>
                  <a:srgbClr val="000000"/>
                </a:solidFill>
              </a:rPr>
              <a:t>, </a:t>
            </a:r>
            <a:r>
              <a:rPr lang="de-DE" sz="1400" b="1" dirty="0" err="1" smtClean="0">
                <a:solidFill>
                  <a:srgbClr val="000000"/>
                </a:solidFill>
              </a:rPr>
              <a:t>Karabo</a:t>
            </a:r>
            <a:r>
              <a:rPr lang="de-DE" sz="1400" b="1" dirty="0" smtClean="0">
                <a:solidFill>
                  <a:srgbClr val="000000"/>
                </a:solidFill>
              </a:rPr>
              <a:t>-DOOCS </a:t>
            </a:r>
            <a:r>
              <a:rPr lang="de-DE" sz="1400" b="1" dirty="0" err="1" smtClean="0">
                <a:solidFill>
                  <a:srgbClr val="000000"/>
                </a:solidFill>
              </a:rPr>
              <a:t>bridge</a:t>
            </a:r>
            <a:r>
              <a:rPr lang="de-DE" sz="1400" b="1" dirty="0" smtClean="0">
                <a:solidFill>
                  <a:srgbClr val="000000"/>
                </a:solidFill>
              </a:rPr>
              <a:t> </a:t>
            </a:r>
            <a:r>
              <a:rPr lang="de-DE" sz="1400" b="1" dirty="0" err="1" smtClean="0">
                <a:solidFill>
                  <a:srgbClr val="000000"/>
                </a:solidFill>
              </a:rPr>
              <a:t>to</a:t>
            </a:r>
            <a:r>
              <a:rPr lang="de-DE" sz="1400" b="1" dirty="0" smtClean="0">
                <a:solidFill>
                  <a:srgbClr val="000000"/>
                </a:solidFill>
              </a:rPr>
              <a:t> </a:t>
            </a:r>
            <a:r>
              <a:rPr lang="de-DE" sz="1400" b="1" dirty="0" err="1" smtClean="0">
                <a:solidFill>
                  <a:srgbClr val="000000"/>
                </a:solidFill>
              </a:rPr>
              <a:t>access</a:t>
            </a:r>
            <a:r>
              <a:rPr lang="de-DE" sz="1400" b="1" dirty="0" smtClean="0">
                <a:solidFill>
                  <a:srgbClr val="000000"/>
                </a:solidFill>
              </a:rPr>
              <a:t> </a:t>
            </a:r>
            <a:r>
              <a:rPr lang="de-DE" sz="1400" b="1" dirty="0" err="1" smtClean="0">
                <a:solidFill>
                  <a:srgbClr val="000000"/>
                </a:solidFill>
              </a:rPr>
              <a:t>camera</a:t>
            </a:r>
            <a:r>
              <a:rPr lang="de-DE" sz="1400" b="1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data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for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tuning</a:t>
            </a:r>
            <a:r>
              <a:rPr lang="de-DE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endParaRPr lang="de-DE" sz="1400" b="1" dirty="0">
              <a:solidFill>
                <a:srgbClr val="00B050"/>
              </a:solidFill>
            </a:endParaRPr>
          </a:p>
          <a:p>
            <a:pPr>
              <a:spcBef>
                <a:spcPts val="300"/>
              </a:spcBef>
            </a:pPr>
            <a:r>
              <a:rPr lang="de-DE" sz="1400" b="1" dirty="0">
                <a:solidFill>
                  <a:srgbClr val="FF0000"/>
                </a:solidFill>
              </a:rPr>
              <a:t>SPB/SFX: </a:t>
            </a:r>
            <a:r>
              <a:rPr lang="de-DE" sz="1400" b="1" dirty="0" err="1">
                <a:solidFill>
                  <a:srgbClr val="FF0000"/>
                </a:solidFill>
              </a:rPr>
              <a:t>Optimising</a:t>
            </a:r>
            <a:r>
              <a:rPr lang="de-DE" sz="1400" b="1" dirty="0">
                <a:solidFill>
                  <a:srgbClr val="FF0000"/>
                </a:solidFill>
              </a:rPr>
              <a:t> CRL B4C </a:t>
            </a:r>
            <a:r>
              <a:rPr lang="de-DE" sz="1400" b="1" dirty="0" err="1">
                <a:solidFill>
                  <a:srgbClr val="FF0000"/>
                </a:solidFill>
              </a:rPr>
              <a:t>apertures</a:t>
            </a:r>
            <a:r>
              <a:rPr lang="de-DE" sz="1400" b="1" dirty="0">
                <a:solidFill>
                  <a:srgbClr val="FF0000"/>
                </a:solidFill>
              </a:rPr>
              <a:t> (in XTD9 </a:t>
            </a:r>
            <a:r>
              <a:rPr lang="de-DE" sz="1400" b="1" dirty="0" err="1">
                <a:solidFill>
                  <a:srgbClr val="FF0000"/>
                </a:solidFill>
              </a:rPr>
              <a:t>during</a:t>
            </a:r>
            <a:r>
              <a:rPr lang="de-DE" sz="1400" b="1" dirty="0">
                <a:solidFill>
                  <a:srgbClr val="FF0000"/>
                </a:solidFill>
              </a:rPr>
              <a:t> June/</a:t>
            </a:r>
            <a:r>
              <a:rPr lang="de-DE" sz="1400" b="1" dirty="0" err="1">
                <a:solidFill>
                  <a:srgbClr val="FF0000"/>
                </a:solidFill>
              </a:rPr>
              <a:t>July</a:t>
            </a:r>
            <a:r>
              <a:rPr lang="de-DE" sz="1400" b="1" dirty="0">
                <a:solidFill>
                  <a:srgbClr val="FF0000"/>
                </a:solidFill>
              </a:rPr>
              <a:t>)</a:t>
            </a:r>
          </a:p>
          <a:p>
            <a:pPr>
              <a:spcBef>
                <a:spcPts val="300"/>
              </a:spcBef>
            </a:pPr>
            <a:endParaRPr lang="de-DE" sz="1400" dirty="0">
              <a:solidFill>
                <a:srgbClr val="000000"/>
              </a:solidFill>
            </a:endParaRPr>
          </a:p>
          <a:p>
            <a:pPr lvl="1"/>
            <a:endParaRPr lang="en-US" sz="1800" b="1" dirty="0">
              <a:solidFill>
                <a:srgbClr val="000000"/>
              </a:solidFill>
            </a:endParaRPr>
          </a:p>
          <a:p>
            <a:pPr lvl="1"/>
            <a:endParaRPr lang="de-DE" sz="1800" dirty="0">
              <a:solidFill>
                <a:srgbClr val="0000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SASE1 </a:t>
            </a:r>
            <a:r>
              <a:rPr lang="de-DE" dirty="0" err="1"/>
              <a:t>tunnel</a:t>
            </a:r>
            <a:r>
              <a:rPr lang="de-DE" dirty="0"/>
              <a:t> </a:t>
            </a:r>
            <a:r>
              <a:rPr lang="de-DE" dirty="0" err="1"/>
              <a:t>operation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169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2. SASE1 </a:t>
            </a:r>
            <a:r>
              <a:rPr lang="de-DE" dirty="0" err="1"/>
              <a:t>instrument</a:t>
            </a:r>
            <a:r>
              <a:rPr lang="de-DE" dirty="0"/>
              <a:t> </a:t>
            </a:r>
            <a:r>
              <a:rPr lang="de-DE" dirty="0" err="1"/>
              <a:t>operation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679" y="1100380"/>
            <a:ext cx="8643619" cy="5492156"/>
          </a:xfrm>
        </p:spPr>
        <p:txBody>
          <a:bodyPr/>
          <a:lstStyle/>
          <a:p>
            <a:pPr marL="0" indent="0">
              <a:buNone/>
            </a:pPr>
            <a:r>
              <a:rPr lang="de-DE" sz="2000" b="1" dirty="0"/>
              <a:t>Tasks &amp; </a:t>
            </a:r>
            <a:r>
              <a:rPr lang="de-DE" sz="2000" b="1" dirty="0" err="1"/>
              <a:t>efforts</a:t>
            </a:r>
            <a:r>
              <a:rPr lang="de-DE" sz="2000" b="1" dirty="0"/>
              <a:t> </a:t>
            </a:r>
            <a:r>
              <a:rPr lang="de-DE" sz="2000" b="1" dirty="0" err="1"/>
              <a:t>required</a:t>
            </a:r>
            <a:r>
              <a:rPr lang="de-DE" sz="2000" b="1" dirty="0"/>
              <a:t> </a:t>
            </a:r>
            <a:r>
              <a:rPr lang="de-DE" sz="2000" b="1" dirty="0" err="1"/>
              <a:t>to</a:t>
            </a:r>
            <a:r>
              <a:rPr lang="de-DE" sz="2000" b="1" dirty="0"/>
              <a:t> </a:t>
            </a:r>
            <a:r>
              <a:rPr lang="de-DE" sz="2000" b="1" dirty="0" err="1"/>
              <a:t>operate</a:t>
            </a:r>
            <a:r>
              <a:rPr lang="de-DE" sz="2000" b="1" dirty="0"/>
              <a:t> </a:t>
            </a:r>
            <a:r>
              <a:rPr lang="de-DE" sz="2000" b="1" dirty="0" err="1"/>
              <a:t>the</a:t>
            </a:r>
            <a:r>
              <a:rPr lang="de-DE" sz="2000" b="1" dirty="0"/>
              <a:t> </a:t>
            </a:r>
            <a:r>
              <a:rPr lang="de-DE" sz="2000" b="1" dirty="0" err="1"/>
              <a:t>instruments</a:t>
            </a:r>
            <a:r>
              <a:rPr lang="de-DE" sz="2000" b="1" dirty="0"/>
              <a:t>: </a:t>
            </a:r>
            <a:br>
              <a:rPr lang="de-DE" sz="2000" b="1" dirty="0"/>
            </a:br>
            <a:r>
              <a:rPr lang="de-DE" sz="1400" b="1" dirty="0"/>
              <a:t>(</a:t>
            </a:r>
            <a:r>
              <a:rPr lang="de-DE" sz="1400" b="1" dirty="0" err="1"/>
              <a:t>including</a:t>
            </a:r>
            <a:r>
              <a:rPr lang="de-DE" sz="1400" b="1" dirty="0"/>
              <a:t> </a:t>
            </a:r>
            <a:r>
              <a:rPr lang="de-DE" sz="1400" b="1" dirty="0" err="1"/>
              <a:t>items</a:t>
            </a:r>
            <a:r>
              <a:rPr lang="de-DE" sz="1400" b="1" dirty="0"/>
              <a:t> </a:t>
            </a:r>
            <a:r>
              <a:rPr lang="de-DE" sz="1400" b="1" dirty="0" err="1"/>
              <a:t>for</a:t>
            </a:r>
            <a:r>
              <a:rPr lang="de-DE" sz="1400" b="1" dirty="0"/>
              <a:t> Day-1 </a:t>
            </a:r>
            <a:r>
              <a:rPr lang="de-DE" sz="1400" b="1" dirty="0" err="1"/>
              <a:t>or</a:t>
            </a:r>
            <a:r>
              <a:rPr lang="de-DE" sz="1400" b="1" dirty="0"/>
              <a:t> </a:t>
            </a:r>
            <a:r>
              <a:rPr lang="de-DE" sz="1400" b="1" dirty="0" err="1"/>
              <a:t>required</a:t>
            </a:r>
            <a:r>
              <a:rPr lang="de-DE" sz="1400" b="1" dirty="0"/>
              <a:t> </a:t>
            </a:r>
            <a:r>
              <a:rPr lang="de-DE" sz="1400" b="1" dirty="0" err="1"/>
              <a:t>to</a:t>
            </a:r>
            <a:r>
              <a:rPr lang="de-DE" sz="1400" b="1" dirty="0"/>
              <a:t> </a:t>
            </a:r>
            <a:r>
              <a:rPr lang="de-DE" sz="1400" b="1" dirty="0" err="1"/>
              <a:t>meet</a:t>
            </a:r>
            <a:r>
              <a:rPr lang="de-DE" sz="1400" b="1" dirty="0"/>
              <a:t> </a:t>
            </a:r>
            <a:r>
              <a:rPr lang="de-DE" sz="1400" b="1" dirty="0" err="1"/>
              <a:t>promises</a:t>
            </a:r>
            <a:r>
              <a:rPr lang="de-DE" sz="1400" b="1" dirty="0"/>
              <a:t> in Call </a:t>
            </a:r>
            <a:r>
              <a:rPr lang="de-DE" sz="1400" b="1" dirty="0" err="1"/>
              <a:t>for</a:t>
            </a:r>
            <a:r>
              <a:rPr lang="de-DE" sz="1400" b="1" dirty="0"/>
              <a:t> </a:t>
            </a:r>
            <a:r>
              <a:rPr lang="de-DE" sz="1400" b="1" dirty="0" err="1"/>
              <a:t>Proposals</a:t>
            </a:r>
            <a:r>
              <a:rPr lang="de-DE" sz="1400" b="1" dirty="0"/>
              <a:t>)</a:t>
            </a:r>
            <a:endParaRPr lang="de-DE" sz="2000" b="1" dirty="0"/>
          </a:p>
          <a:p>
            <a:r>
              <a:rPr lang="de-DE" sz="1400" dirty="0" smtClean="0">
                <a:solidFill>
                  <a:srgbClr val="000000"/>
                </a:solidFill>
              </a:rPr>
              <a:t>SPB/SFX: </a:t>
            </a:r>
            <a:r>
              <a:rPr lang="de-DE" sz="1400" b="1" dirty="0" smtClean="0">
                <a:solidFill>
                  <a:srgbClr val="000000"/>
                </a:solidFill>
              </a:rPr>
              <a:t>CSS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smtClean="0">
                <a:solidFill>
                  <a:srgbClr val="000000"/>
                </a:solidFill>
              </a:rPr>
              <a:t>&amp; </a:t>
            </a:r>
            <a:r>
              <a:rPr lang="de-DE" sz="1400" b="1" dirty="0" err="1">
                <a:solidFill>
                  <a:srgbClr val="000000"/>
                </a:solidFill>
              </a:rPr>
              <a:t>vacuum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works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partially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done</a:t>
            </a:r>
            <a:endParaRPr lang="de-DE" sz="1400" dirty="0" smtClean="0">
              <a:solidFill>
                <a:srgbClr val="000000"/>
              </a:solidFill>
            </a:endParaRPr>
          </a:p>
          <a:p>
            <a:r>
              <a:rPr lang="de-DE" sz="1400" dirty="0" smtClean="0">
                <a:solidFill>
                  <a:srgbClr val="000000"/>
                </a:solidFill>
              </a:rPr>
              <a:t>CAS</a:t>
            </a:r>
            <a:r>
              <a:rPr lang="de-DE" sz="1400" dirty="0">
                <a:solidFill>
                  <a:srgbClr val="000000"/>
                </a:solidFill>
              </a:rPr>
              <a:t>: </a:t>
            </a:r>
            <a:r>
              <a:rPr lang="de-DE" sz="1400" dirty="0" err="1">
                <a:solidFill>
                  <a:srgbClr val="000000"/>
                </a:solidFill>
              </a:rPr>
              <a:t>Improve</a:t>
            </a:r>
            <a:r>
              <a:rPr lang="de-DE" sz="1400" dirty="0">
                <a:solidFill>
                  <a:srgbClr val="000000"/>
                </a:solidFill>
              </a:rPr>
              <a:t> Control Software: </a:t>
            </a:r>
            <a:r>
              <a:rPr lang="de-DE" sz="1400" b="1" dirty="0" smtClean="0">
                <a:solidFill>
                  <a:srgbClr val="000000"/>
                </a:solidFill>
              </a:rPr>
              <a:t>Scan </a:t>
            </a:r>
            <a:r>
              <a:rPr lang="de-DE" sz="1400" b="1" dirty="0" err="1">
                <a:solidFill>
                  <a:srgbClr val="000000"/>
                </a:solidFill>
              </a:rPr>
              <a:t>tool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being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tested</a:t>
            </a:r>
            <a:r>
              <a:rPr lang="de-DE" sz="1400" dirty="0">
                <a:solidFill>
                  <a:srgbClr val="000000"/>
                </a:solidFill>
              </a:rPr>
              <a:t> @ </a:t>
            </a:r>
            <a:r>
              <a:rPr lang="de-DE" sz="1400" dirty="0" smtClean="0">
                <a:solidFill>
                  <a:srgbClr val="000000"/>
                </a:solidFill>
              </a:rPr>
              <a:t>FXE </a:t>
            </a:r>
            <a:r>
              <a:rPr lang="de-DE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 </a:t>
            </a:r>
            <a:r>
              <a:rPr lang="de-DE" sz="1400" dirty="0" smtClean="0">
                <a:solidFill>
                  <a:srgbClr val="000000"/>
                </a:solidFill>
              </a:rPr>
              <a:t>still not </a:t>
            </a:r>
            <a:r>
              <a:rPr lang="de-DE" sz="1400" dirty="0" err="1" smtClean="0">
                <a:solidFill>
                  <a:srgbClr val="000000"/>
                </a:solidFill>
              </a:rPr>
              <a:t>working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br>
              <a:rPr lang="de-DE" sz="1400" dirty="0" smtClean="0">
                <a:solidFill>
                  <a:srgbClr val="000000"/>
                </a:solidFill>
              </a:rPr>
            </a:b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operational, but still not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working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as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instrument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desires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(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work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in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progress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…)</a:t>
            </a:r>
            <a:endParaRPr lang="de-DE" sz="1400" b="1" dirty="0">
              <a:solidFill>
                <a:srgbClr val="00B050"/>
              </a:solidFill>
            </a:endParaRPr>
          </a:p>
          <a:p>
            <a:r>
              <a:rPr lang="de-DE" sz="1400" dirty="0" err="1" smtClean="0">
                <a:solidFill>
                  <a:srgbClr val="000000"/>
                </a:solidFill>
              </a:rPr>
              <a:t>Accelerator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>
                <a:solidFill>
                  <a:srgbClr val="000000"/>
                </a:solidFill>
              </a:rPr>
              <a:t>&amp; SPB/SFX: </a:t>
            </a:r>
            <a:r>
              <a:rPr lang="en-US" sz="1400" dirty="0">
                <a:solidFill>
                  <a:srgbClr val="000000"/>
                </a:solidFill>
              </a:rPr>
              <a:t>Improvement of the </a:t>
            </a:r>
            <a:r>
              <a:rPr lang="en-US" sz="1400" b="1" dirty="0">
                <a:solidFill>
                  <a:srgbClr val="000000"/>
                </a:solidFill>
              </a:rPr>
              <a:t>focal properties</a:t>
            </a:r>
          </a:p>
          <a:p>
            <a:r>
              <a:rPr lang="de-DE" sz="1400" dirty="0" smtClean="0">
                <a:solidFill>
                  <a:srgbClr val="000000"/>
                </a:solidFill>
              </a:rPr>
              <a:t>SPB/SFX: </a:t>
            </a:r>
            <a:r>
              <a:rPr lang="de-DE" sz="1400" b="1" dirty="0">
                <a:solidFill>
                  <a:srgbClr val="000000"/>
                </a:solidFill>
              </a:rPr>
              <a:t>KB-</a:t>
            </a:r>
            <a:r>
              <a:rPr lang="de-DE" sz="1400" b="1" dirty="0" err="1">
                <a:solidFill>
                  <a:srgbClr val="000000"/>
                </a:solidFill>
              </a:rPr>
              <a:t>mirror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 smtClean="0">
                <a:solidFill>
                  <a:srgbClr val="000000"/>
                </a:solidFill>
              </a:rPr>
              <a:t>installation</a:t>
            </a:r>
            <a:r>
              <a:rPr lang="de-DE" sz="1400" b="1" dirty="0" smtClean="0">
                <a:solidFill>
                  <a:srgbClr val="000000"/>
                </a:solidFill>
              </a:rPr>
              <a:t>,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integration</a:t>
            </a:r>
            <a:r>
              <a:rPr lang="de-DE" sz="1400" b="1" dirty="0">
                <a:solidFill>
                  <a:srgbClr val="000000"/>
                </a:solidFill>
              </a:rPr>
              <a:t> &amp; </a:t>
            </a:r>
            <a:r>
              <a:rPr lang="de-DE" sz="1400" b="1" dirty="0" err="1">
                <a:solidFill>
                  <a:srgbClr val="000000"/>
                </a:solidFill>
              </a:rPr>
              <a:t>commissioning</a:t>
            </a:r>
            <a:r>
              <a:rPr lang="de-DE" sz="1400" b="1" dirty="0" smtClean="0">
                <a:solidFill>
                  <a:srgbClr val="000000"/>
                </a:solidFill>
              </a:rPr>
              <a:t> </a:t>
            </a:r>
            <a:r>
              <a:rPr lang="de-DE" sz="1400" dirty="0" smtClean="0">
                <a:solidFill>
                  <a:srgbClr val="000000"/>
                </a:solidFill>
              </a:rPr>
              <a:t>(25%</a:t>
            </a:r>
            <a:r>
              <a:rPr lang="de-DE" sz="1400" dirty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</a:t>
            </a:r>
            <a:r>
              <a:rPr lang="de-DE" sz="1400" b="1" dirty="0">
                <a:solidFill>
                  <a:srgbClr val="00B050"/>
                </a:solidFill>
              </a:rPr>
              <a:t> 50</a:t>
            </a:r>
            <a:r>
              <a:rPr lang="de-DE" sz="1400" b="1" dirty="0" smtClean="0">
                <a:solidFill>
                  <a:srgbClr val="00B050"/>
                </a:solidFill>
              </a:rPr>
              <a:t>%</a:t>
            </a:r>
            <a:r>
              <a:rPr lang="de-DE" sz="1400" dirty="0" smtClean="0">
                <a:solidFill>
                  <a:srgbClr val="000000"/>
                </a:solidFill>
              </a:rPr>
              <a:t>), </a:t>
            </a:r>
            <a:r>
              <a:rPr lang="de-DE" sz="1400" b="1" dirty="0" err="1" smtClean="0">
                <a:solidFill>
                  <a:srgbClr val="FF0000"/>
                </a:solidFill>
              </a:rPr>
              <a:t>more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installation</a:t>
            </a:r>
            <a:r>
              <a:rPr lang="de-DE" sz="1400" b="1" dirty="0" smtClean="0">
                <a:solidFill>
                  <a:srgbClr val="FF0000"/>
                </a:solidFill>
              </a:rPr>
              <a:t> in June/</a:t>
            </a:r>
            <a:r>
              <a:rPr lang="de-DE" sz="1400" b="1" dirty="0" err="1" smtClean="0">
                <a:solidFill>
                  <a:srgbClr val="FF0000"/>
                </a:solidFill>
              </a:rPr>
              <a:t>July</a:t>
            </a:r>
            <a:r>
              <a:rPr lang="de-DE" sz="1400" b="1" dirty="0" smtClean="0">
                <a:solidFill>
                  <a:srgbClr val="FF0000"/>
                </a:solidFill>
              </a:rPr>
              <a:t>, </a:t>
            </a:r>
            <a:r>
              <a:rPr lang="de-DE" sz="1400" b="1" dirty="0" err="1" smtClean="0">
                <a:solidFill>
                  <a:srgbClr val="FF0000"/>
                </a:solidFill>
              </a:rPr>
              <a:t>comm</a:t>
            </a:r>
            <a:r>
              <a:rPr lang="de-DE" sz="1400" b="1" dirty="0" smtClean="0">
                <a:solidFill>
                  <a:srgbClr val="FF0000"/>
                </a:solidFill>
              </a:rPr>
              <a:t>. in August (</a:t>
            </a:r>
            <a:r>
              <a:rPr lang="de-DE" sz="1400" b="1" dirty="0" err="1" smtClean="0">
                <a:solidFill>
                  <a:srgbClr val="FF0000"/>
                </a:solidFill>
              </a:rPr>
              <a:t>requires</a:t>
            </a:r>
            <a:r>
              <a:rPr lang="de-DE" sz="1400" b="1" dirty="0" smtClean="0">
                <a:solidFill>
                  <a:srgbClr val="FF0000"/>
                </a:solidFill>
              </a:rPr>
              <a:t> pulse </a:t>
            </a:r>
            <a:r>
              <a:rPr lang="de-DE" sz="1400" b="1" dirty="0" err="1" smtClean="0">
                <a:solidFill>
                  <a:srgbClr val="FF0000"/>
                </a:solidFill>
              </a:rPr>
              <a:t>picker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and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usual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controls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support</a:t>
            </a:r>
            <a:r>
              <a:rPr lang="de-DE" sz="1400" b="1" dirty="0" smtClean="0">
                <a:solidFill>
                  <a:srgbClr val="FF0000"/>
                </a:solidFill>
              </a:rPr>
              <a:t> CAS, AE, </a:t>
            </a:r>
            <a:r>
              <a:rPr lang="de-DE" sz="1400" b="1" dirty="0" err="1" smtClean="0">
                <a:solidFill>
                  <a:srgbClr val="FF0000"/>
                </a:solidFill>
              </a:rPr>
              <a:t>etc</a:t>
            </a:r>
            <a:r>
              <a:rPr lang="de-DE" sz="1400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de-DE" sz="1400" dirty="0" smtClean="0">
                <a:solidFill>
                  <a:srgbClr val="000000"/>
                </a:solidFill>
              </a:rPr>
              <a:t>FXE: </a:t>
            </a:r>
            <a:r>
              <a:rPr lang="de-DE" sz="1400" b="1" dirty="0" smtClean="0">
                <a:solidFill>
                  <a:srgbClr val="000000"/>
                </a:solidFill>
              </a:rPr>
              <a:t>Installation, </a:t>
            </a:r>
            <a:r>
              <a:rPr lang="de-DE" sz="1400" b="1" dirty="0" err="1" smtClean="0">
                <a:solidFill>
                  <a:srgbClr val="000000"/>
                </a:solidFill>
              </a:rPr>
              <a:t>commissioning</a:t>
            </a:r>
            <a:r>
              <a:rPr lang="de-DE" sz="1400" b="1" dirty="0" smtClean="0">
                <a:solidFill>
                  <a:srgbClr val="000000"/>
                </a:solidFill>
              </a:rPr>
              <a:t> </a:t>
            </a:r>
            <a:r>
              <a:rPr lang="de-DE" sz="1400" b="1" dirty="0" err="1" smtClean="0">
                <a:solidFill>
                  <a:srgbClr val="000000"/>
                </a:solidFill>
              </a:rPr>
              <a:t>and</a:t>
            </a:r>
            <a:r>
              <a:rPr lang="de-DE" sz="1400" b="1" dirty="0" smtClean="0">
                <a:solidFill>
                  <a:srgbClr val="000000"/>
                </a:solidFill>
              </a:rPr>
              <a:t> </a:t>
            </a:r>
            <a:r>
              <a:rPr lang="de-DE" sz="1400" b="1" dirty="0" err="1" smtClean="0">
                <a:solidFill>
                  <a:srgbClr val="000000"/>
                </a:solidFill>
              </a:rPr>
              <a:t>integration</a:t>
            </a:r>
            <a:r>
              <a:rPr lang="de-DE" sz="1400" b="1" dirty="0" smtClean="0">
                <a:solidFill>
                  <a:srgbClr val="000000"/>
                </a:solidFill>
              </a:rPr>
              <a:t> </a:t>
            </a:r>
            <a:r>
              <a:rPr lang="de-DE" sz="1400" b="1" dirty="0" err="1" smtClean="0">
                <a:solidFill>
                  <a:srgbClr val="000000"/>
                </a:solidFill>
              </a:rPr>
              <a:t>of</a:t>
            </a:r>
            <a:r>
              <a:rPr lang="de-DE" sz="1400" b="1" dirty="0" smtClean="0">
                <a:solidFill>
                  <a:srgbClr val="000000"/>
                </a:solidFill>
              </a:rPr>
              <a:t> </a:t>
            </a:r>
            <a:r>
              <a:rPr lang="de-DE" sz="1400" b="1" dirty="0" err="1" smtClean="0">
                <a:solidFill>
                  <a:srgbClr val="000000"/>
                </a:solidFill>
              </a:rPr>
              <a:t>two-tile</a:t>
            </a:r>
            <a:r>
              <a:rPr lang="de-DE" sz="1400" b="1" dirty="0" smtClean="0">
                <a:solidFill>
                  <a:srgbClr val="000000"/>
                </a:solidFill>
              </a:rPr>
              <a:t> LPD </a:t>
            </a:r>
            <a:r>
              <a:rPr lang="de-DE" sz="1400" dirty="0" smtClean="0">
                <a:solidFill>
                  <a:srgbClr val="000000"/>
                </a:solidFill>
              </a:rPr>
              <a:t>(</a:t>
            </a:r>
            <a:r>
              <a:rPr lang="de-DE" sz="1400" dirty="0" err="1" smtClean="0">
                <a:solidFill>
                  <a:srgbClr val="000000"/>
                </a:solidFill>
              </a:rPr>
              <a:t>req</a:t>
            </a:r>
            <a:r>
              <a:rPr lang="de-DE" sz="1400" dirty="0" smtClean="0">
                <a:solidFill>
                  <a:srgbClr val="000000"/>
                </a:solidFill>
              </a:rPr>
              <a:t>. in August) </a:t>
            </a:r>
            <a:endParaRPr lang="de-DE" sz="1400" dirty="0">
              <a:solidFill>
                <a:srgbClr val="000000"/>
              </a:solidFill>
            </a:endParaRPr>
          </a:p>
          <a:p>
            <a:r>
              <a:rPr lang="de-DE" sz="1400" dirty="0" smtClean="0">
                <a:solidFill>
                  <a:srgbClr val="FF0000"/>
                </a:solidFill>
              </a:rPr>
              <a:t>SBP/SFX: </a:t>
            </a:r>
            <a:r>
              <a:rPr lang="de-DE" sz="1400" dirty="0" err="1" smtClean="0">
                <a:solidFill>
                  <a:srgbClr val="FF0000"/>
                </a:solidFill>
              </a:rPr>
              <a:t>Achieve</a:t>
            </a:r>
            <a:r>
              <a:rPr lang="de-DE" sz="1400" dirty="0" smtClean="0">
                <a:solidFill>
                  <a:srgbClr val="FF0000"/>
                </a:solidFill>
              </a:rPr>
              <a:t> </a:t>
            </a:r>
            <a:r>
              <a:rPr lang="de-DE" sz="1400" dirty="0" err="1" smtClean="0">
                <a:solidFill>
                  <a:srgbClr val="FF0000"/>
                </a:solidFill>
              </a:rPr>
              <a:t>full</a:t>
            </a:r>
            <a:r>
              <a:rPr lang="de-DE" sz="1400" dirty="0" smtClean="0">
                <a:solidFill>
                  <a:srgbClr val="FF0000"/>
                </a:solidFill>
              </a:rPr>
              <a:t> </a:t>
            </a:r>
            <a:r>
              <a:rPr lang="de-DE" sz="1400" b="1" dirty="0" smtClean="0">
                <a:solidFill>
                  <a:srgbClr val="FF0000"/>
                </a:solidFill>
              </a:rPr>
              <a:t>MC2 </a:t>
            </a:r>
            <a:r>
              <a:rPr lang="de-DE" sz="1400" b="1" dirty="0" err="1" smtClean="0">
                <a:solidFill>
                  <a:srgbClr val="FF0000"/>
                </a:solidFill>
              </a:rPr>
              <a:t>motors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functionality</a:t>
            </a:r>
            <a:r>
              <a:rPr lang="de-DE" sz="1400" b="1" dirty="0" smtClean="0">
                <a:solidFill>
                  <a:srgbClr val="FF0000"/>
                </a:solidFill>
              </a:rPr>
              <a:t> / find PLC-interface </a:t>
            </a:r>
            <a:r>
              <a:rPr lang="de-DE" sz="1400" b="1" dirty="0" err="1" smtClean="0">
                <a:solidFill>
                  <a:srgbClr val="FF0000"/>
                </a:solidFill>
              </a:rPr>
              <a:t>issues</a:t>
            </a:r>
            <a:endParaRPr lang="de-DE" sz="1400" b="1" dirty="0" smtClean="0">
              <a:solidFill>
                <a:srgbClr val="FF0000"/>
              </a:solidFill>
            </a:endParaRPr>
          </a:p>
          <a:p>
            <a:r>
              <a:rPr lang="de-DE" sz="1400" dirty="0" smtClean="0">
                <a:solidFill>
                  <a:srgbClr val="FF0000"/>
                </a:solidFill>
              </a:rPr>
              <a:t>SPB/SFX: </a:t>
            </a:r>
            <a:r>
              <a:rPr lang="de-DE" sz="1400" b="1" dirty="0" err="1" smtClean="0">
                <a:solidFill>
                  <a:srgbClr val="FF0000"/>
                </a:solidFill>
              </a:rPr>
              <a:t>Combined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motions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dirty="0" err="1" smtClean="0">
                <a:solidFill>
                  <a:srgbClr val="FF0000"/>
                </a:solidFill>
              </a:rPr>
              <a:t>for</a:t>
            </a:r>
            <a:r>
              <a:rPr lang="de-DE" sz="1400" dirty="0" smtClean="0">
                <a:solidFill>
                  <a:srgbClr val="FF0000"/>
                </a:solidFill>
              </a:rPr>
              <a:t> </a:t>
            </a:r>
            <a:r>
              <a:rPr lang="de-DE" sz="1400" dirty="0" err="1" smtClean="0">
                <a:solidFill>
                  <a:srgbClr val="FF0000"/>
                </a:solidFill>
              </a:rPr>
              <a:t>Mirrors</a:t>
            </a:r>
            <a:r>
              <a:rPr lang="de-DE" sz="1400" dirty="0" smtClean="0">
                <a:solidFill>
                  <a:srgbClr val="FF0000"/>
                </a:solidFill>
              </a:rPr>
              <a:t>, CSS </a:t>
            </a:r>
            <a:r>
              <a:rPr lang="de-DE" sz="1400" dirty="0" err="1" smtClean="0">
                <a:solidFill>
                  <a:srgbClr val="FF0000"/>
                </a:solidFill>
              </a:rPr>
              <a:t>and</a:t>
            </a:r>
            <a:r>
              <a:rPr lang="de-DE" sz="1400" dirty="0" smtClean="0">
                <a:solidFill>
                  <a:srgbClr val="FF0000"/>
                </a:solidFill>
              </a:rPr>
              <a:t> </a:t>
            </a:r>
            <a:r>
              <a:rPr lang="de-DE" sz="1400" dirty="0" err="1" smtClean="0">
                <a:solidFill>
                  <a:srgbClr val="FF0000"/>
                </a:solidFill>
              </a:rPr>
              <a:t>more</a:t>
            </a:r>
            <a:r>
              <a:rPr lang="de-DE" sz="1400" dirty="0" smtClean="0">
                <a:solidFill>
                  <a:srgbClr val="FF0000"/>
                </a:solidFill>
              </a:rPr>
              <a:t> </a:t>
            </a:r>
            <a:r>
              <a:rPr lang="de-DE" sz="1400" b="1" dirty="0" smtClean="0">
                <a:solidFill>
                  <a:srgbClr val="FF0000"/>
                </a:solidFill>
              </a:rPr>
              <a:t>(</a:t>
            </a:r>
            <a:r>
              <a:rPr lang="de-DE" sz="1400" b="1" dirty="0" err="1" smtClean="0">
                <a:solidFill>
                  <a:srgbClr val="FF0000"/>
                </a:solidFill>
              </a:rPr>
              <a:t>required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before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>
                <a:solidFill>
                  <a:srgbClr val="FF0000"/>
                </a:solidFill>
              </a:rPr>
              <a:t>J</a:t>
            </a:r>
            <a:r>
              <a:rPr lang="de-DE" sz="1400" b="1" dirty="0" smtClean="0">
                <a:solidFill>
                  <a:srgbClr val="FF0000"/>
                </a:solidFill>
              </a:rPr>
              <a:t>une/</a:t>
            </a:r>
            <a:r>
              <a:rPr lang="de-DE" sz="1400" b="1" dirty="0" err="1" smtClean="0">
                <a:solidFill>
                  <a:srgbClr val="FF0000"/>
                </a:solidFill>
              </a:rPr>
              <a:t>July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shutdown</a:t>
            </a:r>
            <a:r>
              <a:rPr lang="de-DE" sz="1400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de-DE" sz="1400" dirty="0">
                <a:solidFill>
                  <a:srgbClr val="FF0000"/>
                </a:solidFill>
              </a:rPr>
              <a:t>SBP/SFX: </a:t>
            </a:r>
            <a:r>
              <a:rPr lang="de-DE" sz="1400" b="1" dirty="0">
                <a:solidFill>
                  <a:srgbClr val="FF0000"/>
                </a:solidFill>
              </a:rPr>
              <a:t>Motion </a:t>
            </a:r>
            <a:r>
              <a:rPr lang="de-DE" sz="1400" b="1" dirty="0" smtClean="0">
                <a:solidFill>
                  <a:srgbClr val="FF0000"/>
                </a:solidFill>
              </a:rPr>
              <a:t>in sample </a:t>
            </a:r>
            <a:r>
              <a:rPr lang="de-DE" sz="1400" b="1" dirty="0" err="1" smtClean="0">
                <a:solidFill>
                  <a:srgbClr val="FF0000"/>
                </a:solidFill>
              </a:rPr>
              <a:t>chamber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region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dirty="0" smtClean="0">
                <a:solidFill>
                  <a:srgbClr val="FF0000"/>
                </a:solidFill>
              </a:rPr>
              <a:t>(</a:t>
            </a:r>
            <a:r>
              <a:rPr lang="de-DE" sz="1400" dirty="0" err="1" smtClean="0">
                <a:solidFill>
                  <a:srgbClr val="FF0000"/>
                </a:solidFill>
              </a:rPr>
              <a:t>Hexapod</a:t>
            </a:r>
            <a:r>
              <a:rPr lang="de-DE" sz="1400" dirty="0" smtClean="0">
                <a:solidFill>
                  <a:srgbClr val="FF0000"/>
                </a:solidFill>
              </a:rPr>
              <a:t>, </a:t>
            </a:r>
            <a:r>
              <a:rPr lang="de-DE" sz="1400" dirty="0" err="1" smtClean="0">
                <a:solidFill>
                  <a:srgbClr val="FF0000"/>
                </a:solidFill>
              </a:rPr>
              <a:t>Smaract</a:t>
            </a:r>
            <a:r>
              <a:rPr lang="de-DE" sz="1400" dirty="0" smtClean="0">
                <a:solidFill>
                  <a:srgbClr val="FF0000"/>
                </a:solidFill>
              </a:rPr>
              <a:t> </a:t>
            </a:r>
            <a:r>
              <a:rPr lang="de-DE" sz="1400" dirty="0" err="1" smtClean="0">
                <a:solidFill>
                  <a:srgbClr val="FF0000"/>
                </a:solidFill>
              </a:rPr>
              <a:t>stages</a:t>
            </a:r>
            <a:r>
              <a:rPr lang="de-DE" sz="1400" dirty="0">
                <a:solidFill>
                  <a:srgbClr val="FF0000"/>
                </a:solidFill>
              </a:rPr>
              <a:t>)</a:t>
            </a:r>
            <a:endParaRPr lang="de-DE" sz="1400" dirty="0" smtClean="0">
              <a:solidFill>
                <a:srgbClr val="FF0000"/>
              </a:solidFill>
            </a:endParaRPr>
          </a:p>
          <a:p>
            <a:r>
              <a:rPr lang="de-DE" sz="1400" dirty="0">
                <a:solidFill>
                  <a:srgbClr val="FF0000"/>
                </a:solidFill>
              </a:rPr>
              <a:t>SBP/SFX: </a:t>
            </a:r>
            <a:r>
              <a:rPr lang="de-DE" sz="1400" b="1" dirty="0" err="1" smtClean="0">
                <a:solidFill>
                  <a:srgbClr val="FF0000"/>
                </a:solidFill>
              </a:rPr>
              <a:t>Microscopes</a:t>
            </a:r>
            <a:r>
              <a:rPr lang="de-DE" sz="1400" dirty="0" smtClean="0">
                <a:solidFill>
                  <a:srgbClr val="FF0000"/>
                </a:solidFill>
              </a:rPr>
              <a:t> (</a:t>
            </a:r>
            <a:r>
              <a:rPr lang="de-DE" sz="1400" dirty="0" err="1" smtClean="0">
                <a:solidFill>
                  <a:srgbClr val="FF0000"/>
                </a:solidFill>
              </a:rPr>
              <a:t>diagnosis</a:t>
            </a:r>
            <a:r>
              <a:rPr lang="de-DE" sz="1400" dirty="0" smtClean="0">
                <a:solidFill>
                  <a:srgbClr val="FF0000"/>
                </a:solidFill>
              </a:rPr>
              <a:t> </a:t>
            </a:r>
            <a:r>
              <a:rPr lang="de-DE" sz="1400" dirty="0" err="1" smtClean="0">
                <a:solidFill>
                  <a:srgbClr val="FF0000"/>
                </a:solidFill>
              </a:rPr>
              <a:t>and</a:t>
            </a:r>
            <a:r>
              <a:rPr lang="de-DE" sz="1400" dirty="0" smtClean="0">
                <a:solidFill>
                  <a:srgbClr val="FF0000"/>
                </a:solidFill>
              </a:rPr>
              <a:t> </a:t>
            </a:r>
            <a:r>
              <a:rPr lang="de-DE" sz="1400" dirty="0" err="1" smtClean="0">
                <a:solidFill>
                  <a:srgbClr val="FF0000"/>
                </a:solidFill>
              </a:rPr>
              <a:t>remedy</a:t>
            </a:r>
            <a:r>
              <a:rPr lang="de-DE" sz="1400" dirty="0" smtClean="0">
                <a:solidFill>
                  <a:srgbClr val="FF0000"/>
                </a:solidFill>
              </a:rPr>
              <a:t> </a:t>
            </a:r>
            <a:r>
              <a:rPr lang="de-DE" sz="1400" dirty="0" err="1" smtClean="0">
                <a:solidFill>
                  <a:srgbClr val="FF0000"/>
                </a:solidFill>
              </a:rPr>
              <a:t>of</a:t>
            </a:r>
            <a:r>
              <a:rPr lang="de-DE" sz="1400" dirty="0" smtClean="0">
                <a:solidFill>
                  <a:srgbClr val="FF0000"/>
                </a:solidFill>
              </a:rPr>
              <a:t> </a:t>
            </a:r>
            <a:r>
              <a:rPr lang="de-DE" sz="1400" dirty="0" err="1" smtClean="0">
                <a:solidFill>
                  <a:srgbClr val="FF0000"/>
                </a:solidFill>
              </a:rPr>
              <a:t>dangerous</a:t>
            </a:r>
            <a:r>
              <a:rPr lang="de-DE" sz="1400" dirty="0" smtClean="0">
                <a:solidFill>
                  <a:srgbClr val="FF0000"/>
                </a:solidFill>
              </a:rPr>
              <a:t> </a:t>
            </a:r>
            <a:r>
              <a:rPr lang="de-DE" sz="1400" dirty="0" err="1" smtClean="0">
                <a:solidFill>
                  <a:srgbClr val="FF0000"/>
                </a:solidFill>
              </a:rPr>
              <a:t>spontaneous</a:t>
            </a:r>
            <a:r>
              <a:rPr lang="de-DE" sz="1400" dirty="0" smtClean="0">
                <a:solidFill>
                  <a:srgbClr val="FF0000"/>
                </a:solidFill>
              </a:rPr>
              <a:t> </a:t>
            </a:r>
            <a:r>
              <a:rPr lang="de-DE" sz="1400" dirty="0" err="1" smtClean="0">
                <a:solidFill>
                  <a:srgbClr val="FF0000"/>
                </a:solidFill>
              </a:rPr>
              <a:t>motion</a:t>
            </a:r>
            <a:r>
              <a:rPr lang="de-DE" sz="1400" dirty="0" smtClean="0">
                <a:solidFill>
                  <a:srgbClr val="FF0000"/>
                </a:solidFill>
              </a:rPr>
              <a:t> </a:t>
            </a:r>
            <a:r>
              <a:rPr lang="de-DE" sz="1400" dirty="0" err="1" smtClean="0">
                <a:solidFill>
                  <a:srgbClr val="FF0000"/>
                </a:solidFill>
              </a:rPr>
              <a:t>behaviour</a:t>
            </a:r>
            <a:r>
              <a:rPr lang="de-DE" sz="14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de-DE" sz="1400" dirty="0" smtClean="0">
                <a:solidFill>
                  <a:srgbClr val="FF0000"/>
                </a:solidFill>
              </a:rPr>
              <a:t>FXE: </a:t>
            </a:r>
            <a:r>
              <a:rPr lang="de-DE" sz="1400" b="1" dirty="0" smtClean="0">
                <a:solidFill>
                  <a:srgbClr val="FF0000"/>
                </a:solidFill>
              </a:rPr>
              <a:t>Transition </a:t>
            </a:r>
            <a:r>
              <a:rPr lang="de-DE" sz="1400" b="1" dirty="0" err="1" smtClean="0">
                <a:solidFill>
                  <a:srgbClr val="FF0000"/>
                </a:solidFill>
              </a:rPr>
              <a:t>from</a:t>
            </a:r>
            <a:r>
              <a:rPr lang="de-DE" sz="1400" b="1" dirty="0" smtClean="0">
                <a:solidFill>
                  <a:srgbClr val="FF0000"/>
                </a:solidFill>
              </a:rPr>
              <a:t> simple </a:t>
            </a:r>
            <a:r>
              <a:rPr lang="de-DE" sz="1400" b="1" dirty="0" err="1" smtClean="0">
                <a:solidFill>
                  <a:srgbClr val="FF0000"/>
                </a:solidFill>
              </a:rPr>
              <a:t>motor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MC2 </a:t>
            </a:r>
            <a:r>
              <a:rPr lang="de-DE" sz="14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motors</a:t>
            </a:r>
            <a:r>
              <a:rPr lang="de-DE" sz="1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DE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for</a:t>
            </a:r>
            <a:r>
              <a:rPr lang="de-DE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all </a:t>
            </a:r>
            <a:r>
              <a:rPr lang="de-DE" sz="14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motors</a:t>
            </a:r>
            <a:r>
              <a:rPr lang="de-DE" sz="14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lang="de-DE" sz="1400" dirty="0" smtClean="0">
              <a:solidFill>
                <a:srgbClr val="FF0000"/>
              </a:solidFill>
            </a:endParaRPr>
          </a:p>
          <a:p>
            <a:pPr lvl="1"/>
            <a:endParaRPr lang="de-DE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2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3. SASE3 </a:t>
            </a:r>
            <a:r>
              <a:rPr lang="de-DE" dirty="0" err="1"/>
              <a:t>tunnel</a:t>
            </a:r>
            <a:r>
              <a:rPr lang="de-DE" dirty="0"/>
              <a:t> </a:t>
            </a:r>
            <a:r>
              <a:rPr lang="de-DE" dirty="0" err="1"/>
              <a:t>operation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5833" y="1138765"/>
            <a:ext cx="8940800" cy="5166783"/>
          </a:xfrm>
        </p:spPr>
        <p:txBody>
          <a:bodyPr/>
          <a:lstStyle/>
          <a:p>
            <a:pPr marL="0" indent="0">
              <a:buNone/>
            </a:pPr>
            <a:r>
              <a:rPr lang="de-DE" sz="2000" b="1" dirty="0">
                <a:solidFill>
                  <a:srgbClr val="000000"/>
                </a:solidFill>
              </a:rPr>
              <a:t>Tasks &amp; </a:t>
            </a:r>
            <a:r>
              <a:rPr lang="de-DE" sz="2000" b="1" dirty="0" err="1">
                <a:solidFill>
                  <a:srgbClr val="000000"/>
                </a:solidFill>
              </a:rPr>
              <a:t>effort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required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to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operate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the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tunnel</a:t>
            </a:r>
            <a:r>
              <a:rPr lang="de-DE" sz="2000" b="1" dirty="0">
                <a:solidFill>
                  <a:srgbClr val="000000"/>
                </a:solidFill>
              </a:rPr>
              <a:t>:</a:t>
            </a:r>
            <a:br>
              <a:rPr lang="de-DE" sz="2000" b="1" dirty="0">
                <a:solidFill>
                  <a:srgbClr val="000000"/>
                </a:solidFill>
              </a:rPr>
            </a:br>
            <a:r>
              <a:rPr lang="de-DE" sz="1400" b="1" dirty="0">
                <a:solidFill>
                  <a:srgbClr val="000000"/>
                </a:solidFill>
              </a:rPr>
              <a:t>(</a:t>
            </a:r>
            <a:r>
              <a:rPr lang="de-DE" sz="1400" b="1" dirty="0" err="1">
                <a:solidFill>
                  <a:srgbClr val="000000"/>
                </a:solidFill>
              </a:rPr>
              <a:t>including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items</a:t>
            </a:r>
            <a:r>
              <a:rPr lang="de-DE" sz="1400" b="1" dirty="0">
                <a:solidFill>
                  <a:srgbClr val="000000"/>
                </a:solidFill>
              </a:rPr>
              <a:t> for Day-1 </a:t>
            </a:r>
            <a:r>
              <a:rPr lang="de-DE" sz="1400" b="1" dirty="0" err="1">
                <a:solidFill>
                  <a:srgbClr val="000000"/>
                </a:solidFill>
              </a:rPr>
              <a:t>or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required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to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meet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promises</a:t>
            </a:r>
            <a:r>
              <a:rPr lang="de-DE" sz="1400" b="1" dirty="0">
                <a:solidFill>
                  <a:srgbClr val="000000"/>
                </a:solidFill>
              </a:rPr>
              <a:t> in Call for </a:t>
            </a:r>
            <a:r>
              <a:rPr lang="de-DE" sz="1400" b="1" dirty="0" err="1">
                <a:solidFill>
                  <a:srgbClr val="000000"/>
                </a:solidFill>
              </a:rPr>
              <a:t>Proposals</a:t>
            </a:r>
            <a:r>
              <a:rPr lang="de-DE" sz="1400" b="1" dirty="0">
                <a:solidFill>
                  <a:srgbClr val="000000"/>
                </a:solidFill>
              </a:rPr>
              <a:t>)</a:t>
            </a:r>
          </a:p>
          <a:p>
            <a:r>
              <a:rPr lang="de-DE" sz="1400" dirty="0" err="1">
                <a:solidFill>
                  <a:srgbClr val="000000"/>
                </a:solidFill>
              </a:rPr>
              <a:t>Vacuum</a:t>
            </a:r>
            <a:r>
              <a:rPr lang="de-DE" sz="1400" dirty="0">
                <a:solidFill>
                  <a:srgbClr val="000000"/>
                </a:solidFill>
              </a:rPr>
              <a:t> &amp; </a:t>
            </a:r>
            <a:r>
              <a:rPr lang="de-DE" sz="1400" dirty="0" err="1">
                <a:solidFill>
                  <a:srgbClr val="000000"/>
                </a:solidFill>
              </a:rPr>
              <a:t>Optics</a:t>
            </a:r>
            <a:r>
              <a:rPr lang="de-DE" sz="1400" dirty="0">
                <a:solidFill>
                  <a:srgbClr val="000000"/>
                </a:solidFill>
              </a:rPr>
              <a:t>:</a:t>
            </a:r>
          </a:p>
          <a:p>
            <a:pPr lvl="1"/>
            <a:r>
              <a:rPr lang="de-DE" sz="1400" b="1" dirty="0" smtClean="0">
                <a:solidFill>
                  <a:srgbClr val="000000"/>
                </a:solidFill>
              </a:rPr>
              <a:t>Beam </a:t>
            </a:r>
            <a:r>
              <a:rPr lang="de-DE" sz="1400" b="1" dirty="0" err="1">
                <a:solidFill>
                  <a:srgbClr val="000000"/>
                </a:solidFill>
              </a:rPr>
              <a:t>shutter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cabling</a:t>
            </a:r>
            <a:r>
              <a:rPr lang="de-DE" sz="1400" dirty="0">
                <a:solidFill>
                  <a:srgbClr val="000000"/>
                </a:solidFill>
              </a:rPr>
              <a:t> MPS </a:t>
            </a:r>
            <a:r>
              <a:rPr lang="de-DE" sz="1400" dirty="0" err="1">
                <a:solidFill>
                  <a:srgbClr val="000000"/>
                </a:solidFill>
              </a:rPr>
              <a:t>to</a:t>
            </a:r>
            <a:r>
              <a:rPr lang="de-DE" sz="1400" dirty="0">
                <a:solidFill>
                  <a:srgbClr val="000000"/>
                </a:solidFill>
              </a:rPr>
              <a:t> XFEL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cabling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done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, </a:t>
            </a:r>
            <a:r>
              <a:rPr lang="de-DE" sz="1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but not </a:t>
            </a:r>
            <a:r>
              <a:rPr lang="de-DE" sz="14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connected</a:t>
            </a:r>
            <a:r>
              <a:rPr lang="de-DE" sz="1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to</a:t>
            </a:r>
            <a:r>
              <a:rPr lang="de-DE" sz="1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PLC (June)</a:t>
            </a:r>
            <a:endParaRPr lang="de-DE" sz="1400" b="1" dirty="0">
              <a:solidFill>
                <a:srgbClr val="FF0000"/>
              </a:solidFill>
            </a:endParaRP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Installation of </a:t>
            </a:r>
            <a:r>
              <a:rPr lang="en-US" sz="1400" b="1" dirty="0">
                <a:solidFill>
                  <a:srgbClr val="000000"/>
                </a:solidFill>
              </a:rPr>
              <a:t>mirror M5 </a:t>
            </a:r>
            <a:r>
              <a:rPr lang="en-US" sz="1400" dirty="0">
                <a:solidFill>
                  <a:srgbClr val="000000"/>
                </a:solidFill>
              </a:rPr>
              <a:t>(April</a:t>
            </a:r>
            <a:r>
              <a:rPr lang="en-US" sz="1400" dirty="0" smtClean="0">
                <a:solidFill>
                  <a:srgbClr val="000000"/>
                </a:solidFill>
              </a:rPr>
              <a:t>) </a:t>
            </a:r>
            <a:r>
              <a:rPr lang="en-US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done</a:t>
            </a:r>
            <a:endParaRPr lang="en-US" sz="1400" b="1" dirty="0">
              <a:solidFill>
                <a:srgbClr val="00B050"/>
              </a:solidFill>
            </a:endParaRP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Installation, test and commissioning of </a:t>
            </a:r>
            <a:r>
              <a:rPr lang="en-US" sz="1400" b="1" dirty="0">
                <a:solidFill>
                  <a:srgbClr val="000000"/>
                </a:solidFill>
              </a:rPr>
              <a:t>mirror cooling </a:t>
            </a:r>
            <a:r>
              <a:rPr lang="en-US" sz="1400" dirty="0">
                <a:solidFill>
                  <a:srgbClr val="000000"/>
                </a:solidFill>
              </a:rPr>
              <a:t>(after SASE1 cooling)</a:t>
            </a:r>
          </a:p>
          <a:p>
            <a:pPr lvl="1"/>
            <a:r>
              <a:rPr lang="en-US" sz="1400" b="1" dirty="0">
                <a:solidFill>
                  <a:srgbClr val="000000"/>
                </a:solidFill>
              </a:rPr>
              <a:t>Soft </a:t>
            </a:r>
            <a:r>
              <a:rPr lang="en-US" sz="1400" b="1" dirty="0" err="1">
                <a:solidFill>
                  <a:srgbClr val="000000"/>
                </a:solidFill>
              </a:rPr>
              <a:t>monochromator</a:t>
            </a:r>
            <a:r>
              <a:rPr lang="en-US" sz="1400" b="1" dirty="0">
                <a:solidFill>
                  <a:srgbClr val="000000"/>
                </a:solidFill>
              </a:rPr>
              <a:t> </a:t>
            </a:r>
            <a:r>
              <a:rPr lang="en-US" sz="1400" dirty="0">
                <a:solidFill>
                  <a:srgbClr val="000000"/>
                </a:solidFill>
              </a:rPr>
              <a:t>(synchronous movement required, lacks </a:t>
            </a:r>
            <a:r>
              <a:rPr lang="en-US" sz="1400" dirty="0" err="1">
                <a:solidFill>
                  <a:srgbClr val="000000"/>
                </a:solidFill>
              </a:rPr>
              <a:t>Karabo</a:t>
            </a:r>
            <a:r>
              <a:rPr lang="en-US" sz="1400" dirty="0">
                <a:solidFill>
                  <a:srgbClr val="000000"/>
                </a:solidFill>
              </a:rPr>
              <a:t>-Interface, required for instrument commissioning &amp; user experiments </a:t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  <a:sym typeface="Wingdings" panose="05000000000000000000" pitchFamily="2" charset="2"/>
              </a:rPr>
              <a:t> </a:t>
            </a:r>
            <a:r>
              <a:rPr lang="en-US" sz="1400" b="1" dirty="0">
                <a:solidFill>
                  <a:srgbClr val="000000"/>
                </a:solidFill>
                <a:sym typeface="Wingdings" panose="05000000000000000000" pitchFamily="2" charset="2"/>
              </a:rPr>
              <a:t>needs to run in July</a:t>
            </a:r>
            <a:r>
              <a:rPr lang="en-US" sz="1400" dirty="0">
                <a:solidFill>
                  <a:srgbClr val="000000"/>
                </a:solidFill>
                <a:sym typeface="Wingdings" panose="05000000000000000000" pitchFamily="2" charset="2"/>
              </a:rPr>
              <a:t>, to allow proper commissioning with beam</a:t>
            </a:r>
            <a:r>
              <a:rPr lang="en-US" sz="1400" dirty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n-US" sz="1400" b="1" dirty="0" smtClean="0">
                <a:solidFill>
                  <a:srgbClr val="000000"/>
                </a:solidFill>
              </a:rPr>
              <a:t>Photon </a:t>
            </a:r>
            <a:r>
              <a:rPr lang="en-US" sz="1400" b="1" dirty="0">
                <a:solidFill>
                  <a:srgbClr val="000000"/>
                </a:solidFill>
              </a:rPr>
              <a:t>beam loss monitors </a:t>
            </a:r>
            <a:r>
              <a:rPr lang="en-US" sz="1400" dirty="0">
                <a:solidFill>
                  <a:srgbClr val="000000"/>
                </a:solidFill>
              </a:rPr>
              <a:t>(required for long pulse trains </a:t>
            </a:r>
            <a:r>
              <a:rPr lang="en-US" sz="1400" dirty="0">
                <a:solidFill>
                  <a:srgbClr val="000000"/>
                </a:solidFill>
                <a:sym typeface="Wingdings" panose="05000000000000000000" pitchFamily="2" charset="2"/>
              </a:rPr>
              <a:t> Sep. 2018</a:t>
            </a:r>
            <a:r>
              <a:rPr lang="en-US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) </a:t>
            </a:r>
            <a:br>
              <a:rPr lang="en-US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</a:br>
            <a:r>
              <a:rPr lang="en-US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installed, ready for PLC and </a:t>
            </a:r>
            <a:r>
              <a:rPr lang="en-US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Karabo</a:t>
            </a:r>
            <a:r>
              <a:rPr lang="en-US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local tests</a:t>
            </a:r>
            <a:endParaRPr lang="en-US" sz="1400" b="1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r>
              <a:rPr lang="en-US" sz="1400" dirty="0">
                <a:solidFill>
                  <a:srgbClr val="000000"/>
                </a:solidFill>
                <a:sym typeface="Wingdings" panose="05000000000000000000" pitchFamily="2" charset="2"/>
              </a:rPr>
              <a:t>Diagnostics:</a:t>
            </a:r>
          </a:p>
          <a:p>
            <a:pPr lvl="1"/>
            <a:r>
              <a:rPr lang="en-US" sz="1400" b="1" dirty="0">
                <a:solidFill>
                  <a:srgbClr val="000000"/>
                </a:solidFill>
              </a:rPr>
              <a:t>Exit Slit imagers and Exit Slits</a:t>
            </a:r>
            <a:r>
              <a:rPr lang="en-US" sz="1400" dirty="0">
                <a:solidFill>
                  <a:srgbClr val="000000"/>
                </a:solidFill>
              </a:rPr>
              <a:t>: tech. commissioning (-April</a:t>
            </a:r>
            <a:r>
              <a:rPr lang="en-US" sz="1400" dirty="0" smtClean="0">
                <a:solidFill>
                  <a:srgbClr val="000000"/>
                </a:solidFill>
              </a:rPr>
              <a:t>) </a:t>
            </a:r>
            <a:r>
              <a:rPr lang="en-US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now commissioning with beam - June</a:t>
            </a:r>
            <a:endParaRPr lang="en-US" sz="1400" b="1" dirty="0">
              <a:solidFill>
                <a:srgbClr val="00B050"/>
              </a:solidFill>
            </a:endParaRPr>
          </a:p>
          <a:p>
            <a:pPr lvl="1"/>
            <a:r>
              <a:rPr lang="en-US" sz="1400" b="1" dirty="0">
                <a:solidFill>
                  <a:srgbClr val="000000"/>
                </a:solidFill>
              </a:rPr>
              <a:t>PES</a:t>
            </a:r>
            <a:r>
              <a:rPr lang="en-US" sz="1400" dirty="0">
                <a:solidFill>
                  <a:srgbClr val="000000"/>
                </a:solidFill>
              </a:rPr>
              <a:t>: commissioning (Rem. tech. com., e.g. </a:t>
            </a:r>
            <a:r>
              <a:rPr lang="en-US" sz="1400" dirty="0" err="1">
                <a:solidFill>
                  <a:srgbClr val="000000"/>
                </a:solidFill>
              </a:rPr>
              <a:t>Beckhoff</a:t>
            </a:r>
            <a:r>
              <a:rPr lang="en-US" sz="1400" dirty="0">
                <a:solidFill>
                  <a:srgbClr val="000000"/>
                </a:solidFill>
              </a:rPr>
              <a:t>-loops VAC and MOV in April </a:t>
            </a:r>
            <a:r>
              <a:rPr lang="en-US" sz="1400" dirty="0" smtClean="0">
                <a:solidFill>
                  <a:srgbClr val="000000"/>
                </a:solidFill>
              </a:rPr>
              <a:t>shutdown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</a:t>
            </a:r>
            <a:r>
              <a:rPr lang="en-US" sz="1400" b="1" dirty="0" smtClean="0">
                <a:solidFill>
                  <a:srgbClr val="00B050"/>
                </a:solidFill>
              </a:rPr>
              <a:t> </a:t>
            </a:r>
            <a:r>
              <a:rPr lang="en-US" sz="1400" b="1" dirty="0">
                <a:solidFill>
                  <a:srgbClr val="00B050"/>
                </a:solidFill>
              </a:rPr>
              <a:t>d</a:t>
            </a:r>
            <a:r>
              <a:rPr lang="en-US" sz="1400" b="1" dirty="0" smtClean="0">
                <a:solidFill>
                  <a:srgbClr val="00B050"/>
                </a:solidFill>
              </a:rPr>
              <a:t>one</a:t>
            </a:r>
            <a:r>
              <a:rPr lang="en-US" sz="1400" dirty="0" smtClean="0">
                <a:solidFill>
                  <a:srgbClr val="000000"/>
                </a:solidFill>
              </a:rPr>
              <a:t> Commissioning </a:t>
            </a:r>
            <a:r>
              <a:rPr lang="en-US" sz="1400" dirty="0">
                <a:solidFill>
                  <a:srgbClr val="000000"/>
                </a:solidFill>
              </a:rPr>
              <a:t>with beam in </a:t>
            </a:r>
            <a:r>
              <a:rPr lang="en-US" sz="1400" dirty="0" smtClean="0">
                <a:solidFill>
                  <a:srgbClr val="000000"/>
                </a:solidFill>
              </a:rPr>
              <a:t>May)</a:t>
            </a:r>
            <a:endParaRPr lang="en-US" sz="1400" dirty="0">
              <a:solidFill>
                <a:srgbClr val="000000"/>
              </a:solidFill>
            </a:endParaRPr>
          </a:p>
          <a:p>
            <a:pPr lvl="1"/>
            <a:r>
              <a:rPr lang="en-US" sz="1400" b="1" dirty="0">
                <a:solidFill>
                  <a:srgbClr val="000000"/>
                </a:solidFill>
              </a:rPr>
              <a:t>K-mono</a:t>
            </a:r>
            <a:r>
              <a:rPr lang="en-US" sz="1400" dirty="0">
                <a:solidFill>
                  <a:srgbClr val="000000"/>
                </a:solidFill>
              </a:rPr>
              <a:t>: resolve in-vacuum issues (in April shutdown</a:t>
            </a:r>
            <a:r>
              <a:rPr lang="en-US" sz="1400" dirty="0" smtClean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n-US" sz="1400" b="1" dirty="0" smtClean="0">
                <a:solidFill>
                  <a:srgbClr val="FF0000"/>
                </a:solidFill>
              </a:rPr>
              <a:t>MCP: Replacement of one device (MCP1) needed </a:t>
            </a:r>
            <a:r>
              <a:rPr lang="en-US" sz="1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 to be replaced in June/July shutdown</a:t>
            </a:r>
          </a:p>
          <a:p>
            <a:pPr lvl="1"/>
            <a:r>
              <a:rPr lang="de-DE" sz="1400" b="1" dirty="0" err="1">
                <a:solidFill>
                  <a:srgbClr val="FF0000"/>
                </a:solidFill>
              </a:rPr>
              <a:t>Simultaneous</a:t>
            </a:r>
            <a:r>
              <a:rPr lang="de-DE" sz="1400" b="1" dirty="0">
                <a:solidFill>
                  <a:srgbClr val="FF0000"/>
                </a:solidFill>
              </a:rPr>
              <a:t> </a:t>
            </a:r>
            <a:r>
              <a:rPr lang="de-DE" sz="1400" b="1" dirty="0" err="1">
                <a:solidFill>
                  <a:srgbClr val="FF0000"/>
                </a:solidFill>
              </a:rPr>
              <a:t>operation</a:t>
            </a:r>
            <a:r>
              <a:rPr lang="de-DE" sz="1400" b="1" dirty="0">
                <a:solidFill>
                  <a:srgbClr val="FF0000"/>
                </a:solidFill>
              </a:rPr>
              <a:t> </a:t>
            </a:r>
            <a:r>
              <a:rPr lang="de-DE" sz="1400" b="1" dirty="0" err="1">
                <a:solidFill>
                  <a:srgbClr val="FF0000"/>
                </a:solidFill>
              </a:rPr>
              <a:t>of</a:t>
            </a:r>
            <a:r>
              <a:rPr lang="de-DE" sz="1400" b="1" dirty="0">
                <a:solidFill>
                  <a:srgbClr val="FF0000"/>
                </a:solidFill>
              </a:rPr>
              <a:t> </a:t>
            </a:r>
            <a:r>
              <a:rPr lang="de-DE" sz="1400" b="1" dirty="0" smtClean="0">
                <a:solidFill>
                  <a:srgbClr val="FF0000"/>
                </a:solidFill>
              </a:rPr>
              <a:t>SASE1+3: </a:t>
            </a:r>
            <a:r>
              <a:rPr lang="de-DE" sz="1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Suppression </a:t>
            </a:r>
            <a:r>
              <a:rPr lang="de-DE" sz="14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of</a:t>
            </a:r>
            <a:r>
              <a:rPr lang="de-DE" sz="1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pulses</a:t>
            </a:r>
            <a:r>
              <a:rPr lang="de-DE" sz="1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from</a:t>
            </a:r>
            <a:r>
              <a:rPr lang="de-DE" sz="1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SASE1 in SASE3 </a:t>
            </a:r>
            <a:r>
              <a:rPr lang="de-DE" sz="14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required</a:t>
            </a:r>
            <a:endParaRPr lang="de-DE" sz="1400" b="1" dirty="0">
              <a:solidFill>
                <a:srgbClr val="FF0000"/>
              </a:solidFill>
            </a:endParaRPr>
          </a:p>
          <a:p>
            <a:pPr lvl="1"/>
            <a:endParaRPr lang="en-US" sz="1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34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4. SASE2 </a:t>
            </a:r>
            <a:r>
              <a:rPr lang="de-DE" dirty="0" err="1"/>
              <a:t>tunnel</a:t>
            </a:r>
            <a:r>
              <a:rPr lang="de-DE" dirty="0"/>
              <a:t> </a:t>
            </a:r>
            <a:r>
              <a:rPr lang="de-DE" dirty="0" err="1"/>
              <a:t>readiness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36651"/>
            <a:ext cx="8547890" cy="5130800"/>
          </a:xfrm>
        </p:spPr>
        <p:txBody>
          <a:bodyPr/>
          <a:lstStyle/>
          <a:p>
            <a:r>
              <a:rPr lang="de-DE" sz="1600" b="1" dirty="0" err="1"/>
              <a:t>Achieve</a:t>
            </a:r>
            <a:r>
              <a:rPr lang="de-DE" sz="1600" b="1" dirty="0"/>
              <a:t> </a:t>
            </a:r>
            <a:r>
              <a:rPr lang="de-DE" sz="1600" b="1" dirty="0" err="1"/>
              <a:t>first</a:t>
            </a:r>
            <a:r>
              <a:rPr lang="de-DE" sz="1600" b="1" dirty="0"/>
              <a:t> </a:t>
            </a:r>
            <a:r>
              <a:rPr lang="de-DE" sz="1600" b="1" dirty="0" err="1"/>
              <a:t>lasing</a:t>
            </a:r>
            <a:r>
              <a:rPr lang="de-DE" sz="1600" b="1" dirty="0"/>
              <a:t>: </a:t>
            </a:r>
            <a:r>
              <a:rPr lang="de-DE" sz="1600" dirty="0"/>
              <a:t>1st </a:t>
            </a:r>
            <a:r>
              <a:rPr lang="de-DE" sz="1600" dirty="0" err="1"/>
              <a:t>attempt</a:t>
            </a:r>
            <a:r>
              <a:rPr lang="de-DE" sz="1600" dirty="0"/>
              <a:t> in Mar. 18 </a:t>
            </a:r>
            <a:r>
              <a:rPr lang="de-DE" sz="1600" dirty="0">
                <a:sym typeface="Wingdings" panose="05000000000000000000" pitchFamily="2" charset="2"/>
              </a:rPr>
              <a:t> Apr.-</a:t>
            </a:r>
            <a:r>
              <a:rPr lang="de-DE" sz="1600" dirty="0" smtClean="0">
                <a:sym typeface="Wingdings" panose="05000000000000000000" pitchFamily="2" charset="2"/>
              </a:rPr>
              <a:t>May </a:t>
            </a:r>
            <a:r>
              <a:rPr lang="de-DE" sz="16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6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done</a:t>
            </a:r>
            <a:endParaRPr lang="de-DE" sz="1600" b="1" dirty="0">
              <a:solidFill>
                <a:srgbClr val="00B050"/>
              </a:solidFill>
            </a:endParaRPr>
          </a:p>
          <a:p>
            <a:pPr lvl="1"/>
            <a:r>
              <a:rPr lang="de-DE" sz="1400" b="1" dirty="0">
                <a:solidFill>
                  <a:srgbClr val="00B050"/>
                </a:solidFill>
              </a:rPr>
              <a:t>Beam </a:t>
            </a:r>
            <a:r>
              <a:rPr lang="de-DE" sz="1400" b="1" dirty="0" err="1">
                <a:solidFill>
                  <a:srgbClr val="00B050"/>
                </a:solidFill>
              </a:rPr>
              <a:t>shutter</a:t>
            </a:r>
            <a:r>
              <a:rPr lang="de-DE" sz="1400" b="1" dirty="0">
                <a:solidFill>
                  <a:srgbClr val="00B050"/>
                </a:solidFill>
              </a:rPr>
              <a:t> </a:t>
            </a:r>
            <a:r>
              <a:rPr lang="de-DE" sz="1400" b="1" dirty="0" err="1">
                <a:solidFill>
                  <a:srgbClr val="00B050"/>
                </a:solidFill>
              </a:rPr>
              <a:t>only</a:t>
            </a:r>
            <a:r>
              <a:rPr lang="de-DE" sz="1400" b="1" dirty="0">
                <a:solidFill>
                  <a:srgbClr val="00B050"/>
                </a:solidFill>
              </a:rPr>
              <a:t> XS2, XGM in XTD1, FEL-&amp;SR-</a:t>
            </a:r>
            <a:r>
              <a:rPr lang="de-DE" sz="1400" b="1" dirty="0" err="1">
                <a:solidFill>
                  <a:srgbClr val="00B050"/>
                </a:solidFill>
              </a:rPr>
              <a:t>Imager</a:t>
            </a:r>
            <a:r>
              <a:rPr lang="de-DE" sz="1400" b="1" dirty="0" smtClean="0">
                <a:solidFill>
                  <a:srgbClr val="00B050"/>
                </a:solidFill>
              </a:rPr>
              <a:t>, </a:t>
            </a:r>
            <a:r>
              <a:rPr lang="de-DE" sz="1400" b="1" dirty="0" err="1">
                <a:solidFill>
                  <a:srgbClr val="00B050"/>
                </a:solidFill>
              </a:rPr>
              <a:t>Vacuum</a:t>
            </a:r>
            <a:r>
              <a:rPr lang="de-DE" sz="1400" b="1" dirty="0">
                <a:solidFill>
                  <a:srgbClr val="00B050"/>
                </a:solidFill>
              </a:rPr>
              <a:t> </a:t>
            </a:r>
            <a:r>
              <a:rPr lang="de-DE" sz="1400" b="1" dirty="0" smtClean="0">
                <a:solidFill>
                  <a:srgbClr val="00B050"/>
                </a:solidFill>
              </a:rPr>
              <a:t>in </a:t>
            </a:r>
            <a:r>
              <a:rPr lang="de-DE" sz="1400" b="1" dirty="0">
                <a:solidFill>
                  <a:srgbClr val="00B050"/>
                </a:solidFill>
              </a:rPr>
              <a:t>XTD1 </a:t>
            </a:r>
            <a:r>
              <a:rPr lang="de-DE" sz="1400" b="1" dirty="0" err="1">
                <a:solidFill>
                  <a:srgbClr val="00B050"/>
                </a:solidFill>
              </a:rPr>
              <a:t>with</a:t>
            </a:r>
            <a:r>
              <a:rPr lang="de-DE" sz="1400" b="1" dirty="0">
                <a:solidFill>
                  <a:srgbClr val="00B050"/>
                </a:solidFill>
              </a:rPr>
              <a:t> </a:t>
            </a:r>
            <a:r>
              <a:rPr lang="de-DE" sz="1400" b="1" dirty="0" err="1">
                <a:solidFill>
                  <a:srgbClr val="00B050"/>
                </a:solidFill>
              </a:rPr>
              <a:t>controls</a:t>
            </a:r>
            <a:r>
              <a:rPr lang="de-DE" sz="1400" b="1" dirty="0">
                <a:solidFill>
                  <a:srgbClr val="00B050"/>
                </a:solidFill>
              </a:rPr>
              <a:t>, interlock, </a:t>
            </a:r>
            <a:r>
              <a:rPr lang="de-DE" sz="1400" dirty="0">
                <a:solidFill>
                  <a:srgbClr val="000000"/>
                </a:solidFill>
              </a:rPr>
              <a:t>DAQ </a:t>
            </a:r>
            <a:r>
              <a:rPr lang="de-DE" sz="1400" dirty="0" err="1" smtClean="0">
                <a:solidFill>
                  <a:srgbClr val="000000"/>
                </a:solidFill>
              </a:rPr>
              <a:t>until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start</a:t>
            </a:r>
            <a:r>
              <a:rPr lang="de-DE" sz="1400" dirty="0" smtClean="0">
                <a:solidFill>
                  <a:srgbClr val="000000"/>
                </a:solidFill>
              </a:rPr>
              <a:t>, </a:t>
            </a:r>
            <a:r>
              <a:rPr lang="de-DE" sz="1400" dirty="0" err="1" smtClean="0">
                <a:solidFill>
                  <a:srgbClr val="000000"/>
                </a:solidFill>
              </a:rPr>
              <a:t>latest</a:t>
            </a:r>
            <a:r>
              <a:rPr lang="de-DE" sz="1400" dirty="0" smtClean="0">
                <a:solidFill>
                  <a:srgbClr val="000000"/>
                </a:solidFill>
              </a:rPr>
              <a:t> end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April </a:t>
            </a:r>
            <a:r>
              <a:rPr lang="de-DE" sz="1400" dirty="0" err="1">
                <a:solidFill>
                  <a:srgbClr val="000000"/>
                </a:solidFill>
              </a:rPr>
              <a:t>shutdown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smtClean="0">
                <a:solidFill>
                  <a:srgbClr val="000000"/>
                </a:solidFill>
              </a:rPr>
              <a:t/>
            </a:r>
            <a:br>
              <a:rPr lang="de-DE" sz="1400" dirty="0" smtClean="0">
                <a:solidFill>
                  <a:srgbClr val="000000"/>
                </a:solidFill>
              </a:rPr>
            </a:br>
            <a:r>
              <a:rPr lang="de-DE" sz="1400" dirty="0" smtClean="0">
                <a:solidFill>
                  <a:srgbClr val="000000"/>
                </a:solidFill>
              </a:rPr>
              <a:t>(</a:t>
            </a:r>
            <a:r>
              <a:rPr lang="de-DE" sz="1400" dirty="0" err="1" smtClean="0">
                <a:solidFill>
                  <a:srgbClr val="000000"/>
                </a:solidFill>
              </a:rPr>
              <a:t>consider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workload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during</a:t>
            </a:r>
            <a:r>
              <a:rPr lang="de-DE" sz="1400" dirty="0" smtClean="0">
                <a:solidFill>
                  <a:srgbClr val="000000"/>
                </a:solidFill>
              </a:rPr>
              <a:t> April </a:t>
            </a:r>
            <a:r>
              <a:rPr lang="de-DE" sz="1400" dirty="0" err="1" smtClean="0">
                <a:solidFill>
                  <a:srgbClr val="000000"/>
                </a:solidFill>
              </a:rPr>
              <a:t>shutdown</a:t>
            </a:r>
            <a:r>
              <a:rPr lang="de-DE" sz="1400" dirty="0" smtClean="0">
                <a:solidFill>
                  <a:srgbClr val="000000"/>
                </a:solidFill>
              </a:rPr>
              <a:t>!)</a:t>
            </a:r>
          </a:p>
          <a:p>
            <a:r>
              <a:rPr lang="de-DE" sz="1600" b="1" dirty="0" smtClean="0">
                <a:solidFill>
                  <a:srgbClr val="000000"/>
                </a:solidFill>
              </a:rPr>
              <a:t>Major </a:t>
            </a:r>
            <a:r>
              <a:rPr lang="de-DE" sz="1600" b="1" dirty="0" err="1">
                <a:solidFill>
                  <a:srgbClr val="000000"/>
                </a:solidFill>
              </a:rPr>
              <a:t>works</a:t>
            </a:r>
            <a:r>
              <a:rPr lang="de-DE" sz="1600" b="1" dirty="0">
                <a:solidFill>
                  <a:srgbClr val="000000"/>
                </a:solidFill>
              </a:rPr>
              <a:t> </a:t>
            </a:r>
            <a:r>
              <a:rPr lang="de-DE" sz="1600" b="1" dirty="0" err="1">
                <a:solidFill>
                  <a:srgbClr val="000000"/>
                </a:solidFill>
              </a:rPr>
              <a:t>finished</a:t>
            </a:r>
            <a:r>
              <a:rPr lang="de-DE" sz="1600" b="1" dirty="0">
                <a:solidFill>
                  <a:srgbClr val="000000"/>
                </a:solidFill>
              </a:rPr>
              <a:t> XTD1+6: </a:t>
            </a:r>
            <a:r>
              <a:rPr lang="de-DE" sz="1600" dirty="0">
                <a:solidFill>
                  <a:srgbClr val="000000"/>
                </a:solidFill>
              </a:rPr>
              <a:t>Apr. 18 </a:t>
            </a:r>
            <a:r>
              <a:rPr lang="de-DE" sz="1600" dirty="0">
                <a:solidFill>
                  <a:srgbClr val="000000"/>
                </a:solidFill>
                <a:sym typeface="Wingdings" panose="05000000000000000000" pitchFamily="2" charset="2"/>
              </a:rPr>
              <a:t> End </a:t>
            </a:r>
            <a:r>
              <a:rPr lang="de-DE" sz="1600" dirty="0" err="1">
                <a:solidFill>
                  <a:srgbClr val="000000"/>
                </a:solidFill>
                <a:sym typeface="Wingdings" panose="05000000000000000000" pitchFamily="2" charset="2"/>
              </a:rPr>
              <a:t>of</a:t>
            </a:r>
            <a:r>
              <a:rPr lang="de-DE" sz="1600" dirty="0">
                <a:solidFill>
                  <a:srgbClr val="000000"/>
                </a:solidFill>
                <a:sym typeface="Wingdings" panose="05000000000000000000" pitchFamily="2" charset="2"/>
              </a:rPr>
              <a:t> Q2 </a:t>
            </a:r>
            <a:r>
              <a:rPr lang="de-DE" sz="1600" dirty="0" smtClean="0">
                <a:solidFill>
                  <a:srgbClr val="000000"/>
                </a:solidFill>
                <a:sym typeface="Wingdings" panose="05000000000000000000" pitchFamily="2" charset="2"/>
              </a:rPr>
              <a:t>2018 </a:t>
            </a:r>
            <a:r>
              <a:rPr lang="de-DE" sz="1600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r>
              <a:rPr lang="de-DE" sz="16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20th </a:t>
            </a:r>
            <a:r>
              <a:rPr lang="de-DE" sz="16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of</a:t>
            </a:r>
            <a:r>
              <a:rPr lang="de-DE" sz="16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6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July</a:t>
            </a:r>
            <a:endParaRPr lang="de-DE" sz="1600" b="1" dirty="0">
              <a:solidFill>
                <a:srgbClr val="00B050"/>
              </a:solidFill>
            </a:endParaRPr>
          </a:p>
          <a:p>
            <a:pPr lvl="1"/>
            <a:r>
              <a:rPr lang="de-DE" sz="1400" dirty="0" err="1">
                <a:solidFill>
                  <a:srgbClr val="000000"/>
                </a:solidFill>
              </a:rPr>
              <a:t>Vacuum</a:t>
            </a:r>
            <a:r>
              <a:rPr lang="de-DE" sz="1400" dirty="0">
                <a:solidFill>
                  <a:srgbClr val="000000"/>
                </a:solidFill>
              </a:rPr>
              <a:t> &amp; </a:t>
            </a:r>
            <a:r>
              <a:rPr lang="de-DE" sz="1400" dirty="0" err="1">
                <a:solidFill>
                  <a:srgbClr val="000000"/>
                </a:solidFill>
              </a:rPr>
              <a:t>Optics</a:t>
            </a:r>
            <a:r>
              <a:rPr lang="de-DE" sz="1400" dirty="0">
                <a:solidFill>
                  <a:srgbClr val="000000"/>
                </a:solidFill>
              </a:rPr>
              <a:t>: </a:t>
            </a:r>
            <a:r>
              <a:rPr lang="de-DE" sz="1400" dirty="0" err="1" smtClean="0">
                <a:solidFill>
                  <a:srgbClr val="000000"/>
                </a:solidFill>
              </a:rPr>
              <a:t>Mirrors</a:t>
            </a:r>
            <a:r>
              <a:rPr lang="de-DE" sz="1400" dirty="0" smtClean="0">
                <a:solidFill>
                  <a:srgbClr val="000000"/>
                </a:solidFill>
              </a:rPr>
              <a:t>, </a:t>
            </a:r>
            <a:r>
              <a:rPr lang="de-DE" sz="1400" b="1" dirty="0" smtClean="0">
                <a:solidFill>
                  <a:srgbClr val="FF0000"/>
                </a:solidFill>
              </a:rPr>
              <a:t>CRL-1, </a:t>
            </a:r>
            <a:r>
              <a:rPr lang="de-DE" sz="1400" dirty="0" err="1">
                <a:solidFill>
                  <a:srgbClr val="000000"/>
                </a:solidFill>
              </a:rPr>
              <a:t>Vacuum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smtClean="0">
                <a:solidFill>
                  <a:srgbClr val="000000"/>
                </a:solidFill>
              </a:rPr>
              <a:t>+ </a:t>
            </a:r>
            <a:r>
              <a:rPr lang="de-DE" sz="1400" dirty="0" err="1">
                <a:solidFill>
                  <a:srgbClr val="000000"/>
                </a:solidFill>
              </a:rPr>
              <a:t>beamshutter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smtClean="0">
                <a:solidFill>
                  <a:srgbClr val="000000"/>
                </a:solidFill>
              </a:rPr>
              <a:t>+ DAQ in XTD6</a:t>
            </a:r>
          </a:p>
          <a:p>
            <a:pPr lvl="1"/>
            <a:r>
              <a:rPr lang="de-DE" sz="1400" dirty="0" err="1">
                <a:solidFill>
                  <a:srgbClr val="000000"/>
                </a:solidFill>
              </a:rPr>
              <a:t>Diagnostics</a:t>
            </a:r>
            <a:r>
              <a:rPr lang="de-DE" sz="1400" dirty="0">
                <a:solidFill>
                  <a:srgbClr val="000000"/>
                </a:solidFill>
              </a:rPr>
              <a:t>: </a:t>
            </a:r>
            <a:r>
              <a:rPr lang="de-DE" sz="1400" dirty="0" smtClean="0">
                <a:solidFill>
                  <a:srgbClr val="000000"/>
                </a:solidFill>
              </a:rPr>
              <a:t>K-Mono, XGM </a:t>
            </a:r>
            <a:r>
              <a:rPr lang="de-DE" sz="1400" dirty="0">
                <a:solidFill>
                  <a:srgbClr val="000000"/>
                </a:solidFill>
              </a:rPr>
              <a:t>in XTD6, MCP, Pop-Ins </a:t>
            </a:r>
            <a:r>
              <a:rPr lang="de-DE" sz="1400" dirty="0" err="1">
                <a:solidFill>
                  <a:srgbClr val="000000"/>
                </a:solidFill>
              </a:rPr>
              <a:t>and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other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Imagers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de-DE" sz="1400" dirty="0" err="1" smtClean="0">
                <a:solidFill>
                  <a:srgbClr val="000000"/>
                </a:solidFill>
              </a:rPr>
              <a:t>Split&amp;Delay</a:t>
            </a:r>
            <a:r>
              <a:rPr lang="de-DE" sz="1400" dirty="0" smtClean="0">
                <a:solidFill>
                  <a:srgbClr val="000000"/>
                </a:solidFill>
              </a:rPr>
              <a:t> Unit </a:t>
            </a:r>
            <a:r>
              <a:rPr lang="de-DE" sz="1400" b="1" dirty="0">
                <a:solidFill>
                  <a:srgbClr val="000000"/>
                </a:solidFill>
              </a:rPr>
              <a:t>(</a:t>
            </a:r>
            <a:r>
              <a:rPr lang="de-DE" sz="1400" b="1" dirty="0" err="1">
                <a:solidFill>
                  <a:srgbClr val="000000"/>
                </a:solidFill>
              </a:rPr>
              <a:t>to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be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closed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by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smtClean="0">
                <a:solidFill>
                  <a:srgbClr val="000000"/>
                </a:solidFill>
              </a:rPr>
              <a:t>June/</a:t>
            </a:r>
            <a:r>
              <a:rPr lang="de-DE" sz="1400" b="1" dirty="0" err="1" smtClean="0">
                <a:solidFill>
                  <a:srgbClr val="000000"/>
                </a:solidFill>
              </a:rPr>
              <a:t>July</a:t>
            </a:r>
            <a:r>
              <a:rPr lang="de-DE" sz="1400" b="1" dirty="0">
                <a:solidFill>
                  <a:srgbClr val="FF0000"/>
                </a:solidFill>
              </a:rPr>
              <a:t>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</a:t>
            </a:r>
            <a:r>
              <a:rPr lang="de-DE" sz="1400" b="1" dirty="0" smtClean="0">
                <a:solidFill>
                  <a:srgbClr val="00B050"/>
                </a:solidFill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</a:rPr>
              <a:t>to</a:t>
            </a:r>
            <a:r>
              <a:rPr lang="de-DE" sz="1400" b="1" dirty="0" smtClean="0">
                <a:solidFill>
                  <a:srgbClr val="00B050"/>
                </a:solidFill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</a:rPr>
              <a:t>be</a:t>
            </a:r>
            <a:r>
              <a:rPr lang="de-DE" sz="1400" b="1" dirty="0" smtClean="0">
                <a:solidFill>
                  <a:srgbClr val="00B050"/>
                </a:solidFill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</a:rPr>
              <a:t>technically</a:t>
            </a:r>
            <a:r>
              <a:rPr lang="de-DE" sz="1400" b="1" dirty="0" smtClean="0">
                <a:solidFill>
                  <a:srgbClr val="00B050"/>
                </a:solidFill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</a:rPr>
              <a:t>commissioned</a:t>
            </a:r>
            <a:r>
              <a:rPr lang="de-DE" sz="1400" b="1" dirty="0" smtClean="0">
                <a:solidFill>
                  <a:srgbClr val="00B050"/>
                </a:solidFill>
              </a:rPr>
              <a:t> in Winter</a:t>
            </a:r>
            <a:r>
              <a:rPr lang="de-DE" sz="1400" b="1" dirty="0" smtClean="0">
                <a:solidFill>
                  <a:srgbClr val="000000"/>
                </a:solidFill>
              </a:rPr>
              <a:t>) </a:t>
            </a:r>
            <a:endParaRPr lang="de-DE" sz="1400" b="1" dirty="0">
              <a:solidFill>
                <a:srgbClr val="000000"/>
              </a:solidFill>
            </a:endParaRPr>
          </a:p>
          <a:p>
            <a:pPr lvl="1"/>
            <a:r>
              <a:rPr lang="de-DE" sz="1400" dirty="0" smtClean="0">
                <a:solidFill>
                  <a:srgbClr val="000000"/>
                </a:solidFill>
              </a:rPr>
              <a:t>MID: 	</a:t>
            </a:r>
            <a:r>
              <a:rPr lang="de-DE" sz="1400" b="1" dirty="0" smtClean="0">
                <a:solidFill>
                  <a:srgbClr val="FF0000"/>
                </a:solidFill>
              </a:rPr>
              <a:t>MID-CRL-2</a:t>
            </a:r>
            <a:r>
              <a:rPr lang="de-DE" sz="1400" dirty="0" smtClean="0">
                <a:solidFill>
                  <a:srgbClr val="000000"/>
                </a:solidFill>
              </a:rPr>
              <a:t>, </a:t>
            </a:r>
            <a:r>
              <a:rPr lang="de-DE" sz="1400" dirty="0">
                <a:solidFill>
                  <a:srgbClr val="000000"/>
                </a:solidFill>
              </a:rPr>
              <a:t>Solid </a:t>
            </a:r>
            <a:r>
              <a:rPr lang="de-DE" sz="1400" dirty="0" err="1">
                <a:solidFill>
                  <a:srgbClr val="000000"/>
                </a:solidFill>
              </a:rPr>
              <a:t>Att</a:t>
            </a:r>
            <a:r>
              <a:rPr lang="de-DE" sz="1400" dirty="0" smtClean="0">
                <a:solidFill>
                  <a:srgbClr val="000000"/>
                </a:solidFill>
              </a:rPr>
              <a:t>.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installed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,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almost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cabled</a:t>
            </a:r>
            <a:r>
              <a:rPr lang="de-DE" sz="1400" dirty="0" smtClean="0">
                <a:solidFill>
                  <a:srgbClr val="000000"/>
                </a:solidFill>
              </a:rPr>
              <a:t>, </a:t>
            </a:r>
            <a:r>
              <a:rPr lang="de-DE" sz="1400" dirty="0" err="1" smtClean="0">
                <a:solidFill>
                  <a:srgbClr val="000000"/>
                </a:solidFill>
              </a:rPr>
              <a:t>Slits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installed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,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to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be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cabled</a:t>
            </a:r>
            <a:r>
              <a:rPr lang="de-DE" sz="1400" dirty="0" smtClean="0">
                <a:solidFill>
                  <a:srgbClr val="000000"/>
                </a:solidFill>
              </a:rPr>
              <a:t>, </a:t>
            </a:r>
            <a:br>
              <a:rPr lang="de-DE" sz="1400" dirty="0" smtClean="0">
                <a:solidFill>
                  <a:srgbClr val="000000"/>
                </a:solidFill>
              </a:rPr>
            </a:br>
            <a:r>
              <a:rPr lang="de-DE" sz="1400" dirty="0" smtClean="0">
                <a:solidFill>
                  <a:srgbClr val="000000"/>
                </a:solidFill>
              </a:rPr>
              <a:t>		</a:t>
            </a:r>
            <a:r>
              <a:rPr lang="de-DE" sz="1400" dirty="0" err="1" smtClean="0">
                <a:solidFill>
                  <a:srgbClr val="000000"/>
                </a:solidFill>
              </a:rPr>
              <a:t>further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Imagers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being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assembled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,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to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be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installed</a:t>
            </a:r>
            <a:r>
              <a:rPr lang="de-DE" sz="1400" dirty="0" smtClean="0">
                <a:solidFill>
                  <a:srgbClr val="000000"/>
                </a:solidFill>
              </a:rPr>
              <a:t>, </a:t>
            </a:r>
            <a:br>
              <a:rPr lang="de-DE" sz="1400" dirty="0" smtClean="0">
                <a:solidFill>
                  <a:srgbClr val="000000"/>
                </a:solidFill>
              </a:rPr>
            </a:br>
            <a:r>
              <a:rPr lang="de-DE" sz="1400" dirty="0" smtClean="0">
                <a:solidFill>
                  <a:srgbClr val="000000"/>
                </a:solidFill>
              </a:rPr>
              <a:t>		2-bounce 111-Si-mono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 smtClean="0">
                <a:solidFill>
                  <a:srgbClr val="00B050"/>
                </a:solidFill>
              </a:rPr>
              <a:t>installed</a:t>
            </a:r>
            <a:r>
              <a:rPr lang="de-DE" sz="1400" b="1" dirty="0" smtClean="0">
                <a:solidFill>
                  <a:srgbClr val="00B050"/>
                </a:solidFill>
              </a:rPr>
              <a:t>, </a:t>
            </a:r>
            <a:r>
              <a:rPr lang="de-DE" sz="1400" b="1" dirty="0">
                <a:solidFill>
                  <a:srgbClr val="FF0000"/>
                </a:solidFill>
                <a:sym typeface="Wingdings" panose="05000000000000000000" pitchFamily="2" charset="2"/>
              </a:rPr>
              <a:t>but </a:t>
            </a:r>
            <a:r>
              <a:rPr lang="de-DE" sz="1400" b="1" dirty="0" err="1">
                <a:solidFill>
                  <a:srgbClr val="FF0000"/>
                </a:solidFill>
                <a:sym typeface="Wingdings" panose="05000000000000000000" pitchFamily="2" charset="2"/>
              </a:rPr>
              <a:t>cables</a:t>
            </a:r>
            <a:r>
              <a:rPr lang="de-DE" sz="1400" b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>
                <a:solidFill>
                  <a:srgbClr val="FF0000"/>
                </a:solidFill>
                <a:sym typeface="Wingdings" panose="05000000000000000000" pitchFamily="2" charset="2"/>
              </a:rPr>
              <a:t>and</a:t>
            </a:r>
            <a:r>
              <a:rPr lang="de-DE" sz="1400" b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>
                <a:solidFill>
                  <a:srgbClr val="FF0000"/>
                </a:solidFill>
                <a:sym typeface="Wingdings" panose="05000000000000000000" pitchFamily="2" charset="2"/>
              </a:rPr>
              <a:t>electronics</a:t>
            </a:r>
            <a:r>
              <a:rPr lang="de-DE" sz="1400" b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missing</a:t>
            </a:r>
            <a:r>
              <a:rPr lang="de-DE" sz="1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!</a:t>
            </a:r>
          </a:p>
          <a:p>
            <a:pPr lvl="1"/>
            <a:r>
              <a:rPr lang="de-DE" sz="1400" dirty="0" smtClean="0">
                <a:solidFill>
                  <a:srgbClr val="000000"/>
                </a:solidFill>
              </a:rPr>
              <a:t>HED</a:t>
            </a:r>
            <a:r>
              <a:rPr lang="de-DE" sz="1400" dirty="0">
                <a:solidFill>
                  <a:srgbClr val="000000"/>
                </a:solidFill>
              </a:rPr>
              <a:t>: </a:t>
            </a:r>
            <a:r>
              <a:rPr lang="de-DE" sz="1400" dirty="0" smtClean="0">
                <a:solidFill>
                  <a:srgbClr val="000000"/>
                </a:solidFill>
              </a:rPr>
              <a:t>	</a:t>
            </a:r>
            <a:r>
              <a:rPr lang="de-DE" sz="1400" b="1" dirty="0" smtClean="0">
                <a:solidFill>
                  <a:srgbClr val="FF0000"/>
                </a:solidFill>
              </a:rPr>
              <a:t>HED-CRL-2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installed</a:t>
            </a:r>
            <a:r>
              <a:rPr lang="de-DE" sz="1400" dirty="0" smtClean="0">
                <a:solidFill>
                  <a:srgbClr val="000000"/>
                </a:solidFill>
              </a:rPr>
              <a:t>, </a:t>
            </a:r>
            <a:r>
              <a:rPr lang="de-DE" sz="1400" dirty="0" err="1">
                <a:solidFill>
                  <a:srgbClr val="000000"/>
                </a:solidFill>
              </a:rPr>
              <a:t>further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Imagers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to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be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installed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until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July</a:t>
            </a:r>
            <a:r>
              <a:rPr lang="de-DE" sz="1400" dirty="0" smtClean="0">
                <a:solidFill>
                  <a:srgbClr val="000000"/>
                </a:solidFill>
              </a:rPr>
              <a:t>, </a:t>
            </a:r>
            <a:r>
              <a:rPr lang="de-DE" sz="1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/>
            </a:r>
            <a:br>
              <a:rPr lang="de-DE" sz="1400" b="1" dirty="0" smtClean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de-DE" sz="1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		</a:t>
            </a:r>
            <a:r>
              <a:rPr lang="de-DE" sz="1400" dirty="0" smtClean="0">
                <a:solidFill>
                  <a:srgbClr val="000000"/>
                </a:solidFill>
              </a:rPr>
              <a:t>High </a:t>
            </a:r>
            <a:r>
              <a:rPr lang="de-DE" sz="1400" dirty="0" err="1">
                <a:solidFill>
                  <a:srgbClr val="000000"/>
                </a:solidFill>
              </a:rPr>
              <a:t>resolution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monochromator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 smtClean="0">
                <a:solidFill>
                  <a:srgbClr val="00B050"/>
                </a:solidFill>
              </a:rPr>
              <a:t>arrives</a:t>
            </a:r>
            <a:r>
              <a:rPr lang="de-DE" sz="1400" b="1" dirty="0" smtClean="0">
                <a:solidFill>
                  <a:srgbClr val="00B050"/>
                </a:solidFill>
              </a:rPr>
              <a:t> </a:t>
            </a:r>
            <a:r>
              <a:rPr lang="de-DE" sz="1400" b="1" dirty="0">
                <a:solidFill>
                  <a:srgbClr val="00B050"/>
                </a:solidFill>
              </a:rPr>
              <a:t>in September, PLC &amp; </a:t>
            </a:r>
            <a:r>
              <a:rPr lang="de-DE" sz="1400" b="1" dirty="0" err="1">
                <a:solidFill>
                  <a:srgbClr val="00B050"/>
                </a:solidFill>
              </a:rPr>
              <a:t>cables</a:t>
            </a:r>
            <a:r>
              <a:rPr lang="de-DE" sz="1400" b="1" dirty="0">
                <a:solidFill>
                  <a:srgbClr val="00B050"/>
                </a:solidFill>
              </a:rPr>
              <a:t> in </a:t>
            </a:r>
            <a:r>
              <a:rPr lang="de-DE" sz="1400" b="1" dirty="0" smtClean="0">
                <a:solidFill>
                  <a:srgbClr val="00B050"/>
                </a:solidFill>
              </a:rPr>
              <a:t/>
            </a:r>
            <a:br>
              <a:rPr lang="de-DE" sz="1400" b="1" dirty="0" smtClean="0">
                <a:solidFill>
                  <a:srgbClr val="00B050"/>
                </a:solidFill>
              </a:rPr>
            </a:br>
            <a:r>
              <a:rPr lang="de-DE" sz="1400" b="1" dirty="0" smtClean="0">
                <a:solidFill>
                  <a:srgbClr val="00B050"/>
                </a:solidFill>
              </a:rPr>
              <a:t>		</a:t>
            </a:r>
            <a:r>
              <a:rPr lang="de-DE" sz="1400" b="1" dirty="0" err="1" smtClean="0">
                <a:solidFill>
                  <a:srgbClr val="00B050"/>
                </a:solidFill>
              </a:rPr>
              <a:t>production</a:t>
            </a:r>
            <a:r>
              <a:rPr lang="de-DE" sz="1400" dirty="0" smtClean="0">
                <a:solidFill>
                  <a:srgbClr val="000000"/>
                </a:solidFill>
              </a:rPr>
              <a:t>)</a:t>
            </a:r>
            <a:br>
              <a:rPr lang="de-DE" sz="1400" dirty="0" smtClean="0">
                <a:solidFill>
                  <a:srgbClr val="000000"/>
                </a:solidFill>
              </a:rPr>
            </a:br>
            <a:r>
              <a:rPr lang="de-DE" sz="1400" dirty="0">
                <a:solidFill>
                  <a:srgbClr val="000000"/>
                </a:solidFill>
              </a:rPr>
              <a:t>	</a:t>
            </a:r>
            <a:r>
              <a:rPr lang="de-DE" sz="1400" dirty="0" smtClean="0">
                <a:solidFill>
                  <a:srgbClr val="000000"/>
                </a:solidFill>
              </a:rPr>
              <a:t>	4-bounce </a:t>
            </a:r>
            <a:r>
              <a:rPr lang="de-DE" sz="1400" dirty="0" err="1">
                <a:solidFill>
                  <a:srgbClr val="000000"/>
                </a:solidFill>
              </a:rPr>
              <a:t>standard</a:t>
            </a:r>
            <a:r>
              <a:rPr lang="de-DE" sz="1400" dirty="0">
                <a:solidFill>
                  <a:srgbClr val="000000"/>
                </a:solidFill>
              </a:rPr>
              <a:t> 111-Si-mono 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installed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, </a:t>
            </a:r>
            <a:r>
              <a:rPr lang="de-DE" sz="1400" b="1" dirty="0">
                <a:solidFill>
                  <a:srgbClr val="FF0000"/>
                </a:solidFill>
                <a:sym typeface="Wingdings" panose="05000000000000000000" pitchFamily="2" charset="2"/>
              </a:rPr>
              <a:t>but </a:t>
            </a:r>
            <a:r>
              <a:rPr lang="de-DE" sz="1400" b="1" dirty="0" err="1">
                <a:solidFill>
                  <a:srgbClr val="FF0000"/>
                </a:solidFill>
                <a:sym typeface="Wingdings" panose="05000000000000000000" pitchFamily="2" charset="2"/>
              </a:rPr>
              <a:t>cables</a:t>
            </a:r>
            <a:r>
              <a:rPr lang="de-DE" sz="1400" b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>
                <a:solidFill>
                  <a:srgbClr val="FF0000"/>
                </a:solidFill>
                <a:sym typeface="Wingdings" panose="05000000000000000000" pitchFamily="2" charset="2"/>
              </a:rPr>
              <a:t>and</a:t>
            </a:r>
            <a:r>
              <a:rPr lang="de-DE" sz="1400" b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>
                <a:solidFill>
                  <a:srgbClr val="FF0000"/>
                </a:solidFill>
                <a:sym typeface="Wingdings" panose="05000000000000000000" pitchFamily="2" charset="2"/>
              </a:rPr>
              <a:t>electronics</a:t>
            </a:r>
            <a:r>
              <a:rPr lang="de-DE" sz="1400" b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>
                <a:solidFill>
                  <a:srgbClr val="FF0000"/>
                </a:solidFill>
                <a:sym typeface="Wingdings" panose="05000000000000000000" pitchFamily="2" charset="2"/>
              </a:rPr>
              <a:t>missing</a:t>
            </a:r>
            <a:r>
              <a:rPr lang="de-DE" sz="1400" b="1" smtClean="0">
                <a:solidFill>
                  <a:srgbClr val="FF0000"/>
                </a:solidFill>
                <a:sym typeface="Wingdings" panose="05000000000000000000" pitchFamily="2" charset="2"/>
              </a:rPr>
              <a:t>!</a:t>
            </a:r>
            <a:endParaRPr lang="de-DE" sz="1400" b="1" dirty="0" smtClean="0">
              <a:solidFill>
                <a:srgbClr val="FF0000"/>
              </a:solidFill>
            </a:endParaRPr>
          </a:p>
          <a:p>
            <a:r>
              <a:rPr lang="de-DE" sz="1600" b="1" dirty="0" err="1" smtClean="0">
                <a:solidFill>
                  <a:srgbClr val="000000"/>
                </a:solidFill>
              </a:rPr>
              <a:t>Simultaneous</a:t>
            </a:r>
            <a:r>
              <a:rPr lang="de-DE" sz="1600" b="1" dirty="0" smtClean="0">
                <a:solidFill>
                  <a:srgbClr val="000000"/>
                </a:solidFill>
              </a:rPr>
              <a:t> </a:t>
            </a:r>
            <a:r>
              <a:rPr lang="de-DE" sz="1600" b="1" dirty="0" err="1">
                <a:solidFill>
                  <a:srgbClr val="000000"/>
                </a:solidFill>
              </a:rPr>
              <a:t>operation</a:t>
            </a:r>
            <a:r>
              <a:rPr lang="de-DE" sz="1600" b="1" dirty="0">
                <a:solidFill>
                  <a:srgbClr val="000000"/>
                </a:solidFill>
              </a:rPr>
              <a:t> </a:t>
            </a:r>
            <a:r>
              <a:rPr lang="de-DE" sz="1600" b="1" dirty="0" err="1">
                <a:solidFill>
                  <a:srgbClr val="000000"/>
                </a:solidFill>
              </a:rPr>
              <a:t>of</a:t>
            </a:r>
            <a:r>
              <a:rPr lang="de-DE" sz="1600" b="1" dirty="0">
                <a:solidFill>
                  <a:srgbClr val="000000"/>
                </a:solidFill>
              </a:rPr>
              <a:t> SASE1+3+2: </a:t>
            </a:r>
            <a:r>
              <a:rPr lang="de-DE" sz="1600" dirty="0">
                <a:solidFill>
                  <a:srgbClr val="000000"/>
                </a:solidFill>
              </a:rPr>
              <a:t>End </a:t>
            </a:r>
            <a:r>
              <a:rPr lang="de-DE" sz="1600" dirty="0" err="1">
                <a:solidFill>
                  <a:srgbClr val="000000"/>
                </a:solidFill>
              </a:rPr>
              <a:t>of</a:t>
            </a:r>
            <a:r>
              <a:rPr lang="de-DE" sz="1600" dirty="0">
                <a:solidFill>
                  <a:srgbClr val="000000"/>
                </a:solidFill>
              </a:rPr>
              <a:t> Q2 </a:t>
            </a:r>
            <a:r>
              <a:rPr lang="de-DE" sz="1600" dirty="0" smtClean="0">
                <a:solidFill>
                  <a:srgbClr val="000000"/>
                </a:solidFill>
              </a:rPr>
              <a:t>2018 </a:t>
            </a:r>
            <a:r>
              <a:rPr lang="de-DE" sz="16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6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done</a:t>
            </a:r>
            <a:r>
              <a:rPr lang="de-DE" sz="16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(1 </a:t>
            </a:r>
            <a:r>
              <a:rPr lang="de-DE" sz="16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bunch</a:t>
            </a:r>
            <a:r>
              <a:rPr lang="de-DE" sz="16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),</a:t>
            </a:r>
            <a:br>
              <a:rPr lang="de-DE" sz="1600" b="1" dirty="0" smtClean="0">
                <a:solidFill>
                  <a:srgbClr val="00B050"/>
                </a:solidFill>
                <a:sym typeface="Wingdings" panose="05000000000000000000" pitchFamily="2" charset="2"/>
              </a:rPr>
            </a:br>
            <a:r>
              <a:rPr lang="de-DE" sz="16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collimation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DE" sz="16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of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DE" sz="16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bunches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DE" sz="16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for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SASE1 </a:t>
            </a:r>
            <a:r>
              <a:rPr lang="de-DE" sz="16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vs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SASE2 + </a:t>
            </a:r>
            <a:r>
              <a:rPr lang="de-DE" sz="16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independent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DE" sz="16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bunch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DE" sz="16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patterns</a:t>
            </a:r>
            <a:endParaRPr lang="de-DE" sz="1600" b="1" dirty="0">
              <a:solidFill>
                <a:srgbClr val="FF0000"/>
              </a:solidFill>
            </a:endParaRPr>
          </a:p>
          <a:p>
            <a:r>
              <a:rPr lang="de-DE" sz="1600" b="1" dirty="0" smtClean="0">
                <a:solidFill>
                  <a:srgbClr val="000000"/>
                </a:solidFill>
              </a:rPr>
              <a:t>First beam in XTD6: </a:t>
            </a:r>
            <a:r>
              <a:rPr lang="de-DE" sz="1600" b="1" dirty="0" smtClean="0">
                <a:solidFill>
                  <a:srgbClr val="FF0000"/>
                </a:solidFill>
              </a:rPr>
              <a:t>Goal: After 20th </a:t>
            </a:r>
            <a:r>
              <a:rPr lang="de-DE" sz="1600" b="1" dirty="0" err="1" smtClean="0">
                <a:solidFill>
                  <a:srgbClr val="FF0000"/>
                </a:solidFill>
              </a:rPr>
              <a:t>of</a:t>
            </a:r>
            <a:r>
              <a:rPr lang="de-DE" sz="1600" b="1" dirty="0" smtClean="0">
                <a:solidFill>
                  <a:srgbClr val="FF0000"/>
                </a:solidFill>
              </a:rPr>
              <a:t> </a:t>
            </a:r>
            <a:r>
              <a:rPr lang="de-DE" sz="1600" b="1" dirty="0" err="1" smtClean="0">
                <a:solidFill>
                  <a:srgbClr val="FF0000"/>
                </a:solidFill>
              </a:rPr>
              <a:t>July</a:t>
            </a:r>
            <a:endParaRPr lang="de-DE" sz="1600" b="1" dirty="0" smtClean="0">
              <a:solidFill>
                <a:srgbClr val="FF0000"/>
              </a:solidFill>
            </a:endParaRPr>
          </a:p>
          <a:p>
            <a:r>
              <a:rPr lang="de-DE" sz="1600" b="1" dirty="0" smtClean="0">
                <a:solidFill>
                  <a:srgbClr val="FF0000"/>
                </a:solidFill>
              </a:rPr>
              <a:t>Access </a:t>
            </a:r>
            <a:r>
              <a:rPr lang="de-DE" sz="1600" b="1" dirty="0" err="1" smtClean="0">
                <a:solidFill>
                  <a:srgbClr val="FF0000"/>
                </a:solidFill>
              </a:rPr>
              <a:t>times</a:t>
            </a:r>
            <a:r>
              <a:rPr lang="de-DE" sz="1600" b="1" dirty="0" smtClean="0">
                <a:solidFill>
                  <a:srgbClr val="FF0000"/>
                </a:solidFill>
              </a:rPr>
              <a:t> XTD6 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 </a:t>
            </a:r>
            <a:r>
              <a:rPr lang="de-DE" sz="16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schedule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DE" sz="16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has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DE" sz="16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to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DE" sz="16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be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DE" sz="16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clarified</a:t>
            </a:r>
            <a:r>
              <a:rPr lang="de-DE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!</a:t>
            </a:r>
            <a:endParaRPr lang="de-DE" sz="1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90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5. SASE3 </a:t>
            </a:r>
            <a:r>
              <a:rPr lang="de-DE" dirty="0" err="1"/>
              <a:t>instrument</a:t>
            </a:r>
            <a:r>
              <a:rPr lang="de-DE" dirty="0"/>
              <a:t> </a:t>
            </a:r>
            <a:r>
              <a:rPr lang="de-DE" dirty="0" err="1"/>
              <a:t>readiness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7501" y="1158240"/>
            <a:ext cx="8525558" cy="5121910"/>
          </a:xfrm>
        </p:spPr>
        <p:txBody>
          <a:bodyPr/>
          <a:lstStyle/>
          <a:p>
            <a:r>
              <a:rPr lang="de-DE" sz="1600" b="1" dirty="0">
                <a:solidFill>
                  <a:srgbClr val="000000"/>
                </a:solidFill>
              </a:rPr>
              <a:t>TGA</a:t>
            </a:r>
          </a:p>
          <a:p>
            <a:pPr lvl="1"/>
            <a:r>
              <a:rPr lang="de-DE" sz="1400" dirty="0">
                <a:solidFill>
                  <a:srgbClr val="000000"/>
                </a:solidFill>
              </a:rPr>
              <a:t>AC </a:t>
            </a:r>
            <a:r>
              <a:rPr lang="de-DE" sz="1400" dirty="0" err="1">
                <a:solidFill>
                  <a:srgbClr val="000000"/>
                </a:solidFill>
              </a:rPr>
              <a:t>ready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until</a:t>
            </a:r>
            <a:r>
              <a:rPr lang="de-DE" sz="1400" dirty="0">
                <a:solidFill>
                  <a:srgbClr val="000000"/>
                </a:solidFill>
              </a:rPr>
              <a:t> Feb. / Apr. 18, </a:t>
            </a:r>
            <a:r>
              <a:rPr lang="de-DE" sz="1400" dirty="0" err="1">
                <a:solidFill>
                  <a:srgbClr val="000000"/>
                </a:solidFill>
              </a:rPr>
              <a:t>Elec</a:t>
            </a:r>
            <a:r>
              <a:rPr lang="de-DE" sz="1400" dirty="0">
                <a:solidFill>
                  <a:srgbClr val="000000"/>
                </a:solidFill>
              </a:rPr>
              <a:t>. </a:t>
            </a:r>
            <a:r>
              <a:rPr lang="de-DE" sz="1400" dirty="0" err="1">
                <a:solidFill>
                  <a:srgbClr val="000000"/>
                </a:solidFill>
              </a:rPr>
              <a:t>ready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until</a:t>
            </a:r>
            <a:r>
              <a:rPr lang="de-DE" sz="1400" dirty="0">
                <a:solidFill>
                  <a:srgbClr val="000000"/>
                </a:solidFill>
              </a:rPr>
              <a:t> Mar. </a:t>
            </a:r>
            <a:r>
              <a:rPr lang="de-DE" sz="1400" dirty="0" smtClean="0">
                <a:solidFill>
                  <a:srgbClr val="000000"/>
                </a:solidFill>
              </a:rPr>
              <a:t>18 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 AC </a:t>
            </a:r>
            <a:r>
              <a:rPr lang="de-DE" sz="14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being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commissioned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, </a:t>
            </a:r>
            <a:r>
              <a:rPr lang="de-DE" sz="14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done</a:t>
            </a:r>
            <a:endParaRPr lang="de-DE" sz="1400" b="1" dirty="0">
              <a:solidFill>
                <a:srgbClr val="00B050"/>
              </a:solidFill>
            </a:endParaRPr>
          </a:p>
          <a:p>
            <a:pPr lvl="1"/>
            <a:r>
              <a:rPr lang="de-DE" sz="1400" dirty="0">
                <a:solidFill>
                  <a:srgbClr val="000000"/>
                </a:solidFill>
              </a:rPr>
              <a:t>IT </a:t>
            </a:r>
            <a:r>
              <a:rPr lang="de-DE" sz="1400" dirty="0" err="1">
                <a:solidFill>
                  <a:srgbClr val="000000"/>
                </a:solidFill>
              </a:rPr>
              <a:t>ready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until</a:t>
            </a:r>
            <a:r>
              <a:rPr lang="de-DE" sz="1400" dirty="0" smtClean="0">
                <a:solidFill>
                  <a:srgbClr val="000000"/>
                </a:solidFill>
              </a:rPr>
              <a:t> end </a:t>
            </a:r>
            <a:r>
              <a:rPr lang="de-DE" sz="1400" dirty="0" err="1" smtClean="0">
                <a:solidFill>
                  <a:srgbClr val="000000"/>
                </a:solidFill>
              </a:rPr>
              <a:t>of</a:t>
            </a:r>
            <a:r>
              <a:rPr lang="de-DE" sz="1400" dirty="0" smtClean="0">
                <a:solidFill>
                  <a:srgbClr val="000000"/>
                </a:solidFill>
              </a:rPr>
              <a:t> March 18 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done</a:t>
            </a:r>
            <a:endParaRPr lang="de-DE" sz="1400" b="1" dirty="0">
              <a:solidFill>
                <a:srgbClr val="00B050"/>
              </a:solidFill>
            </a:endParaRPr>
          </a:p>
          <a:p>
            <a:r>
              <a:rPr lang="de-DE" sz="1600" b="1" dirty="0" err="1">
                <a:solidFill>
                  <a:srgbClr val="000000"/>
                </a:solidFill>
              </a:rPr>
              <a:t>Beckhoff</a:t>
            </a:r>
            <a:r>
              <a:rPr lang="de-DE" sz="1600" b="1" dirty="0">
                <a:solidFill>
                  <a:srgbClr val="000000"/>
                </a:solidFill>
              </a:rPr>
              <a:t> </a:t>
            </a:r>
            <a:r>
              <a:rPr lang="de-DE" sz="1600" b="1" dirty="0" err="1">
                <a:solidFill>
                  <a:srgbClr val="000000"/>
                </a:solidFill>
              </a:rPr>
              <a:t>electronics</a:t>
            </a:r>
            <a:endParaRPr lang="de-DE" sz="1600" b="1" dirty="0">
              <a:solidFill>
                <a:srgbClr val="000000"/>
              </a:solidFill>
            </a:endParaRPr>
          </a:p>
          <a:p>
            <a:pPr lvl="1"/>
            <a:r>
              <a:rPr lang="de-DE" sz="1400" dirty="0" err="1">
                <a:solidFill>
                  <a:srgbClr val="000000"/>
                </a:solidFill>
              </a:rPr>
              <a:t>Cabling</a:t>
            </a:r>
            <a:r>
              <a:rPr lang="de-DE" sz="1400" dirty="0">
                <a:solidFill>
                  <a:srgbClr val="000000"/>
                </a:solidFill>
              </a:rPr>
              <a:t> Phase II </a:t>
            </a:r>
            <a:r>
              <a:rPr lang="de-DE" sz="1400" dirty="0" err="1">
                <a:solidFill>
                  <a:srgbClr val="000000"/>
                </a:solidFill>
              </a:rPr>
              <a:t>done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until</a:t>
            </a:r>
            <a:r>
              <a:rPr lang="de-DE" sz="1400" dirty="0">
                <a:solidFill>
                  <a:srgbClr val="000000"/>
                </a:solidFill>
              </a:rPr>
              <a:t> Jan.18 </a:t>
            </a:r>
            <a:r>
              <a:rPr lang="de-DE" sz="1400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de-DE" sz="1400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beg</a:t>
            </a:r>
            <a:r>
              <a:rPr lang="de-DE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. </a:t>
            </a:r>
            <a:r>
              <a:rPr lang="de-DE" sz="1400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of</a:t>
            </a:r>
            <a:r>
              <a:rPr lang="de-DE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 May 18 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r>
              <a:rPr lang="de-DE" sz="14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beg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. June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18 (SCS: 60% / SQS: 90%)</a:t>
            </a:r>
            <a:endParaRPr lang="de-DE" sz="1400" b="1" dirty="0">
              <a:solidFill>
                <a:srgbClr val="00B050"/>
              </a:solidFill>
            </a:endParaRPr>
          </a:p>
          <a:p>
            <a:pPr lvl="1"/>
            <a:r>
              <a:rPr lang="de-DE" sz="1400" dirty="0">
                <a:solidFill>
                  <a:srgbClr val="000000"/>
                </a:solidFill>
              </a:rPr>
              <a:t>Day 1 </a:t>
            </a:r>
            <a:r>
              <a:rPr lang="de-DE" sz="1400" dirty="0" err="1">
                <a:solidFill>
                  <a:srgbClr val="000000"/>
                </a:solidFill>
              </a:rPr>
              <a:t>hardware</a:t>
            </a:r>
            <a:r>
              <a:rPr lang="de-DE" sz="1400" dirty="0">
                <a:solidFill>
                  <a:srgbClr val="000000"/>
                </a:solidFill>
              </a:rPr>
              <a:t> BH </a:t>
            </a:r>
            <a:r>
              <a:rPr lang="de-DE" sz="1400" dirty="0" err="1">
                <a:solidFill>
                  <a:srgbClr val="000000"/>
                </a:solidFill>
              </a:rPr>
              <a:t>done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until</a:t>
            </a:r>
            <a:r>
              <a:rPr lang="de-DE" sz="1400" dirty="0">
                <a:solidFill>
                  <a:srgbClr val="000000"/>
                </a:solidFill>
              </a:rPr>
              <a:t> Feb. </a:t>
            </a:r>
            <a:r>
              <a:rPr lang="de-DE" sz="1400" dirty="0" smtClean="0">
                <a:solidFill>
                  <a:srgbClr val="000000"/>
                </a:solidFill>
              </a:rPr>
              <a:t>18 (90%)</a:t>
            </a:r>
            <a:r>
              <a:rPr lang="de-DE" sz="1400" b="1" dirty="0" smtClean="0">
                <a:solidFill>
                  <a:srgbClr val="00B050"/>
                </a:solidFill>
              </a:rPr>
              <a:t>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done</a:t>
            </a:r>
            <a:endParaRPr lang="de-DE" sz="1400" b="1" dirty="0">
              <a:solidFill>
                <a:srgbClr val="00B050"/>
              </a:solidFill>
            </a:endParaRPr>
          </a:p>
          <a:p>
            <a:pPr lvl="1"/>
            <a:r>
              <a:rPr lang="de-DE" sz="1400" dirty="0" err="1">
                <a:solidFill>
                  <a:srgbClr val="000000"/>
                </a:solidFill>
              </a:rPr>
              <a:t>Beckhoff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electronics</a:t>
            </a:r>
            <a:r>
              <a:rPr lang="de-DE" sz="1400" dirty="0">
                <a:solidFill>
                  <a:srgbClr val="000000"/>
                </a:solidFill>
              </a:rPr>
              <a:t> E2E </a:t>
            </a:r>
            <a:r>
              <a:rPr lang="de-DE" sz="1400" dirty="0" err="1">
                <a:solidFill>
                  <a:srgbClr val="000000"/>
                </a:solidFill>
              </a:rPr>
              <a:t>done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until</a:t>
            </a:r>
            <a:r>
              <a:rPr lang="de-DE" sz="1400" dirty="0">
                <a:solidFill>
                  <a:srgbClr val="000000"/>
                </a:solidFill>
              </a:rPr>
              <a:t> Jul. </a:t>
            </a:r>
            <a:r>
              <a:rPr lang="de-DE" sz="1400" dirty="0" smtClean="0">
                <a:solidFill>
                  <a:srgbClr val="000000"/>
                </a:solidFill>
              </a:rPr>
              <a:t>18 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 SCS 1st </a:t>
            </a:r>
            <a:r>
              <a:rPr lang="de-DE" sz="14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loop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up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&amp;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running</a:t>
            </a:r>
            <a:endParaRPr lang="de-DE" sz="1400" b="1" dirty="0">
              <a:solidFill>
                <a:srgbClr val="00B050"/>
              </a:solidFill>
            </a:endParaRPr>
          </a:p>
          <a:p>
            <a:r>
              <a:rPr lang="de-DE" sz="1600" b="1" dirty="0" smtClean="0">
                <a:solidFill>
                  <a:srgbClr val="000000"/>
                </a:solidFill>
              </a:rPr>
              <a:t>Instrument </a:t>
            </a:r>
            <a:r>
              <a:rPr lang="de-DE" sz="1600" b="1" dirty="0" err="1">
                <a:solidFill>
                  <a:srgbClr val="000000"/>
                </a:solidFill>
              </a:rPr>
              <a:t>installation</a:t>
            </a:r>
            <a:endParaRPr lang="de-DE" sz="1600" b="1" dirty="0">
              <a:solidFill>
                <a:srgbClr val="000000"/>
              </a:solidFill>
            </a:endParaRPr>
          </a:p>
          <a:p>
            <a:pPr lvl="1"/>
            <a:r>
              <a:rPr lang="de-DE" sz="1400" dirty="0" smtClean="0">
                <a:solidFill>
                  <a:srgbClr val="000000"/>
                </a:solidFill>
              </a:rPr>
              <a:t>Installation </a:t>
            </a:r>
            <a:r>
              <a:rPr lang="de-DE" sz="1400" dirty="0" err="1" smtClean="0">
                <a:solidFill>
                  <a:srgbClr val="000000"/>
                </a:solidFill>
              </a:rPr>
              <a:t>of</a:t>
            </a:r>
            <a:r>
              <a:rPr lang="de-DE" sz="1400" dirty="0" smtClean="0">
                <a:solidFill>
                  <a:srgbClr val="000000"/>
                </a:solidFill>
              </a:rPr>
              <a:t> large/heavy </a:t>
            </a:r>
            <a:r>
              <a:rPr lang="de-DE" sz="1400" dirty="0" err="1" smtClean="0">
                <a:solidFill>
                  <a:srgbClr val="000000"/>
                </a:solidFill>
              </a:rPr>
              <a:t>instrument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components</a:t>
            </a:r>
            <a:r>
              <a:rPr lang="de-DE" sz="1400" dirty="0" smtClean="0">
                <a:solidFill>
                  <a:srgbClr val="000000"/>
                </a:solidFill>
              </a:rPr>
              <a:t>: </a:t>
            </a:r>
            <a:r>
              <a:rPr lang="de-DE" sz="1400" dirty="0">
                <a:solidFill>
                  <a:srgbClr val="000000"/>
                </a:solidFill>
              </a:rPr>
              <a:t>Feb. – Apr. </a:t>
            </a:r>
            <a:r>
              <a:rPr lang="de-DE" sz="1400" dirty="0" smtClean="0">
                <a:solidFill>
                  <a:srgbClr val="000000"/>
                </a:solidFill>
              </a:rPr>
              <a:t>18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SQS: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LasInCoupl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. in May</a:t>
            </a:r>
          </a:p>
          <a:p>
            <a:pPr lvl="1"/>
            <a:r>
              <a:rPr lang="de-DE" sz="1400" dirty="0" smtClean="0">
                <a:solidFill>
                  <a:srgbClr val="000000"/>
                </a:solidFill>
              </a:rPr>
              <a:t>Installation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KB-systems SCS + SQS: April </a:t>
            </a:r>
            <a:r>
              <a:rPr lang="de-DE" sz="1400" dirty="0" smtClean="0">
                <a:solidFill>
                  <a:srgbClr val="000000"/>
                </a:solidFill>
              </a:rPr>
              <a:t>2018 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done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,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being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leak-tested</a:t>
            </a:r>
            <a:endParaRPr lang="de-DE" sz="1400" b="1" dirty="0">
              <a:solidFill>
                <a:srgbClr val="00B050"/>
              </a:solidFill>
            </a:endParaRPr>
          </a:p>
          <a:p>
            <a:pPr lvl="1"/>
            <a:r>
              <a:rPr lang="de-DE" sz="1400" dirty="0" smtClean="0">
                <a:solidFill>
                  <a:srgbClr val="000000"/>
                </a:solidFill>
              </a:rPr>
              <a:t>SQS: AQS-</a:t>
            </a:r>
            <a:r>
              <a:rPr lang="de-DE" sz="1400" dirty="0" err="1" smtClean="0">
                <a:solidFill>
                  <a:srgbClr val="000000"/>
                </a:solidFill>
              </a:rPr>
              <a:t>chamber</a:t>
            </a:r>
            <a:r>
              <a:rPr lang="de-DE" sz="1400" b="1" dirty="0" smtClean="0">
                <a:solidFill>
                  <a:srgbClr val="00B050"/>
                </a:solidFill>
              </a:rPr>
              <a:t>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June</a:t>
            </a:r>
            <a:endParaRPr lang="de-DE" sz="1400" b="1" dirty="0" smtClean="0">
              <a:solidFill>
                <a:srgbClr val="00B050"/>
              </a:solidFill>
            </a:endParaRPr>
          </a:p>
          <a:p>
            <a:pPr lvl="1"/>
            <a:r>
              <a:rPr lang="de-DE" sz="1400" dirty="0" smtClean="0">
                <a:solidFill>
                  <a:srgbClr val="000000"/>
                </a:solidFill>
              </a:rPr>
              <a:t>SQS: </a:t>
            </a:r>
            <a:r>
              <a:rPr lang="de-DE" sz="1400" dirty="0" err="1" smtClean="0">
                <a:solidFill>
                  <a:srgbClr val="000000"/>
                </a:solidFill>
              </a:rPr>
              <a:t>Commissioning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of</a:t>
            </a:r>
            <a:r>
              <a:rPr lang="de-DE" sz="1400" dirty="0" smtClean="0">
                <a:solidFill>
                  <a:srgbClr val="000000"/>
                </a:solidFill>
              </a:rPr>
              <a:t> SQS </a:t>
            </a:r>
            <a:r>
              <a:rPr lang="de-DE" sz="1400" dirty="0" err="1" smtClean="0">
                <a:solidFill>
                  <a:srgbClr val="000000"/>
                </a:solidFill>
              </a:rPr>
              <a:t>fiber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laser</a:t>
            </a:r>
            <a:r>
              <a:rPr lang="de-DE" sz="1400" dirty="0" smtClean="0">
                <a:solidFill>
                  <a:srgbClr val="000000"/>
                </a:solidFill>
              </a:rPr>
              <a:t> (Sep.-</a:t>
            </a:r>
            <a:r>
              <a:rPr lang="de-DE" sz="1400" dirty="0" err="1" smtClean="0">
                <a:solidFill>
                  <a:srgbClr val="000000"/>
                </a:solidFill>
              </a:rPr>
              <a:t>Oct</a:t>
            </a:r>
            <a:r>
              <a:rPr lang="de-DE" sz="1400" dirty="0" smtClean="0">
                <a:solidFill>
                  <a:srgbClr val="000000"/>
                </a:solidFill>
              </a:rPr>
              <a:t>. 2018)</a:t>
            </a:r>
          </a:p>
          <a:p>
            <a:pPr lvl="1"/>
            <a:r>
              <a:rPr lang="de-DE" sz="1400" dirty="0" smtClean="0">
                <a:solidFill>
                  <a:srgbClr val="000000"/>
                </a:solidFill>
              </a:rPr>
              <a:t>SCS: Installation, </a:t>
            </a:r>
            <a:r>
              <a:rPr lang="de-DE" sz="1400" dirty="0" err="1" smtClean="0">
                <a:solidFill>
                  <a:srgbClr val="000000"/>
                </a:solidFill>
              </a:rPr>
              <a:t>integration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and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comissioning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of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FastCCD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br>
              <a:rPr lang="de-DE" sz="1400" dirty="0" smtClean="0">
                <a:solidFill>
                  <a:srgbClr val="000000"/>
                </a:solidFill>
              </a:rPr>
            </a:br>
            <a:r>
              <a:rPr lang="de-DE" sz="1400" dirty="0" smtClean="0">
                <a:solidFill>
                  <a:srgbClr val="000000"/>
                </a:solidFill>
              </a:rPr>
              <a:t>(</a:t>
            </a:r>
            <a:r>
              <a:rPr lang="de-DE" sz="1400" dirty="0" err="1" smtClean="0">
                <a:solidFill>
                  <a:srgbClr val="000000"/>
                </a:solidFill>
              </a:rPr>
              <a:t>arrives</a:t>
            </a:r>
            <a:r>
              <a:rPr lang="de-DE" sz="1400" dirty="0" smtClean="0">
                <a:solidFill>
                  <a:srgbClr val="000000"/>
                </a:solidFill>
              </a:rPr>
              <a:t> at </a:t>
            </a:r>
            <a:r>
              <a:rPr lang="de-DE" sz="1400" dirty="0" err="1" smtClean="0">
                <a:solidFill>
                  <a:srgbClr val="000000"/>
                </a:solidFill>
              </a:rPr>
              <a:t>the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beamline</a:t>
            </a:r>
            <a:r>
              <a:rPr lang="de-DE" sz="1400" dirty="0" smtClean="0">
                <a:solidFill>
                  <a:srgbClr val="000000"/>
                </a:solidFill>
              </a:rPr>
              <a:t> in </a:t>
            </a:r>
            <a:r>
              <a:rPr lang="de-DE" sz="1400" dirty="0" err="1" smtClean="0">
                <a:solidFill>
                  <a:srgbClr val="000000"/>
                </a:solidFill>
              </a:rPr>
              <a:t>Oct</a:t>
            </a:r>
            <a:r>
              <a:rPr lang="de-DE" sz="1400" dirty="0" smtClean="0">
                <a:solidFill>
                  <a:srgbClr val="000000"/>
                </a:solidFill>
              </a:rPr>
              <a:t>. 2018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Sep. 2018</a:t>
            </a:r>
            <a:r>
              <a:rPr lang="de-DE" sz="1400" dirty="0" smtClean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ITDM: Installation / Configuration / Commissioning of </a:t>
            </a:r>
            <a:r>
              <a:rPr lang="en-US" sz="1400" dirty="0" smtClean="0">
                <a:solidFill>
                  <a:srgbClr val="000000"/>
                </a:solidFill>
              </a:rPr>
              <a:t>DAQ </a:t>
            </a:r>
            <a:r>
              <a:rPr lang="en-US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h/w available in May</a:t>
            </a:r>
            <a:endParaRPr lang="de-DE" sz="1400" b="1" dirty="0">
              <a:solidFill>
                <a:srgbClr val="00B050"/>
              </a:solidFill>
            </a:endParaRPr>
          </a:p>
          <a:p>
            <a:r>
              <a:rPr lang="de-DE" sz="1600" b="1" dirty="0" smtClean="0">
                <a:solidFill>
                  <a:srgbClr val="000000"/>
                </a:solidFill>
              </a:rPr>
              <a:t>Instrument </a:t>
            </a:r>
            <a:r>
              <a:rPr lang="de-DE" sz="1600" b="1" dirty="0" err="1">
                <a:solidFill>
                  <a:srgbClr val="000000"/>
                </a:solidFill>
              </a:rPr>
              <a:t>commissioning</a:t>
            </a:r>
            <a:r>
              <a:rPr lang="de-DE" sz="1600" b="1" dirty="0">
                <a:solidFill>
                  <a:srgbClr val="000000"/>
                </a:solidFill>
              </a:rPr>
              <a:t> </a:t>
            </a:r>
            <a:r>
              <a:rPr lang="de-DE" sz="1600" b="1" dirty="0" err="1">
                <a:solidFill>
                  <a:srgbClr val="000000"/>
                </a:solidFill>
              </a:rPr>
              <a:t>without</a:t>
            </a:r>
            <a:r>
              <a:rPr lang="de-DE" sz="1600" b="1" dirty="0">
                <a:solidFill>
                  <a:srgbClr val="000000"/>
                </a:solidFill>
              </a:rPr>
              <a:t> beam</a:t>
            </a:r>
          </a:p>
          <a:p>
            <a:pPr lvl="1"/>
            <a:r>
              <a:rPr lang="de-DE" sz="1400" dirty="0">
                <a:solidFill>
                  <a:srgbClr val="000000"/>
                </a:solidFill>
              </a:rPr>
              <a:t>Installation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Rad. </a:t>
            </a:r>
            <a:r>
              <a:rPr lang="de-DE" sz="1400" dirty="0" err="1">
                <a:solidFill>
                  <a:srgbClr val="000000"/>
                </a:solidFill>
              </a:rPr>
              <a:t>Saf</a:t>
            </a:r>
            <a:r>
              <a:rPr lang="de-DE" sz="1400" dirty="0">
                <a:solidFill>
                  <a:srgbClr val="000000"/>
                </a:solidFill>
              </a:rPr>
              <a:t>. </a:t>
            </a:r>
            <a:r>
              <a:rPr lang="de-DE" sz="1400" dirty="0" err="1">
                <a:solidFill>
                  <a:srgbClr val="000000"/>
                </a:solidFill>
              </a:rPr>
              <a:t>Interlocks</a:t>
            </a:r>
            <a:r>
              <a:rPr lang="de-DE" sz="1400" dirty="0">
                <a:solidFill>
                  <a:srgbClr val="000000"/>
                </a:solidFill>
              </a:rPr>
              <a:t> in Apr. </a:t>
            </a:r>
            <a:r>
              <a:rPr lang="de-DE" sz="1400" dirty="0" smtClean="0">
                <a:solidFill>
                  <a:srgbClr val="000000"/>
                </a:solidFill>
              </a:rPr>
              <a:t>18 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Test 20th June, TÜV 5th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of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July</a:t>
            </a:r>
            <a:endParaRPr lang="de-DE" sz="1400" b="1" dirty="0">
              <a:solidFill>
                <a:srgbClr val="00B050"/>
              </a:solidFill>
            </a:endParaRPr>
          </a:p>
          <a:p>
            <a:pPr lvl="1"/>
            <a:r>
              <a:rPr lang="de-DE" sz="1400" dirty="0">
                <a:solidFill>
                  <a:srgbClr val="000000"/>
                </a:solidFill>
              </a:rPr>
              <a:t>Installation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Laser Interlock </a:t>
            </a:r>
            <a:r>
              <a:rPr lang="de-DE" sz="1400" dirty="0" err="1">
                <a:solidFill>
                  <a:srgbClr val="000000"/>
                </a:solidFill>
              </a:rPr>
              <a:t>until</a:t>
            </a:r>
            <a:r>
              <a:rPr lang="de-DE" sz="1400" dirty="0">
                <a:solidFill>
                  <a:srgbClr val="000000"/>
                </a:solidFill>
              </a:rPr>
              <a:t> April, </a:t>
            </a:r>
            <a:r>
              <a:rPr lang="de-DE" sz="1400" dirty="0" err="1">
                <a:solidFill>
                  <a:srgbClr val="000000"/>
                </a:solidFill>
              </a:rPr>
              <a:t>commissioning</a:t>
            </a:r>
            <a:r>
              <a:rPr lang="de-DE" sz="1400" dirty="0">
                <a:solidFill>
                  <a:srgbClr val="000000"/>
                </a:solidFill>
              </a:rPr>
              <a:t> in </a:t>
            </a:r>
            <a:r>
              <a:rPr lang="de-DE" sz="1400" dirty="0" smtClean="0">
                <a:solidFill>
                  <a:srgbClr val="000000"/>
                </a:solidFill>
              </a:rPr>
              <a:t>May 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 Test </a:t>
            </a:r>
            <a:r>
              <a:rPr lang="de-DE" sz="14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of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 LI </a:t>
            </a:r>
            <a:r>
              <a:rPr lang="de-DE" sz="14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until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beg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. </a:t>
            </a:r>
            <a:r>
              <a:rPr lang="de-DE" sz="14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of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June</a:t>
            </a:r>
            <a:endParaRPr lang="de-DE" sz="1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67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6. SASE2 </a:t>
            </a:r>
            <a:r>
              <a:rPr lang="de-DE" dirty="0" err="1"/>
              <a:t>instrument</a:t>
            </a:r>
            <a:r>
              <a:rPr lang="de-DE" dirty="0"/>
              <a:t> </a:t>
            </a:r>
            <a:r>
              <a:rPr lang="de-DE" dirty="0" err="1"/>
              <a:t>readiness</a:t>
            </a:r>
            <a:r>
              <a:rPr lang="de-DE" dirty="0"/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3990" y="1108129"/>
            <a:ext cx="8723145" cy="5172021"/>
          </a:xfrm>
        </p:spPr>
        <p:txBody>
          <a:bodyPr/>
          <a:lstStyle/>
          <a:p>
            <a:r>
              <a:rPr lang="de-DE" sz="1600" b="1" dirty="0">
                <a:solidFill>
                  <a:srgbClr val="000000"/>
                </a:solidFill>
              </a:rPr>
              <a:t>TGA</a:t>
            </a:r>
          </a:p>
          <a:p>
            <a:pPr lvl="1"/>
            <a:r>
              <a:rPr lang="de-DE" sz="1400" dirty="0">
                <a:solidFill>
                  <a:srgbClr val="000000"/>
                </a:solidFill>
              </a:rPr>
              <a:t>AC </a:t>
            </a:r>
            <a:r>
              <a:rPr lang="de-DE" sz="1400" dirty="0" err="1">
                <a:solidFill>
                  <a:srgbClr val="000000"/>
                </a:solidFill>
              </a:rPr>
              <a:t>ready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until</a:t>
            </a:r>
            <a:r>
              <a:rPr lang="de-DE" sz="1400" dirty="0">
                <a:solidFill>
                  <a:srgbClr val="000000"/>
                </a:solidFill>
              </a:rPr>
              <a:t> Mar. / Apr. 18, </a:t>
            </a:r>
            <a:r>
              <a:rPr lang="de-DE" sz="1400" dirty="0" err="1">
                <a:solidFill>
                  <a:srgbClr val="000000"/>
                </a:solidFill>
              </a:rPr>
              <a:t>Electricity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ready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until</a:t>
            </a:r>
            <a:r>
              <a:rPr lang="de-DE" sz="1400" dirty="0">
                <a:solidFill>
                  <a:srgbClr val="000000"/>
                </a:solidFill>
              </a:rPr>
              <a:t> Apr. </a:t>
            </a:r>
            <a:r>
              <a:rPr lang="de-DE" sz="1400" dirty="0" smtClean="0">
                <a:solidFill>
                  <a:srgbClr val="000000"/>
                </a:solidFill>
              </a:rPr>
              <a:t>18 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delayed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until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 May 18</a:t>
            </a:r>
            <a:endParaRPr lang="de-DE" sz="1400" b="1" dirty="0">
              <a:solidFill>
                <a:srgbClr val="00B050"/>
              </a:solidFill>
            </a:endParaRPr>
          </a:p>
          <a:p>
            <a:pPr lvl="1"/>
            <a:r>
              <a:rPr lang="de-DE" sz="1400" dirty="0" smtClean="0">
                <a:solidFill>
                  <a:srgbClr val="000000"/>
                </a:solidFill>
              </a:rPr>
              <a:t>IT </a:t>
            </a:r>
            <a:r>
              <a:rPr lang="de-DE" sz="1400" dirty="0" err="1" smtClean="0">
                <a:solidFill>
                  <a:srgbClr val="000000"/>
                </a:solidFill>
              </a:rPr>
              <a:t>ready</a:t>
            </a:r>
            <a:r>
              <a:rPr lang="de-DE" sz="1400" dirty="0" smtClean="0">
                <a:solidFill>
                  <a:srgbClr val="000000"/>
                </a:solidFill>
              </a:rPr>
              <a:t> end </a:t>
            </a:r>
            <a:r>
              <a:rPr lang="de-DE" sz="1400" dirty="0" err="1" smtClean="0">
                <a:solidFill>
                  <a:srgbClr val="000000"/>
                </a:solidFill>
              </a:rPr>
              <a:t>of</a:t>
            </a:r>
            <a:r>
              <a:rPr lang="de-DE" sz="1400" dirty="0" smtClean="0">
                <a:solidFill>
                  <a:srgbClr val="000000"/>
                </a:solidFill>
              </a:rPr>
              <a:t> April 2018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end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of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May 18 (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documentation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missing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)</a:t>
            </a:r>
            <a:endParaRPr lang="de-DE" sz="1400" b="1" dirty="0">
              <a:solidFill>
                <a:srgbClr val="00B050"/>
              </a:solidFill>
            </a:endParaRPr>
          </a:p>
          <a:p>
            <a:r>
              <a:rPr lang="de-DE" sz="1600" b="1" dirty="0" err="1">
                <a:solidFill>
                  <a:srgbClr val="000000"/>
                </a:solidFill>
              </a:rPr>
              <a:t>Beckhoff</a:t>
            </a:r>
            <a:r>
              <a:rPr lang="de-DE" sz="1600" b="1" dirty="0">
                <a:solidFill>
                  <a:srgbClr val="000000"/>
                </a:solidFill>
              </a:rPr>
              <a:t> </a:t>
            </a:r>
            <a:r>
              <a:rPr lang="de-DE" sz="1600" b="1" dirty="0" err="1">
                <a:solidFill>
                  <a:srgbClr val="000000"/>
                </a:solidFill>
              </a:rPr>
              <a:t>electronics</a:t>
            </a:r>
            <a:r>
              <a:rPr lang="de-DE" sz="1600" b="1" dirty="0">
                <a:solidFill>
                  <a:srgbClr val="000000"/>
                </a:solidFill>
              </a:rPr>
              <a:t> (</a:t>
            </a:r>
            <a:r>
              <a:rPr lang="de-DE" sz="1600" b="1" dirty="0" smtClean="0">
                <a:solidFill>
                  <a:srgbClr val="000000"/>
                </a:solidFill>
              </a:rPr>
              <a:t>MID </a:t>
            </a:r>
            <a:r>
              <a:rPr lang="de-DE" sz="1600" b="1" dirty="0" err="1" smtClean="0">
                <a:solidFill>
                  <a:srgbClr val="000000"/>
                </a:solidFill>
              </a:rPr>
              <a:t>Opt</a:t>
            </a:r>
            <a:r>
              <a:rPr lang="de-DE" sz="1600" b="1" dirty="0" smtClean="0">
                <a:solidFill>
                  <a:srgbClr val="000000"/>
                </a:solidFill>
              </a:rPr>
              <a:t>. </a:t>
            </a:r>
            <a:r>
              <a:rPr lang="de-DE" sz="1600" b="1" dirty="0">
                <a:solidFill>
                  <a:srgbClr val="000000"/>
                </a:solidFill>
              </a:rPr>
              <a:t>/ HED </a:t>
            </a:r>
            <a:r>
              <a:rPr lang="de-DE" sz="1600" b="1" dirty="0" err="1">
                <a:solidFill>
                  <a:srgbClr val="000000"/>
                </a:solidFill>
              </a:rPr>
              <a:t>Opt</a:t>
            </a:r>
            <a:r>
              <a:rPr lang="de-DE" sz="1600" b="1" dirty="0">
                <a:solidFill>
                  <a:srgbClr val="000000"/>
                </a:solidFill>
              </a:rPr>
              <a:t>. / </a:t>
            </a:r>
            <a:r>
              <a:rPr lang="de-DE" sz="1600" b="1" dirty="0" smtClean="0">
                <a:solidFill>
                  <a:srgbClr val="000000"/>
                </a:solidFill>
              </a:rPr>
              <a:t>MID / </a:t>
            </a:r>
            <a:r>
              <a:rPr lang="de-DE" sz="1600" b="1" dirty="0">
                <a:solidFill>
                  <a:srgbClr val="000000"/>
                </a:solidFill>
              </a:rPr>
              <a:t>HED</a:t>
            </a:r>
            <a:r>
              <a:rPr lang="de-DE" sz="1600" b="1" dirty="0" smtClean="0">
                <a:solidFill>
                  <a:srgbClr val="000000"/>
                </a:solidFill>
              </a:rPr>
              <a:t>)</a:t>
            </a:r>
            <a:endParaRPr lang="de-DE" sz="1600" b="1" dirty="0">
              <a:solidFill>
                <a:srgbClr val="000000"/>
              </a:solidFill>
            </a:endParaRPr>
          </a:p>
          <a:p>
            <a:pPr lvl="1"/>
            <a:r>
              <a:rPr lang="de-DE" sz="1400" dirty="0" err="1">
                <a:solidFill>
                  <a:srgbClr val="000000"/>
                </a:solidFill>
              </a:rPr>
              <a:t>Cabling</a:t>
            </a:r>
            <a:r>
              <a:rPr lang="de-DE" sz="1400" dirty="0">
                <a:solidFill>
                  <a:srgbClr val="000000"/>
                </a:solidFill>
              </a:rPr>
              <a:t> Phase II </a:t>
            </a:r>
            <a:r>
              <a:rPr lang="de-DE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de-DE" sz="1400" dirty="0" err="1">
                <a:solidFill>
                  <a:srgbClr val="000000"/>
                </a:solidFill>
                <a:sym typeface="Wingdings" panose="05000000000000000000" pitchFamily="2" charset="2"/>
              </a:rPr>
              <a:t>July</a:t>
            </a:r>
            <a:r>
              <a:rPr lang="de-DE" sz="1400" dirty="0">
                <a:solidFill>
                  <a:srgbClr val="000000"/>
                </a:solidFill>
                <a:sym typeface="Wingdings" panose="05000000000000000000" pitchFamily="2" charset="2"/>
              </a:rPr>
              <a:t> / </a:t>
            </a:r>
            <a:r>
              <a:rPr lang="de-DE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Sep / </a:t>
            </a:r>
            <a:r>
              <a:rPr lang="de-DE" sz="1400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mid</a:t>
            </a:r>
            <a:r>
              <a:rPr lang="de-DE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. Aug / </a:t>
            </a:r>
            <a:r>
              <a:rPr lang="de-DE" sz="1400" dirty="0">
                <a:solidFill>
                  <a:srgbClr val="000000"/>
                </a:solidFill>
                <a:sym typeface="Wingdings" panose="05000000000000000000" pitchFamily="2" charset="2"/>
              </a:rPr>
              <a:t>Q1 </a:t>
            </a:r>
            <a:r>
              <a:rPr lang="de-DE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19 </a:t>
            </a:r>
            <a:r>
              <a:rPr lang="de-DE" sz="1400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r>
              <a:rPr lang="de-DE" sz="1400" dirty="0" err="1">
                <a:solidFill>
                  <a:srgbClr val="00B050"/>
                </a:solidFill>
                <a:sym typeface="Wingdings" panose="05000000000000000000" pitchFamily="2" charset="2"/>
              </a:rPr>
              <a:t>July</a:t>
            </a:r>
            <a:r>
              <a:rPr lang="de-DE" sz="1400" dirty="0">
                <a:solidFill>
                  <a:srgbClr val="00B050"/>
                </a:solidFill>
                <a:sym typeface="Wingdings" panose="05000000000000000000" pitchFamily="2" charset="2"/>
              </a:rPr>
              <a:t> / </a:t>
            </a:r>
            <a:r>
              <a:rPr lang="de-DE" sz="1400" dirty="0" smtClean="0">
                <a:solidFill>
                  <a:srgbClr val="00B050"/>
                </a:solidFill>
                <a:sym typeface="Wingdings" panose="05000000000000000000" pitchFamily="2" charset="2"/>
              </a:rPr>
              <a:t>Sep. </a:t>
            </a:r>
            <a:r>
              <a:rPr lang="de-DE" sz="1400" dirty="0">
                <a:solidFill>
                  <a:srgbClr val="00B050"/>
                </a:solidFill>
                <a:sym typeface="Wingdings" panose="05000000000000000000" pitchFamily="2" charset="2"/>
              </a:rPr>
              <a:t>/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Nov. / March 19</a:t>
            </a:r>
            <a:endParaRPr lang="de-DE" sz="1400" dirty="0">
              <a:solidFill>
                <a:srgbClr val="000000"/>
              </a:solidFill>
            </a:endParaRPr>
          </a:p>
          <a:p>
            <a:pPr lvl="1"/>
            <a:r>
              <a:rPr lang="de-DE" sz="1400" dirty="0">
                <a:solidFill>
                  <a:srgbClr val="000000"/>
                </a:solidFill>
              </a:rPr>
              <a:t>Day 1 </a:t>
            </a:r>
            <a:r>
              <a:rPr lang="de-DE" sz="1400" dirty="0" err="1">
                <a:solidFill>
                  <a:srgbClr val="000000"/>
                </a:solidFill>
              </a:rPr>
              <a:t>hardware</a:t>
            </a:r>
            <a:r>
              <a:rPr lang="de-DE" sz="1400" dirty="0">
                <a:solidFill>
                  <a:srgbClr val="000000"/>
                </a:solidFill>
              </a:rPr>
              <a:t> BH </a:t>
            </a:r>
            <a:r>
              <a:rPr lang="de-DE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June / </a:t>
            </a:r>
            <a:r>
              <a:rPr lang="de-DE" sz="1400" dirty="0">
                <a:solidFill>
                  <a:srgbClr val="000000"/>
                </a:solidFill>
                <a:sym typeface="Wingdings" panose="05000000000000000000" pitchFamily="2" charset="2"/>
              </a:rPr>
              <a:t>Aug. / </a:t>
            </a:r>
            <a:r>
              <a:rPr lang="de-DE" sz="1400" dirty="0" err="1">
                <a:solidFill>
                  <a:srgbClr val="000000"/>
                </a:solidFill>
                <a:sym typeface="Wingdings" panose="05000000000000000000" pitchFamily="2" charset="2"/>
              </a:rPr>
              <a:t>July</a:t>
            </a:r>
            <a:r>
              <a:rPr lang="de-DE" sz="1400" dirty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de-DE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/ Q4 </a:t>
            </a:r>
            <a:r>
              <a:rPr lang="de-DE" sz="1400" dirty="0">
                <a:solidFill>
                  <a:srgbClr val="000000"/>
                </a:solidFill>
                <a:sym typeface="Wingdings" panose="05000000000000000000" pitchFamily="2" charset="2"/>
              </a:rPr>
              <a:t>18 </a:t>
            </a:r>
            <a:r>
              <a:rPr lang="de-DE" sz="1400" dirty="0">
                <a:solidFill>
                  <a:srgbClr val="00B050"/>
                </a:solidFill>
                <a:sym typeface="Wingdings" panose="05000000000000000000" pitchFamily="2" charset="2"/>
              </a:rPr>
              <a:t> June /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July</a:t>
            </a:r>
            <a:r>
              <a:rPr lang="de-DE" sz="1400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dirty="0">
                <a:solidFill>
                  <a:srgbClr val="00B050"/>
                </a:solidFill>
                <a:sym typeface="Wingdings" panose="05000000000000000000" pitchFamily="2" charset="2"/>
              </a:rPr>
              <a:t>/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June /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Oct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.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18 </a:t>
            </a:r>
          </a:p>
          <a:p>
            <a:pPr lvl="1"/>
            <a:r>
              <a:rPr lang="de-DE" sz="1400" dirty="0" err="1" smtClean="0">
                <a:solidFill>
                  <a:srgbClr val="000000"/>
                </a:solidFill>
              </a:rPr>
              <a:t>Beckhoff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electronics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smtClean="0">
                <a:solidFill>
                  <a:srgbClr val="000000"/>
                </a:solidFill>
              </a:rPr>
              <a:t>E2E </a:t>
            </a:r>
            <a:r>
              <a:rPr lang="de-DE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Sep. / </a:t>
            </a:r>
            <a:r>
              <a:rPr lang="de-DE" sz="1400" dirty="0">
                <a:solidFill>
                  <a:srgbClr val="000000"/>
                </a:solidFill>
                <a:sym typeface="Wingdings" panose="05000000000000000000" pitchFamily="2" charset="2"/>
              </a:rPr>
              <a:t>Q4 18 / </a:t>
            </a:r>
            <a:r>
              <a:rPr lang="de-DE" sz="1400" dirty="0" err="1">
                <a:solidFill>
                  <a:srgbClr val="000000"/>
                </a:solidFill>
                <a:sym typeface="Wingdings" panose="05000000000000000000" pitchFamily="2" charset="2"/>
              </a:rPr>
              <a:t>Oct</a:t>
            </a:r>
            <a:r>
              <a:rPr lang="de-DE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.</a:t>
            </a:r>
            <a:r>
              <a:rPr lang="de-DE" sz="1400" dirty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de-DE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/ </a:t>
            </a:r>
            <a:r>
              <a:rPr lang="de-DE" sz="1400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first</a:t>
            </a:r>
            <a:r>
              <a:rPr lang="de-DE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 half 2019 </a:t>
            </a:r>
            <a:r>
              <a:rPr lang="de-DE" sz="1400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r>
              <a:rPr lang="de-DE" sz="1400" dirty="0">
                <a:solidFill>
                  <a:srgbClr val="00B050"/>
                </a:solidFill>
                <a:sym typeface="Wingdings" panose="05000000000000000000" pitchFamily="2" charset="2"/>
              </a:rPr>
              <a:t>Sep. / </a:t>
            </a:r>
            <a:r>
              <a:rPr lang="de-DE" sz="1400" dirty="0" err="1">
                <a:solidFill>
                  <a:srgbClr val="00B050"/>
                </a:solidFill>
                <a:sym typeface="Wingdings" panose="05000000000000000000" pitchFamily="2" charset="2"/>
              </a:rPr>
              <a:t>Oct</a:t>
            </a:r>
            <a:r>
              <a:rPr lang="de-DE" sz="1400" dirty="0">
                <a:solidFill>
                  <a:srgbClr val="00B050"/>
                </a:solidFill>
                <a:sym typeface="Wingdings" panose="05000000000000000000" pitchFamily="2" charset="2"/>
              </a:rPr>
              <a:t>. /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dirty="0" smtClean="0">
                <a:solidFill>
                  <a:srgbClr val="00B050"/>
                </a:solidFill>
                <a:sym typeface="Wingdings" panose="05000000000000000000" pitchFamily="2" charset="2"/>
              </a:rPr>
              <a:t>Q4 </a:t>
            </a:r>
            <a:r>
              <a:rPr lang="de-DE" sz="1400" dirty="0">
                <a:solidFill>
                  <a:srgbClr val="00B050"/>
                </a:solidFill>
                <a:sym typeface="Wingdings" panose="05000000000000000000" pitchFamily="2" charset="2"/>
              </a:rPr>
              <a:t>18 /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Q2 2019 </a:t>
            </a:r>
            <a:endParaRPr lang="de-DE" sz="1400" b="1" dirty="0">
              <a:solidFill>
                <a:srgbClr val="00B050"/>
              </a:solidFill>
            </a:endParaRPr>
          </a:p>
          <a:p>
            <a:r>
              <a:rPr lang="de-DE" sz="1600" b="1" dirty="0" smtClean="0">
                <a:solidFill>
                  <a:srgbClr val="000000"/>
                </a:solidFill>
              </a:rPr>
              <a:t>Instrument </a:t>
            </a:r>
            <a:r>
              <a:rPr lang="de-DE" sz="1600" b="1" dirty="0" err="1">
                <a:solidFill>
                  <a:srgbClr val="000000"/>
                </a:solidFill>
              </a:rPr>
              <a:t>installation</a:t>
            </a:r>
            <a:endParaRPr lang="de-DE" sz="1600" b="1" dirty="0">
              <a:solidFill>
                <a:srgbClr val="000000"/>
              </a:solidFill>
            </a:endParaRPr>
          </a:p>
          <a:p>
            <a:pPr lvl="1"/>
            <a:r>
              <a:rPr lang="de-DE" sz="1400" dirty="0">
                <a:solidFill>
                  <a:srgbClr val="000000"/>
                </a:solidFill>
              </a:rPr>
              <a:t>Installation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large/heavy </a:t>
            </a:r>
            <a:r>
              <a:rPr lang="de-DE" sz="1400" dirty="0" err="1">
                <a:solidFill>
                  <a:srgbClr val="000000"/>
                </a:solidFill>
              </a:rPr>
              <a:t>instrument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components</a:t>
            </a:r>
            <a:r>
              <a:rPr lang="de-DE" sz="1400" dirty="0">
                <a:solidFill>
                  <a:srgbClr val="000000"/>
                </a:solidFill>
              </a:rPr>
              <a:t>: </a:t>
            </a:r>
            <a:r>
              <a:rPr lang="de-DE" sz="1400" dirty="0" smtClean="0">
                <a:solidFill>
                  <a:srgbClr val="000000"/>
                </a:solidFill>
              </a:rPr>
              <a:t>Q4 </a:t>
            </a:r>
            <a:r>
              <a:rPr lang="de-DE" sz="1400" dirty="0">
                <a:solidFill>
                  <a:srgbClr val="000000"/>
                </a:solidFill>
              </a:rPr>
              <a:t>2017 - Q1 </a:t>
            </a:r>
            <a:r>
              <a:rPr lang="de-DE" sz="1400" dirty="0" smtClean="0">
                <a:solidFill>
                  <a:srgbClr val="000000"/>
                </a:solidFill>
              </a:rPr>
              <a:t>2018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 - Q2 / Q4 2018 (MID / HED)</a:t>
            </a:r>
            <a:endParaRPr lang="de-DE" sz="1400" b="1" dirty="0">
              <a:solidFill>
                <a:srgbClr val="00B050"/>
              </a:solidFill>
            </a:endParaRPr>
          </a:p>
          <a:p>
            <a:pPr lvl="1"/>
            <a:r>
              <a:rPr lang="de-DE" sz="1400" dirty="0" smtClean="0">
                <a:solidFill>
                  <a:srgbClr val="000000"/>
                </a:solidFill>
              </a:rPr>
              <a:t>MID: AGIPD </a:t>
            </a:r>
            <a:r>
              <a:rPr lang="de-DE" sz="1400" dirty="0" err="1">
                <a:solidFill>
                  <a:srgbClr val="000000"/>
                </a:solidFill>
              </a:rPr>
              <a:t>ready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for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installation</a:t>
            </a:r>
            <a:r>
              <a:rPr lang="de-DE" sz="1400" dirty="0">
                <a:solidFill>
                  <a:srgbClr val="000000"/>
                </a:solidFill>
              </a:rPr>
              <a:t> in Feb. 18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cabling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done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, AGIPD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delivery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in May 2018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to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HERA,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or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directly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to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MID (different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cables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, power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supplies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,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closer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access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…)???</a:t>
            </a:r>
            <a:b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</a:b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common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goal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to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have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AGIPD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up&amp;running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in Nov. &amp;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take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1st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diffraction</a:t>
            </a:r>
            <a:endParaRPr lang="de-DE" sz="1400" b="1" dirty="0" smtClean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lvl="1"/>
            <a:r>
              <a:rPr lang="de-DE" sz="1400" dirty="0" smtClean="0">
                <a:solidFill>
                  <a:srgbClr val="000000"/>
                </a:solidFill>
              </a:rPr>
              <a:t>HED</a:t>
            </a:r>
            <a:r>
              <a:rPr lang="de-DE" sz="1400" dirty="0">
                <a:solidFill>
                  <a:srgbClr val="000000"/>
                </a:solidFill>
              </a:rPr>
              <a:t>: Integration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smtClean="0">
                <a:solidFill>
                  <a:srgbClr val="000000"/>
                </a:solidFill>
              </a:rPr>
              <a:t>Jungfrau-/ </a:t>
            </a:r>
            <a:r>
              <a:rPr lang="de-DE" sz="1400" dirty="0" err="1" smtClean="0">
                <a:solidFill>
                  <a:srgbClr val="000000"/>
                </a:solidFill>
              </a:rPr>
              <a:t>ePIX-detectors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to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be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delivered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, FAT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passed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/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passed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SAT</a:t>
            </a:r>
            <a:endParaRPr lang="de-DE" sz="1400" b="1" dirty="0" smtClean="0">
              <a:solidFill>
                <a:srgbClr val="00B050"/>
              </a:solidFill>
            </a:endParaRP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ITDM: Installation / Configuration / Commissioning of DAQ </a:t>
            </a:r>
            <a:endParaRPr lang="de-DE" sz="1400" dirty="0">
              <a:solidFill>
                <a:srgbClr val="000000"/>
              </a:solidFill>
            </a:endParaRPr>
          </a:p>
          <a:p>
            <a:r>
              <a:rPr lang="de-DE" sz="1600" b="1" dirty="0" smtClean="0">
                <a:solidFill>
                  <a:srgbClr val="000000"/>
                </a:solidFill>
              </a:rPr>
              <a:t>Instrument </a:t>
            </a:r>
            <a:r>
              <a:rPr lang="de-DE" sz="1600" b="1" dirty="0" err="1">
                <a:solidFill>
                  <a:srgbClr val="000000"/>
                </a:solidFill>
              </a:rPr>
              <a:t>commissioning</a:t>
            </a:r>
            <a:r>
              <a:rPr lang="de-DE" sz="1600" b="1" dirty="0">
                <a:solidFill>
                  <a:srgbClr val="000000"/>
                </a:solidFill>
              </a:rPr>
              <a:t> </a:t>
            </a:r>
            <a:r>
              <a:rPr lang="de-DE" sz="1600" b="1" dirty="0" err="1">
                <a:solidFill>
                  <a:srgbClr val="000000"/>
                </a:solidFill>
              </a:rPr>
              <a:t>without</a:t>
            </a:r>
            <a:r>
              <a:rPr lang="de-DE" sz="1600" b="1" dirty="0">
                <a:solidFill>
                  <a:srgbClr val="000000"/>
                </a:solidFill>
              </a:rPr>
              <a:t> beam</a:t>
            </a:r>
          </a:p>
          <a:p>
            <a:pPr lvl="1"/>
            <a:r>
              <a:rPr lang="de-DE" sz="1400" dirty="0">
                <a:solidFill>
                  <a:srgbClr val="000000"/>
                </a:solidFill>
              </a:rPr>
              <a:t>Installation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Rad. </a:t>
            </a:r>
            <a:r>
              <a:rPr lang="de-DE" sz="1400" dirty="0" err="1">
                <a:solidFill>
                  <a:srgbClr val="000000"/>
                </a:solidFill>
              </a:rPr>
              <a:t>Saf</a:t>
            </a:r>
            <a:r>
              <a:rPr lang="de-DE" sz="1400" dirty="0">
                <a:solidFill>
                  <a:srgbClr val="000000"/>
                </a:solidFill>
              </a:rPr>
              <a:t>. </a:t>
            </a:r>
            <a:r>
              <a:rPr lang="de-DE" sz="1400" dirty="0" err="1">
                <a:solidFill>
                  <a:srgbClr val="000000"/>
                </a:solidFill>
              </a:rPr>
              <a:t>Interlocks</a:t>
            </a:r>
            <a:r>
              <a:rPr lang="de-DE" sz="1400" dirty="0">
                <a:solidFill>
                  <a:srgbClr val="000000"/>
                </a:solidFill>
              </a:rPr>
              <a:t> in </a:t>
            </a:r>
            <a:r>
              <a:rPr lang="de-DE" sz="1400" dirty="0" err="1">
                <a:solidFill>
                  <a:srgbClr val="000000"/>
                </a:solidFill>
              </a:rPr>
              <a:t>July</a:t>
            </a:r>
            <a:r>
              <a:rPr lang="de-DE" sz="1400" dirty="0">
                <a:solidFill>
                  <a:srgbClr val="000000"/>
                </a:solidFill>
              </a:rPr>
              <a:t> 18</a:t>
            </a:r>
          </a:p>
          <a:p>
            <a:pPr lvl="1"/>
            <a:r>
              <a:rPr lang="de-DE" sz="1400" dirty="0">
                <a:solidFill>
                  <a:srgbClr val="000000"/>
                </a:solidFill>
              </a:rPr>
              <a:t>Installation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Laser </a:t>
            </a:r>
            <a:r>
              <a:rPr lang="de-DE" sz="1400" dirty="0" err="1" smtClean="0">
                <a:solidFill>
                  <a:srgbClr val="000000"/>
                </a:solidFill>
              </a:rPr>
              <a:t>Interl</a:t>
            </a:r>
            <a:r>
              <a:rPr lang="de-DE" sz="1400" dirty="0" smtClean="0">
                <a:solidFill>
                  <a:srgbClr val="000000"/>
                </a:solidFill>
              </a:rPr>
              <a:t>. in </a:t>
            </a:r>
            <a:r>
              <a:rPr lang="de-DE" sz="1400" dirty="0">
                <a:solidFill>
                  <a:srgbClr val="000000"/>
                </a:solidFill>
              </a:rPr>
              <a:t>Mar.-Apr., </a:t>
            </a:r>
            <a:r>
              <a:rPr lang="de-DE" sz="1400" dirty="0" err="1" smtClean="0">
                <a:solidFill>
                  <a:srgbClr val="000000"/>
                </a:solidFill>
              </a:rPr>
              <a:t>commissioning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>
                <a:solidFill>
                  <a:srgbClr val="000000"/>
                </a:solidFill>
              </a:rPr>
              <a:t>in </a:t>
            </a:r>
            <a:r>
              <a:rPr lang="de-DE" sz="1400" dirty="0" smtClean="0">
                <a:solidFill>
                  <a:srgbClr val="000000"/>
                </a:solidFill>
              </a:rPr>
              <a:t>May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mobile LI 11.5., LI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earliest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in August</a:t>
            </a:r>
          </a:p>
          <a:p>
            <a:r>
              <a:rPr lang="de-DE" sz="1400" b="1" dirty="0">
                <a:solidFill>
                  <a:srgbClr val="FF0000"/>
                </a:solidFill>
              </a:rPr>
              <a:t>Start </a:t>
            </a:r>
            <a:r>
              <a:rPr lang="de-DE" sz="1400" b="1" dirty="0" err="1">
                <a:solidFill>
                  <a:srgbClr val="FF0000"/>
                </a:solidFill>
              </a:rPr>
              <a:t>of</a:t>
            </a:r>
            <a:r>
              <a:rPr lang="de-DE" sz="1400" b="1" dirty="0">
                <a:solidFill>
                  <a:srgbClr val="FF0000"/>
                </a:solidFill>
              </a:rPr>
              <a:t> beam </a:t>
            </a:r>
            <a:r>
              <a:rPr lang="de-DE" sz="1400" b="1" dirty="0" err="1">
                <a:solidFill>
                  <a:srgbClr val="FF0000"/>
                </a:solidFill>
              </a:rPr>
              <a:t>delivery</a:t>
            </a:r>
            <a:r>
              <a:rPr lang="de-DE" sz="1400" b="1" dirty="0">
                <a:solidFill>
                  <a:srgbClr val="FF0000"/>
                </a:solidFill>
              </a:rPr>
              <a:t> </a:t>
            </a:r>
            <a:r>
              <a:rPr lang="de-DE" sz="1400" b="1" dirty="0" err="1">
                <a:solidFill>
                  <a:srgbClr val="FF0000"/>
                </a:solidFill>
              </a:rPr>
              <a:t>for</a:t>
            </a:r>
            <a:r>
              <a:rPr lang="de-DE" sz="1400" b="1" dirty="0">
                <a:solidFill>
                  <a:srgbClr val="FF0000"/>
                </a:solidFill>
              </a:rPr>
              <a:t> </a:t>
            </a:r>
            <a:r>
              <a:rPr lang="de-DE" sz="1400" b="1" dirty="0" err="1">
                <a:solidFill>
                  <a:srgbClr val="FF0000"/>
                </a:solidFill>
              </a:rPr>
              <a:t>instrument</a:t>
            </a:r>
            <a:r>
              <a:rPr lang="de-DE" sz="1400" b="1" dirty="0">
                <a:solidFill>
                  <a:srgbClr val="FF0000"/>
                </a:solidFill>
              </a:rPr>
              <a:t> </a:t>
            </a:r>
            <a:r>
              <a:rPr lang="de-DE" sz="1400" b="1" dirty="0" err="1">
                <a:solidFill>
                  <a:srgbClr val="FF0000"/>
                </a:solidFill>
              </a:rPr>
              <a:t>commissioning</a:t>
            </a:r>
            <a:r>
              <a:rPr lang="de-DE" sz="1400" b="1" dirty="0">
                <a:solidFill>
                  <a:srgbClr val="FF0000"/>
                </a:solidFill>
              </a:rPr>
              <a:t> </a:t>
            </a:r>
            <a:r>
              <a:rPr lang="de-DE" sz="1400" b="1" dirty="0" err="1">
                <a:solidFill>
                  <a:srgbClr val="FF0000"/>
                </a:solidFill>
              </a:rPr>
              <a:t>possibly</a:t>
            </a:r>
            <a:r>
              <a:rPr lang="de-DE" sz="1400" b="1" dirty="0">
                <a:solidFill>
                  <a:srgbClr val="FF0000"/>
                </a:solidFill>
              </a:rPr>
              <a:t> in November (</a:t>
            </a:r>
            <a:r>
              <a:rPr lang="de-DE" sz="1400" b="1" dirty="0" err="1">
                <a:solidFill>
                  <a:srgbClr val="FF0000"/>
                </a:solidFill>
              </a:rPr>
              <a:t>Exp</a:t>
            </a:r>
            <a:r>
              <a:rPr lang="de-DE" sz="1400" b="1" dirty="0">
                <a:solidFill>
                  <a:srgbClr val="FF0000"/>
                </a:solidFill>
              </a:rPr>
              <a:t>), in parallel </a:t>
            </a:r>
            <a:r>
              <a:rPr lang="de-DE" sz="1400" b="1" dirty="0" err="1">
                <a:solidFill>
                  <a:srgbClr val="FF0000"/>
                </a:solidFill>
              </a:rPr>
              <a:t>to</a:t>
            </a:r>
            <a:r>
              <a:rPr lang="de-DE" sz="1400" b="1" dirty="0">
                <a:solidFill>
                  <a:srgbClr val="FF0000"/>
                </a:solidFill>
              </a:rPr>
              <a:t> SASE3 </a:t>
            </a:r>
            <a:r>
              <a:rPr lang="de-DE" sz="1400" b="1" dirty="0" err="1">
                <a:solidFill>
                  <a:srgbClr val="FF0000"/>
                </a:solidFill>
              </a:rPr>
              <a:t>user</a:t>
            </a:r>
            <a:r>
              <a:rPr lang="de-DE" sz="1400" b="1" dirty="0">
                <a:solidFill>
                  <a:srgbClr val="FF0000"/>
                </a:solidFill>
              </a:rPr>
              <a:t> </a:t>
            </a:r>
            <a:r>
              <a:rPr lang="de-DE" sz="1400" b="1" dirty="0" err="1">
                <a:solidFill>
                  <a:srgbClr val="FF0000"/>
                </a:solidFill>
              </a:rPr>
              <a:t>operation</a:t>
            </a:r>
            <a:endParaRPr lang="de-DE" sz="1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sz="14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88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7. SASE1 </a:t>
            </a:r>
            <a:r>
              <a:rPr lang="de-DE" dirty="0" err="1"/>
              <a:t>tunnel</a:t>
            </a:r>
            <a:r>
              <a:rPr lang="de-DE" dirty="0"/>
              <a:t> &amp; </a:t>
            </a:r>
            <a:r>
              <a:rPr lang="de-DE" dirty="0" err="1"/>
              <a:t>instrument</a:t>
            </a:r>
            <a:r>
              <a:rPr lang="de-DE" dirty="0"/>
              <a:t> </a:t>
            </a:r>
            <a:r>
              <a:rPr lang="de-DE" dirty="0" err="1"/>
              <a:t>completion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74750"/>
            <a:ext cx="8415572" cy="5105400"/>
          </a:xfrm>
        </p:spPr>
        <p:txBody>
          <a:bodyPr/>
          <a:lstStyle/>
          <a:p>
            <a:r>
              <a:rPr lang="de-DE" sz="1600" b="1" dirty="0">
                <a:solidFill>
                  <a:srgbClr val="000000"/>
                </a:solidFill>
              </a:rPr>
              <a:t>Tunnel:</a:t>
            </a:r>
          </a:p>
          <a:p>
            <a:pPr lvl="1"/>
            <a:r>
              <a:rPr lang="de-DE" sz="1400" dirty="0" err="1">
                <a:solidFill>
                  <a:srgbClr val="000000"/>
                </a:solidFill>
              </a:rPr>
              <a:t>HiRex</a:t>
            </a:r>
            <a:r>
              <a:rPr lang="de-DE" sz="1400" dirty="0">
                <a:solidFill>
                  <a:srgbClr val="000000"/>
                </a:solidFill>
              </a:rPr>
              <a:t>: </a:t>
            </a:r>
            <a:r>
              <a:rPr lang="de-DE" sz="1400" b="1" dirty="0">
                <a:solidFill>
                  <a:srgbClr val="000000"/>
                </a:solidFill>
              </a:rPr>
              <a:t>Gotthard </a:t>
            </a:r>
            <a:r>
              <a:rPr lang="de-DE" sz="1400" b="1" dirty="0" smtClean="0">
                <a:solidFill>
                  <a:srgbClr val="000000"/>
                </a:solidFill>
              </a:rPr>
              <a:t>v2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>
                <a:solidFill>
                  <a:srgbClr val="000000"/>
                </a:solidFill>
              </a:rPr>
              <a:t>– 25 </a:t>
            </a:r>
            <a:r>
              <a:rPr lang="de-DE" sz="1400" dirty="0" err="1">
                <a:solidFill>
                  <a:srgbClr val="000000"/>
                </a:solidFill>
              </a:rPr>
              <a:t>required</a:t>
            </a:r>
            <a:r>
              <a:rPr lang="de-DE" sz="1400" dirty="0">
                <a:solidFill>
                  <a:srgbClr val="000000"/>
                </a:solidFill>
              </a:rPr>
              <a:t> for </a:t>
            </a:r>
            <a:r>
              <a:rPr lang="de-DE" sz="1400" dirty="0" err="1">
                <a:solidFill>
                  <a:srgbClr val="000000"/>
                </a:solidFill>
              </a:rPr>
              <a:t>resolution</a:t>
            </a:r>
            <a:r>
              <a:rPr lang="de-DE" sz="1400" dirty="0">
                <a:solidFill>
                  <a:srgbClr val="000000"/>
                </a:solidFill>
              </a:rPr>
              <a:t> / MHz rate DAQ (shot2shot </a:t>
            </a:r>
            <a:r>
              <a:rPr lang="de-DE" sz="1400" dirty="0" err="1">
                <a:solidFill>
                  <a:srgbClr val="000000"/>
                </a:solidFill>
              </a:rPr>
              <a:t>spectra</a:t>
            </a:r>
            <a:r>
              <a:rPr lang="de-DE" sz="1400" dirty="0" smtClean="0">
                <a:solidFill>
                  <a:srgbClr val="000000"/>
                </a:solidFill>
              </a:rPr>
              <a:t>!)… (</a:t>
            </a:r>
            <a:r>
              <a:rPr lang="de-DE" sz="1400" dirty="0" err="1" smtClean="0">
                <a:solidFill>
                  <a:srgbClr val="000000"/>
                </a:solidFill>
              </a:rPr>
              <a:t>to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arrive</a:t>
            </a:r>
            <a:r>
              <a:rPr lang="de-DE" sz="1400" dirty="0" smtClean="0">
                <a:solidFill>
                  <a:srgbClr val="000000"/>
                </a:solidFill>
              </a:rPr>
              <a:t> in </a:t>
            </a:r>
            <a:r>
              <a:rPr lang="de-DE" sz="1400" dirty="0" err="1" smtClean="0">
                <a:solidFill>
                  <a:srgbClr val="000000"/>
                </a:solidFill>
              </a:rPr>
              <a:t>earliest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July</a:t>
            </a:r>
            <a:r>
              <a:rPr lang="de-DE" sz="1400" dirty="0" smtClean="0">
                <a:solidFill>
                  <a:srgbClr val="000000"/>
                </a:solidFill>
              </a:rPr>
              <a:t> 2018)</a:t>
            </a:r>
            <a:endParaRPr lang="de-DE" sz="1400" dirty="0">
              <a:solidFill>
                <a:srgbClr val="000000"/>
              </a:solidFill>
            </a:endParaRPr>
          </a:p>
          <a:p>
            <a:pPr lvl="1"/>
            <a:r>
              <a:rPr lang="de-DE" sz="1400" b="1" dirty="0">
                <a:solidFill>
                  <a:srgbClr val="000000"/>
                </a:solidFill>
              </a:rPr>
              <a:t>Upgrade </a:t>
            </a:r>
            <a:r>
              <a:rPr lang="de-DE" sz="1400" b="1" dirty="0" err="1">
                <a:solidFill>
                  <a:srgbClr val="000000"/>
                </a:solidFill>
              </a:rPr>
              <a:t>to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gated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imager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dirty="0">
                <a:solidFill>
                  <a:srgbClr val="000000"/>
                </a:solidFill>
              </a:rPr>
              <a:t>(for </a:t>
            </a:r>
            <a:r>
              <a:rPr lang="de-DE" sz="1400" dirty="0" err="1">
                <a:solidFill>
                  <a:srgbClr val="000000"/>
                </a:solidFill>
              </a:rPr>
              <a:t>picking</a:t>
            </a:r>
            <a:r>
              <a:rPr lang="de-DE" sz="1400" dirty="0">
                <a:solidFill>
                  <a:srgbClr val="000000"/>
                </a:solidFill>
              </a:rPr>
              <a:t> a pulse </a:t>
            </a:r>
            <a:r>
              <a:rPr lang="de-DE" sz="1400" dirty="0" err="1">
                <a:solidFill>
                  <a:srgbClr val="000000"/>
                </a:solidFill>
              </a:rPr>
              <a:t>image</a:t>
            </a:r>
            <a:r>
              <a:rPr lang="de-DE" sz="1400" dirty="0">
                <a:solidFill>
                  <a:srgbClr val="000000"/>
                </a:solidFill>
              </a:rPr>
              <a:t> in </a:t>
            </a:r>
            <a:r>
              <a:rPr lang="de-DE" sz="1400" dirty="0" err="1">
                <a:solidFill>
                  <a:srgbClr val="000000"/>
                </a:solidFill>
              </a:rPr>
              <a:t>the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train</a:t>
            </a:r>
            <a:r>
              <a:rPr lang="de-DE" sz="1400" dirty="0" smtClean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de-DE" sz="1400" b="1" dirty="0" smtClean="0">
                <a:solidFill>
                  <a:srgbClr val="FF0000"/>
                </a:solidFill>
              </a:rPr>
              <a:t>PES + DPS </a:t>
            </a:r>
            <a:r>
              <a:rPr lang="de-DE" sz="1400" b="1" dirty="0" err="1" smtClean="0">
                <a:solidFill>
                  <a:srgbClr val="FF0000"/>
                </a:solidFill>
              </a:rPr>
              <a:t>for</a:t>
            </a:r>
            <a:r>
              <a:rPr lang="de-DE" sz="1400" b="1" dirty="0" smtClean="0">
                <a:solidFill>
                  <a:srgbClr val="FF0000"/>
                </a:solidFill>
              </a:rPr>
              <a:t> PES</a:t>
            </a:r>
          </a:p>
          <a:p>
            <a:r>
              <a:rPr lang="de-DE" sz="1600" b="1" dirty="0" smtClean="0">
                <a:solidFill>
                  <a:srgbClr val="000000"/>
                </a:solidFill>
              </a:rPr>
              <a:t>FXE</a:t>
            </a:r>
            <a:r>
              <a:rPr lang="de-DE" sz="1600" b="1" dirty="0">
                <a:solidFill>
                  <a:srgbClr val="000000"/>
                </a:solidFill>
              </a:rPr>
              <a:t>:</a:t>
            </a:r>
          </a:p>
          <a:p>
            <a:pPr lvl="1"/>
            <a:r>
              <a:rPr lang="de-DE" sz="1400" b="1" dirty="0" smtClean="0">
                <a:solidFill>
                  <a:srgbClr val="000000"/>
                </a:solidFill>
              </a:rPr>
              <a:t>Jungfrau + Gotthard v2 </a:t>
            </a:r>
            <a:r>
              <a:rPr lang="de-DE" sz="1400" dirty="0" err="1">
                <a:solidFill>
                  <a:srgbClr val="000000"/>
                </a:solidFill>
              </a:rPr>
              <a:t>detector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planning</a:t>
            </a:r>
            <a:r>
              <a:rPr lang="de-DE" sz="1400" dirty="0">
                <a:solidFill>
                  <a:srgbClr val="000000"/>
                </a:solidFill>
              </a:rPr>
              <a:t>, </a:t>
            </a:r>
            <a:r>
              <a:rPr lang="de-DE" sz="1400" dirty="0" err="1">
                <a:solidFill>
                  <a:srgbClr val="000000"/>
                </a:solidFill>
              </a:rPr>
              <a:t>cabling</a:t>
            </a:r>
            <a:r>
              <a:rPr lang="de-DE" sz="1400" dirty="0">
                <a:solidFill>
                  <a:srgbClr val="000000"/>
                </a:solidFill>
              </a:rPr>
              <a:t>, </a:t>
            </a:r>
            <a:r>
              <a:rPr lang="de-DE" sz="1400" dirty="0" err="1">
                <a:solidFill>
                  <a:srgbClr val="000000"/>
                </a:solidFill>
              </a:rPr>
              <a:t>integration</a:t>
            </a:r>
            <a:r>
              <a:rPr lang="de-DE" sz="1400" dirty="0">
                <a:solidFill>
                  <a:srgbClr val="000000"/>
                </a:solidFill>
              </a:rPr>
              <a:t> &amp; </a:t>
            </a:r>
            <a:r>
              <a:rPr lang="de-DE" sz="1400" dirty="0" err="1" smtClean="0">
                <a:solidFill>
                  <a:srgbClr val="000000"/>
                </a:solidFill>
              </a:rPr>
              <a:t>commissioning</a:t>
            </a:r>
            <a:endParaRPr lang="de-DE" sz="1400" dirty="0">
              <a:solidFill>
                <a:srgbClr val="000000"/>
              </a:solidFill>
            </a:endParaRPr>
          </a:p>
          <a:p>
            <a:pPr lvl="1"/>
            <a:r>
              <a:rPr lang="de-DE" sz="1400" b="1" dirty="0" smtClean="0">
                <a:solidFill>
                  <a:srgbClr val="000000"/>
                </a:solidFill>
              </a:rPr>
              <a:t>Additional </a:t>
            </a:r>
            <a:r>
              <a:rPr lang="de-DE" sz="1400" b="1" dirty="0" err="1" smtClean="0">
                <a:solidFill>
                  <a:srgbClr val="000000"/>
                </a:solidFill>
              </a:rPr>
              <a:t>cabling</a:t>
            </a:r>
            <a:r>
              <a:rPr lang="de-DE" sz="1400" b="1" dirty="0" smtClean="0">
                <a:solidFill>
                  <a:srgbClr val="000000"/>
                </a:solidFill>
              </a:rPr>
              <a:t> </a:t>
            </a:r>
            <a:r>
              <a:rPr lang="de-DE" sz="1400" dirty="0" smtClean="0">
                <a:solidFill>
                  <a:srgbClr val="000000"/>
                </a:solidFill>
              </a:rPr>
              <a:t>(I/O, </a:t>
            </a:r>
            <a:r>
              <a:rPr lang="de-DE" sz="1400" dirty="0" err="1" smtClean="0">
                <a:solidFill>
                  <a:srgbClr val="000000"/>
                </a:solidFill>
              </a:rPr>
              <a:t>more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motors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from</a:t>
            </a:r>
            <a:r>
              <a:rPr lang="de-DE" sz="1400" dirty="0" smtClean="0">
                <a:solidFill>
                  <a:srgbClr val="000000"/>
                </a:solidFill>
              </a:rPr>
              <a:t> JJ…)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Nov/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Dec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2018</a:t>
            </a:r>
            <a:endParaRPr lang="de-DE" sz="1400" b="1" dirty="0" smtClean="0">
              <a:solidFill>
                <a:srgbClr val="00B050"/>
              </a:solidFill>
            </a:endParaRPr>
          </a:p>
          <a:p>
            <a:pPr lvl="1"/>
            <a:r>
              <a:rPr lang="de-DE" sz="1400" b="1" dirty="0" err="1" smtClean="0">
                <a:solidFill>
                  <a:srgbClr val="000000"/>
                </a:solidFill>
              </a:rPr>
              <a:t>Improvement</a:t>
            </a:r>
            <a:r>
              <a:rPr lang="de-DE" sz="1400" b="1" dirty="0" smtClean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of</a:t>
            </a:r>
            <a:r>
              <a:rPr lang="de-DE" sz="1400" b="1" dirty="0">
                <a:solidFill>
                  <a:srgbClr val="000000"/>
                </a:solidFill>
              </a:rPr>
              <a:t> Data Analysis</a:t>
            </a:r>
            <a:r>
              <a:rPr lang="de-DE" sz="1400" dirty="0">
                <a:solidFill>
                  <a:srgbClr val="000000"/>
                </a:solidFill>
              </a:rPr>
              <a:t>, e.g. </a:t>
            </a:r>
            <a:r>
              <a:rPr lang="de-DE" sz="1400" dirty="0" err="1">
                <a:solidFill>
                  <a:srgbClr val="000000"/>
                </a:solidFill>
              </a:rPr>
              <a:t>analysis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LPD </a:t>
            </a:r>
            <a:r>
              <a:rPr lang="de-DE" sz="1400" dirty="0" err="1">
                <a:solidFill>
                  <a:srgbClr val="000000"/>
                </a:solidFill>
              </a:rPr>
              <a:t>images</a:t>
            </a:r>
            <a:r>
              <a:rPr lang="de-DE" sz="1400" dirty="0">
                <a:solidFill>
                  <a:srgbClr val="000000"/>
                </a:solidFill>
              </a:rPr>
              <a:t>, </a:t>
            </a:r>
            <a:r>
              <a:rPr lang="de-DE" sz="1400" dirty="0" err="1">
                <a:solidFill>
                  <a:srgbClr val="000000"/>
                </a:solidFill>
              </a:rPr>
              <a:t>figure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merits</a:t>
            </a:r>
            <a:r>
              <a:rPr lang="de-DE" sz="1400" dirty="0">
                <a:solidFill>
                  <a:srgbClr val="000000"/>
                </a:solidFill>
              </a:rPr>
              <a:t>… </a:t>
            </a:r>
            <a:r>
              <a:rPr lang="de-DE" sz="1400" dirty="0" smtClean="0">
                <a:solidFill>
                  <a:srgbClr val="000000"/>
                </a:solidFill>
              </a:rPr>
              <a:t>(</a:t>
            </a:r>
            <a:r>
              <a:rPr lang="de-DE" sz="1400" dirty="0">
                <a:solidFill>
                  <a:srgbClr val="000000"/>
                </a:solidFill>
              </a:rPr>
              <a:t>not </a:t>
            </a:r>
            <a:r>
              <a:rPr lang="de-DE" sz="1400" dirty="0" err="1">
                <a:solidFill>
                  <a:srgbClr val="000000"/>
                </a:solidFill>
              </a:rPr>
              <a:t>possible</a:t>
            </a:r>
            <a:r>
              <a:rPr lang="de-DE" sz="1400" dirty="0">
                <a:solidFill>
                  <a:srgbClr val="000000"/>
                </a:solidFill>
              </a:rPr>
              <a:t> in 2018 </a:t>
            </a:r>
            <a:r>
              <a:rPr lang="de-DE" sz="1400" dirty="0" err="1">
                <a:solidFill>
                  <a:srgbClr val="000000"/>
                </a:solidFill>
              </a:rPr>
              <a:t>without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affecting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the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commissioning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SASE3/SASE2 </a:t>
            </a:r>
            <a:r>
              <a:rPr lang="de-DE" sz="1400" dirty="0" err="1">
                <a:solidFill>
                  <a:srgbClr val="000000"/>
                </a:solidFill>
              </a:rPr>
              <a:t>day</a:t>
            </a:r>
            <a:r>
              <a:rPr lang="de-DE" sz="1400" dirty="0">
                <a:solidFill>
                  <a:srgbClr val="000000"/>
                </a:solidFill>
              </a:rPr>
              <a:t> 1 </a:t>
            </a:r>
            <a:r>
              <a:rPr lang="de-DE" sz="1400" dirty="0" err="1">
                <a:solidFill>
                  <a:srgbClr val="000000"/>
                </a:solidFill>
              </a:rPr>
              <a:t>detectors</a:t>
            </a:r>
            <a:r>
              <a:rPr lang="de-DE" sz="1400" dirty="0" smtClean="0">
                <a:solidFill>
                  <a:srgbClr val="000000"/>
                </a:solidFill>
              </a:rPr>
              <a:t>)</a:t>
            </a:r>
            <a:endParaRPr lang="de-DE" sz="1400" dirty="0">
              <a:solidFill>
                <a:srgbClr val="000000"/>
              </a:solidFill>
            </a:endParaRPr>
          </a:p>
          <a:p>
            <a:r>
              <a:rPr lang="de-DE" sz="1600" b="1" dirty="0">
                <a:solidFill>
                  <a:srgbClr val="000000"/>
                </a:solidFill>
              </a:rPr>
              <a:t>SPB/SFX:</a:t>
            </a:r>
          </a:p>
          <a:p>
            <a:pPr lvl="1"/>
            <a:r>
              <a:rPr lang="de-DE" sz="1400" b="1" dirty="0">
                <a:solidFill>
                  <a:srgbClr val="000000"/>
                </a:solidFill>
              </a:rPr>
              <a:t>Jungfrau + </a:t>
            </a:r>
            <a:r>
              <a:rPr lang="de-DE" sz="1400" b="1" dirty="0" smtClean="0">
                <a:solidFill>
                  <a:srgbClr val="000000"/>
                </a:solidFill>
              </a:rPr>
              <a:t>Gotthard v2 + AGIPD4M </a:t>
            </a:r>
            <a:r>
              <a:rPr lang="de-DE" sz="1400" dirty="0" err="1" smtClean="0">
                <a:solidFill>
                  <a:srgbClr val="000000"/>
                </a:solidFill>
              </a:rPr>
              <a:t>detector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planning</a:t>
            </a:r>
            <a:r>
              <a:rPr lang="de-DE" sz="1400" dirty="0">
                <a:solidFill>
                  <a:srgbClr val="000000"/>
                </a:solidFill>
              </a:rPr>
              <a:t>, </a:t>
            </a:r>
            <a:r>
              <a:rPr lang="de-DE" sz="1400" dirty="0" err="1">
                <a:solidFill>
                  <a:srgbClr val="000000"/>
                </a:solidFill>
              </a:rPr>
              <a:t>cabling</a:t>
            </a:r>
            <a:r>
              <a:rPr lang="de-DE" sz="1400" dirty="0">
                <a:solidFill>
                  <a:srgbClr val="000000"/>
                </a:solidFill>
              </a:rPr>
              <a:t>, </a:t>
            </a:r>
            <a:r>
              <a:rPr lang="de-DE" sz="1400" dirty="0" err="1">
                <a:solidFill>
                  <a:srgbClr val="000000"/>
                </a:solidFill>
              </a:rPr>
              <a:t>integration</a:t>
            </a:r>
            <a:r>
              <a:rPr lang="de-DE" sz="1400" dirty="0">
                <a:solidFill>
                  <a:srgbClr val="000000"/>
                </a:solidFill>
              </a:rPr>
              <a:t> &amp; </a:t>
            </a:r>
            <a:r>
              <a:rPr lang="de-DE" sz="1400" dirty="0" err="1">
                <a:solidFill>
                  <a:srgbClr val="000000"/>
                </a:solidFill>
              </a:rPr>
              <a:t>commissioning</a:t>
            </a:r>
            <a:endParaRPr lang="de-DE" sz="1400" dirty="0">
              <a:solidFill>
                <a:srgbClr val="000000"/>
              </a:solidFill>
            </a:endParaRPr>
          </a:p>
          <a:p>
            <a:pPr lvl="1"/>
            <a:r>
              <a:rPr lang="de-DE" sz="1400" dirty="0" smtClean="0">
                <a:solidFill>
                  <a:srgbClr val="000000"/>
                </a:solidFill>
              </a:rPr>
              <a:t>Additional </a:t>
            </a:r>
            <a:r>
              <a:rPr lang="de-DE" sz="1400" dirty="0" err="1">
                <a:solidFill>
                  <a:srgbClr val="000000"/>
                </a:solidFill>
              </a:rPr>
              <a:t>work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smtClean="0">
                <a:solidFill>
                  <a:srgbClr val="000000"/>
                </a:solidFill>
              </a:rPr>
              <a:t>for </a:t>
            </a:r>
            <a:r>
              <a:rPr lang="de-DE" sz="1400" b="1" dirty="0" err="1" smtClean="0">
                <a:solidFill>
                  <a:srgbClr val="000000"/>
                </a:solidFill>
              </a:rPr>
              <a:t>downstream</a:t>
            </a:r>
            <a:r>
              <a:rPr lang="de-DE" sz="1400" b="1" dirty="0" smtClean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region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dirty="0">
                <a:solidFill>
                  <a:srgbClr val="000000"/>
                </a:solidFill>
              </a:rPr>
              <a:t>(</a:t>
            </a:r>
            <a:r>
              <a:rPr lang="de-DE" sz="1400" dirty="0" err="1">
                <a:solidFill>
                  <a:srgbClr val="000000"/>
                </a:solidFill>
              </a:rPr>
              <a:t>day</a:t>
            </a:r>
            <a:r>
              <a:rPr lang="de-DE" sz="1400" dirty="0">
                <a:solidFill>
                  <a:srgbClr val="000000"/>
                </a:solidFill>
              </a:rPr>
              <a:t> 2 / SFX)</a:t>
            </a:r>
          </a:p>
          <a:p>
            <a:pPr lvl="1"/>
            <a:r>
              <a:rPr lang="de-DE" sz="1400" dirty="0">
                <a:solidFill>
                  <a:srgbClr val="000000"/>
                </a:solidFill>
              </a:rPr>
              <a:t>Additional </a:t>
            </a:r>
            <a:r>
              <a:rPr lang="de-DE" sz="1400" b="1" dirty="0" err="1">
                <a:solidFill>
                  <a:srgbClr val="000000"/>
                </a:solidFill>
              </a:rPr>
              <a:t>rackroom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smtClean="0">
                <a:solidFill>
                  <a:srgbClr val="000000"/>
                </a:solidFill>
              </a:rPr>
              <a:t>D.23</a:t>
            </a:r>
            <a:r>
              <a:rPr lang="de-DE" sz="1400" dirty="0" smtClean="0">
                <a:solidFill>
                  <a:srgbClr val="000000"/>
                </a:solidFill>
              </a:rPr>
              <a:t> (Q1 2019)</a:t>
            </a:r>
            <a:endParaRPr lang="de-DE" sz="1400" dirty="0">
              <a:solidFill>
                <a:srgbClr val="000000"/>
              </a:solidFill>
            </a:endParaRPr>
          </a:p>
          <a:p>
            <a:endParaRPr lang="de-DE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25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8. SASE3 </a:t>
            </a:r>
            <a:r>
              <a:rPr lang="de-DE" dirty="0" err="1"/>
              <a:t>tunnel</a:t>
            </a:r>
            <a:r>
              <a:rPr lang="de-DE" dirty="0"/>
              <a:t> &amp; </a:t>
            </a:r>
            <a:r>
              <a:rPr lang="de-DE" dirty="0" err="1"/>
              <a:t>instrument</a:t>
            </a:r>
            <a:r>
              <a:rPr lang="de-DE" dirty="0"/>
              <a:t> </a:t>
            </a:r>
            <a:r>
              <a:rPr lang="de-DE" dirty="0" err="1"/>
              <a:t>completion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23627"/>
            <a:ext cx="8503213" cy="5156523"/>
          </a:xfrm>
        </p:spPr>
        <p:txBody>
          <a:bodyPr/>
          <a:lstStyle/>
          <a:p>
            <a:r>
              <a:rPr lang="de-DE" sz="1600" b="1" dirty="0">
                <a:solidFill>
                  <a:srgbClr val="000000"/>
                </a:solidFill>
              </a:rPr>
              <a:t>Tunnel:</a:t>
            </a:r>
          </a:p>
          <a:p>
            <a:pPr lvl="1"/>
            <a:r>
              <a:rPr lang="de-DE" sz="1400" dirty="0" err="1">
                <a:solidFill>
                  <a:srgbClr val="000000"/>
                </a:solidFill>
              </a:rPr>
              <a:t>Undulators</a:t>
            </a:r>
            <a:r>
              <a:rPr lang="de-DE" sz="1400" dirty="0">
                <a:solidFill>
                  <a:srgbClr val="000000"/>
                </a:solidFill>
              </a:rPr>
              <a:t>: </a:t>
            </a:r>
            <a:r>
              <a:rPr lang="de-DE" sz="1400" b="1" dirty="0" err="1">
                <a:solidFill>
                  <a:srgbClr val="000000"/>
                </a:solidFill>
              </a:rPr>
              <a:t>Self-seeding</a:t>
            </a:r>
            <a:r>
              <a:rPr lang="de-DE" sz="1400" b="1" dirty="0">
                <a:solidFill>
                  <a:srgbClr val="000000"/>
                </a:solidFill>
              </a:rPr>
              <a:t>, </a:t>
            </a:r>
            <a:r>
              <a:rPr lang="de-DE" sz="1400" b="1" dirty="0" err="1">
                <a:solidFill>
                  <a:srgbClr val="000000"/>
                </a:solidFill>
              </a:rPr>
              <a:t>Circular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polarization</a:t>
            </a:r>
            <a:r>
              <a:rPr lang="de-DE" sz="1400" b="1" dirty="0">
                <a:solidFill>
                  <a:srgbClr val="000000"/>
                </a:solidFill>
              </a:rPr>
              <a:t> undulator, </a:t>
            </a:r>
            <a:r>
              <a:rPr lang="de-DE" sz="1400" b="1" dirty="0" err="1">
                <a:solidFill>
                  <a:srgbClr val="000000"/>
                </a:solidFill>
              </a:rPr>
              <a:t>Helical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afterburner</a:t>
            </a:r>
            <a:endParaRPr lang="de-DE" sz="1400" b="1" dirty="0">
              <a:solidFill>
                <a:srgbClr val="000000"/>
              </a:solidFill>
            </a:endParaRPr>
          </a:p>
          <a:p>
            <a:pPr lvl="1"/>
            <a:r>
              <a:rPr lang="de-DE" sz="1400" dirty="0" err="1">
                <a:solidFill>
                  <a:srgbClr val="000000"/>
                </a:solidFill>
              </a:rPr>
              <a:t>Diagnostics</a:t>
            </a:r>
            <a:r>
              <a:rPr lang="de-DE" sz="1400" dirty="0">
                <a:solidFill>
                  <a:srgbClr val="000000"/>
                </a:solidFill>
              </a:rPr>
              <a:t>: </a:t>
            </a:r>
            <a:r>
              <a:rPr lang="de-DE" sz="1400" b="1" dirty="0" err="1">
                <a:solidFill>
                  <a:srgbClr val="000000"/>
                </a:solidFill>
              </a:rPr>
              <a:t>Full</a:t>
            </a:r>
            <a:r>
              <a:rPr lang="de-DE" sz="1400" b="1" dirty="0">
                <a:solidFill>
                  <a:srgbClr val="000000"/>
                </a:solidFill>
              </a:rPr>
              <a:t> PES </a:t>
            </a:r>
            <a:r>
              <a:rPr lang="de-DE" sz="1400" b="1" dirty="0" err="1">
                <a:solidFill>
                  <a:srgbClr val="000000"/>
                </a:solidFill>
              </a:rPr>
              <a:t>operation</a:t>
            </a:r>
            <a:r>
              <a:rPr lang="de-DE" sz="1400" b="1" dirty="0">
                <a:solidFill>
                  <a:srgbClr val="000000"/>
                </a:solidFill>
              </a:rPr>
              <a:t>, Exit-</a:t>
            </a:r>
            <a:r>
              <a:rPr lang="de-DE" sz="1400" b="1" dirty="0" err="1">
                <a:solidFill>
                  <a:srgbClr val="000000"/>
                </a:solidFill>
              </a:rPr>
              <a:t>Slit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 smtClean="0">
                <a:solidFill>
                  <a:srgbClr val="000000"/>
                </a:solidFill>
              </a:rPr>
              <a:t>Imagers</a:t>
            </a:r>
            <a:r>
              <a:rPr lang="de-DE" sz="1400" b="1" dirty="0" smtClean="0">
                <a:solidFill>
                  <a:srgbClr val="000000"/>
                </a:solidFill>
              </a:rPr>
              <a:t> 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 1st prototype </a:t>
            </a:r>
            <a:r>
              <a:rPr lang="de-DE" sz="14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to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be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>
                <a:solidFill>
                  <a:srgbClr val="00B050"/>
                </a:solidFill>
                <a:sym typeface="Wingdings" panose="05000000000000000000" pitchFamily="2" charset="2"/>
              </a:rPr>
              <a:t>commisioned</a:t>
            </a:r>
            <a:r>
              <a:rPr lang="de-DE" sz="1400" b="1" dirty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now</a:t>
            </a:r>
            <a:endParaRPr lang="de-DE" sz="1400" b="1" dirty="0">
              <a:solidFill>
                <a:srgbClr val="000000"/>
              </a:solidFill>
            </a:endParaRPr>
          </a:p>
          <a:p>
            <a:r>
              <a:rPr lang="de-DE" sz="1600" b="1" dirty="0">
                <a:solidFill>
                  <a:srgbClr val="000000"/>
                </a:solidFill>
              </a:rPr>
              <a:t>SCS:</a:t>
            </a:r>
          </a:p>
          <a:p>
            <a:pPr lvl="1"/>
            <a:r>
              <a:rPr lang="de-DE" sz="1400" dirty="0">
                <a:solidFill>
                  <a:srgbClr val="000000"/>
                </a:solidFill>
              </a:rPr>
              <a:t>Additional </a:t>
            </a:r>
            <a:r>
              <a:rPr lang="de-DE" sz="1400" dirty="0" err="1">
                <a:solidFill>
                  <a:srgbClr val="000000"/>
                </a:solidFill>
              </a:rPr>
              <a:t>rackspace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beyond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day</a:t>
            </a:r>
            <a:r>
              <a:rPr lang="de-DE" sz="1400" dirty="0">
                <a:solidFill>
                  <a:srgbClr val="000000"/>
                </a:solidFill>
              </a:rPr>
              <a:t> 2 </a:t>
            </a:r>
            <a:r>
              <a:rPr lang="de-DE" sz="1400" dirty="0" err="1">
                <a:solidFill>
                  <a:srgbClr val="000000"/>
                </a:solidFill>
              </a:rPr>
              <a:t>required</a:t>
            </a:r>
            <a:r>
              <a:rPr lang="de-DE" sz="1400" dirty="0">
                <a:solidFill>
                  <a:srgbClr val="000000"/>
                </a:solidFill>
              </a:rPr>
              <a:t>?</a:t>
            </a:r>
          </a:p>
          <a:p>
            <a:pPr lvl="1"/>
            <a:r>
              <a:rPr lang="de-DE" sz="1400" b="1" dirty="0">
                <a:solidFill>
                  <a:srgbClr val="000000"/>
                </a:solidFill>
              </a:rPr>
              <a:t>Setup </a:t>
            </a:r>
            <a:r>
              <a:rPr lang="de-DE" sz="1400" b="1" dirty="0" err="1">
                <a:solidFill>
                  <a:srgbClr val="000000"/>
                </a:solidFill>
              </a:rPr>
              <a:t>of</a:t>
            </a:r>
            <a:r>
              <a:rPr lang="de-DE" sz="1400" b="1" dirty="0">
                <a:solidFill>
                  <a:srgbClr val="000000"/>
                </a:solidFill>
              </a:rPr>
              <a:t> PP-Laser </a:t>
            </a:r>
            <a:r>
              <a:rPr lang="de-DE" sz="1400" dirty="0" err="1">
                <a:solidFill>
                  <a:srgbClr val="000000"/>
                </a:solidFill>
              </a:rPr>
              <a:t>system</a:t>
            </a:r>
            <a:r>
              <a:rPr lang="de-DE" sz="1400" dirty="0">
                <a:solidFill>
                  <a:srgbClr val="000000"/>
                </a:solidFill>
              </a:rPr>
              <a:t> incl. </a:t>
            </a:r>
            <a:r>
              <a:rPr lang="de-DE" sz="1400" dirty="0" err="1">
                <a:solidFill>
                  <a:srgbClr val="000000"/>
                </a:solidFill>
              </a:rPr>
              <a:t>the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instrument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laser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hutch</a:t>
            </a:r>
            <a:r>
              <a:rPr lang="de-DE" sz="1400" dirty="0">
                <a:solidFill>
                  <a:srgbClr val="000000"/>
                </a:solidFill>
              </a:rPr>
              <a:t> (</a:t>
            </a:r>
            <a:r>
              <a:rPr lang="de-DE" sz="1400" dirty="0" err="1">
                <a:solidFill>
                  <a:srgbClr val="000000"/>
                </a:solidFill>
              </a:rPr>
              <a:t>early</a:t>
            </a:r>
            <a:r>
              <a:rPr lang="de-DE" sz="1400" dirty="0">
                <a:solidFill>
                  <a:srgbClr val="000000"/>
                </a:solidFill>
              </a:rPr>
              <a:t> 2019)</a:t>
            </a:r>
          </a:p>
          <a:p>
            <a:pPr lvl="1"/>
            <a:r>
              <a:rPr lang="de-DE" sz="1400" b="1" dirty="0">
                <a:solidFill>
                  <a:srgbClr val="000000"/>
                </a:solidFill>
              </a:rPr>
              <a:t>2nd </a:t>
            </a:r>
            <a:r>
              <a:rPr lang="de-DE" sz="1400" b="1" dirty="0" err="1">
                <a:solidFill>
                  <a:srgbClr val="000000"/>
                </a:solidFill>
              </a:rPr>
              <a:t>user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endstation</a:t>
            </a:r>
            <a:r>
              <a:rPr lang="de-DE" sz="1400" dirty="0">
                <a:solidFill>
                  <a:srgbClr val="000000"/>
                </a:solidFill>
              </a:rPr>
              <a:t> XRD (Q2 2019)</a:t>
            </a:r>
          </a:p>
          <a:p>
            <a:pPr lvl="1"/>
            <a:r>
              <a:rPr lang="de-DE" sz="1400" b="1" dirty="0" err="1">
                <a:solidFill>
                  <a:srgbClr val="000000"/>
                </a:solidFill>
              </a:rPr>
              <a:t>hRIXS</a:t>
            </a:r>
            <a:r>
              <a:rPr lang="de-DE" sz="1400" b="1" dirty="0">
                <a:solidFill>
                  <a:srgbClr val="000000"/>
                </a:solidFill>
              </a:rPr>
              <a:t> + </a:t>
            </a:r>
            <a:r>
              <a:rPr lang="de-DE" sz="1400" b="1" dirty="0" err="1">
                <a:solidFill>
                  <a:srgbClr val="000000"/>
                </a:solidFill>
              </a:rPr>
              <a:t>chemistry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station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dirty="0">
                <a:solidFill>
                  <a:srgbClr val="000000"/>
                </a:solidFill>
              </a:rPr>
              <a:t>(2nd half 2019</a:t>
            </a:r>
            <a:r>
              <a:rPr lang="de-DE" sz="1400" dirty="0" smtClean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de-DE" sz="1400" dirty="0" smtClean="0">
                <a:solidFill>
                  <a:srgbClr val="000000"/>
                </a:solidFill>
              </a:rPr>
              <a:t>Installation, </a:t>
            </a:r>
            <a:r>
              <a:rPr lang="de-DE" sz="1400" dirty="0" err="1" smtClean="0">
                <a:solidFill>
                  <a:srgbClr val="000000"/>
                </a:solidFill>
              </a:rPr>
              <a:t>integration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and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comissioning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of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b="1" dirty="0" smtClean="0">
                <a:solidFill>
                  <a:srgbClr val="000000"/>
                </a:solidFill>
              </a:rPr>
              <a:t>DSSC mini-SDD </a:t>
            </a:r>
            <a:r>
              <a:rPr lang="de-DE" sz="1400" b="1" strike="sngStrike" dirty="0" smtClean="0">
                <a:solidFill>
                  <a:srgbClr val="000000"/>
                </a:solidFill>
              </a:rPr>
              <a:t>/ </a:t>
            </a:r>
            <a:r>
              <a:rPr lang="de-DE" sz="1400" b="1" strike="sngStrike" dirty="0" err="1" smtClean="0"/>
              <a:t>pnCCD</a:t>
            </a:r>
            <a:r>
              <a:rPr lang="de-DE" sz="1400" b="1" strike="sngStrike" dirty="0" smtClean="0"/>
              <a:t> </a:t>
            </a:r>
            <a:r>
              <a:rPr lang="de-DE" sz="1400" dirty="0" smtClean="0">
                <a:solidFill>
                  <a:srgbClr val="000000"/>
                </a:solidFill>
              </a:rPr>
              <a:t/>
            </a:r>
            <a:br>
              <a:rPr lang="de-DE" sz="1400" dirty="0" smtClean="0">
                <a:solidFill>
                  <a:srgbClr val="000000"/>
                </a:solidFill>
              </a:rPr>
            </a:br>
            <a:r>
              <a:rPr lang="de-DE" sz="1400" dirty="0" smtClean="0">
                <a:solidFill>
                  <a:srgbClr val="000000"/>
                </a:solidFill>
              </a:rPr>
              <a:t>(</a:t>
            </a:r>
            <a:r>
              <a:rPr lang="de-DE" sz="1400" dirty="0" err="1" smtClean="0">
                <a:solidFill>
                  <a:srgbClr val="000000"/>
                </a:solidFill>
              </a:rPr>
              <a:t>arrives</a:t>
            </a:r>
            <a:r>
              <a:rPr lang="de-DE" sz="1400" dirty="0" smtClean="0">
                <a:solidFill>
                  <a:srgbClr val="000000"/>
                </a:solidFill>
              </a:rPr>
              <a:t> at SCS at </a:t>
            </a:r>
            <a:r>
              <a:rPr lang="de-DE" sz="1400" dirty="0" err="1" smtClean="0">
                <a:solidFill>
                  <a:srgbClr val="000000"/>
                </a:solidFill>
              </a:rPr>
              <a:t>the</a:t>
            </a:r>
            <a:r>
              <a:rPr lang="de-DE" sz="1400" dirty="0" smtClean="0">
                <a:solidFill>
                  <a:srgbClr val="000000"/>
                </a:solidFill>
              </a:rPr>
              <a:t> end </a:t>
            </a:r>
            <a:r>
              <a:rPr lang="de-DE" sz="1400" dirty="0" err="1" smtClean="0">
                <a:solidFill>
                  <a:srgbClr val="000000"/>
                </a:solidFill>
              </a:rPr>
              <a:t>of</a:t>
            </a:r>
            <a:r>
              <a:rPr lang="de-DE" sz="1400" dirty="0" smtClean="0">
                <a:solidFill>
                  <a:srgbClr val="000000"/>
                </a:solidFill>
              </a:rPr>
              <a:t> 2018 </a:t>
            </a:r>
            <a:r>
              <a:rPr lang="de-DE" sz="1400" strike="sngStrike" dirty="0" smtClean="0"/>
              <a:t>/ </a:t>
            </a:r>
            <a:r>
              <a:rPr lang="de-DE" sz="1400" b="1" strike="sngStrike" dirty="0" smtClean="0"/>
              <a:t>Jan. 2019</a:t>
            </a:r>
            <a:r>
              <a:rPr lang="de-DE" sz="1400" dirty="0" smtClean="0">
                <a:solidFill>
                  <a:srgbClr val="000000"/>
                </a:solidFill>
              </a:rPr>
              <a:t>)</a:t>
            </a:r>
            <a:endParaRPr lang="de-DE" sz="1400" dirty="0">
              <a:solidFill>
                <a:srgbClr val="000000"/>
              </a:solidFill>
            </a:endParaRPr>
          </a:p>
          <a:p>
            <a:r>
              <a:rPr lang="de-DE" sz="1600" b="1" dirty="0">
                <a:solidFill>
                  <a:srgbClr val="000000"/>
                </a:solidFill>
              </a:rPr>
              <a:t>SQS:</a:t>
            </a:r>
          </a:p>
          <a:p>
            <a:pPr lvl="1"/>
            <a:r>
              <a:rPr lang="de-DE" sz="1400" dirty="0">
                <a:solidFill>
                  <a:srgbClr val="000000"/>
                </a:solidFill>
              </a:rPr>
              <a:t>Additional </a:t>
            </a:r>
            <a:r>
              <a:rPr lang="de-DE" sz="1400" dirty="0" err="1">
                <a:solidFill>
                  <a:srgbClr val="000000"/>
                </a:solidFill>
              </a:rPr>
              <a:t>rackspace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beyond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day</a:t>
            </a:r>
            <a:r>
              <a:rPr lang="de-DE" sz="1400" dirty="0">
                <a:solidFill>
                  <a:srgbClr val="000000"/>
                </a:solidFill>
              </a:rPr>
              <a:t> 2 </a:t>
            </a:r>
            <a:r>
              <a:rPr lang="de-DE" sz="1400" dirty="0" err="1" smtClean="0">
                <a:solidFill>
                  <a:srgbClr val="000000"/>
                </a:solidFill>
              </a:rPr>
              <a:t>required</a:t>
            </a:r>
            <a:r>
              <a:rPr lang="de-DE" sz="1400" dirty="0" smtClean="0">
                <a:solidFill>
                  <a:srgbClr val="000000"/>
                </a:solidFill>
              </a:rPr>
              <a:t>?</a:t>
            </a:r>
          </a:p>
          <a:p>
            <a:pPr lvl="1"/>
            <a:r>
              <a:rPr lang="de-DE" sz="1400" b="1" dirty="0" smtClean="0">
                <a:solidFill>
                  <a:srgbClr val="000000"/>
                </a:solidFill>
              </a:rPr>
              <a:t>NQS + REMI-</a:t>
            </a:r>
            <a:r>
              <a:rPr lang="de-DE" sz="1400" b="1" dirty="0" err="1" smtClean="0">
                <a:solidFill>
                  <a:srgbClr val="000000"/>
                </a:solidFill>
              </a:rPr>
              <a:t>chambers</a:t>
            </a:r>
            <a:r>
              <a:rPr lang="de-DE" sz="1400" b="1" dirty="0" smtClean="0">
                <a:solidFill>
                  <a:srgbClr val="000000"/>
                </a:solidFill>
              </a:rPr>
              <a:t> </a:t>
            </a:r>
            <a:r>
              <a:rPr lang="de-DE" sz="1400" dirty="0" smtClean="0">
                <a:solidFill>
                  <a:srgbClr val="000000"/>
                </a:solidFill>
              </a:rPr>
              <a:t>(</a:t>
            </a:r>
            <a:r>
              <a:rPr lang="de-DE" sz="1400" dirty="0" err="1" smtClean="0">
                <a:solidFill>
                  <a:srgbClr val="000000"/>
                </a:solidFill>
              </a:rPr>
              <a:t>for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later</a:t>
            </a:r>
            <a:r>
              <a:rPr lang="de-DE" sz="1400" dirty="0" smtClean="0">
                <a:solidFill>
                  <a:srgbClr val="000000"/>
                </a:solidFill>
              </a:rPr>
              <a:t> 3rd EUE </a:t>
            </a:r>
            <a:r>
              <a:rPr lang="de-DE" sz="1400" dirty="0" err="1" smtClean="0">
                <a:solidFill>
                  <a:srgbClr val="000000"/>
                </a:solidFill>
              </a:rPr>
              <a:t>user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proposals</a:t>
            </a:r>
            <a:r>
              <a:rPr lang="de-DE" sz="1400" dirty="0" smtClean="0">
                <a:solidFill>
                  <a:srgbClr val="000000"/>
                </a:solidFill>
              </a:rPr>
              <a:t> in </a:t>
            </a:r>
            <a:r>
              <a:rPr lang="de-DE" sz="1400" dirty="0" err="1" smtClean="0">
                <a:solidFill>
                  <a:srgbClr val="000000"/>
                </a:solidFill>
              </a:rPr>
              <a:t>early</a:t>
            </a:r>
            <a:r>
              <a:rPr lang="de-DE" sz="1400" dirty="0" smtClean="0">
                <a:solidFill>
                  <a:srgbClr val="000000"/>
                </a:solidFill>
              </a:rPr>
              <a:t> 2019)</a:t>
            </a:r>
          </a:p>
          <a:p>
            <a:pPr lvl="1"/>
            <a:r>
              <a:rPr lang="de-DE" sz="1400" b="1" dirty="0" err="1" smtClean="0">
                <a:solidFill>
                  <a:srgbClr val="000000"/>
                </a:solidFill>
              </a:rPr>
              <a:t>Refocussing</a:t>
            </a:r>
            <a:r>
              <a:rPr lang="de-DE" sz="1400" b="1" dirty="0" smtClean="0">
                <a:solidFill>
                  <a:srgbClr val="000000"/>
                </a:solidFill>
              </a:rPr>
              <a:t> </a:t>
            </a:r>
            <a:r>
              <a:rPr lang="de-DE" sz="1400" b="1" dirty="0" err="1" smtClean="0">
                <a:solidFill>
                  <a:srgbClr val="000000"/>
                </a:solidFill>
              </a:rPr>
              <a:t>optics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for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spectral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and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timing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diagnostics</a:t>
            </a:r>
            <a:r>
              <a:rPr lang="de-DE" sz="1400" dirty="0" smtClean="0">
                <a:solidFill>
                  <a:srgbClr val="000000"/>
                </a:solidFill>
              </a:rPr>
              <a:t> (2nd half 2019)</a:t>
            </a:r>
          </a:p>
          <a:p>
            <a:pPr lvl="1"/>
            <a:r>
              <a:rPr lang="de-DE" sz="1400" dirty="0">
                <a:solidFill>
                  <a:srgbClr val="000000"/>
                </a:solidFill>
              </a:rPr>
              <a:t>Installation, </a:t>
            </a:r>
            <a:r>
              <a:rPr lang="de-DE" sz="1400" dirty="0" err="1">
                <a:solidFill>
                  <a:srgbClr val="000000"/>
                </a:solidFill>
              </a:rPr>
              <a:t>integration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and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comissioning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b="1" dirty="0">
                <a:solidFill>
                  <a:srgbClr val="000000"/>
                </a:solidFill>
              </a:rPr>
              <a:t>DSSC </a:t>
            </a:r>
            <a:r>
              <a:rPr lang="de-DE" sz="1400" b="1" dirty="0" smtClean="0">
                <a:solidFill>
                  <a:srgbClr val="000000"/>
                </a:solidFill>
              </a:rPr>
              <a:t>DEPFET </a:t>
            </a:r>
            <a:r>
              <a:rPr lang="de-DE" sz="1400" dirty="0" smtClean="0">
                <a:solidFill>
                  <a:srgbClr val="000000"/>
                </a:solidFill>
              </a:rPr>
              <a:t>(2020) </a:t>
            </a:r>
            <a:r>
              <a:rPr lang="de-DE" sz="1400" dirty="0" err="1" smtClean="0">
                <a:solidFill>
                  <a:srgbClr val="000000"/>
                </a:solidFill>
              </a:rPr>
              <a:t>and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smtClean="0">
                <a:solidFill>
                  <a:srgbClr val="000000"/>
                </a:solidFill>
              </a:rPr>
              <a:t/>
            </a:r>
            <a:br>
              <a:rPr lang="de-DE" sz="1400" dirty="0" smtClean="0">
                <a:solidFill>
                  <a:srgbClr val="000000"/>
                </a:solidFill>
              </a:rPr>
            </a:br>
            <a:r>
              <a:rPr lang="de-DE" sz="1400" b="1" dirty="0" smtClean="0">
                <a:solidFill>
                  <a:srgbClr val="FF0000"/>
                </a:solidFill>
              </a:rPr>
              <a:t>NQS-</a:t>
            </a:r>
            <a:r>
              <a:rPr lang="de-DE" sz="1400" b="1" dirty="0" err="1" smtClean="0">
                <a:solidFill>
                  <a:srgbClr val="FF0000"/>
                </a:solidFill>
              </a:rPr>
              <a:t>chamber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pnCCD</a:t>
            </a:r>
            <a:r>
              <a:rPr lang="de-DE" sz="1400" b="1" dirty="0" smtClean="0">
                <a:solidFill>
                  <a:srgbClr val="FF0000"/>
                </a:solidFill>
              </a:rPr>
              <a:t> (Jan. 2019)</a:t>
            </a:r>
            <a:endParaRPr lang="de-DE" sz="1400" b="1" dirty="0">
              <a:solidFill>
                <a:srgbClr val="FF0000"/>
              </a:solidFill>
            </a:endParaRPr>
          </a:p>
          <a:p>
            <a:r>
              <a:rPr lang="de-DE" sz="1600" b="1" dirty="0">
                <a:solidFill>
                  <a:srgbClr val="000000"/>
                </a:solidFill>
              </a:rPr>
              <a:t>Third </a:t>
            </a:r>
            <a:r>
              <a:rPr lang="de-DE" sz="1600" b="1" dirty="0" err="1">
                <a:solidFill>
                  <a:srgbClr val="000000"/>
                </a:solidFill>
              </a:rPr>
              <a:t>experiment</a:t>
            </a:r>
            <a:r>
              <a:rPr lang="de-DE" sz="1600" b="1" dirty="0">
                <a:solidFill>
                  <a:srgbClr val="000000"/>
                </a:solidFill>
              </a:rPr>
              <a:t> (TR-XPES):</a:t>
            </a:r>
          </a:p>
          <a:p>
            <a:pPr lvl="1"/>
            <a:r>
              <a:rPr lang="de-DE" sz="1400" dirty="0" err="1">
                <a:solidFill>
                  <a:srgbClr val="000000"/>
                </a:solidFill>
              </a:rPr>
              <a:t>No</a:t>
            </a:r>
            <a:r>
              <a:rPr lang="de-DE" sz="1400" dirty="0">
                <a:solidFill>
                  <a:srgbClr val="000000"/>
                </a:solidFill>
              </a:rPr>
              <a:t> power + </a:t>
            </a:r>
            <a:r>
              <a:rPr lang="de-DE" sz="1400" dirty="0" err="1">
                <a:solidFill>
                  <a:srgbClr val="000000"/>
                </a:solidFill>
              </a:rPr>
              <a:t>cable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trays</a:t>
            </a:r>
            <a:r>
              <a:rPr lang="de-DE" sz="1400" dirty="0">
                <a:solidFill>
                  <a:srgbClr val="000000"/>
                </a:solidFill>
              </a:rPr>
              <a:t>, </a:t>
            </a:r>
            <a:r>
              <a:rPr lang="de-DE" sz="1400" dirty="0" err="1">
                <a:solidFill>
                  <a:srgbClr val="000000"/>
                </a:solidFill>
              </a:rPr>
              <a:t>lighting</a:t>
            </a:r>
            <a:r>
              <a:rPr lang="de-DE" sz="1400" dirty="0">
                <a:solidFill>
                  <a:srgbClr val="000000"/>
                </a:solidFill>
              </a:rPr>
              <a:t>, </a:t>
            </a:r>
            <a:r>
              <a:rPr lang="de-DE" sz="1400" dirty="0" err="1">
                <a:solidFill>
                  <a:srgbClr val="000000"/>
                </a:solidFill>
              </a:rPr>
              <a:t>rad</a:t>
            </a:r>
            <a:r>
              <a:rPr lang="de-DE" sz="1400" dirty="0">
                <a:solidFill>
                  <a:srgbClr val="000000"/>
                </a:solidFill>
              </a:rPr>
              <a:t>. </a:t>
            </a:r>
            <a:r>
              <a:rPr lang="de-DE" sz="1400" dirty="0" err="1">
                <a:solidFill>
                  <a:srgbClr val="000000"/>
                </a:solidFill>
              </a:rPr>
              <a:t>shielding</a:t>
            </a:r>
            <a:r>
              <a:rPr lang="de-DE" sz="1400" dirty="0">
                <a:solidFill>
                  <a:srgbClr val="000000"/>
                </a:solidFill>
              </a:rPr>
              <a:t>, </a:t>
            </a:r>
            <a:r>
              <a:rPr lang="de-DE" sz="1400" dirty="0" err="1">
                <a:solidFill>
                  <a:srgbClr val="000000"/>
                </a:solidFill>
              </a:rPr>
              <a:t>chicanes</a:t>
            </a:r>
            <a:r>
              <a:rPr lang="de-DE" sz="1400" dirty="0">
                <a:solidFill>
                  <a:srgbClr val="000000"/>
                </a:solidFill>
              </a:rPr>
              <a:t>, </a:t>
            </a:r>
            <a:r>
              <a:rPr lang="de-DE" sz="1400" dirty="0" err="1">
                <a:solidFill>
                  <a:srgbClr val="000000"/>
                </a:solidFill>
              </a:rPr>
              <a:t>air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conditioning</a:t>
            </a:r>
            <a:r>
              <a:rPr lang="de-DE" sz="1400" dirty="0">
                <a:solidFill>
                  <a:srgbClr val="000000"/>
                </a:solidFill>
              </a:rPr>
              <a:t>, </a:t>
            </a:r>
            <a:r>
              <a:rPr lang="de-DE" sz="1400" dirty="0" err="1">
                <a:solidFill>
                  <a:srgbClr val="000000"/>
                </a:solidFill>
              </a:rPr>
              <a:t>rackroom</a:t>
            </a:r>
            <a:r>
              <a:rPr lang="de-DE" sz="1400" dirty="0">
                <a:solidFill>
                  <a:srgbClr val="000000"/>
                </a:solidFill>
              </a:rPr>
              <a:t>, </a:t>
            </a:r>
            <a:r>
              <a:rPr lang="de-DE" sz="1400" dirty="0" err="1">
                <a:solidFill>
                  <a:srgbClr val="000000"/>
                </a:solidFill>
              </a:rPr>
              <a:t>rad</a:t>
            </a:r>
            <a:r>
              <a:rPr lang="de-DE" sz="1400" dirty="0">
                <a:solidFill>
                  <a:srgbClr val="000000"/>
                </a:solidFill>
              </a:rPr>
              <a:t>. </a:t>
            </a:r>
            <a:r>
              <a:rPr lang="de-DE" sz="1400" dirty="0" err="1">
                <a:solidFill>
                  <a:srgbClr val="000000"/>
                </a:solidFill>
              </a:rPr>
              <a:t>safety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interlocks</a:t>
            </a:r>
            <a:r>
              <a:rPr lang="de-DE" sz="1400" dirty="0" smtClean="0">
                <a:solidFill>
                  <a:srgbClr val="000000"/>
                </a:solidFill>
              </a:rPr>
              <a:t>… </a:t>
            </a:r>
            <a:r>
              <a:rPr lang="de-DE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 </a:t>
            </a:r>
            <a:r>
              <a:rPr lang="de-DE" sz="1400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concept</a:t>
            </a:r>
            <a:r>
              <a:rPr lang="de-DE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to</a:t>
            </a:r>
            <a:r>
              <a:rPr lang="de-DE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be</a:t>
            </a:r>
            <a:r>
              <a:rPr lang="de-DE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written</a:t>
            </a:r>
            <a:r>
              <a:rPr lang="de-DE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by</a:t>
            </a:r>
            <a:r>
              <a:rPr lang="de-DE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 M. </a:t>
            </a:r>
            <a:r>
              <a:rPr lang="de-DE" sz="1400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Izquierdo</a:t>
            </a:r>
            <a:r>
              <a:rPr lang="de-DE" sz="1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 / L. </a:t>
            </a:r>
            <a:r>
              <a:rPr lang="de-DE" sz="1400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Batchelor</a:t>
            </a:r>
            <a:r>
              <a:rPr lang="de-DE" sz="1400" dirty="0" smtClean="0">
                <a:solidFill>
                  <a:srgbClr val="000000"/>
                </a:solidFill>
              </a:rPr>
              <a:t>  </a:t>
            </a:r>
            <a:endParaRPr lang="de-DE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48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9. SASE2 </a:t>
            </a:r>
            <a:r>
              <a:rPr lang="de-DE" dirty="0" err="1"/>
              <a:t>tunnel</a:t>
            </a:r>
            <a:r>
              <a:rPr lang="de-DE" dirty="0"/>
              <a:t> &amp; </a:t>
            </a:r>
            <a:r>
              <a:rPr lang="de-DE" dirty="0" err="1"/>
              <a:t>instrument</a:t>
            </a:r>
            <a:r>
              <a:rPr lang="de-DE" dirty="0"/>
              <a:t> </a:t>
            </a:r>
            <a:r>
              <a:rPr lang="de-DE" dirty="0" err="1"/>
              <a:t>completion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8600" y="1156855"/>
            <a:ext cx="8672945" cy="5123295"/>
          </a:xfrm>
        </p:spPr>
        <p:txBody>
          <a:bodyPr/>
          <a:lstStyle/>
          <a:p>
            <a:r>
              <a:rPr lang="de-DE" sz="1600" b="1" dirty="0">
                <a:solidFill>
                  <a:srgbClr val="000000"/>
                </a:solidFill>
              </a:rPr>
              <a:t>Tunnel:</a:t>
            </a:r>
          </a:p>
          <a:p>
            <a:pPr lvl="1"/>
            <a:r>
              <a:rPr lang="de-DE" sz="1400" dirty="0" err="1">
                <a:solidFill>
                  <a:srgbClr val="000000"/>
                </a:solidFill>
              </a:rPr>
              <a:t>Undulators</a:t>
            </a:r>
            <a:r>
              <a:rPr lang="de-DE" sz="1400" dirty="0">
                <a:solidFill>
                  <a:srgbClr val="000000"/>
                </a:solidFill>
              </a:rPr>
              <a:t>: </a:t>
            </a:r>
            <a:r>
              <a:rPr lang="de-DE" sz="1400" b="1" dirty="0" err="1" smtClean="0">
                <a:solidFill>
                  <a:srgbClr val="000000"/>
                </a:solidFill>
              </a:rPr>
              <a:t>Self-seeding</a:t>
            </a:r>
            <a:r>
              <a:rPr lang="de-DE" sz="1400" b="1" dirty="0" smtClean="0">
                <a:solidFill>
                  <a:srgbClr val="000000"/>
                </a:solidFill>
              </a:rPr>
              <a:t>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Winter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shutdown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2018/19</a:t>
            </a:r>
            <a:r>
              <a:rPr lang="de-DE" sz="1400" b="1" dirty="0" smtClean="0">
                <a:solidFill>
                  <a:srgbClr val="000000"/>
                </a:solidFill>
              </a:rPr>
              <a:t>, HED: </a:t>
            </a:r>
            <a:r>
              <a:rPr lang="de-DE" sz="1400" b="1" dirty="0">
                <a:solidFill>
                  <a:srgbClr val="000000"/>
                </a:solidFill>
              </a:rPr>
              <a:t>400 </a:t>
            </a:r>
            <a:r>
              <a:rPr lang="de-DE" sz="1400" b="1" dirty="0" err="1">
                <a:solidFill>
                  <a:srgbClr val="000000"/>
                </a:solidFill>
              </a:rPr>
              <a:t>fs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delay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err="1" smtClean="0">
                <a:solidFill>
                  <a:srgbClr val="000000"/>
                </a:solidFill>
              </a:rPr>
              <a:t>chicane</a:t>
            </a:r>
            <a:r>
              <a:rPr lang="de-DE" sz="1400" b="1" dirty="0" smtClean="0">
                <a:solidFill>
                  <a:srgbClr val="000000"/>
                </a:solidFill>
              </a:rPr>
              <a:t>…?</a:t>
            </a:r>
            <a:endParaRPr lang="de-DE" sz="1400" b="1" dirty="0">
              <a:solidFill>
                <a:srgbClr val="000000"/>
              </a:solidFill>
            </a:endParaRPr>
          </a:p>
          <a:p>
            <a:pPr lvl="1"/>
            <a:r>
              <a:rPr lang="de-DE" sz="1400" dirty="0" err="1">
                <a:solidFill>
                  <a:srgbClr val="000000"/>
                </a:solidFill>
              </a:rPr>
              <a:t>Diagnostics</a:t>
            </a:r>
            <a:r>
              <a:rPr lang="de-DE" sz="1400" dirty="0">
                <a:solidFill>
                  <a:srgbClr val="000000"/>
                </a:solidFill>
              </a:rPr>
              <a:t>: </a:t>
            </a:r>
            <a:r>
              <a:rPr lang="de-DE" sz="1400" b="1" dirty="0" err="1">
                <a:solidFill>
                  <a:srgbClr val="000000"/>
                </a:solidFill>
              </a:rPr>
              <a:t>Hirex</a:t>
            </a:r>
            <a:r>
              <a:rPr lang="de-DE" sz="1400" b="1" dirty="0">
                <a:solidFill>
                  <a:srgbClr val="000000"/>
                </a:solidFill>
              </a:rPr>
              <a:t> </a:t>
            </a:r>
            <a:r>
              <a:rPr lang="de-DE" sz="1400" b="1" dirty="0" smtClean="0">
                <a:solidFill>
                  <a:srgbClr val="000000"/>
                </a:solidFill>
              </a:rPr>
              <a:t>2</a:t>
            </a:r>
            <a:endParaRPr lang="de-DE" sz="1400" b="1" dirty="0">
              <a:solidFill>
                <a:srgbClr val="000000"/>
              </a:solidFill>
            </a:endParaRPr>
          </a:p>
          <a:p>
            <a:r>
              <a:rPr lang="de-DE" sz="1600" b="1" dirty="0" smtClean="0">
                <a:solidFill>
                  <a:srgbClr val="000000"/>
                </a:solidFill>
              </a:rPr>
              <a:t>MID</a:t>
            </a:r>
            <a:r>
              <a:rPr lang="de-DE" sz="1600" b="1" dirty="0">
                <a:solidFill>
                  <a:srgbClr val="000000"/>
                </a:solidFill>
              </a:rPr>
              <a:t>:</a:t>
            </a:r>
          </a:p>
          <a:p>
            <a:pPr lvl="1"/>
            <a:r>
              <a:rPr lang="de-DE" sz="1400" dirty="0">
                <a:solidFill>
                  <a:srgbClr val="000000"/>
                </a:solidFill>
              </a:rPr>
              <a:t>Integration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b="1" dirty="0">
                <a:solidFill>
                  <a:srgbClr val="000000"/>
                </a:solidFill>
              </a:rPr>
              <a:t>Jungfrau-, </a:t>
            </a:r>
            <a:r>
              <a:rPr lang="de-DE" sz="1400" b="1" dirty="0" err="1">
                <a:solidFill>
                  <a:srgbClr val="000000"/>
                </a:solidFill>
              </a:rPr>
              <a:t>ePIX</a:t>
            </a:r>
            <a:r>
              <a:rPr lang="de-DE" sz="1400" b="1" dirty="0">
                <a:solidFill>
                  <a:srgbClr val="000000"/>
                </a:solidFill>
              </a:rPr>
              <a:t>-, </a:t>
            </a:r>
            <a:r>
              <a:rPr lang="de-DE" sz="1400" b="1" dirty="0" smtClean="0">
                <a:solidFill>
                  <a:srgbClr val="000000"/>
                </a:solidFill>
              </a:rPr>
              <a:t>Gotthard v2 </a:t>
            </a:r>
            <a:r>
              <a:rPr lang="de-DE" sz="1400" b="1" dirty="0" err="1" smtClean="0">
                <a:solidFill>
                  <a:srgbClr val="000000"/>
                </a:solidFill>
              </a:rPr>
              <a:t>detectors</a:t>
            </a:r>
            <a:r>
              <a:rPr lang="de-DE" sz="1400" dirty="0">
                <a:solidFill>
                  <a:srgbClr val="000000"/>
                </a:solidFill>
              </a:rPr>
              <a:t>…</a:t>
            </a:r>
          </a:p>
          <a:p>
            <a:pPr lvl="1"/>
            <a:r>
              <a:rPr lang="de-DE" sz="1400" b="1" dirty="0" err="1">
                <a:solidFill>
                  <a:srgbClr val="000000"/>
                </a:solidFill>
              </a:rPr>
              <a:t>Split&amp;Delay</a:t>
            </a:r>
            <a:r>
              <a:rPr lang="de-DE" sz="1400" b="1" dirty="0">
                <a:solidFill>
                  <a:srgbClr val="000000"/>
                </a:solidFill>
              </a:rPr>
              <a:t> Unit </a:t>
            </a:r>
            <a:r>
              <a:rPr lang="de-DE" sz="1400" dirty="0">
                <a:solidFill>
                  <a:srgbClr val="000000"/>
                </a:solidFill>
              </a:rPr>
              <a:t>in </a:t>
            </a:r>
            <a:r>
              <a:rPr lang="de-DE" sz="1400" dirty="0" smtClean="0">
                <a:solidFill>
                  <a:srgbClr val="000000"/>
                </a:solidFill>
              </a:rPr>
              <a:t>MID-</a:t>
            </a:r>
            <a:r>
              <a:rPr lang="de-DE" sz="1400" dirty="0" err="1" smtClean="0">
                <a:solidFill>
                  <a:srgbClr val="000000"/>
                </a:solidFill>
              </a:rPr>
              <a:t>Opticshutch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to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be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installed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in May 2019</a:t>
            </a:r>
            <a:endParaRPr lang="de-DE" sz="1400" b="1" dirty="0">
              <a:solidFill>
                <a:srgbClr val="00B050"/>
              </a:solidFill>
            </a:endParaRPr>
          </a:p>
          <a:p>
            <a:pPr lvl="1"/>
            <a:r>
              <a:rPr lang="de-DE" sz="1400" b="1" dirty="0">
                <a:solidFill>
                  <a:srgbClr val="000000"/>
                </a:solidFill>
              </a:rPr>
              <a:t>Setup </a:t>
            </a:r>
            <a:r>
              <a:rPr lang="de-DE" sz="1400" b="1" dirty="0" err="1">
                <a:solidFill>
                  <a:srgbClr val="000000"/>
                </a:solidFill>
              </a:rPr>
              <a:t>of</a:t>
            </a:r>
            <a:r>
              <a:rPr lang="de-DE" sz="1400" b="1" dirty="0">
                <a:solidFill>
                  <a:srgbClr val="000000"/>
                </a:solidFill>
              </a:rPr>
              <a:t> PP-Laser </a:t>
            </a:r>
            <a:r>
              <a:rPr lang="de-DE" sz="1400" dirty="0" err="1">
                <a:solidFill>
                  <a:srgbClr val="000000"/>
                </a:solidFill>
              </a:rPr>
              <a:t>system</a:t>
            </a:r>
            <a:r>
              <a:rPr lang="de-DE" sz="1400" dirty="0">
                <a:solidFill>
                  <a:srgbClr val="000000"/>
                </a:solidFill>
              </a:rPr>
              <a:t> incl. </a:t>
            </a:r>
            <a:r>
              <a:rPr lang="de-DE" sz="1400" dirty="0" err="1">
                <a:solidFill>
                  <a:srgbClr val="000000"/>
                </a:solidFill>
              </a:rPr>
              <a:t>the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instrument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laser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hutch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middle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de-DE" sz="1400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of</a:t>
            </a:r>
            <a:r>
              <a:rPr lang="de-DE" sz="14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2019?</a:t>
            </a:r>
            <a:endParaRPr lang="de-DE" sz="1400" b="1" dirty="0">
              <a:solidFill>
                <a:srgbClr val="00B050"/>
              </a:solidFill>
            </a:endParaRPr>
          </a:p>
          <a:p>
            <a:r>
              <a:rPr lang="de-DE" sz="1600" b="1" dirty="0">
                <a:solidFill>
                  <a:srgbClr val="000000"/>
                </a:solidFill>
              </a:rPr>
              <a:t>HED / HIBEF-UC:</a:t>
            </a:r>
          </a:p>
          <a:p>
            <a:pPr lvl="1"/>
            <a:r>
              <a:rPr lang="de-DE" sz="1400" dirty="0">
                <a:solidFill>
                  <a:srgbClr val="000000"/>
                </a:solidFill>
              </a:rPr>
              <a:t>Setup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b="1" dirty="0">
                <a:solidFill>
                  <a:srgbClr val="000000"/>
                </a:solidFill>
              </a:rPr>
              <a:t>HIBEF AGIPD, Gotthard </a:t>
            </a:r>
            <a:r>
              <a:rPr lang="de-DE" sz="1400" b="1" dirty="0" smtClean="0">
                <a:solidFill>
                  <a:srgbClr val="000000"/>
                </a:solidFill>
              </a:rPr>
              <a:t>v2 </a:t>
            </a:r>
            <a:r>
              <a:rPr lang="de-DE" sz="1400" dirty="0" err="1" smtClean="0">
                <a:solidFill>
                  <a:srgbClr val="000000"/>
                </a:solidFill>
              </a:rPr>
              <a:t>and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smaller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detectors</a:t>
            </a:r>
            <a:endParaRPr lang="de-DE" sz="1400" dirty="0">
              <a:solidFill>
                <a:srgbClr val="000000"/>
              </a:solidFill>
            </a:endParaRPr>
          </a:p>
          <a:p>
            <a:pPr lvl="1"/>
            <a:r>
              <a:rPr lang="de-DE" sz="1400" dirty="0">
                <a:solidFill>
                  <a:srgbClr val="000000"/>
                </a:solidFill>
              </a:rPr>
              <a:t>Installation &amp; </a:t>
            </a:r>
            <a:r>
              <a:rPr lang="de-DE" sz="1400" dirty="0" err="1">
                <a:solidFill>
                  <a:srgbClr val="000000"/>
                </a:solidFill>
              </a:rPr>
              <a:t>commissioning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of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b="1" dirty="0">
                <a:solidFill>
                  <a:srgbClr val="000000"/>
                </a:solidFill>
              </a:rPr>
              <a:t>Amplitude</a:t>
            </a:r>
            <a:r>
              <a:rPr lang="de-DE" sz="1400" dirty="0">
                <a:solidFill>
                  <a:srgbClr val="000000"/>
                </a:solidFill>
              </a:rPr>
              <a:t> (April-Nov.) </a:t>
            </a:r>
            <a:r>
              <a:rPr lang="de-DE" sz="1400" dirty="0" err="1">
                <a:solidFill>
                  <a:srgbClr val="000000"/>
                </a:solidFill>
              </a:rPr>
              <a:t>and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b="1" dirty="0" err="1">
                <a:solidFill>
                  <a:srgbClr val="000000"/>
                </a:solidFill>
              </a:rPr>
              <a:t>DiPOLE</a:t>
            </a:r>
            <a:r>
              <a:rPr lang="de-DE" sz="1400" dirty="0">
                <a:solidFill>
                  <a:srgbClr val="000000"/>
                </a:solidFill>
              </a:rPr>
              <a:t> (Nov. 2018 </a:t>
            </a:r>
            <a:r>
              <a:rPr lang="de-DE" sz="1400" dirty="0" smtClean="0">
                <a:solidFill>
                  <a:srgbClr val="000000"/>
                </a:solidFill>
              </a:rPr>
              <a:t>-)</a:t>
            </a:r>
            <a:endParaRPr lang="de-DE" sz="1400" dirty="0">
              <a:solidFill>
                <a:srgbClr val="000000"/>
              </a:solidFill>
            </a:endParaRPr>
          </a:p>
          <a:p>
            <a:pPr lvl="1"/>
            <a:r>
              <a:rPr lang="de-DE" sz="1400" b="1" dirty="0">
                <a:solidFill>
                  <a:srgbClr val="000000"/>
                </a:solidFill>
              </a:rPr>
              <a:t>Setup </a:t>
            </a:r>
            <a:r>
              <a:rPr lang="de-DE" sz="1400" b="1" dirty="0" err="1">
                <a:solidFill>
                  <a:srgbClr val="000000"/>
                </a:solidFill>
              </a:rPr>
              <a:t>of</a:t>
            </a:r>
            <a:r>
              <a:rPr lang="de-DE" sz="1400" b="1" dirty="0">
                <a:solidFill>
                  <a:srgbClr val="000000"/>
                </a:solidFill>
              </a:rPr>
              <a:t> PP-Laser </a:t>
            </a:r>
            <a:r>
              <a:rPr lang="de-DE" sz="1400" dirty="0" err="1">
                <a:solidFill>
                  <a:srgbClr val="000000"/>
                </a:solidFill>
              </a:rPr>
              <a:t>system</a:t>
            </a:r>
            <a:r>
              <a:rPr lang="de-DE" sz="1400" dirty="0">
                <a:solidFill>
                  <a:srgbClr val="000000"/>
                </a:solidFill>
              </a:rPr>
              <a:t> incl. </a:t>
            </a:r>
            <a:r>
              <a:rPr lang="de-DE" sz="1400" dirty="0" err="1">
                <a:solidFill>
                  <a:srgbClr val="000000"/>
                </a:solidFill>
              </a:rPr>
              <a:t>the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instrument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laser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hutch</a:t>
            </a:r>
            <a:endParaRPr lang="de-DE" sz="1400" dirty="0">
              <a:solidFill>
                <a:srgbClr val="000000"/>
              </a:solidFill>
            </a:endParaRPr>
          </a:p>
          <a:p>
            <a:pPr lvl="1"/>
            <a:r>
              <a:rPr lang="de-DE" sz="1400" b="1" dirty="0">
                <a:solidFill>
                  <a:srgbClr val="000000"/>
                </a:solidFill>
              </a:rPr>
              <a:t>Interaction </a:t>
            </a:r>
            <a:r>
              <a:rPr lang="de-DE" sz="1400" b="1" dirty="0" err="1">
                <a:solidFill>
                  <a:srgbClr val="000000"/>
                </a:solidFill>
              </a:rPr>
              <a:t>area</a:t>
            </a:r>
            <a:r>
              <a:rPr lang="de-DE" sz="1400" b="1" dirty="0">
                <a:solidFill>
                  <a:srgbClr val="000000"/>
                </a:solidFill>
              </a:rPr>
              <a:t> 2: </a:t>
            </a:r>
            <a:r>
              <a:rPr lang="de-DE" sz="1400" dirty="0" err="1">
                <a:solidFill>
                  <a:srgbClr val="000000"/>
                </a:solidFill>
              </a:rPr>
              <a:t>Rails</a:t>
            </a:r>
            <a:r>
              <a:rPr lang="de-DE" sz="1400" dirty="0">
                <a:solidFill>
                  <a:srgbClr val="000000"/>
                </a:solidFill>
              </a:rPr>
              <a:t> (MEA), </a:t>
            </a:r>
            <a:r>
              <a:rPr lang="de-DE" sz="1400" dirty="0" err="1">
                <a:solidFill>
                  <a:srgbClr val="000000"/>
                </a:solidFill>
              </a:rPr>
              <a:t>cabling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phase</a:t>
            </a:r>
            <a:r>
              <a:rPr lang="de-DE" sz="1400" dirty="0">
                <a:solidFill>
                  <a:srgbClr val="000000"/>
                </a:solidFill>
              </a:rPr>
              <a:t> 2b (IA2 HIBEF </a:t>
            </a:r>
            <a:r>
              <a:rPr lang="de-DE" sz="1400" dirty="0" err="1">
                <a:solidFill>
                  <a:srgbClr val="000000"/>
                </a:solidFill>
              </a:rPr>
              <a:t>components</a:t>
            </a:r>
            <a:r>
              <a:rPr lang="de-DE" sz="1400" dirty="0">
                <a:solidFill>
                  <a:srgbClr val="000000"/>
                </a:solidFill>
              </a:rPr>
              <a:t>)</a:t>
            </a:r>
          </a:p>
          <a:p>
            <a:r>
              <a:rPr lang="de-DE" sz="1600" b="1" dirty="0" smtClean="0">
                <a:solidFill>
                  <a:srgbClr val="000000"/>
                </a:solidFill>
              </a:rPr>
              <a:t>Third </a:t>
            </a:r>
            <a:r>
              <a:rPr lang="de-DE" sz="1600" b="1" dirty="0" err="1">
                <a:solidFill>
                  <a:srgbClr val="000000"/>
                </a:solidFill>
              </a:rPr>
              <a:t>experiment</a:t>
            </a:r>
            <a:r>
              <a:rPr lang="de-DE" sz="1600" b="1" dirty="0">
                <a:solidFill>
                  <a:srgbClr val="000000"/>
                </a:solidFill>
              </a:rPr>
              <a:t>:</a:t>
            </a:r>
          </a:p>
          <a:p>
            <a:pPr lvl="1"/>
            <a:r>
              <a:rPr lang="de-DE" sz="1400" dirty="0" err="1">
                <a:solidFill>
                  <a:srgbClr val="000000"/>
                </a:solidFill>
              </a:rPr>
              <a:t>No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hutch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and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no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infrastructure</a:t>
            </a:r>
            <a:r>
              <a:rPr lang="de-DE" sz="1400" dirty="0">
                <a:solidFill>
                  <a:srgbClr val="000000"/>
                </a:solidFill>
              </a:rPr>
              <a:t> </a:t>
            </a:r>
            <a:r>
              <a:rPr lang="de-DE" sz="1400" dirty="0" err="1">
                <a:solidFill>
                  <a:srgbClr val="000000"/>
                </a:solidFill>
              </a:rPr>
              <a:t>planned</a:t>
            </a:r>
            <a:r>
              <a:rPr lang="de-DE" sz="1400" dirty="0">
                <a:solidFill>
                  <a:srgbClr val="000000"/>
                </a:solidFill>
              </a:rPr>
              <a:t>…</a:t>
            </a:r>
          </a:p>
          <a:p>
            <a:endParaRPr lang="de-DE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24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Updated 2018 </a:t>
            </a:r>
            <a:r>
              <a:rPr lang="de-DE" dirty="0" err="1" smtClean="0"/>
              <a:t>schedule</a:t>
            </a:r>
            <a:r>
              <a:rPr lang="de-DE" dirty="0" smtClean="0"/>
              <a:t> </a:t>
            </a:r>
            <a:r>
              <a:rPr lang="de-DE" dirty="0" err="1" smtClean="0"/>
              <a:t>rev</a:t>
            </a:r>
            <a:r>
              <a:rPr lang="de-DE" dirty="0" smtClean="0"/>
              <a:t>. 4</a:t>
            </a:r>
            <a:endParaRPr lang="de-DE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57" y="1157173"/>
            <a:ext cx="7910669" cy="5258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Gerade Verbindung 3"/>
          <p:cNvCxnSpPr/>
          <p:nvPr/>
        </p:nvCxnSpPr>
        <p:spPr bwMode="auto">
          <a:xfrm>
            <a:off x="1082674" y="1751672"/>
            <a:ext cx="742632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>
            <a:off x="1082673" y="2155855"/>
            <a:ext cx="742632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>
            <a:off x="1082673" y="2558122"/>
            <a:ext cx="742632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082672" y="2962305"/>
            <a:ext cx="742632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1082671" y="3369317"/>
            <a:ext cx="419538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4119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15" y="1142829"/>
            <a:ext cx="7910669" cy="5258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Updated 2018 </a:t>
            </a:r>
            <a:r>
              <a:rPr lang="de-DE" dirty="0" err="1"/>
              <a:t>schedule</a:t>
            </a:r>
            <a:r>
              <a:rPr lang="de-DE" dirty="0"/>
              <a:t/>
            </a:r>
            <a:br>
              <a:rPr lang="de-DE" dirty="0"/>
            </a:b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overlay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an </a:t>
            </a:r>
            <a:r>
              <a:rPr lang="de-DE" dirty="0" err="1"/>
              <a:t>overall</a:t>
            </a:r>
            <a:r>
              <a:rPr lang="de-DE" dirty="0"/>
              <a:t> </a:t>
            </a:r>
            <a:r>
              <a:rPr lang="de-DE" dirty="0" err="1"/>
              <a:t>perspective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5638800" y="1955800"/>
            <a:ext cx="22161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SASE3 1st </a:t>
            </a:r>
            <a:r>
              <a:rPr lang="de-DE" sz="2000" dirty="0" err="1">
                <a:solidFill>
                  <a:schemeClr val="accent3"/>
                </a:solidFill>
              </a:rPr>
              <a:t>lasing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092200" y="1549400"/>
            <a:ext cx="74168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Acc. And XTD installation &amp; commissioning; start-up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974850" y="1955800"/>
            <a:ext cx="11112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start-up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968750" y="2355910"/>
            <a:ext cx="19177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spc="-150" dirty="0">
                <a:solidFill>
                  <a:schemeClr val="accent3"/>
                </a:solidFill>
              </a:rPr>
              <a:t>Beam </a:t>
            </a:r>
            <a:r>
              <a:rPr lang="de-DE" sz="2000" spc="-150" dirty="0" err="1">
                <a:solidFill>
                  <a:schemeClr val="accent3"/>
                </a:solidFill>
              </a:rPr>
              <a:t>thr</a:t>
            </a:r>
            <a:r>
              <a:rPr lang="de-DE" sz="2000" spc="-150" dirty="0">
                <a:solidFill>
                  <a:schemeClr val="accent3"/>
                </a:solidFill>
              </a:rPr>
              <a:t>. SASE2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568450" y="2762310"/>
            <a:ext cx="47879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Shutdown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  <a:r>
              <a:rPr lang="de-DE" sz="2000" dirty="0" err="1">
                <a:solidFill>
                  <a:schemeClr val="accent3"/>
                </a:solidFill>
              </a:rPr>
              <a:t>for</a:t>
            </a:r>
            <a:r>
              <a:rPr lang="de-DE" sz="2000" dirty="0">
                <a:solidFill>
                  <a:schemeClr val="accent3"/>
                </a:solidFill>
              </a:rPr>
              <a:t> CS9 + SASE2 </a:t>
            </a:r>
            <a:r>
              <a:rPr lang="de-DE" sz="2000" dirty="0" err="1">
                <a:solidFill>
                  <a:schemeClr val="accent3"/>
                </a:solidFill>
              </a:rPr>
              <a:t>completion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604000" y="2756020"/>
            <a:ext cx="22161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SASE2 1st </a:t>
            </a:r>
            <a:r>
              <a:rPr lang="de-DE" sz="2000" dirty="0" err="1">
                <a:solidFill>
                  <a:schemeClr val="accent3"/>
                </a:solidFill>
              </a:rPr>
              <a:t>lasing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089025" y="3162420"/>
            <a:ext cx="190817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SASE2 </a:t>
            </a:r>
            <a:r>
              <a:rPr lang="de-DE" sz="2000" dirty="0" err="1">
                <a:solidFill>
                  <a:schemeClr val="accent3"/>
                </a:solidFill>
              </a:rPr>
              <a:t>comm</a:t>
            </a:r>
            <a:r>
              <a:rPr lang="de-DE" sz="2000" dirty="0">
                <a:solidFill>
                  <a:schemeClr val="accent3"/>
                </a:solidFill>
              </a:rPr>
              <a:t>.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5638800" y="3562530"/>
            <a:ext cx="28702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Shutdown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  <a:r>
              <a:rPr lang="de-DE" sz="2000" dirty="0" err="1">
                <a:solidFill>
                  <a:schemeClr val="accent3"/>
                </a:solidFill>
              </a:rPr>
              <a:t>for</a:t>
            </a:r>
            <a:r>
              <a:rPr lang="de-DE" sz="2000" dirty="0">
                <a:solidFill>
                  <a:schemeClr val="accent3"/>
                </a:solidFill>
              </a:rPr>
              <a:t> Interlock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1092200" y="3972375"/>
            <a:ext cx="19050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Shutdown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016250" y="3975340"/>
            <a:ext cx="38163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Und. </a:t>
            </a:r>
            <a:r>
              <a:rPr lang="de-DE" sz="2000" dirty="0" err="1">
                <a:solidFill>
                  <a:schemeClr val="accent3"/>
                </a:solidFill>
              </a:rPr>
              <a:t>gap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  <a:r>
              <a:rPr lang="de-DE" sz="2000" dirty="0" err="1">
                <a:solidFill>
                  <a:schemeClr val="accent3"/>
                </a:solidFill>
              </a:rPr>
              <a:t>tuning</a:t>
            </a:r>
            <a:r>
              <a:rPr lang="de-DE" sz="2000" dirty="0">
                <a:solidFill>
                  <a:schemeClr val="accent3"/>
                </a:solidFill>
              </a:rPr>
              <a:t> + </a:t>
            </a:r>
            <a:r>
              <a:rPr lang="de-DE" sz="2000" dirty="0" err="1">
                <a:solidFill>
                  <a:schemeClr val="accent3"/>
                </a:solidFill>
              </a:rPr>
              <a:t>incr</a:t>
            </a:r>
            <a:r>
              <a:rPr lang="de-DE" sz="2000" dirty="0">
                <a:solidFill>
                  <a:schemeClr val="accent3"/>
                </a:solidFill>
              </a:rPr>
              <a:t>. </a:t>
            </a:r>
            <a:r>
              <a:rPr lang="de-DE" sz="2000" dirty="0" err="1">
                <a:solidFill>
                  <a:schemeClr val="accent3"/>
                </a:solidFill>
              </a:rPr>
              <a:t>bunches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6835775" y="3969290"/>
            <a:ext cx="246062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Comm</a:t>
            </a:r>
            <a:r>
              <a:rPr lang="de-DE" sz="2000" dirty="0">
                <a:solidFill>
                  <a:schemeClr val="accent3"/>
                </a:solidFill>
              </a:rPr>
              <a:t>. SASE1+3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1092200" y="4375450"/>
            <a:ext cx="31178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Comm</a:t>
            </a:r>
            <a:r>
              <a:rPr lang="de-DE" sz="2000" dirty="0">
                <a:solidFill>
                  <a:schemeClr val="accent3"/>
                </a:solidFill>
              </a:rPr>
              <a:t>. SASE1 + 3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092200" y="2355970"/>
            <a:ext cx="12065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Setup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4921250" y="3168770"/>
            <a:ext cx="12065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Setup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1092200" y="3568880"/>
            <a:ext cx="9588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Setup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610350" y="3162540"/>
            <a:ext cx="11874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1</a:t>
            </a:r>
            <a:r>
              <a:rPr lang="en-US" sz="2000" baseline="30000" dirty="0">
                <a:solidFill>
                  <a:schemeClr val="accent3"/>
                </a:solidFill>
              </a:rPr>
              <a:t>st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530475" y="3575530"/>
            <a:ext cx="11874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1</a:t>
            </a:r>
            <a:r>
              <a:rPr lang="en-US" sz="2000" baseline="30000" dirty="0">
                <a:solidFill>
                  <a:schemeClr val="accent3"/>
                </a:solidFill>
              </a:rPr>
              <a:t>st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3968750" y="3569420"/>
            <a:ext cx="11874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1</a:t>
            </a:r>
            <a:r>
              <a:rPr lang="en-US" sz="2000" baseline="30000" dirty="0">
                <a:solidFill>
                  <a:schemeClr val="accent3"/>
                </a:solidFill>
              </a:rPr>
              <a:t>st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6604000" y="4782090"/>
            <a:ext cx="16700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Acc. buffer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4681537" y="4375750"/>
            <a:ext cx="3827463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2</a:t>
            </a:r>
            <a:r>
              <a:rPr lang="en-US" sz="2000" baseline="30000" dirty="0">
                <a:solidFill>
                  <a:schemeClr val="accent3"/>
                </a:solidFill>
              </a:rPr>
              <a:t>nd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1089025" y="4782150"/>
            <a:ext cx="551497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2</a:t>
            </a:r>
            <a:r>
              <a:rPr lang="en-US" sz="2000" baseline="30000" dirty="0">
                <a:solidFill>
                  <a:schemeClr val="accent3"/>
                </a:solidFill>
              </a:rPr>
              <a:t>nd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1095374" y="5182920"/>
            <a:ext cx="193357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AD + XD?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49612" y="5182260"/>
            <a:ext cx="481647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2</a:t>
            </a:r>
            <a:r>
              <a:rPr lang="en-US" sz="2000" baseline="30000" dirty="0">
                <a:solidFill>
                  <a:schemeClr val="accent3"/>
                </a:solidFill>
              </a:rPr>
              <a:t>nd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3962400" y="5590940"/>
            <a:ext cx="4311649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3</a:t>
            </a:r>
            <a:r>
              <a:rPr lang="en-US" sz="2000" baseline="30000" dirty="0">
                <a:solidFill>
                  <a:schemeClr val="accent3"/>
                </a:solidFill>
              </a:rPr>
              <a:t>rd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1089025" y="5986200"/>
            <a:ext cx="239712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3</a:t>
            </a:r>
            <a:r>
              <a:rPr lang="en-US" sz="2000" baseline="30000" dirty="0">
                <a:solidFill>
                  <a:schemeClr val="accent3"/>
                </a:solidFill>
              </a:rPr>
              <a:t>rd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1095374" y="5583030"/>
            <a:ext cx="2873376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AD + XD?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3249612" y="5988830"/>
            <a:ext cx="5259388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Winter shutdown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968750" y="1955800"/>
            <a:ext cx="18605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SASE1 </a:t>
            </a:r>
            <a:r>
              <a:rPr lang="de-DE" sz="2000" dirty="0" err="1">
                <a:solidFill>
                  <a:schemeClr val="accent3"/>
                </a:solidFill>
              </a:rPr>
              <a:t>tuning</a:t>
            </a:r>
            <a:endParaRPr lang="de-DE" sz="2000" dirty="0">
              <a:solidFill>
                <a:schemeClr val="accent3"/>
              </a:solidFill>
            </a:endParaRPr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1082674" y="1751672"/>
            <a:ext cx="742632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1082673" y="2155855"/>
            <a:ext cx="742632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1082673" y="2558122"/>
            <a:ext cx="742632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1082672" y="2962305"/>
            <a:ext cx="742632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1082671" y="3369317"/>
            <a:ext cx="419538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0817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15" y="1142829"/>
            <a:ext cx="7910669" cy="5258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Updated 2018 </a:t>
            </a:r>
            <a:r>
              <a:rPr lang="de-DE" dirty="0" err="1"/>
              <a:t>schedule</a:t>
            </a:r>
            <a:r>
              <a:rPr lang="de-DE" dirty="0"/>
              <a:t/>
            </a:r>
            <a:br>
              <a:rPr lang="de-DE" dirty="0"/>
            </a:b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SASE1 </a:t>
            </a:r>
            <a:r>
              <a:rPr lang="de-DE" dirty="0" err="1"/>
              <a:t>perspective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968750" y="1955800"/>
            <a:ext cx="18605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SASE1 </a:t>
            </a:r>
            <a:r>
              <a:rPr lang="de-DE" sz="2000" dirty="0" err="1">
                <a:solidFill>
                  <a:schemeClr val="accent3"/>
                </a:solidFill>
              </a:rPr>
              <a:t>tuning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092200" y="1549400"/>
            <a:ext cx="74168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SASE1 main activities;     start-up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974850" y="1955800"/>
            <a:ext cx="11112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start-up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886450" y="1955800"/>
            <a:ext cx="22098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comm</a:t>
            </a:r>
            <a:r>
              <a:rPr lang="de-DE" sz="2000" dirty="0">
                <a:solidFill>
                  <a:schemeClr val="accent3"/>
                </a:solidFill>
              </a:rPr>
              <a:t>. w. beam?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092200" y="2355970"/>
            <a:ext cx="12065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Setup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108700" y="2355970"/>
            <a:ext cx="12065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Setup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2781300" y="2355970"/>
            <a:ext cx="11874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1</a:t>
            </a:r>
            <a:r>
              <a:rPr lang="en-US" sz="2000" baseline="30000" dirty="0">
                <a:solidFill>
                  <a:schemeClr val="accent3"/>
                </a:solidFill>
              </a:rPr>
              <a:t>st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7804150" y="2368850"/>
            <a:ext cx="11874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1</a:t>
            </a:r>
            <a:r>
              <a:rPr lang="en-US" sz="2000" baseline="30000" dirty="0">
                <a:solidFill>
                  <a:schemeClr val="accent3"/>
                </a:solidFill>
              </a:rPr>
              <a:t>st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84175" y="2756080"/>
            <a:ext cx="11874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1</a:t>
            </a:r>
            <a:r>
              <a:rPr lang="en-US" sz="2000" baseline="30000" dirty="0">
                <a:solidFill>
                  <a:schemeClr val="accent3"/>
                </a:solidFill>
              </a:rPr>
              <a:t>st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5665395" y="3162540"/>
            <a:ext cx="286004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1</a:t>
            </a:r>
            <a:r>
              <a:rPr lang="en-US" sz="2000" baseline="30000" dirty="0">
                <a:solidFill>
                  <a:schemeClr val="accent3"/>
                </a:solidFill>
              </a:rPr>
              <a:t>st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1085272" y="3575530"/>
            <a:ext cx="4572577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1</a:t>
            </a:r>
            <a:r>
              <a:rPr lang="en-US" sz="2000" baseline="30000" dirty="0">
                <a:solidFill>
                  <a:schemeClr val="accent3"/>
                </a:solidFill>
              </a:rPr>
              <a:t>st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835775" y="3969290"/>
            <a:ext cx="208597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Commissioning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1092200" y="4375450"/>
            <a:ext cx="31178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Commissioning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8" name="Textfeld 23"/>
          <p:cNvSpPr txBox="1"/>
          <p:nvPr/>
        </p:nvSpPr>
        <p:spPr>
          <a:xfrm>
            <a:off x="1038225" y="5583090"/>
            <a:ext cx="73596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 smtClean="0">
                <a:solidFill>
                  <a:schemeClr val="accent3"/>
                </a:solidFill>
              </a:rPr>
              <a:t>Commissioning</a:t>
            </a:r>
            <a:r>
              <a:rPr lang="de-DE" sz="2000" dirty="0" smtClean="0">
                <a:solidFill>
                  <a:schemeClr val="accent3"/>
                </a:solidFill>
              </a:rPr>
              <a:t> – </a:t>
            </a:r>
            <a:r>
              <a:rPr lang="de-DE" sz="2000" dirty="0" err="1" smtClean="0">
                <a:solidFill>
                  <a:schemeClr val="accent3"/>
                </a:solidFill>
              </a:rPr>
              <a:t>no</a:t>
            </a:r>
            <a:r>
              <a:rPr lang="de-DE" sz="2000" dirty="0" smtClean="0">
                <a:solidFill>
                  <a:schemeClr val="accent3"/>
                </a:solidFill>
              </a:rPr>
              <a:t> </a:t>
            </a:r>
            <a:r>
              <a:rPr lang="de-DE" sz="2000" dirty="0" err="1" smtClean="0">
                <a:solidFill>
                  <a:schemeClr val="accent3"/>
                </a:solidFill>
              </a:rPr>
              <a:t>user</a:t>
            </a:r>
            <a:r>
              <a:rPr lang="de-DE" sz="2000" dirty="0" smtClean="0">
                <a:solidFill>
                  <a:schemeClr val="accent3"/>
                </a:solidFill>
              </a:rPr>
              <a:t> </a:t>
            </a:r>
            <a:r>
              <a:rPr lang="de-DE" sz="2000" dirty="0" err="1" smtClean="0">
                <a:solidFill>
                  <a:schemeClr val="accent3"/>
                </a:solidFill>
              </a:rPr>
              <a:t>experiments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5" name="Textfeld 23"/>
          <p:cNvSpPr txBox="1"/>
          <p:nvPr/>
        </p:nvSpPr>
        <p:spPr>
          <a:xfrm>
            <a:off x="1085273" y="5990127"/>
            <a:ext cx="2363066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 smtClean="0">
                <a:solidFill>
                  <a:schemeClr val="accent3"/>
                </a:solidFill>
              </a:rPr>
              <a:t>Commissioning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3249612" y="5988830"/>
            <a:ext cx="5259388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Winter shutdown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681537" y="4375750"/>
            <a:ext cx="3827463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2</a:t>
            </a:r>
            <a:r>
              <a:rPr lang="en-US" sz="2000" baseline="30000" dirty="0">
                <a:solidFill>
                  <a:schemeClr val="accent3"/>
                </a:solidFill>
              </a:rPr>
              <a:t>nd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1089025" y="4782150"/>
            <a:ext cx="551497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2</a:t>
            </a:r>
            <a:r>
              <a:rPr lang="en-US" sz="2000" baseline="30000" dirty="0">
                <a:solidFill>
                  <a:schemeClr val="accent3"/>
                </a:solidFill>
              </a:rPr>
              <a:t>nd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249612" y="5182260"/>
            <a:ext cx="481647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2</a:t>
            </a:r>
            <a:r>
              <a:rPr lang="en-US" sz="2000" baseline="30000" dirty="0">
                <a:solidFill>
                  <a:schemeClr val="accent3"/>
                </a:solidFill>
              </a:rPr>
              <a:t>nd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1082674" y="1751672"/>
            <a:ext cx="742632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1082673" y="2155855"/>
            <a:ext cx="742632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1082673" y="2558122"/>
            <a:ext cx="742632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1082672" y="2962305"/>
            <a:ext cx="742632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1082671" y="3369317"/>
            <a:ext cx="419538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5149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57" y="1157173"/>
            <a:ext cx="7910669" cy="5258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Updated 2018 </a:t>
            </a:r>
            <a:r>
              <a:rPr lang="de-DE" dirty="0" err="1"/>
              <a:t>schedule</a:t>
            </a:r>
            <a:r>
              <a:rPr lang="de-DE" dirty="0"/>
              <a:t/>
            </a:r>
            <a:br>
              <a:rPr lang="de-DE" dirty="0"/>
            </a:b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SASE3 </a:t>
            </a:r>
            <a:r>
              <a:rPr lang="de-DE" dirty="0" err="1"/>
              <a:t>perspective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5638800" y="1955800"/>
            <a:ext cx="22161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SASE3 1st </a:t>
            </a:r>
            <a:r>
              <a:rPr lang="de-DE" sz="2000" dirty="0" err="1">
                <a:solidFill>
                  <a:schemeClr val="accent3"/>
                </a:solidFill>
              </a:rPr>
              <a:t>lasing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092200" y="1549400"/>
            <a:ext cx="74168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XTD4+10 installation &amp; commissioning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974850" y="1955800"/>
            <a:ext cx="11112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start-up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835775" y="3969290"/>
            <a:ext cx="246062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Comm</a:t>
            </a:r>
            <a:r>
              <a:rPr lang="de-DE" sz="2000" dirty="0">
                <a:solidFill>
                  <a:schemeClr val="accent3"/>
                </a:solidFill>
              </a:rPr>
              <a:t>. SASE 3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092200" y="4375450"/>
            <a:ext cx="74168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Commissioning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  <a:r>
              <a:rPr lang="de-DE" sz="2000" dirty="0" err="1">
                <a:solidFill>
                  <a:schemeClr val="accent3"/>
                </a:solidFill>
              </a:rPr>
              <a:t>of</a:t>
            </a:r>
            <a:r>
              <a:rPr lang="de-DE" sz="2000" dirty="0">
                <a:solidFill>
                  <a:schemeClr val="accent3"/>
                </a:solidFill>
              </a:rPr>
              <a:t> XTDs </a:t>
            </a:r>
            <a:r>
              <a:rPr lang="de-DE" sz="2000" dirty="0" err="1">
                <a:solidFill>
                  <a:schemeClr val="accent3"/>
                </a:solidFill>
              </a:rPr>
              <a:t>and</a:t>
            </a:r>
            <a:r>
              <a:rPr lang="de-DE" sz="2000" dirty="0">
                <a:solidFill>
                  <a:schemeClr val="accent3"/>
                </a:solidFill>
              </a:rPr>
              <a:t> Instruments </a:t>
            </a:r>
            <a:r>
              <a:rPr lang="de-DE" sz="2000" dirty="0" err="1">
                <a:solidFill>
                  <a:schemeClr val="accent3"/>
                </a:solidFill>
              </a:rPr>
              <a:t>with</a:t>
            </a:r>
            <a:r>
              <a:rPr lang="de-DE" sz="2000" dirty="0">
                <a:solidFill>
                  <a:schemeClr val="accent3"/>
                </a:solidFill>
              </a:rPr>
              <a:t> X-</a:t>
            </a:r>
            <a:r>
              <a:rPr lang="de-DE" sz="2000" dirty="0" err="1">
                <a:solidFill>
                  <a:schemeClr val="accent3"/>
                </a:solidFill>
              </a:rPr>
              <a:t>rays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092200" y="4782270"/>
            <a:ext cx="74168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Commissioning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  <a:r>
              <a:rPr lang="de-DE" sz="2000" dirty="0" err="1">
                <a:solidFill>
                  <a:schemeClr val="accent3"/>
                </a:solidFill>
              </a:rPr>
              <a:t>of</a:t>
            </a:r>
            <a:r>
              <a:rPr lang="de-DE" sz="2000" dirty="0">
                <a:solidFill>
                  <a:schemeClr val="accent3"/>
                </a:solidFill>
              </a:rPr>
              <a:t> XTDs </a:t>
            </a:r>
            <a:r>
              <a:rPr lang="de-DE" sz="2000" dirty="0" err="1">
                <a:solidFill>
                  <a:schemeClr val="accent3"/>
                </a:solidFill>
              </a:rPr>
              <a:t>and</a:t>
            </a:r>
            <a:r>
              <a:rPr lang="de-DE" sz="2000" dirty="0">
                <a:solidFill>
                  <a:schemeClr val="accent3"/>
                </a:solidFill>
              </a:rPr>
              <a:t> Instruments </a:t>
            </a:r>
            <a:r>
              <a:rPr lang="de-DE" sz="2000" dirty="0" err="1">
                <a:solidFill>
                  <a:schemeClr val="accent3"/>
                </a:solidFill>
              </a:rPr>
              <a:t>with</a:t>
            </a:r>
            <a:r>
              <a:rPr lang="de-DE" sz="2000" dirty="0">
                <a:solidFill>
                  <a:schemeClr val="accent3"/>
                </a:solidFill>
              </a:rPr>
              <a:t> X-</a:t>
            </a:r>
            <a:r>
              <a:rPr lang="de-DE" sz="2000" dirty="0" err="1">
                <a:solidFill>
                  <a:schemeClr val="accent3"/>
                </a:solidFill>
              </a:rPr>
              <a:t>rays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2292350" y="5183160"/>
            <a:ext cx="62166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Setup &amp; </a:t>
            </a:r>
            <a:r>
              <a:rPr lang="de-DE" sz="2000" dirty="0" err="1">
                <a:solidFill>
                  <a:schemeClr val="accent3"/>
                </a:solidFill>
              </a:rPr>
              <a:t>conduct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  <a:r>
              <a:rPr lang="de-DE" sz="2000" dirty="0" err="1">
                <a:solidFill>
                  <a:schemeClr val="accent3"/>
                </a:solidFill>
              </a:rPr>
              <a:t>very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  <a:r>
              <a:rPr lang="de-DE" sz="2000" dirty="0" err="1">
                <a:solidFill>
                  <a:schemeClr val="accent3"/>
                </a:solidFill>
              </a:rPr>
              <a:t>first</a:t>
            </a:r>
            <a:r>
              <a:rPr lang="de-DE" sz="2000" dirty="0">
                <a:solidFill>
                  <a:schemeClr val="accent3"/>
                </a:solidFill>
              </a:rPr>
              <a:t> experimental </a:t>
            </a:r>
            <a:r>
              <a:rPr lang="de-DE" sz="2000" dirty="0" err="1">
                <a:solidFill>
                  <a:schemeClr val="accent3"/>
                </a:solidFill>
              </a:rPr>
              <a:t>trials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1568450" y="2762250"/>
            <a:ext cx="40703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SASE3 </a:t>
            </a:r>
            <a:r>
              <a:rPr lang="de-DE" sz="2000" dirty="0" err="1">
                <a:solidFill>
                  <a:schemeClr val="accent3"/>
                </a:solidFill>
              </a:rPr>
              <a:t>instr</a:t>
            </a:r>
            <a:r>
              <a:rPr lang="de-DE" sz="2000" dirty="0">
                <a:solidFill>
                  <a:schemeClr val="accent3"/>
                </a:solidFill>
              </a:rPr>
              <a:t>. interlock </a:t>
            </a:r>
            <a:r>
              <a:rPr lang="de-DE" sz="2000" dirty="0" err="1">
                <a:solidFill>
                  <a:schemeClr val="accent3"/>
                </a:solidFill>
              </a:rPr>
              <a:t>tests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5645150" y="2762250"/>
            <a:ext cx="28638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Electronics </a:t>
            </a:r>
            <a:r>
              <a:rPr lang="de-DE" sz="2000" dirty="0" err="1">
                <a:solidFill>
                  <a:schemeClr val="accent3"/>
                </a:solidFill>
              </a:rPr>
              <a:t>Comm</a:t>
            </a:r>
            <a:r>
              <a:rPr lang="de-DE" sz="2000" dirty="0">
                <a:solidFill>
                  <a:schemeClr val="accent3"/>
                </a:solidFill>
              </a:rPr>
              <a:t>. 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1095374" y="3162360"/>
            <a:ext cx="742632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Electronics </a:t>
            </a:r>
            <a:r>
              <a:rPr lang="de-DE" sz="2000" dirty="0" err="1">
                <a:solidFill>
                  <a:schemeClr val="accent3"/>
                </a:solidFill>
              </a:rPr>
              <a:t>Commissioning</a:t>
            </a:r>
            <a:r>
              <a:rPr lang="de-DE" sz="2000" dirty="0">
                <a:solidFill>
                  <a:schemeClr val="accent3"/>
                </a:solidFill>
              </a:rPr>
              <a:t> (BH Modules, Loops &amp; Firmware) 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1082675" y="3569180"/>
            <a:ext cx="742632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Electronics </a:t>
            </a:r>
            <a:r>
              <a:rPr lang="de-DE" sz="2000" dirty="0" err="1">
                <a:solidFill>
                  <a:schemeClr val="accent3"/>
                </a:solidFill>
              </a:rPr>
              <a:t>Commissioning</a:t>
            </a:r>
            <a:r>
              <a:rPr lang="de-DE" sz="2000" dirty="0">
                <a:solidFill>
                  <a:schemeClr val="accent3"/>
                </a:solidFill>
              </a:rPr>
              <a:t> (</a:t>
            </a:r>
            <a:r>
              <a:rPr lang="de-DE" sz="2000" dirty="0" err="1">
                <a:solidFill>
                  <a:schemeClr val="accent3"/>
                </a:solidFill>
              </a:rPr>
              <a:t>Beckhoff</a:t>
            </a:r>
            <a:r>
              <a:rPr lang="de-DE" sz="2000" dirty="0">
                <a:solidFill>
                  <a:schemeClr val="accent3"/>
                </a:solidFill>
              </a:rPr>
              <a:t> Loops &amp; Firmware, E2E) 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095375" y="3969290"/>
            <a:ext cx="57404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Control System </a:t>
            </a:r>
            <a:r>
              <a:rPr lang="de-DE" sz="2000" dirty="0" err="1">
                <a:solidFill>
                  <a:schemeClr val="accent3"/>
                </a:solidFill>
              </a:rPr>
              <a:t>Commissioning</a:t>
            </a:r>
            <a:r>
              <a:rPr lang="de-DE" sz="2000" dirty="0">
                <a:solidFill>
                  <a:schemeClr val="accent3"/>
                </a:solidFill>
              </a:rPr>
              <a:t> (</a:t>
            </a:r>
            <a:r>
              <a:rPr lang="de-DE" sz="2000" dirty="0" err="1">
                <a:solidFill>
                  <a:schemeClr val="accent3"/>
                </a:solidFill>
              </a:rPr>
              <a:t>Karabo</a:t>
            </a:r>
            <a:r>
              <a:rPr lang="de-DE" sz="2000" dirty="0">
                <a:solidFill>
                  <a:schemeClr val="accent3"/>
                </a:solidFill>
              </a:rPr>
              <a:t> &amp; E2E) 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3249612" y="5988830"/>
            <a:ext cx="5259388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Winter shutdown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962400" y="5590940"/>
            <a:ext cx="4311649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3</a:t>
            </a:r>
            <a:r>
              <a:rPr lang="en-US" sz="2000" baseline="30000" dirty="0">
                <a:solidFill>
                  <a:schemeClr val="accent3"/>
                </a:solidFill>
              </a:rPr>
              <a:t>rd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1089025" y="5986200"/>
            <a:ext cx="239712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3</a:t>
            </a:r>
            <a:r>
              <a:rPr lang="en-US" sz="2000" baseline="30000" dirty="0">
                <a:solidFill>
                  <a:schemeClr val="accent3"/>
                </a:solidFill>
              </a:rPr>
              <a:t>rd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cxnSp>
        <p:nvCxnSpPr>
          <p:cNvPr id="34" name="Gerade Verbindung 33"/>
          <p:cNvCxnSpPr/>
          <p:nvPr/>
        </p:nvCxnSpPr>
        <p:spPr bwMode="auto">
          <a:xfrm>
            <a:off x="1082674" y="1751672"/>
            <a:ext cx="742632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1082673" y="2155855"/>
            <a:ext cx="742632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1082673" y="2558122"/>
            <a:ext cx="742632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>
            <a:off x="1082672" y="2962305"/>
            <a:ext cx="742632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1082671" y="3369317"/>
            <a:ext cx="419538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3162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57" y="1157173"/>
            <a:ext cx="7910669" cy="5258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Updated 2018 </a:t>
            </a:r>
            <a:r>
              <a:rPr lang="de-DE" dirty="0" err="1"/>
              <a:t>schedule</a:t>
            </a:r>
            <a:r>
              <a:rPr lang="de-DE" dirty="0"/>
              <a:t/>
            </a:r>
            <a:br>
              <a:rPr lang="de-DE" dirty="0"/>
            </a:b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SASE2 </a:t>
            </a:r>
            <a:r>
              <a:rPr lang="de-DE" dirty="0" err="1"/>
              <a:t>perspective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092200" y="1549400"/>
            <a:ext cx="74168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Acc. And XTD installation &amp; commissioning; start-up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974850" y="1955800"/>
            <a:ext cx="11112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start-up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968750" y="2355910"/>
            <a:ext cx="19177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spc="-150" dirty="0">
                <a:solidFill>
                  <a:schemeClr val="accent3"/>
                </a:solidFill>
              </a:rPr>
              <a:t>Beam </a:t>
            </a:r>
            <a:r>
              <a:rPr lang="de-DE" sz="2000" spc="-150" dirty="0" err="1">
                <a:solidFill>
                  <a:schemeClr val="accent3"/>
                </a:solidFill>
              </a:rPr>
              <a:t>thr</a:t>
            </a:r>
            <a:r>
              <a:rPr lang="de-DE" sz="2000" spc="-150" dirty="0">
                <a:solidFill>
                  <a:schemeClr val="accent3"/>
                </a:solidFill>
              </a:rPr>
              <a:t>. SASE2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568450" y="2762310"/>
            <a:ext cx="47879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Shutdown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  <a:r>
              <a:rPr lang="de-DE" sz="2000" dirty="0" err="1">
                <a:solidFill>
                  <a:schemeClr val="accent3"/>
                </a:solidFill>
              </a:rPr>
              <a:t>for</a:t>
            </a:r>
            <a:r>
              <a:rPr lang="de-DE" sz="2000" dirty="0">
                <a:solidFill>
                  <a:schemeClr val="accent3"/>
                </a:solidFill>
              </a:rPr>
              <a:t> CS9 + SASE2 </a:t>
            </a:r>
            <a:r>
              <a:rPr lang="de-DE" sz="2000" dirty="0" err="1">
                <a:solidFill>
                  <a:schemeClr val="accent3"/>
                </a:solidFill>
              </a:rPr>
              <a:t>completion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604000" y="2756020"/>
            <a:ext cx="22161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SASE2 1st </a:t>
            </a:r>
            <a:r>
              <a:rPr lang="de-DE" sz="2000" dirty="0" err="1">
                <a:solidFill>
                  <a:schemeClr val="accent3"/>
                </a:solidFill>
              </a:rPr>
              <a:t>lasing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089025" y="3162420"/>
            <a:ext cx="190817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SASE2 </a:t>
            </a:r>
            <a:r>
              <a:rPr lang="de-DE" sz="2000" dirty="0" err="1">
                <a:solidFill>
                  <a:schemeClr val="accent3"/>
                </a:solidFill>
              </a:rPr>
              <a:t>comm</a:t>
            </a:r>
            <a:r>
              <a:rPr lang="de-DE" sz="2000" dirty="0">
                <a:solidFill>
                  <a:schemeClr val="accent3"/>
                </a:solidFill>
              </a:rPr>
              <a:t>.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5638800" y="3562530"/>
            <a:ext cx="32766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SASE2 </a:t>
            </a:r>
            <a:r>
              <a:rPr lang="de-DE" sz="2000" dirty="0" err="1">
                <a:solidFill>
                  <a:schemeClr val="accent3"/>
                </a:solidFill>
              </a:rPr>
              <a:t>instr</a:t>
            </a:r>
            <a:r>
              <a:rPr lang="de-DE" sz="2000" dirty="0">
                <a:solidFill>
                  <a:schemeClr val="accent3"/>
                </a:solidFill>
              </a:rPr>
              <a:t>. interlock </a:t>
            </a:r>
            <a:r>
              <a:rPr lang="de-DE" sz="2000" dirty="0" err="1">
                <a:solidFill>
                  <a:schemeClr val="accent3"/>
                </a:solidFill>
              </a:rPr>
              <a:t>tests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-266700" y="3975580"/>
            <a:ext cx="326390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SASE2 </a:t>
            </a:r>
            <a:r>
              <a:rPr lang="de-DE" sz="2000" dirty="0" err="1">
                <a:solidFill>
                  <a:schemeClr val="accent3"/>
                </a:solidFill>
              </a:rPr>
              <a:t>instr</a:t>
            </a:r>
            <a:r>
              <a:rPr lang="de-DE" sz="2000" dirty="0">
                <a:solidFill>
                  <a:schemeClr val="accent3"/>
                </a:solidFill>
              </a:rPr>
              <a:t>. interlock </a:t>
            </a:r>
            <a:r>
              <a:rPr lang="de-DE" sz="2000" dirty="0" err="1">
                <a:solidFill>
                  <a:schemeClr val="accent3"/>
                </a:solidFill>
              </a:rPr>
              <a:t>tests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095374" y="4381560"/>
            <a:ext cx="7413626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Electronics &amp; Control System </a:t>
            </a:r>
            <a:r>
              <a:rPr lang="de-DE" sz="2000" dirty="0" err="1">
                <a:solidFill>
                  <a:schemeClr val="accent3"/>
                </a:solidFill>
              </a:rPr>
              <a:t>Commissioning</a:t>
            </a:r>
            <a:r>
              <a:rPr lang="de-DE" sz="2000" dirty="0">
                <a:solidFill>
                  <a:schemeClr val="accent3"/>
                </a:solidFill>
              </a:rPr>
              <a:t> MID + HED </a:t>
            </a:r>
            <a:r>
              <a:rPr lang="de-DE" sz="2000" dirty="0" err="1">
                <a:solidFill>
                  <a:schemeClr val="accent3"/>
                </a:solidFill>
              </a:rPr>
              <a:t>Opt</a:t>
            </a:r>
            <a:r>
              <a:rPr lang="de-DE" sz="2000" dirty="0">
                <a:solidFill>
                  <a:schemeClr val="accent3"/>
                </a:solidFill>
              </a:rPr>
              <a:t>.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1082675" y="4788380"/>
            <a:ext cx="742632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Electronics &amp; Control System </a:t>
            </a:r>
            <a:r>
              <a:rPr lang="de-DE" sz="2000" dirty="0" err="1">
                <a:solidFill>
                  <a:schemeClr val="accent3"/>
                </a:solidFill>
              </a:rPr>
              <a:t>Commissioning</a:t>
            </a:r>
            <a:r>
              <a:rPr lang="de-DE" sz="2000" dirty="0">
                <a:solidFill>
                  <a:schemeClr val="accent3"/>
                </a:solidFill>
              </a:rPr>
              <a:t> MID + HED </a:t>
            </a:r>
            <a:r>
              <a:rPr lang="de-DE" sz="2000" dirty="0" err="1">
                <a:solidFill>
                  <a:schemeClr val="accent3"/>
                </a:solidFill>
              </a:rPr>
              <a:t>Opt</a:t>
            </a:r>
            <a:r>
              <a:rPr lang="de-DE" sz="2000" dirty="0">
                <a:solidFill>
                  <a:schemeClr val="accent3"/>
                </a:solidFill>
              </a:rPr>
              <a:t>.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1089025" y="5188430"/>
            <a:ext cx="742632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Electronics &amp; Control System </a:t>
            </a:r>
            <a:r>
              <a:rPr lang="de-DE" sz="2000" dirty="0" err="1">
                <a:solidFill>
                  <a:schemeClr val="accent3"/>
                </a:solidFill>
              </a:rPr>
              <a:t>Commissioning</a:t>
            </a:r>
            <a:r>
              <a:rPr lang="de-DE" sz="2000" dirty="0">
                <a:solidFill>
                  <a:schemeClr val="accent3"/>
                </a:solidFill>
              </a:rPr>
              <a:t> MID + all HED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1095375" y="5588540"/>
            <a:ext cx="2162176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Elec</a:t>
            </a:r>
            <a:r>
              <a:rPr lang="de-DE" sz="2000" dirty="0">
                <a:solidFill>
                  <a:schemeClr val="accent3"/>
                </a:solidFill>
              </a:rPr>
              <a:t>.+</a:t>
            </a:r>
            <a:r>
              <a:rPr lang="de-DE" sz="2000" dirty="0" err="1">
                <a:solidFill>
                  <a:schemeClr val="accent3"/>
                </a:solidFill>
              </a:rPr>
              <a:t>Contr.Sys</a:t>
            </a:r>
            <a:r>
              <a:rPr lang="de-DE" sz="2000" dirty="0">
                <a:solidFill>
                  <a:schemeClr val="accent3"/>
                </a:solidFill>
              </a:rPr>
              <a:t>.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3254375" y="5589140"/>
            <a:ext cx="5254626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Commissioning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  <a:r>
              <a:rPr lang="de-DE" sz="2000" dirty="0" err="1">
                <a:solidFill>
                  <a:schemeClr val="accent3"/>
                </a:solidFill>
              </a:rPr>
              <a:t>of</a:t>
            </a:r>
            <a:r>
              <a:rPr lang="de-DE" sz="2000" dirty="0">
                <a:solidFill>
                  <a:schemeClr val="accent3"/>
                </a:solidFill>
              </a:rPr>
              <a:t> MID </a:t>
            </a:r>
            <a:r>
              <a:rPr lang="de-DE" sz="2000" dirty="0" err="1">
                <a:solidFill>
                  <a:schemeClr val="accent3"/>
                </a:solidFill>
              </a:rPr>
              <a:t>with</a:t>
            </a:r>
            <a:r>
              <a:rPr lang="de-DE" sz="2000" dirty="0">
                <a:solidFill>
                  <a:schemeClr val="accent3"/>
                </a:solidFill>
              </a:rPr>
              <a:t> X-</a:t>
            </a:r>
            <a:r>
              <a:rPr lang="de-DE" sz="2000" dirty="0" err="1">
                <a:solidFill>
                  <a:schemeClr val="accent3"/>
                </a:solidFill>
              </a:rPr>
              <a:t>rays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1089024" y="5989250"/>
            <a:ext cx="2282825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MID X-</a:t>
            </a:r>
            <a:r>
              <a:rPr lang="de-DE" sz="2000" dirty="0" err="1">
                <a:solidFill>
                  <a:schemeClr val="accent3"/>
                </a:solidFill>
              </a:rPr>
              <a:t>ray</a:t>
            </a:r>
            <a:r>
              <a:rPr lang="de-DE" sz="2000" dirty="0">
                <a:solidFill>
                  <a:schemeClr val="accent3"/>
                </a:solidFill>
              </a:rPr>
              <a:t> </a:t>
            </a:r>
            <a:r>
              <a:rPr lang="de-DE" sz="2000" dirty="0" err="1">
                <a:solidFill>
                  <a:schemeClr val="accent3"/>
                </a:solidFill>
              </a:rPr>
              <a:t>Comm</a:t>
            </a:r>
            <a:r>
              <a:rPr lang="de-DE" sz="2000" dirty="0">
                <a:solidFill>
                  <a:schemeClr val="accent3"/>
                </a:solidFill>
              </a:rPr>
              <a:t>.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2993375" y="3985276"/>
            <a:ext cx="288925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smtClean="0">
                <a:solidFill>
                  <a:schemeClr val="accent3"/>
                </a:solidFill>
              </a:rPr>
              <a:t>XTD6 </a:t>
            </a:r>
            <a:r>
              <a:rPr lang="de-DE" sz="2000" dirty="0" err="1" smtClean="0">
                <a:solidFill>
                  <a:schemeClr val="accent3"/>
                </a:solidFill>
              </a:rPr>
              <a:t>finishing</a:t>
            </a:r>
            <a:r>
              <a:rPr lang="de-DE" sz="2000" dirty="0" smtClean="0">
                <a:solidFill>
                  <a:schemeClr val="accent3"/>
                </a:solidFill>
              </a:rPr>
              <a:t> / </a:t>
            </a:r>
            <a:r>
              <a:rPr lang="de-DE" sz="2000" dirty="0" err="1" smtClean="0">
                <a:solidFill>
                  <a:schemeClr val="accent3"/>
                </a:solidFill>
              </a:rPr>
              <a:t>closes</a:t>
            </a:r>
            <a:endParaRPr lang="de-DE" sz="2000" dirty="0">
              <a:solidFill>
                <a:schemeClr val="accent3"/>
              </a:solidFill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1082674" y="1751672"/>
            <a:ext cx="742632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1082673" y="2155855"/>
            <a:ext cx="742632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>
            <a:off x="1082673" y="2558122"/>
            <a:ext cx="742632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1082672" y="2962305"/>
            <a:ext cx="742632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1082671" y="3369317"/>
            <a:ext cx="4195385" cy="0"/>
          </a:xfrm>
          <a:prstGeom prst="lin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3162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Draft</a:t>
            </a:r>
            <a:r>
              <a:rPr lang="de-DE" dirty="0" smtClean="0"/>
              <a:t> Schedule 2019 final</a:t>
            </a:r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1054101"/>
            <a:ext cx="7923600" cy="5627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4666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1054101"/>
            <a:ext cx="7923600" cy="5627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1088" y="307975"/>
            <a:ext cx="7283450" cy="714375"/>
          </a:xfrm>
        </p:spPr>
        <p:txBody>
          <a:bodyPr/>
          <a:lstStyle/>
          <a:p>
            <a:r>
              <a:rPr lang="de-DE" dirty="0"/>
              <a:t>Updated </a:t>
            </a:r>
            <a:r>
              <a:rPr lang="de-DE" dirty="0" smtClean="0"/>
              <a:t>2019 </a:t>
            </a:r>
            <a:r>
              <a:rPr lang="de-DE" dirty="0" err="1"/>
              <a:t>schedule</a:t>
            </a:r>
            <a:r>
              <a:rPr lang="de-DE" dirty="0"/>
              <a:t/>
            </a:r>
            <a:br>
              <a:rPr lang="de-DE" dirty="0"/>
            </a:b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overlay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an </a:t>
            </a:r>
            <a:r>
              <a:rPr lang="de-DE" dirty="0" err="1"/>
              <a:t>overall</a:t>
            </a:r>
            <a:r>
              <a:rPr lang="de-DE" dirty="0"/>
              <a:t> </a:t>
            </a:r>
            <a:r>
              <a:rPr lang="de-DE" dirty="0" err="1"/>
              <a:t>perspective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060202" y="1455549"/>
            <a:ext cx="4826723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Winter shutdown: SASE2 self </a:t>
            </a:r>
            <a:r>
              <a:rPr lang="en-US" sz="2000" dirty="0" smtClean="0">
                <a:solidFill>
                  <a:schemeClr val="accent3"/>
                </a:solidFill>
              </a:rPr>
              <a:t>seeding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727048" y="3457105"/>
            <a:ext cx="4595148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Shutdown</a:t>
            </a:r>
            <a:r>
              <a:rPr lang="de-DE" sz="2000" dirty="0">
                <a:solidFill>
                  <a:schemeClr val="accent3"/>
                </a:solidFill>
              </a:rPr>
              <a:t>: </a:t>
            </a:r>
            <a:r>
              <a:rPr lang="de-DE" sz="2000" dirty="0" err="1">
                <a:solidFill>
                  <a:schemeClr val="accent3"/>
                </a:solidFill>
              </a:rPr>
              <a:t>yearly</a:t>
            </a:r>
            <a:r>
              <a:rPr lang="de-DE" sz="2000" dirty="0">
                <a:solidFill>
                  <a:schemeClr val="accent3"/>
                </a:solidFill>
              </a:rPr>
              <a:t> interlock </a:t>
            </a:r>
            <a:r>
              <a:rPr lang="de-DE" sz="2000" dirty="0" err="1" smtClean="0">
                <a:solidFill>
                  <a:schemeClr val="accent3"/>
                </a:solidFill>
              </a:rPr>
              <a:t>test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6854149" y="2256734"/>
            <a:ext cx="1685401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>
                <a:solidFill>
                  <a:schemeClr val="accent3"/>
                </a:solidFill>
              </a:rPr>
              <a:t>Shutdown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3960941" y="1865471"/>
            <a:ext cx="3851969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3</a:t>
            </a:r>
            <a:r>
              <a:rPr lang="en-US" sz="2000" baseline="30000" dirty="0">
                <a:solidFill>
                  <a:schemeClr val="accent3"/>
                </a:solidFill>
              </a:rPr>
              <a:t>rd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1060203" y="2254818"/>
            <a:ext cx="5792010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3</a:t>
            </a:r>
            <a:r>
              <a:rPr lang="en-US" sz="2000" baseline="30000" dirty="0">
                <a:solidFill>
                  <a:schemeClr val="accent3"/>
                </a:solidFill>
              </a:rPr>
              <a:t>rd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1060203" y="2657313"/>
            <a:ext cx="7244391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3</a:t>
            </a:r>
            <a:r>
              <a:rPr lang="en-US" sz="2000" baseline="30000" dirty="0">
                <a:solidFill>
                  <a:schemeClr val="accent3"/>
                </a:solidFill>
              </a:rPr>
              <a:t>rd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1060202" y="3056995"/>
            <a:ext cx="7479348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3</a:t>
            </a:r>
            <a:r>
              <a:rPr lang="en-US" sz="2000" baseline="30000" dirty="0">
                <a:solidFill>
                  <a:schemeClr val="accent3"/>
                </a:solidFill>
              </a:rPr>
              <a:t>rd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1060202" y="3457105"/>
            <a:ext cx="2666846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3</a:t>
            </a:r>
            <a:r>
              <a:rPr lang="en-US" sz="2000" baseline="30000" dirty="0">
                <a:solidFill>
                  <a:schemeClr val="accent3"/>
                </a:solidFill>
              </a:rPr>
              <a:t>rd</a:t>
            </a:r>
            <a:r>
              <a:rPr lang="en-US" sz="2000" dirty="0">
                <a:solidFill>
                  <a:schemeClr val="accent3"/>
                </a:solidFill>
              </a:rPr>
              <a:t> EUE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885966" y="1458018"/>
            <a:ext cx="2653583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Startup </a:t>
            </a:r>
            <a:endParaRPr lang="de-DE" sz="2000" dirty="0">
              <a:solidFill>
                <a:schemeClr val="accent3"/>
              </a:solidFill>
            </a:endParaRPr>
          </a:p>
        </p:txBody>
      </p:sp>
      <p:sp>
        <p:nvSpPr>
          <p:cNvPr id="50" name="Rechteck 49"/>
          <p:cNvSpPr/>
          <p:nvPr/>
        </p:nvSpPr>
        <p:spPr>
          <a:xfrm>
            <a:off x="1073465" y="1854708"/>
            <a:ext cx="2887476" cy="40011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en-US" sz="2000" dirty="0">
                <a:solidFill>
                  <a:schemeClr val="accent3"/>
                </a:solidFill>
              </a:rPr>
              <a:t>Startup </a:t>
            </a:r>
            <a:endParaRPr lang="de-DE" sz="20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26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Scope</a:t>
            </a:r>
            <a:r>
              <a:rPr lang="de-DE" dirty="0"/>
              <a:t> 2018/19 / Order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priorities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280493"/>
            <a:ext cx="8426671" cy="5105320"/>
          </a:xfrm>
        </p:spPr>
        <p:txBody>
          <a:bodyPr/>
          <a:lstStyle/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/>
              <a:t>SASE1 </a:t>
            </a:r>
            <a:r>
              <a:rPr lang="de-DE" dirty="0" err="1"/>
              <a:t>tunnel</a:t>
            </a:r>
            <a:r>
              <a:rPr lang="de-DE" dirty="0"/>
              <a:t> </a:t>
            </a:r>
            <a:r>
              <a:rPr lang="de-DE" dirty="0" err="1"/>
              <a:t>operation</a:t>
            </a:r>
            <a:endParaRPr lang="de-DE" dirty="0"/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/>
              <a:t>SASE1 </a:t>
            </a:r>
            <a:r>
              <a:rPr lang="de-DE" dirty="0" err="1"/>
              <a:t>instrument</a:t>
            </a:r>
            <a:r>
              <a:rPr lang="de-DE" dirty="0"/>
              <a:t> </a:t>
            </a:r>
            <a:r>
              <a:rPr lang="de-DE" dirty="0" err="1"/>
              <a:t>operation</a:t>
            </a:r>
            <a:endParaRPr lang="de-DE" dirty="0"/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endParaRPr lang="de-DE" dirty="0"/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 smtClean="0">
                <a:sym typeface="Wingdings" panose="05000000000000000000" pitchFamily="2" charset="2"/>
              </a:rPr>
              <a:t>SASE3 </a:t>
            </a:r>
            <a:r>
              <a:rPr lang="de-DE" dirty="0" err="1">
                <a:sym typeface="Wingdings" panose="05000000000000000000" pitchFamily="2" charset="2"/>
              </a:rPr>
              <a:t>tunnel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operation</a:t>
            </a:r>
            <a:endParaRPr lang="de-DE" dirty="0"/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/>
              <a:t>SASE2 </a:t>
            </a:r>
            <a:r>
              <a:rPr lang="de-DE" dirty="0" err="1"/>
              <a:t>tunnel</a:t>
            </a:r>
            <a:r>
              <a:rPr lang="de-DE" dirty="0"/>
              <a:t> </a:t>
            </a:r>
            <a:r>
              <a:rPr lang="de-DE" dirty="0" err="1"/>
              <a:t>readiness</a:t>
            </a:r>
            <a:r>
              <a:rPr lang="de-DE" dirty="0"/>
              <a:t>	</a:t>
            </a:r>
            <a:r>
              <a:rPr lang="de-DE" dirty="0">
                <a:sym typeface="Wingdings" panose="05000000000000000000" pitchFamily="2" charset="2"/>
              </a:rPr>
              <a:t> SASE2 </a:t>
            </a:r>
            <a:r>
              <a:rPr lang="de-DE" dirty="0" err="1">
                <a:sym typeface="Wingdings" panose="05000000000000000000" pitchFamily="2" charset="2"/>
              </a:rPr>
              <a:t>tunnel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operation</a:t>
            </a:r>
            <a:endParaRPr lang="de-DE" dirty="0">
              <a:sym typeface="Wingdings" panose="05000000000000000000" pitchFamily="2" charset="2"/>
            </a:endParaRPr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>
                <a:sym typeface="Wingdings" panose="05000000000000000000" pitchFamily="2" charset="2"/>
              </a:rPr>
              <a:t>SASE3 </a:t>
            </a:r>
            <a:r>
              <a:rPr lang="de-DE" dirty="0" err="1">
                <a:sym typeface="Wingdings" panose="05000000000000000000" pitchFamily="2" charset="2"/>
              </a:rPr>
              <a:t>instrument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readiness</a:t>
            </a:r>
            <a:r>
              <a:rPr lang="de-DE" dirty="0">
                <a:sym typeface="Wingdings" panose="05000000000000000000" pitchFamily="2" charset="2"/>
              </a:rPr>
              <a:t>	 SASE3 </a:t>
            </a:r>
            <a:r>
              <a:rPr lang="de-DE" dirty="0" err="1">
                <a:sym typeface="Wingdings" panose="05000000000000000000" pitchFamily="2" charset="2"/>
              </a:rPr>
              <a:t>instr</a:t>
            </a:r>
            <a:r>
              <a:rPr lang="de-DE" dirty="0">
                <a:sym typeface="Wingdings" panose="05000000000000000000" pitchFamily="2" charset="2"/>
              </a:rPr>
              <a:t>. </a:t>
            </a:r>
            <a:r>
              <a:rPr lang="de-DE" dirty="0" err="1">
                <a:sym typeface="Wingdings" panose="05000000000000000000" pitchFamily="2" charset="2"/>
              </a:rPr>
              <a:t>operation</a:t>
            </a:r>
            <a:endParaRPr lang="de-DE" dirty="0">
              <a:sym typeface="Wingdings" panose="05000000000000000000" pitchFamily="2" charset="2"/>
            </a:endParaRPr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>
                <a:sym typeface="Wingdings" panose="05000000000000000000" pitchFamily="2" charset="2"/>
              </a:rPr>
              <a:t>SASE2 </a:t>
            </a:r>
            <a:r>
              <a:rPr lang="de-DE" dirty="0" err="1">
                <a:sym typeface="Wingdings" panose="05000000000000000000" pitchFamily="2" charset="2"/>
              </a:rPr>
              <a:t>instrument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readiness</a:t>
            </a:r>
            <a:r>
              <a:rPr lang="de-DE" dirty="0">
                <a:sym typeface="Wingdings" panose="05000000000000000000" pitchFamily="2" charset="2"/>
              </a:rPr>
              <a:t>	 SASE2 </a:t>
            </a:r>
            <a:r>
              <a:rPr lang="de-DE" dirty="0" err="1">
                <a:sym typeface="Wingdings" panose="05000000000000000000" pitchFamily="2" charset="2"/>
              </a:rPr>
              <a:t>instr</a:t>
            </a:r>
            <a:r>
              <a:rPr lang="de-DE" dirty="0">
                <a:sym typeface="Wingdings" panose="05000000000000000000" pitchFamily="2" charset="2"/>
              </a:rPr>
              <a:t>. </a:t>
            </a:r>
            <a:r>
              <a:rPr lang="de-DE" dirty="0" err="1" smtClean="0">
                <a:sym typeface="Wingdings" panose="05000000000000000000" pitchFamily="2" charset="2"/>
              </a:rPr>
              <a:t>operation</a:t>
            </a:r>
            <a:endParaRPr lang="de-DE" dirty="0">
              <a:sym typeface="Wingdings" panose="05000000000000000000" pitchFamily="2" charset="2"/>
            </a:endParaRPr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endParaRPr lang="de-DE" dirty="0">
              <a:sym typeface="Wingdings" panose="05000000000000000000" pitchFamily="2" charset="2"/>
            </a:endParaRPr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>
                <a:sym typeface="Wingdings" panose="05000000000000000000" pitchFamily="2" charset="2"/>
              </a:rPr>
              <a:t>SASE1 </a:t>
            </a:r>
            <a:r>
              <a:rPr lang="de-DE" dirty="0" err="1">
                <a:sym typeface="Wingdings" panose="05000000000000000000" pitchFamily="2" charset="2"/>
              </a:rPr>
              <a:t>tunnel</a:t>
            </a:r>
            <a:r>
              <a:rPr lang="de-DE" dirty="0">
                <a:sym typeface="Wingdings" panose="05000000000000000000" pitchFamily="2" charset="2"/>
              </a:rPr>
              <a:t> &amp; </a:t>
            </a:r>
            <a:r>
              <a:rPr lang="de-DE" dirty="0" err="1">
                <a:sym typeface="Wingdings" panose="05000000000000000000" pitchFamily="2" charset="2"/>
              </a:rPr>
              <a:t>instrument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completion</a:t>
            </a:r>
            <a:endParaRPr lang="de-DE" dirty="0">
              <a:sym typeface="Wingdings" panose="05000000000000000000" pitchFamily="2" charset="2"/>
            </a:endParaRPr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>
                <a:sym typeface="Wingdings" panose="05000000000000000000" pitchFamily="2" charset="2"/>
              </a:rPr>
              <a:t>SASE3 </a:t>
            </a:r>
            <a:r>
              <a:rPr lang="de-DE" dirty="0" err="1">
                <a:sym typeface="Wingdings" panose="05000000000000000000" pitchFamily="2" charset="2"/>
              </a:rPr>
              <a:t>tunnel</a:t>
            </a:r>
            <a:r>
              <a:rPr lang="de-DE" dirty="0">
                <a:sym typeface="Wingdings" panose="05000000000000000000" pitchFamily="2" charset="2"/>
              </a:rPr>
              <a:t> &amp; </a:t>
            </a:r>
            <a:r>
              <a:rPr lang="de-DE" dirty="0" err="1">
                <a:sym typeface="Wingdings" panose="05000000000000000000" pitchFamily="2" charset="2"/>
              </a:rPr>
              <a:t>instrument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completion</a:t>
            </a:r>
            <a:endParaRPr lang="de-DE" dirty="0">
              <a:sym typeface="Wingdings" panose="05000000000000000000" pitchFamily="2" charset="2"/>
            </a:endParaRPr>
          </a:p>
          <a:p>
            <a:pPr marL="457200" indent="-457200">
              <a:spcBef>
                <a:spcPts val="800"/>
              </a:spcBef>
              <a:buClrTx/>
              <a:buSzPct val="100000"/>
              <a:buFont typeface="+mj-lt"/>
              <a:buAutoNum type="arabicPeriod"/>
            </a:pPr>
            <a:r>
              <a:rPr lang="de-DE" dirty="0">
                <a:sym typeface="Wingdings" panose="05000000000000000000" pitchFamily="2" charset="2"/>
              </a:rPr>
              <a:t>SASE2 </a:t>
            </a:r>
            <a:r>
              <a:rPr lang="de-DE" dirty="0" err="1">
                <a:sym typeface="Wingdings" panose="05000000000000000000" pitchFamily="2" charset="2"/>
              </a:rPr>
              <a:t>tunnel</a:t>
            </a:r>
            <a:r>
              <a:rPr lang="de-DE" dirty="0">
                <a:sym typeface="Wingdings" panose="05000000000000000000" pitchFamily="2" charset="2"/>
              </a:rPr>
              <a:t> &amp; </a:t>
            </a:r>
            <a:r>
              <a:rPr lang="de-DE" dirty="0" err="1">
                <a:sym typeface="Wingdings" panose="05000000000000000000" pitchFamily="2" charset="2"/>
              </a:rPr>
              <a:t>instrument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completion</a:t>
            </a:r>
            <a:endParaRPr lang="de-DE" dirty="0"/>
          </a:p>
          <a:p>
            <a:pPr>
              <a:spcBef>
                <a:spcPts val="800"/>
              </a:spcBef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44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template-european-xfel-gmbh_presentation_test03</Template>
  <TotalTime>0</TotalTime>
  <Words>1158</Words>
  <Application>Microsoft Office PowerPoint</Application>
  <PresentationFormat>Bildschirmpräsentation (4:3)</PresentationFormat>
  <Paragraphs>244</Paragraphs>
  <Slides>18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19" baseType="lpstr">
      <vt:lpstr>template-european-xfel-gmbh_presentation</vt:lpstr>
      <vt:lpstr>Schedule and Priorities 2018 / 2019</vt:lpstr>
      <vt:lpstr>Updated 2018 schedule rev. 4</vt:lpstr>
      <vt:lpstr>Updated 2018 schedule with overlay from an overall perspective</vt:lpstr>
      <vt:lpstr>Updated 2018 schedule from the SASE1 perspective</vt:lpstr>
      <vt:lpstr>Updated 2018 schedule from the SASE3 perspective</vt:lpstr>
      <vt:lpstr>Updated 2018 schedule from the SASE2 perspective</vt:lpstr>
      <vt:lpstr>Draft Schedule 2019 final</vt:lpstr>
      <vt:lpstr>Updated 2019 schedule with overlay from an overall perspective</vt:lpstr>
      <vt:lpstr>Scope 2018/19 / Order of priorities</vt:lpstr>
      <vt:lpstr>1. SASE1 tunnel operation</vt:lpstr>
      <vt:lpstr>2. SASE1 instrument operation</vt:lpstr>
      <vt:lpstr>3. SASE3 tunnel operation</vt:lpstr>
      <vt:lpstr>4. SASE2 tunnel readiness</vt:lpstr>
      <vt:lpstr>5. SASE3 instrument readiness</vt:lpstr>
      <vt:lpstr>6. SASE2 instrument readiness </vt:lpstr>
      <vt:lpstr>7. SASE1 tunnel &amp; instrument completion</vt:lpstr>
      <vt:lpstr>8. SASE3 tunnel &amp; instrument completion</vt:lpstr>
      <vt:lpstr>9. SASE2 tunnel &amp; instrument completion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Poppe, Frank</dc:creator>
  <cp:lastModifiedBy>Wellenreuther, Gerd</cp:lastModifiedBy>
  <cp:revision>902</cp:revision>
  <cp:lastPrinted>2018-03-05T11:00:58Z</cp:lastPrinted>
  <dcterms:created xsi:type="dcterms:W3CDTF">2012-08-22T09:26:39Z</dcterms:created>
  <dcterms:modified xsi:type="dcterms:W3CDTF">2018-05-17T14:30:01Z</dcterms:modified>
</cp:coreProperties>
</file>