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7" r:id="rId3"/>
    <p:sldId id="258" r:id="rId4"/>
    <p:sldId id="259" r:id="rId5"/>
    <p:sldId id="268" r:id="rId6"/>
    <p:sldId id="257" r:id="rId7"/>
    <p:sldId id="261" r:id="rId8"/>
    <p:sldId id="269" r:id="rId9"/>
    <p:sldId id="260" r:id="rId10"/>
    <p:sldId id="263" r:id="rId11"/>
    <p:sldId id="270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31D71-E0F9-410E-BD06-43964CCCFF3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2779-3DE3-450B-A688-FBDEEA452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311D1-1EFE-4696-8E7A-4F21E857A5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3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26329-F9C1-4D98-886F-09CB714250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9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8F6-F390-4D79-935D-7DE17842BE8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023-806B-41F3-9845-996D21F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7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8F6-F390-4D79-935D-7DE17842BE8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023-806B-41F3-9845-996D21F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3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8F6-F390-4D79-935D-7DE17842BE8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023-806B-41F3-9845-996D21F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9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8F6-F390-4D79-935D-7DE17842BE8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023-806B-41F3-9845-996D21F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8F6-F390-4D79-935D-7DE17842BE8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023-806B-41F3-9845-996D21F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8F6-F390-4D79-935D-7DE17842BE8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023-806B-41F3-9845-996D21F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1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8F6-F390-4D79-935D-7DE17842BE8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023-806B-41F3-9845-996D21F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4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8F6-F390-4D79-935D-7DE17842BE8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023-806B-41F3-9845-996D21F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6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8F6-F390-4D79-935D-7DE17842BE8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023-806B-41F3-9845-996D21F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2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8F6-F390-4D79-935D-7DE17842BE8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023-806B-41F3-9845-996D21F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8F6-F390-4D79-935D-7DE17842BE8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023-806B-41F3-9845-996D21F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868F6-F390-4D79-935D-7DE17842BE8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5023-806B-41F3-9845-996D21F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4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188" y="1120779"/>
            <a:ext cx="5877529" cy="1050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Update on </a:t>
            </a:r>
            <a:r>
              <a:rPr lang="en-GB" sz="2800" dirty="0" err="1" smtClean="0"/>
              <a:t>Undulator</a:t>
            </a:r>
            <a:r>
              <a:rPr lang="en-GB" sz="2800" dirty="0" smtClean="0"/>
              <a:t> doses since April/2018 Shutdown</a:t>
            </a:r>
            <a:endParaRPr lang="en-GB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41667" y="2941320"/>
            <a:ext cx="7875799" cy="1623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smtClean="0"/>
              <a:t>Frederik Wolff-</a:t>
            </a:r>
            <a:r>
              <a:rPr lang="en-GB" sz="2400" b="1" dirty="0" err="1" smtClean="0"/>
              <a:t>Fabris</a:t>
            </a:r>
            <a:endParaRPr lang="en-GB" sz="2400" b="1" dirty="0" smtClean="0"/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dirty="0" err="1" smtClean="0"/>
              <a:t>Undulator</a:t>
            </a:r>
            <a:r>
              <a:rPr lang="en-GB" sz="2400" dirty="0" smtClean="0"/>
              <a:t> Systems – XFEL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XFEL/</a:t>
            </a:r>
            <a:r>
              <a:rPr lang="en-GB" sz="2400" dirty="0" err="1" smtClean="0"/>
              <a:t>Desy</a:t>
            </a:r>
            <a:r>
              <a:rPr lang="en-GB" sz="2400" dirty="0" smtClean="0"/>
              <a:t> - May 17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, 208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1688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99992" y="188640"/>
            <a:ext cx="0" cy="63367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592111"/>
              </p:ext>
            </p:extLst>
          </p:nvPr>
        </p:nvGraphicFramePr>
        <p:xfrm>
          <a:off x="4499993" y="0"/>
          <a:ext cx="4644008" cy="355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9993" y="0"/>
                        <a:ext cx="4644008" cy="355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170401"/>
              </p:ext>
            </p:extLst>
          </p:nvPr>
        </p:nvGraphicFramePr>
        <p:xfrm>
          <a:off x="4499993" y="3304489"/>
          <a:ext cx="4644008" cy="355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99993" y="3304489"/>
                        <a:ext cx="4644008" cy="355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782592"/>
              </p:ext>
            </p:extLst>
          </p:nvPr>
        </p:nvGraphicFramePr>
        <p:xfrm>
          <a:off x="0" y="0"/>
          <a:ext cx="4669497" cy="357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Graph" r:id="rId8" imgW="3920760" imgH="3000960" progId="Origin50.Graph">
                  <p:embed/>
                </p:oleObj>
              </mc:Choice>
              <mc:Fallback>
                <p:oleObj name="Graph" r:id="rId8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669497" cy="3573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181812"/>
              </p:ext>
            </p:extLst>
          </p:nvPr>
        </p:nvGraphicFramePr>
        <p:xfrm>
          <a:off x="0" y="3284984"/>
          <a:ext cx="4664127" cy="356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Graph" r:id="rId10" imgW="3920760" imgH="3000960" progId="Origin50.Graph">
                  <p:embed/>
                </p:oleObj>
              </mc:Choice>
              <mc:Fallback>
                <p:oleObj name="Graph" r:id="rId10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3284984"/>
                        <a:ext cx="4664127" cy="3568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74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496089"/>
            <a:ext cx="7789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Dose Rates as function of time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0163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644008" y="116632"/>
            <a:ext cx="0" cy="604867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477905"/>
              </p:ext>
            </p:extLst>
          </p:nvPr>
        </p:nvGraphicFramePr>
        <p:xfrm>
          <a:off x="0" y="0"/>
          <a:ext cx="4669497" cy="357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669497" cy="3573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882774"/>
              </p:ext>
            </p:extLst>
          </p:nvPr>
        </p:nvGraphicFramePr>
        <p:xfrm>
          <a:off x="12741" y="3314237"/>
          <a:ext cx="4631267" cy="354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41" y="3314237"/>
                        <a:ext cx="4631267" cy="354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743168"/>
              </p:ext>
            </p:extLst>
          </p:nvPr>
        </p:nvGraphicFramePr>
        <p:xfrm>
          <a:off x="4479852" y="0"/>
          <a:ext cx="4669497" cy="357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Graph" r:id="rId8" imgW="3920760" imgH="3000960" progId="Origin50.Graph">
                  <p:embed/>
                </p:oleObj>
              </mc:Choice>
              <mc:Fallback>
                <p:oleObj name="Graph" r:id="rId8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79852" y="0"/>
                        <a:ext cx="4669497" cy="3573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85688"/>
              </p:ext>
            </p:extLst>
          </p:nvPr>
        </p:nvGraphicFramePr>
        <p:xfrm>
          <a:off x="4517669" y="3318014"/>
          <a:ext cx="4626331" cy="353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Graph" r:id="rId10" imgW="3920760" imgH="3000960" progId="Origin50.Graph">
                  <p:embed/>
                </p:oleObj>
              </mc:Choice>
              <mc:Fallback>
                <p:oleObj name="Graph" r:id="rId10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17669" y="3318014"/>
                        <a:ext cx="4626331" cy="3539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19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567299"/>
              </p:ext>
            </p:extLst>
          </p:nvPr>
        </p:nvGraphicFramePr>
        <p:xfrm>
          <a:off x="0" y="2082"/>
          <a:ext cx="4666776" cy="357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082"/>
                        <a:ext cx="4666776" cy="357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644008" y="116632"/>
            <a:ext cx="0" cy="604867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993668"/>
              </p:ext>
            </p:extLst>
          </p:nvPr>
        </p:nvGraphicFramePr>
        <p:xfrm>
          <a:off x="0" y="3284985"/>
          <a:ext cx="4669497" cy="357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284985"/>
                        <a:ext cx="4669497" cy="3573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39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2492896"/>
            <a:ext cx="4614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SASE1 Dose Rates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7045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99992" y="188640"/>
            <a:ext cx="0" cy="63367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30719"/>
              </p:ext>
            </p:extLst>
          </p:nvPr>
        </p:nvGraphicFramePr>
        <p:xfrm>
          <a:off x="0" y="0"/>
          <a:ext cx="4644008" cy="355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644008" cy="355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650401"/>
              </p:ext>
            </p:extLst>
          </p:nvPr>
        </p:nvGraphicFramePr>
        <p:xfrm>
          <a:off x="-11154" y="3295953"/>
          <a:ext cx="4655162" cy="356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1154" y="3295953"/>
                        <a:ext cx="4655162" cy="3562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759819"/>
              </p:ext>
            </p:extLst>
          </p:nvPr>
        </p:nvGraphicFramePr>
        <p:xfrm>
          <a:off x="4471933" y="0"/>
          <a:ext cx="4668838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Graph" r:id="rId7" imgW="3924300" imgH="2997200" progId="Origin50.Graph">
                  <p:embed/>
                </p:oleObj>
              </mc:Choice>
              <mc:Fallback>
                <p:oleObj name="Graph" r:id="rId7" imgW="3924300" imgH="299720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33" y="0"/>
                        <a:ext cx="4668838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918131"/>
              </p:ext>
            </p:extLst>
          </p:nvPr>
        </p:nvGraphicFramePr>
        <p:xfrm>
          <a:off x="4471933" y="3305175"/>
          <a:ext cx="4643438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Graph" r:id="rId9" imgW="3924300" imgH="2997200" progId="Origin50.Graph">
                  <p:embed/>
                </p:oleObj>
              </mc:Choice>
              <mc:Fallback>
                <p:oleObj name="Graph" r:id="rId9" imgW="3924300" imgH="299720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33" y="3305175"/>
                        <a:ext cx="4643438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20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99992" y="188640"/>
            <a:ext cx="0" cy="63367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041305"/>
              </p:ext>
            </p:extLst>
          </p:nvPr>
        </p:nvGraphicFramePr>
        <p:xfrm>
          <a:off x="4499993" y="0"/>
          <a:ext cx="4633846" cy="3545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9993" y="0"/>
                        <a:ext cx="4633846" cy="3545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696665"/>
              </p:ext>
            </p:extLst>
          </p:nvPr>
        </p:nvGraphicFramePr>
        <p:xfrm>
          <a:off x="4499993" y="3304489"/>
          <a:ext cx="4644008" cy="355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9993" y="3304489"/>
                        <a:ext cx="4644008" cy="355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898252"/>
              </p:ext>
            </p:extLst>
          </p:nvPr>
        </p:nvGraphicFramePr>
        <p:xfrm>
          <a:off x="0" y="0"/>
          <a:ext cx="4669497" cy="357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669497" cy="3573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320004"/>
              </p:ext>
            </p:extLst>
          </p:nvPr>
        </p:nvGraphicFramePr>
        <p:xfrm>
          <a:off x="0" y="3304489"/>
          <a:ext cx="4644008" cy="355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Graph" r:id="rId9" imgW="3920760" imgH="3000960" progId="Origin50.Graph">
                  <p:embed/>
                </p:oleObj>
              </mc:Choice>
              <mc:Fallback>
                <p:oleObj name="Graph" r:id="rId9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3304489"/>
                        <a:ext cx="4644008" cy="355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84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2492896"/>
            <a:ext cx="4614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SASE2 Dose Rates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4258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409379"/>
              </p:ext>
            </p:extLst>
          </p:nvPr>
        </p:nvGraphicFramePr>
        <p:xfrm>
          <a:off x="0" y="0"/>
          <a:ext cx="4643438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643438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827087"/>
              </p:ext>
            </p:extLst>
          </p:nvPr>
        </p:nvGraphicFramePr>
        <p:xfrm>
          <a:off x="0" y="3305175"/>
          <a:ext cx="4643438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05175"/>
                        <a:ext cx="4643438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505736"/>
              </p:ext>
            </p:extLst>
          </p:nvPr>
        </p:nvGraphicFramePr>
        <p:xfrm>
          <a:off x="4427984" y="13086"/>
          <a:ext cx="4643438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3086"/>
                        <a:ext cx="4643438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087861"/>
              </p:ext>
            </p:extLst>
          </p:nvPr>
        </p:nvGraphicFramePr>
        <p:xfrm>
          <a:off x="4427984" y="3318261"/>
          <a:ext cx="4643438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Graph" r:id="rId9" imgW="3920760" imgH="3000960" progId="Origin50.Graph">
                  <p:embed/>
                </p:oleObj>
              </mc:Choice>
              <mc:Fallback>
                <p:oleObj name="Graph" r:id="rId9" imgW="3920760" imgH="300096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318261"/>
                        <a:ext cx="4643438" cy="3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74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99992" y="188640"/>
            <a:ext cx="0" cy="63367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429325"/>
              </p:ext>
            </p:extLst>
          </p:nvPr>
        </p:nvGraphicFramePr>
        <p:xfrm>
          <a:off x="4499992" y="8668"/>
          <a:ext cx="4643403" cy="3553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9992" y="8668"/>
                        <a:ext cx="4643403" cy="3553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766341"/>
              </p:ext>
            </p:extLst>
          </p:nvPr>
        </p:nvGraphicFramePr>
        <p:xfrm>
          <a:off x="4499993" y="3319231"/>
          <a:ext cx="4644008" cy="355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9993" y="3319231"/>
                        <a:ext cx="4644008" cy="355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689365"/>
              </p:ext>
            </p:extLst>
          </p:nvPr>
        </p:nvGraphicFramePr>
        <p:xfrm>
          <a:off x="0" y="0"/>
          <a:ext cx="4644008" cy="355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644008" cy="355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05737"/>
              </p:ext>
            </p:extLst>
          </p:nvPr>
        </p:nvGraphicFramePr>
        <p:xfrm>
          <a:off x="0" y="3300261"/>
          <a:ext cx="4644008" cy="355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Graph" r:id="rId9" imgW="3920760" imgH="3000960" progId="Origin50.Graph">
                  <p:embed/>
                </p:oleObj>
              </mc:Choice>
              <mc:Fallback>
                <p:oleObj name="Graph" r:id="rId9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3300261"/>
                        <a:ext cx="4644008" cy="355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70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2492896"/>
            <a:ext cx="4614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SASE3 Dose Rates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3998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992720"/>
              </p:ext>
            </p:extLst>
          </p:nvPr>
        </p:nvGraphicFramePr>
        <p:xfrm>
          <a:off x="-22225" y="0"/>
          <a:ext cx="4670425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225" y="0"/>
                        <a:ext cx="4670425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635992"/>
              </p:ext>
            </p:extLst>
          </p:nvPr>
        </p:nvGraphicFramePr>
        <p:xfrm>
          <a:off x="0" y="3317875"/>
          <a:ext cx="4643438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17875"/>
                        <a:ext cx="4643438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728600"/>
              </p:ext>
            </p:extLst>
          </p:nvPr>
        </p:nvGraphicFramePr>
        <p:xfrm>
          <a:off x="4500562" y="0"/>
          <a:ext cx="4643438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0"/>
                        <a:ext cx="4643438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764106"/>
              </p:ext>
            </p:extLst>
          </p:nvPr>
        </p:nvGraphicFramePr>
        <p:xfrm>
          <a:off x="4500562" y="3284538"/>
          <a:ext cx="4668838" cy="357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Graph" r:id="rId9" imgW="3920760" imgH="3000960" progId="Origin50.Graph">
                  <p:embed/>
                </p:oleObj>
              </mc:Choice>
              <mc:Fallback>
                <p:oleObj name="Graph" r:id="rId9" imgW="3920760" imgH="3000960" progId="Origin50.Grap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3284538"/>
                        <a:ext cx="4668838" cy="357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19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On-screen Show (4:3)</PresentationFormat>
  <Paragraphs>13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Wolff-Fabris, Frederik</dc:creator>
  <cp:lastModifiedBy>Wolff-Fabris, Frederik</cp:lastModifiedBy>
  <cp:revision>6</cp:revision>
  <dcterms:created xsi:type="dcterms:W3CDTF">2018-05-16T11:29:40Z</dcterms:created>
  <dcterms:modified xsi:type="dcterms:W3CDTF">2018-06-01T10:20:17Z</dcterms:modified>
</cp:coreProperties>
</file>