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83" r:id="rId10"/>
    <p:sldId id="287" r:id="rId11"/>
    <p:sldId id="288" r:id="rId12"/>
    <p:sldId id="279" r:id="rId13"/>
    <p:sldId id="284" r:id="rId14"/>
    <p:sldId id="286" r:id="rId15"/>
    <p:sldId id="285" r:id="rId16"/>
    <p:sldId id="274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1008" y="-1944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18/5/25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18/5/25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zh-CN" altLang="en-US" noProof="0" smtClean="0"/>
              <a:t>单击此处编辑母版标题样式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 smtClean="0"/>
              <a:t>单击此处编辑母版副标题样式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299" y="4564376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 smtClean="0"/>
              <a:t>单击此处编辑母版标题样式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noProof="0" smtClean="0"/>
              <a:t>单击此处编辑母版标题样式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zh-CN" altLang="en-US" noProof="0" smtClean="0"/>
              <a:t>单击此处编辑母版标题样式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 smtClean="0"/>
              <a:t>单击此处编辑母版标题样式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 smtClean="0"/>
              <a:t>单击此处编辑母版标题样式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 smtClean="0"/>
              <a:t>单击此处编辑母版标题样式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emf"/><Relationship Id="rId13" Type="http://schemas.openxmlformats.org/officeDocument/2006/relationships/image" Target="../media/image1.emf"/><Relationship Id="rId1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kumimoji="1" lang="en-US" altLang="zh-CN" sz="900" dirty="0" err="1" smtClean="0"/>
              <a:t>Undulator</a:t>
            </a:r>
            <a:r>
              <a:rPr kumimoji="1" lang="en-US" altLang="zh-CN" sz="900" dirty="0" smtClean="0"/>
              <a:t> radiation doses caused by synchrotron radiation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Shan Liu, </a:t>
            </a:r>
            <a:r>
              <a:rPr lang="en-US" sz="900" dirty="0" err="1" smtClean="0"/>
              <a:t>Yuhui</a:t>
            </a:r>
            <a:r>
              <a:rPr lang="en-US" sz="900" dirty="0" smtClean="0"/>
              <a:t> Li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.emf"/><Relationship Id="rId5" Type="http://schemas.openxmlformats.org/officeDocument/2006/relationships/image" Target="../media/image3.emf"/><Relationship Id="rId6" Type="http://schemas.openxmlformats.org/officeDocument/2006/relationships/image" Target="../media/image26.png"/><Relationship Id="rId7" Type="http://schemas.openxmlformats.org/officeDocument/2006/relationships/image" Target="../media/image23.jpeg"/><Relationship Id="rId8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3.jpeg"/><Relationship Id="rId7" Type="http://schemas.microsoft.com/office/2007/relationships/hdphoto" Target="../media/hdphoto1.wdp"/><Relationship Id="rId8" Type="http://schemas.openxmlformats.org/officeDocument/2006/relationships/image" Target="../media/image27.jpeg"/><Relationship Id="rId9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96322" y="1983171"/>
            <a:ext cx="8039624" cy="1050925"/>
          </a:xfrm>
        </p:spPr>
        <p:txBody>
          <a:bodyPr/>
          <a:lstStyle/>
          <a:p>
            <a:r>
              <a:rPr kumimoji="1" lang="en-US" altLang="zh-CN" dirty="0" err="1" smtClean="0"/>
              <a:t>Undulator</a:t>
            </a:r>
            <a:r>
              <a:rPr kumimoji="1" lang="en-US" altLang="zh-CN" dirty="0" smtClean="0"/>
              <a:t> radiation doses caused by synchrotron radiation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08211" y="3445575"/>
            <a:ext cx="6094082" cy="803680"/>
          </a:xfrm>
        </p:spPr>
        <p:txBody>
          <a:bodyPr/>
          <a:lstStyle/>
          <a:p>
            <a:r>
              <a:rPr kumimoji="1" lang="en-US" altLang="zh-CN" dirty="0" smtClean="0"/>
              <a:t>Shan Liu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(DESY), </a:t>
            </a:r>
            <a:r>
              <a:rPr kumimoji="1" lang="en-US" altLang="zh-CN" dirty="0" err="1" smtClean="0"/>
              <a:t>Yuhui</a:t>
            </a:r>
            <a:r>
              <a:rPr kumimoji="1" lang="en-US" altLang="zh-CN" dirty="0" smtClean="0"/>
              <a:t> Li (European XFEL)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Radiation task force meeting, 17.05.2018</a:t>
            </a:r>
            <a:endParaRPr kumimoji="1" lang="en-US" altLang="zh-CN" dirty="0"/>
          </a:p>
        </p:txBody>
      </p:sp>
      <p:pic>
        <p:nvPicPr>
          <p:cNvPr id="4" name="Picture 19" descr="DESY-Logo-cyan-RGB_Hintergrund weis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6123" y="432077"/>
            <a:ext cx="2046433" cy="20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3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屏幕快照 2018-05-16 下午3.03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89" y="1157110"/>
            <a:ext cx="7888111" cy="51138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9" y="317124"/>
            <a:ext cx="10956924" cy="780540"/>
          </a:xfrm>
        </p:spPr>
        <p:txBody>
          <a:bodyPr/>
          <a:lstStyle/>
          <a:p>
            <a:r>
              <a:rPr kumimoji="1" lang="en-US" altLang="zh-CN" dirty="0" smtClean="0"/>
              <a:t>Simplified absorber geometry and simulated energy loss from </a:t>
            </a:r>
            <a:r>
              <a:rPr kumimoji="1" lang="en-US" altLang="zh-CN" dirty="0"/>
              <a:t>SR</a:t>
            </a:r>
            <a:endParaRPr kumimoji="1" lang="zh-CN" altLang="en-US" dirty="0"/>
          </a:p>
        </p:txBody>
      </p:sp>
      <p:pic>
        <p:nvPicPr>
          <p:cNvPr id="5" name="图片 4" descr="屏幕快照 2018-05-16 上午10.10.10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60"/>
          <a:stretch/>
        </p:blipFill>
        <p:spPr>
          <a:xfrm>
            <a:off x="1128888" y="1704313"/>
            <a:ext cx="2693473" cy="23314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4000" y="4006337"/>
            <a:ext cx="3706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CN" dirty="0">
                <a:solidFill>
                  <a:srgbClr val="FF0000"/>
                </a:solidFill>
              </a:rPr>
              <a:t> </a:t>
            </a:r>
            <a:r>
              <a:rPr lang="en-GB" altLang="zh-CN" dirty="0" smtClean="0"/>
              <a:t>absorber aperture </a:t>
            </a:r>
          </a:p>
          <a:p>
            <a:pPr algn="ctr"/>
            <a:r>
              <a:rPr lang="en-GB" altLang="zh-CN" dirty="0" smtClean="0"/>
              <a:t>(</a:t>
            </a:r>
            <a:r>
              <a:rPr lang="en-GB" altLang="zh-CN" dirty="0"/>
              <a:t>2a=9, 2b=8 mm </a:t>
            </a:r>
            <a:r>
              <a:rPr lang="en-GB" altLang="zh-CN" dirty="0" smtClean="0"/>
              <a:t>ellipse, L=50mm)</a:t>
            </a:r>
          </a:p>
        </p:txBody>
      </p:sp>
      <p:sp>
        <p:nvSpPr>
          <p:cNvPr id="8" name="矩形 7"/>
          <p:cNvSpPr/>
          <p:nvPr/>
        </p:nvSpPr>
        <p:spPr>
          <a:xfrm>
            <a:off x="5008256" y="2567001"/>
            <a:ext cx="1095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CN" dirty="0" smtClean="0">
                <a:solidFill>
                  <a:srgbClr val="FF0000"/>
                </a:solidFill>
              </a:rPr>
              <a:t>absorber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线箭头连接符 8"/>
          <p:cNvCxnSpPr/>
          <p:nvPr/>
        </p:nvCxnSpPr>
        <p:spPr>
          <a:xfrm flipV="1">
            <a:off x="5983110" y="2286001"/>
            <a:ext cx="409222" cy="239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/>
          <p:cNvCxnSpPr/>
          <p:nvPr/>
        </p:nvCxnSpPr>
        <p:spPr>
          <a:xfrm flipV="1">
            <a:off x="6025445" y="2695223"/>
            <a:ext cx="381000" cy="5503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600221" y="3422236"/>
            <a:ext cx="2040467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kumimoji="1" lang="en-US" altLang="zh-CN" sz="1600" b="1" dirty="0" err="1" smtClean="0">
                <a:solidFill>
                  <a:srgbClr val="0000FF"/>
                </a:solidFill>
              </a:rPr>
              <a:t>undulator</a:t>
            </a:r>
            <a:endParaRPr kumimoji="1" lang="zh-CN" altLang="en-US" sz="1600" b="1" dirty="0" err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0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4744" y="387677"/>
            <a:ext cx="10956924" cy="780540"/>
          </a:xfrm>
        </p:spPr>
        <p:txBody>
          <a:bodyPr/>
          <a:lstStyle/>
          <a:p>
            <a:r>
              <a:rPr kumimoji="1" lang="en-US" altLang="zh-CN" dirty="0"/>
              <a:t>Simulated radiation dose from SR</a:t>
            </a:r>
            <a:endParaRPr kumimoji="1" lang="zh-CN" altLang="en-US" dirty="0"/>
          </a:p>
        </p:txBody>
      </p:sp>
      <p:pic>
        <p:nvPicPr>
          <p:cNvPr id="4" name="图片 3" descr="屏幕快照 2018-05-14 下午2.53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1" y="338664"/>
            <a:ext cx="2718353" cy="1636889"/>
          </a:xfrm>
          <a:prstGeom prst="rect">
            <a:avLst/>
          </a:prstGeom>
        </p:spPr>
      </p:pic>
      <p:pic>
        <p:nvPicPr>
          <p:cNvPr id="5" name="图片 4" descr="屏幕快照 2018-05-14 下午2.52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13" y="465667"/>
            <a:ext cx="985303" cy="167922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57349" y="888038"/>
            <a:ext cx="2089650" cy="914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600" dirty="0"/>
              <a:t>1</a:t>
            </a:r>
            <a:r>
              <a:rPr kumimoji="1" lang="en-US" altLang="zh-CN" sz="1600" baseline="30000" dirty="0"/>
              <a:t>st</a:t>
            </a:r>
            <a:r>
              <a:rPr kumimoji="1" lang="en-US" altLang="zh-CN" sz="1600" dirty="0"/>
              <a:t> mag. &amp; pole with </a:t>
            </a:r>
            <a:r>
              <a:rPr kumimoji="1" lang="en-US" altLang="zh-CN" sz="1600" dirty="0">
                <a:solidFill>
                  <a:schemeClr val="bg2"/>
                </a:solidFill>
              </a:rPr>
              <a:t>vacuum chamber </a:t>
            </a:r>
            <a:r>
              <a:rPr kumimoji="1" lang="en-US" altLang="zh-CN" sz="1600" dirty="0"/>
              <a:t>(taken as </a:t>
            </a:r>
            <a:r>
              <a:rPr kumimoji="1" lang="en-US" altLang="zh-CN" sz="1600" dirty="0" err="1"/>
              <a:t>Radfet</a:t>
            </a:r>
            <a:r>
              <a:rPr kumimoji="1" lang="en-US" altLang="zh-CN" sz="1600" dirty="0"/>
              <a:t>)</a:t>
            </a:r>
            <a:endParaRPr kumimoji="1" lang="zh-CN" altLang="en-US" sz="1600" dirty="0" err="1"/>
          </a:p>
        </p:txBody>
      </p:sp>
      <p:sp>
        <p:nvSpPr>
          <p:cNvPr id="7" name="矩形 6"/>
          <p:cNvSpPr/>
          <p:nvPr/>
        </p:nvSpPr>
        <p:spPr>
          <a:xfrm>
            <a:off x="10014860" y="1506105"/>
            <a:ext cx="2177140" cy="63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kumimoji="1" lang="en-US" altLang="zh-CN" sz="1600" dirty="0" err="1" smtClean="0"/>
              <a:t>undulator</a:t>
            </a:r>
            <a:r>
              <a:rPr kumimoji="1" lang="en-US" altLang="zh-CN" sz="1600" dirty="0" smtClean="0"/>
              <a:t> with </a:t>
            </a:r>
            <a:r>
              <a:rPr kumimoji="1" lang="en-US" altLang="zh-CN" sz="1600" dirty="0">
                <a:solidFill>
                  <a:srgbClr val="F39200"/>
                </a:solidFill>
              </a:rPr>
              <a:t>vacuum </a:t>
            </a:r>
            <a:r>
              <a:rPr kumimoji="1" lang="en-US" altLang="zh-CN" sz="1600" dirty="0" smtClean="0">
                <a:solidFill>
                  <a:srgbClr val="F39200"/>
                </a:solidFill>
              </a:rPr>
              <a:t>chamber</a:t>
            </a:r>
            <a:endParaRPr kumimoji="1" lang="zh-CN" altLang="en-US" sz="1600" dirty="0" err="1">
              <a:solidFill>
                <a:srgbClr val="F39200"/>
              </a:solidFill>
            </a:endParaRPr>
          </a:p>
        </p:txBody>
      </p:sp>
      <p:cxnSp>
        <p:nvCxnSpPr>
          <p:cNvPr id="8" name="直线箭头连接符 7"/>
          <p:cNvCxnSpPr/>
          <p:nvPr/>
        </p:nvCxnSpPr>
        <p:spPr>
          <a:xfrm flipV="1">
            <a:off x="7337778" y="1326444"/>
            <a:ext cx="465666" cy="56445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/>
          <p:cNvCxnSpPr/>
          <p:nvPr/>
        </p:nvCxnSpPr>
        <p:spPr>
          <a:xfrm flipH="1" flipV="1">
            <a:off x="9002891" y="1439334"/>
            <a:ext cx="1298220" cy="564444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2"/>
          <p:cNvSpPr txBox="1">
            <a:spLocks/>
          </p:cNvSpPr>
          <p:nvPr/>
        </p:nvSpPr>
        <p:spPr>
          <a:xfrm>
            <a:off x="398110" y="1854729"/>
            <a:ext cx="6107111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Magnets and poles are put into BDSIM together with vacuum chamber as a single element (might be able to decouple them in the future)</a:t>
            </a:r>
          </a:p>
          <a:p>
            <a:r>
              <a:rPr kumimoji="1" lang="en-US" altLang="zh-CN" dirty="0" smtClean="0"/>
              <a:t>Two simulations have been performed with and w/o magnets and poles (with same seed number)</a:t>
            </a:r>
          </a:p>
          <a:p>
            <a:r>
              <a:rPr kumimoji="1" lang="en-US" altLang="zh-CN" dirty="0" smtClean="0"/>
              <a:t>Doses absorbed by vacuum chamber is subtracted afterwards </a:t>
            </a:r>
          </a:p>
          <a:p>
            <a:r>
              <a:rPr kumimoji="1" lang="en-US" altLang="zh-CN" u="sng" dirty="0"/>
              <a:t>Dose level at the </a:t>
            </a:r>
            <a:r>
              <a:rPr kumimoji="1" lang="en-US" altLang="zh-CN" u="sng" dirty="0" err="1"/>
              <a:t>radfet</a:t>
            </a:r>
            <a:r>
              <a:rPr kumimoji="1" lang="en-US" altLang="zh-CN" u="sng" dirty="0"/>
              <a:t> location is rather </a:t>
            </a:r>
            <a:r>
              <a:rPr kumimoji="1" lang="en-US" altLang="zh-CN" u="sng" dirty="0" smtClean="0"/>
              <a:t>low </a:t>
            </a:r>
            <a:r>
              <a:rPr kumimoji="1" lang="en-US" altLang="zh-CN" b="1" u="sng" dirty="0" smtClean="0"/>
              <a:t>with the simplified absorber geometry</a:t>
            </a:r>
            <a:r>
              <a:rPr kumimoji="1" lang="en-US" altLang="zh-CN" u="sng" dirty="0" smtClean="0"/>
              <a:t> (&lt;2 </a:t>
            </a:r>
            <a:r>
              <a:rPr kumimoji="1" lang="en-US" altLang="zh-CN" u="sng" dirty="0" err="1" smtClean="0"/>
              <a:t>Gy</a:t>
            </a:r>
            <a:r>
              <a:rPr kumimoji="1" lang="en-US" altLang="zh-CN" u="sng" dirty="0" smtClean="0"/>
              <a:t>/C) comparing </a:t>
            </a:r>
            <a:r>
              <a:rPr kumimoji="1" lang="en-US" altLang="zh-CN" u="sng" dirty="0"/>
              <a:t>with the measured values (10-20 </a:t>
            </a:r>
            <a:r>
              <a:rPr kumimoji="1" lang="en-US" altLang="zh-CN" u="sng" dirty="0" err="1"/>
              <a:t>Gy</a:t>
            </a:r>
            <a:r>
              <a:rPr kumimoji="1" lang="en-US" altLang="zh-CN" u="sng" dirty="0"/>
              <a:t>/C</a:t>
            </a:r>
            <a:r>
              <a:rPr kumimoji="1" lang="en-US" altLang="zh-CN" u="sng" dirty="0" smtClean="0"/>
              <a:t>)</a:t>
            </a:r>
            <a:endParaRPr kumimoji="1" lang="zh-CN" altLang="en-US" u="sng" dirty="0"/>
          </a:p>
        </p:txBody>
      </p:sp>
      <p:pic>
        <p:nvPicPr>
          <p:cNvPr id="11" name="图片 10" descr="sase1_SR_absorber_50mm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/>
          <a:stretch/>
        </p:blipFill>
        <p:spPr>
          <a:xfrm>
            <a:off x="6477000" y="2300111"/>
            <a:ext cx="5715000" cy="4155658"/>
          </a:xfrm>
          <a:prstGeom prst="rect">
            <a:avLst/>
          </a:prstGeom>
        </p:spPr>
      </p:pic>
      <p:pic>
        <p:nvPicPr>
          <p:cNvPr id="12" name="图片 11" descr="屏幕快照 2018-05-16 上午10.10.10.p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60"/>
          <a:stretch/>
        </p:blipFill>
        <p:spPr>
          <a:xfrm>
            <a:off x="7027333" y="2677979"/>
            <a:ext cx="1171223" cy="10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0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9" y="246569"/>
            <a:ext cx="10956924" cy="780540"/>
          </a:xfrm>
        </p:spPr>
        <p:txBody>
          <a:bodyPr/>
          <a:lstStyle/>
          <a:p>
            <a:r>
              <a:rPr kumimoji="1" lang="en-US" altLang="zh-CN" dirty="0" smtClean="0"/>
              <a:t>Absorber geometry update</a:t>
            </a:r>
            <a:endParaRPr kumimoji="1" lang="zh-CN" altLang="en-US" dirty="0"/>
          </a:p>
        </p:txBody>
      </p:sp>
      <p:pic>
        <p:nvPicPr>
          <p:cNvPr id="4" name="图片 3" descr="屏幕快照 2018-05-12 下午3.19.55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29" b="12207"/>
          <a:stretch/>
        </p:blipFill>
        <p:spPr>
          <a:xfrm>
            <a:off x="7289800" y="2794000"/>
            <a:ext cx="4902200" cy="3654778"/>
          </a:xfrm>
          <a:prstGeom prst="rect">
            <a:avLst/>
          </a:prstGeom>
        </p:spPr>
      </p:pic>
      <p:pic>
        <p:nvPicPr>
          <p:cNvPr id="5" name="图片 4" descr="屏幕快照 2018-05-13 下午10.27.0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3"/>
          <a:stretch/>
        </p:blipFill>
        <p:spPr>
          <a:xfrm>
            <a:off x="3833991" y="2949812"/>
            <a:ext cx="4195232" cy="3894073"/>
          </a:xfrm>
          <a:prstGeom prst="rect">
            <a:avLst/>
          </a:prstGeom>
        </p:spPr>
      </p:pic>
      <p:pic>
        <p:nvPicPr>
          <p:cNvPr id="6" name="图片 5" descr="屏幕快照 2018-04-23 下午10.24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89" y="728729"/>
            <a:ext cx="2666999" cy="1977984"/>
          </a:xfrm>
          <a:prstGeom prst="rect">
            <a:avLst/>
          </a:prstGeom>
        </p:spPr>
      </p:pic>
      <p:pic>
        <p:nvPicPr>
          <p:cNvPr id="7" name="图片 6" descr="屏幕快照 2018-05-13 下午10.28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2" y="561736"/>
            <a:ext cx="2144889" cy="227460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014860" y="2903105"/>
            <a:ext cx="2177140" cy="63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kumimoji="1" lang="en-US" altLang="zh-CN" sz="1600" dirty="0" err="1" smtClean="0"/>
              <a:t>Upadated</a:t>
            </a:r>
            <a:r>
              <a:rPr kumimoji="1" lang="en-US" altLang="zh-CN" sz="1600" dirty="0" smtClean="0"/>
              <a:t> absorber in BDSIM</a:t>
            </a:r>
            <a:endParaRPr kumimoji="1" lang="zh-CN" altLang="en-US" sz="1600" dirty="0" err="1"/>
          </a:p>
        </p:txBody>
      </p:sp>
      <p:cxnSp>
        <p:nvCxnSpPr>
          <p:cNvPr id="10" name="直线箭头连接符 9"/>
          <p:cNvCxnSpPr/>
          <p:nvPr/>
        </p:nvCxnSpPr>
        <p:spPr>
          <a:xfrm flipH="1">
            <a:off x="10907889" y="3556000"/>
            <a:ext cx="366888" cy="465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8840816" y="6374279"/>
            <a:ext cx="217714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kumimoji="1" lang="en-US" altLang="zh-CN" sz="1600" b="1" dirty="0" smtClean="0"/>
              <a:t>L= 6+9+</a:t>
            </a:r>
            <a:r>
              <a:rPr kumimoji="1" lang="en-US" altLang="zh-CN" sz="1600" b="1" dirty="0" smtClean="0">
                <a:solidFill>
                  <a:srgbClr val="FF0000"/>
                </a:solidFill>
              </a:rPr>
              <a:t>3</a:t>
            </a:r>
            <a:r>
              <a:rPr kumimoji="1" lang="en-US" altLang="zh-CN" sz="1600" b="1" dirty="0" smtClean="0"/>
              <a:t>+</a:t>
            </a:r>
            <a:r>
              <a:rPr kumimoji="1" lang="en-US" altLang="zh-CN" sz="1600" b="1" dirty="0" smtClean="0">
                <a:solidFill>
                  <a:srgbClr val="0000FF"/>
                </a:solidFill>
              </a:rPr>
              <a:t>22.2</a:t>
            </a:r>
            <a:r>
              <a:rPr kumimoji="1" lang="en-US" altLang="zh-CN" sz="1600" b="1" dirty="0" smtClean="0"/>
              <a:t> mm</a:t>
            </a:r>
            <a:endParaRPr kumimoji="1" lang="zh-CN" altLang="en-US" sz="1600" b="1" dirty="0" err="1"/>
          </a:p>
        </p:txBody>
      </p:sp>
      <p:sp>
        <p:nvSpPr>
          <p:cNvPr id="13" name="椭圆 12"/>
          <p:cNvSpPr/>
          <p:nvPr/>
        </p:nvSpPr>
        <p:spPr>
          <a:xfrm>
            <a:off x="5249334" y="5009442"/>
            <a:ext cx="1058334" cy="35277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kumimoji="1" lang="zh-CN" altLang="en-US" sz="1400" dirty="0" err="1" smtClean="0"/>
          </a:p>
        </p:txBody>
      </p:sp>
      <p:sp>
        <p:nvSpPr>
          <p:cNvPr id="14" name="矩形 13"/>
          <p:cNvSpPr/>
          <p:nvPr/>
        </p:nvSpPr>
        <p:spPr>
          <a:xfrm>
            <a:off x="239249" y="3963998"/>
            <a:ext cx="3578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CN" dirty="0">
                <a:solidFill>
                  <a:srgbClr val="FF0000"/>
                </a:solidFill>
              </a:rPr>
              <a:t> </a:t>
            </a:r>
            <a:r>
              <a:rPr lang="en-GB" altLang="zh-CN" dirty="0" smtClean="0">
                <a:solidFill>
                  <a:srgbClr val="FF0000"/>
                </a:solidFill>
              </a:rPr>
              <a:t>absorber aperture </a:t>
            </a:r>
          </a:p>
          <a:p>
            <a:pPr algn="ctr"/>
            <a:r>
              <a:rPr lang="en-GB" altLang="zh-CN" dirty="0" smtClean="0">
                <a:solidFill>
                  <a:srgbClr val="FF0000"/>
                </a:solidFill>
              </a:rPr>
              <a:t>(</a:t>
            </a:r>
            <a:r>
              <a:rPr lang="en-GB" altLang="zh-CN" dirty="0">
                <a:solidFill>
                  <a:srgbClr val="FF0000"/>
                </a:solidFill>
              </a:rPr>
              <a:t>2a=9, 2b=8 mm </a:t>
            </a:r>
            <a:r>
              <a:rPr lang="en-GB" altLang="zh-CN" dirty="0" smtClean="0">
                <a:solidFill>
                  <a:srgbClr val="FF0000"/>
                </a:solidFill>
              </a:rPr>
              <a:t>ellipse, L=3mm)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92888" y="3216109"/>
            <a:ext cx="2750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0000FF"/>
                </a:solidFill>
              </a:rPr>
              <a:t>BPM and Quad. </a:t>
            </a:r>
            <a:r>
              <a:rPr kumimoji="1" lang="en-US" altLang="zh-CN" dirty="0" smtClean="0">
                <a:solidFill>
                  <a:srgbClr val="0000FF"/>
                </a:solidFill>
              </a:rPr>
              <a:t>aperture </a:t>
            </a:r>
          </a:p>
          <a:p>
            <a:pPr algn="ctr"/>
            <a:r>
              <a:rPr kumimoji="1" lang="en-US" altLang="zh-CN" dirty="0" smtClean="0">
                <a:solidFill>
                  <a:srgbClr val="0000FF"/>
                </a:solidFill>
              </a:rPr>
              <a:t>(</a:t>
            </a:r>
            <a:r>
              <a:rPr lang="en-GB" altLang="zh-CN" dirty="0" err="1">
                <a:solidFill>
                  <a:srgbClr val="0000FF"/>
                </a:solidFill>
              </a:rPr>
              <a:t>ø</a:t>
            </a:r>
            <a:r>
              <a:rPr lang="en-GB" altLang="zh-CN" dirty="0">
                <a:solidFill>
                  <a:srgbClr val="0000FF"/>
                </a:solidFill>
              </a:rPr>
              <a:t> 10 </a:t>
            </a:r>
            <a:r>
              <a:rPr lang="en-US" altLang="zh-CN" dirty="0" smtClean="0">
                <a:solidFill>
                  <a:srgbClr val="0000FF"/>
                </a:solidFill>
              </a:rPr>
              <a:t>m</a:t>
            </a:r>
            <a:r>
              <a:rPr lang="en-GB" altLang="zh-CN" dirty="0" smtClean="0">
                <a:solidFill>
                  <a:srgbClr val="0000FF"/>
                </a:solidFill>
              </a:rPr>
              <a:t>m, L=22.2 mm)</a:t>
            </a:r>
            <a:endParaRPr kumimoji="1" lang="en-US" altLang="zh-CN" dirty="0">
              <a:solidFill>
                <a:srgbClr val="0000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4838886"/>
            <a:ext cx="4226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CN" dirty="0"/>
              <a:t>undulator chamber </a:t>
            </a:r>
            <a:r>
              <a:rPr lang="en-GB" altLang="zh-CN" dirty="0" smtClean="0"/>
              <a:t>aperture</a:t>
            </a:r>
          </a:p>
          <a:p>
            <a:pPr algn="ctr"/>
            <a:r>
              <a:rPr lang="en-GB" altLang="zh-CN" dirty="0" smtClean="0"/>
              <a:t>(</a:t>
            </a:r>
            <a:r>
              <a:rPr lang="en-GB" altLang="zh-CN" dirty="0"/>
              <a:t>2a=15, 2b=8.8 mm </a:t>
            </a:r>
            <a:r>
              <a:rPr lang="en-GB" altLang="zh-CN" dirty="0" smtClean="0"/>
              <a:t>ellipse, L=6+9 mm)</a:t>
            </a:r>
            <a:endParaRPr lang="en-GB" altLang="zh-CN" dirty="0"/>
          </a:p>
        </p:txBody>
      </p:sp>
      <p:cxnSp>
        <p:nvCxnSpPr>
          <p:cNvPr id="18" name="直线箭头连接符 17"/>
          <p:cNvCxnSpPr/>
          <p:nvPr/>
        </p:nvCxnSpPr>
        <p:spPr>
          <a:xfrm>
            <a:off x="4247444" y="5348108"/>
            <a:ext cx="1425223" cy="338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/>
          <p:cNvCxnSpPr/>
          <p:nvPr/>
        </p:nvCxnSpPr>
        <p:spPr>
          <a:xfrm>
            <a:off x="3767667" y="4529664"/>
            <a:ext cx="1439333" cy="5644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/>
          <p:cNvCxnSpPr/>
          <p:nvPr/>
        </p:nvCxnSpPr>
        <p:spPr>
          <a:xfrm>
            <a:off x="3725333" y="3753553"/>
            <a:ext cx="1862667" cy="6491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4712507" y="226492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400" dirty="0" smtClean="0"/>
              <a:t>Drawings from T. </a:t>
            </a:r>
            <a:r>
              <a:rPr kumimoji="1" lang="en-US" altLang="zh-CN" sz="1400" dirty="0" err="1" smtClean="0"/>
              <a:t>Wohlenberg</a:t>
            </a:r>
            <a:endParaRPr kumimoji="1" lang="zh-CN" altLang="en-US" sz="1400" dirty="0" err="1" smtClean="0"/>
          </a:p>
        </p:txBody>
      </p:sp>
      <p:pic>
        <p:nvPicPr>
          <p:cNvPr id="3" name="图片 2" descr="屏幕快照 2018-05-17 上午9.54.2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1" y="1069624"/>
            <a:ext cx="3259667" cy="212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6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屏幕快照 2018-05-16 下午3.0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47" y="733778"/>
            <a:ext cx="8466153" cy="588433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7914" y="2129557"/>
            <a:ext cx="3578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CN" dirty="0" smtClean="0">
                <a:solidFill>
                  <a:srgbClr val="FF0000"/>
                </a:solidFill>
              </a:rPr>
              <a:t>3</a:t>
            </a:r>
            <a:r>
              <a:rPr lang="en-GB" altLang="zh-CN" baseline="30000" dirty="0" smtClean="0">
                <a:solidFill>
                  <a:srgbClr val="FF0000"/>
                </a:solidFill>
              </a:rPr>
              <a:t>rd</a:t>
            </a:r>
            <a:r>
              <a:rPr lang="en-GB" altLang="zh-CN" dirty="0" smtClean="0">
                <a:solidFill>
                  <a:srgbClr val="FF0000"/>
                </a:solidFill>
              </a:rPr>
              <a:t> layer of absorber</a:t>
            </a:r>
          </a:p>
          <a:p>
            <a:pPr algn="ctr"/>
            <a:r>
              <a:rPr lang="en-GB" altLang="zh-CN" dirty="0" smtClean="0">
                <a:solidFill>
                  <a:srgbClr val="FF0000"/>
                </a:solidFill>
              </a:rPr>
              <a:t>(</a:t>
            </a:r>
            <a:r>
              <a:rPr lang="en-GB" altLang="zh-CN" dirty="0">
                <a:solidFill>
                  <a:srgbClr val="FF0000"/>
                </a:solidFill>
              </a:rPr>
              <a:t>2a=9, 2b=8 mm </a:t>
            </a:r>
            <a:r>
              <a:rPr lang="en-GB" altLang="zh-CN" dirty="0" smtClean="0">
                <a:solidFill>
                  <a:srgbClr val="FF0000"/>
                </a:solidFill>
              </a:rPr>
              <a:t>ellipse, L=3mm)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线箭头连接符 8"/>
          <p:cNvCxnSpPr/>
          <p:nvPr/>
        </p:nvCxnSpPr>
        <p:spPr>
          <a:xfrm flipV="1">
            <a:off x="4840111" y="2102556"/>
            <a:ext cx="1298222" cy="2822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屏幕快照 2018-05-12 下午3.19.55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29" r="16452" b="12207"/>
          <a:stretch/>
        </p:blipFill>
        <p:spPr>
          <a:xfrm>
            <a:off x="566482" y="4357938"/>
            <a:ext cx="2580296" cy="230250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51482" y="3763724"/>
            <a:ext cx="217714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kumimoji="1" lang="en-US" altLang="zh-CN" sz="1600" b="1" dirty="0" smtClean="0"/>
              <a:t>L= 6+9+</a:t>
            </a:r>
            <a:r>
              <a:rPr kumimoji="1" lang="en-US" altLang="zh-CN" sz="1600" b="1" dirty="0" smtClean="0">
                <a:solidFill>
                  <a:srgbClr val="FF0000"/>
                </a:solidFill>
              </a:rPr>
              <a:t>3</a:t>
            </a:r>
            <a:r>
              <a:rPr kumimoji="1" lang="en-US" altLang="zh-CN" sz="1600" b="1" dirty="0" smtClean="0"/>
              <a:t>+</a:t>
            </a:r>
            <a:r>
              <a:rPr kumimoji="1" lang="en-US" altLang="zh-CN" sz="1600" b="1" dirty="0" smtClean="0">
                <a:solidFill>
                  <a:srgbClr val="000000"/>
                </a:solidFill>
              </a:rPr>
              <a:t>22.2</a:t>
            </a:r>
            <a:r>
              <a:rPr kumimoji="1" lang="en-US" altLang="zh-CN" sz="1600" b="1" dirty="0" smtClean="0"/>
              <a:t> mm</a:t>
            </a:r>
            <a:endParaRPr kumimoji="1" lang="zh-CN" altLang="en-US" sz="1600" b="1" dirty="0" err="1"/>
          </a:p>
        </p:txBody>
      </p:sp>
      <p:cxnSp>
        <p:nvCxnSpPr>
          <p:cNvPr id="20" name="直线箭头连接符 19"/>
          <p:cNvCxnSpPr/>
          <p:nvPr/>
        </p:nvCxnSpPr>
        <p:spPr>
          <a:xfrm flipV="1">
            <a:off x="5630333" y="3146782"/>
            <a:ext cx="620888" cy="29633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247443" y="3464569"/>
            <a:ext cx="2040467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kumimoji="1" lang="en-US" altLang="zh-CN" sz="1600" b="1" dirty="0" err="1" smtClean="0">
                <a:solidFill>
                  <a:srgbClr val="0000FF"/>
                </a:solidFill>
              </a:rPr>
              <a:t>undulator</a:t>
            </a:r>
            <a:endParaRPr kumimoji="1" lang="zh-CN" altLang="en-US" sz="1600" b="1" dirty="0" err="1">
              <a:solidFill>
                <a:srgbClr val="0000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633" y="528789"/>
            <a:ext cx="10956924" cy="780540"/>
          </a:xfrm>
        </p:spPr>
        <p:txBody>
          <a:bodyPr/>
          <a:lstStyle/>
          <a:p>
            <a:r>
              <a:rPr kumimoji="1" lang="en-US" altLang="zh-CN" dirty="0" smtClean="0"/>
              <a:t>Simulated losses from SR </a:t>
            </a:r>
            <a:br>
              <a:rPr kumimoji="1" lang="en-US" altLang="zh-CN" dirty="0" smtClean="0"/>
            </a:br>
            <a:r>
              <a:rPr kumimoji="1" lang="en-US" altLang="zh-CN" dirty="0" smtClean="0"/>
              <a:t>with </a:t>
            </a:r>
            <a:r>
              <a:rPr kumimoji="1" lang="en-US" altLang="zh-CN" dirty="0"/>
              <a:t>updated absorber geometry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449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sase1_SR_final_Al_Stee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565"/>
            <a:ext cx="7361527" cy="373354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7077" y="782788"/>
            <a:ext cx="10956924" cy="780540"/>
          </a:xfrm>
        </p:spPr>
        <p:txBody>
          <a:bodyPr/>
          <a:lstStyle/>
          <a:p>
            <a:r>
              <a:rPr kumimoji="1" lang="en-US" altLang="zh-CN" dirty="0" smtClean="0"/>
              <a:t>Simulated radiation dose from SR</a:t>
            </a:r>
            <a:br>
              <a:rPr kumimoji="1" lang="en-US" altLang="zh-CN" dirty="0" smtClean="0"/>
            </a:br>
            <a:r>
              <a:rPr kumimoji="1" lang="en-US" altLang="zh-CN" dirty="0" smtClean="0"/>
              <a:t>with updated absorber geometry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2555" y="5305778"/>
            <a:ext cx="4004556" cy="791106"/>
          </a:xfrm>
        </p:spPr>
        <p:txBody>
          <a:bodyPr/>
          <a:lstStyle/>
          <a:p>
            <a:r>
              <a:rPr kumimoji="1" lang="en-US" altLang="zh-CN" dirty="0" smtClean="0"/>
              <a:t>Significant radiation dose increase observed after updating absorber geometry!</a:t>
            </a:r>
          </a:p>
        </p:txBody>
      </p:sp>
      <p:pic>
        <p:nvPicPr>
          <p:cNvPr id="5" name="图片 4" descr="屏幕快照 2018-05-14 下午2.53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1" y="338664"/>
            <a:ext cx="2718353" cy="1636889"/>
          </a:xfrm>
          <a:prstGeom prst="rect">
            <a:avLst/>
          </a:prstGeom>
        </p:spPr>
      </p:pic>
      <p:pic>
        <p:nvPicPr>
          <p:cNvPr id="6" name="图片 5" descr="屏幕快照 2018-05-14 下午2.52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13" y="465667"/>
            <a:ext cx="985303" cy="167922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57349" y="888038"/>
            <a:ext cx="2089650" cy="914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kumimoji="1" lang="en-US" altLang="zh-CN" sz="1600" dirty="0"/>
              <a:t>1</a:t>
            </a:r>
            <a:r>
              <a:rPr kumimoji="1" lang="en-US" altLang="zh-CN" sz="1600" baseline="30000" dirty="0"/>
              <a:t>st</a:t>
            </a:r>
            <a:r>
              <a:rPr kumimoji="1" lang="en-US" altLang="zh-CN" sz="1600" dirty="0"/>
              <a:t> mag. &amp; pole with </a:t>
            </a:r>
            <a:r>
              <a:rPr kumimoji="1" lang="en-US" altLang="zh-CN" sz="1600" dirty="0">
                <a:solidFill>
                  <a:schemeClr val="bg2"/>
                </a:solidFill>
              </a:rPr>
              <a:t>vacuum chamber </a:t>
            </a:r>
            <a:r>
              <a:rPr kumimoji="1" lang="en-US" altLang="zh-CN" sz="1600" dirty="0"/>
              <a:t>(taken as </a:t>
            </a:r>
            <a:r>
              <a:rPr kumimoji="1" lang="en-US" altLang="zh-CN" sz="1600" dirty="0" err="1"/>
              <a:t>Radfet</a:t>
            </a:r>
            <a:r>
              <a:rPr kumimoji="1" lang="en-US" altLang="zh-CN" sz="1600" dirty="0"/>
              <a:t>)</a:t>
            </a:r>
            <a:endParaRPr kumimoji="1" lang="zh-CN" altLang="en-US" sz="1600" dirty="0" err="1"/>
          </a:p>
        </p:txBody>
      </p:sp>
      <p:sp>
        <p:nvSpPr>
          <p:cNvPr id="9" name="矩形 8"/>
          <p:cNvSpPr/>
          <p:nvPr/>
        </p:nvSpPr>
        <p:spPr>
          <a:xfrm>
            <a:off x="10014860" y="1506105"/>
            <a:ext cx="2177140" cy="63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kumimoji="1" lang="en-US" altLang="zh-CN" sz="1600" dirty="0" err="1" smtClean="0"/>
              <a:t>undulator</a:t>
            </a:r>
            <a:r>
              <a:rPr kumimoji="1" lang="en-US" altLang="zh-CN" sz="1600" dirty="0" smtClean="0"/>
              <a:t> with </a:t>
            </a:r>
            <a:r>
              <a:rPr kumimoji="1" lang="en-US" altLang="zh-CN" sz="1600" dirty="0">
                <a:solidFill>
                  <a:srgbClr val="F39200"/>
                </a:solidFill>
              </a:rPr>
              <a:t>vacuum </a:t>
            </a:r>
            <a:r>
              <a:rPr kumimoji="1" lang="en-US" altLang="zh-CN" sz="1600" dirty="0" smtClean="0">
                <a:solidFill>
                  <a:srgbClr val="F39200"/>
                </a:solidFill>
              </a:rPr>
              <a:t>chamber</a:t>
            </a:r>
            <a:endParaRPr kumimoji="1" lang="zh-CN" altLang="en-US" sz="1600" dirty="0" err="1">
              <a:solidFill>
                <a:srgbClr val="F39200"/>
              </a:solidFill>
            </a:endParaRPr>
          </a:p>
        </p:txBody>
      </p:sp>
      <p:cxnSp>
        <p:nvCxnSpPr>
          <p:cNvPr id="11" name="直线箭头连接符 10"/>
          <p:cNvCxnSpPr/>
          <p:nvPr/>
        </p:nvCxnSpPr>
        <p:spPr>
          <a:xfrm flipV="1">
            <a:off x="7337778" y="1326444"/>
            <a:ext cx="465666" cy="56445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/>
          <p:nvPr/>
        </p:nvCxnSpPr>
        <p:spPr>
          <a:xfrm flipH="1" flipV="1">
            <a:off x="9002891" y="1439334"/>
            <a:ext cx="1298220" cy="564444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sase1_SR_absorber_50m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2128961"/>
            <a:ext cx="4840111" cy="3207174"/>
          </a:xfrm>
          <a:prstGeom prst="rect">
            <a:avLst/>
          </a:prstGeom>
        </p:spPr>
      </p:pic>
      <p:pic>
        <p:nvPicPr>
          <p:cNvPr id="22" name="图片 21" descr="屏幕快照 2018-05-16 上午10.10.10.p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60"/>
          <a:stretch/>
        </p:blipFill>
        <p:spPr>
          <a:xfrm>
            <a:off x="7817557" y="2579203"/>
            <a:ext cx="860777" cy="745088"/>
          </a:xfrm>
          <a:prstGeom prst="rect">
            <a:avLst/>
          </a:prstGeom>
        </p:spPr>
      </p:pic>
      <p:pic>
        <p:nvPicPr>
          <p:cNvPr id="23" name="图片 22" descr="屏幕快照 2018-05-12 下午3.19.55.p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83" t="6729" r="21013" b="12207"/>
          <a:stretch/>
        </p:blipFill>
        <p:spPr>
          <a:xfrm>
            <a:off x="1298223" y="3457222"/>
            <a:ext cx="1608666" cy="187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4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sase1_SR_final_Al_Steel_no_chamb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8"/>
            <a:ext cx="6626764" cy="35672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90" y="359453"/>
            <a:ext cx="10956924" cy="780540"/>
          </a:xfrm>
        </p:spPr>
        <p:txBody>
          <a:bodyPr/>
          <a:lstStyle/>
          <a:p>
            <a:r>
              <a:rPr kumimoji="1" lang="en-US" altLang="zh-CN" dirty="0" smtClean="0"/>
              <a:t>Comparison with measured radiation dose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5556" y="5396621"/>
            <a:ext cx="10128777" cy="995713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kumimoji="1" lang="en-US" altLang="zh-CN" dirty="0" smtClean="0"/>
              <a:t>Simulated radiation dose level is quite close to the measurements</a:t>
            </a:r>
          </a:p>
          <a:p>
            <a:pPr>
              <a:lnSpc>
                <a:spcPct val="50000"/>
              </a:lnSpc>
            </a:pPr>
            <a:r>
              <a:rPr kumimoji="1" lang="en-US" altLang="zh-CN" dirty="0" smtClean="0"/>
              <a:t>Similar fluctuation of doses at </a:t>
            </a:r>
            <a:r>
              <a:rPr kumimoji="1" lang="en-US" altLang="zh-CN" dirty="0" err="1" smtClean="0"/>
              <a:t>Radfet</a:t>
            </a:r>
            <a:r>
              <a:rPr kumimoji="1" lang="en-US" altLang="zh-CN" dirty="0" smtClean="0"/>
              <a:t> position observed in measurements and simulation? </a:t>
            </a:r>
          </a:p>
          <a:p>
            <a:pPr>
              <a:lnSpc>
                <a:spcPct val="50000"/>
              </a:lnSpc>
            </a:pPr>
            <a:r>
              <a:rPr kumimoji="1" lang="en-US" altLang="zh-CN" dirty="0"/>
              <a:t>A</a:t>
            </a:r>
            <a:r>
              <a:rPr kumimoji="1" lang="en-US" altLang="zh-CN" dirty="0" smtClean="0"/>
              <a:t>veraged dose per </a:t>
            </a:r>
            <a:r>
              <a:rPr kumimoji="1" lang="en-US" altLang="zh-CN" dirty="0" err="1" smtClean="0"/>
              <a:t>undulator</a:t>
            </a:r>
            <a:r>
              <a:rPr kumimoji="1" lang="en-US" altLang="zh-CN" dirty="0" smtClean="0"/>
              <a:t> shows less fluctuation</a:t>
            </a:r>
            <a:endParaRPr kumimoji="1" lang="zh-CN" altLang="en-US" dirty="0"/>
          </a:p>
        </p:txBody>
      </p:sp>
      <p:pic>
        <p:nvPicPr>
          <p:cNvPr id="4" name="图片 3" descr="屏幕快照 2018-04-18 下午10.08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90" y="1262109"/>
            <a:ext cx="4967165" cy="4100114"/>
          </a:xfrm>
          <a:prstGeom prst="rect">
            <a:avLst/>
          </a:prstGeom>
        </p:spPr>
      </p:pic>
      <p:cxnSp>
        <p:nvCxnSpPr>
          <p:cNvPr id="8" name="直线连接符 7"/>
          <p:cNvCxnSpPr/>
          <p:nvPr/>
        </p:nvCxnSpPr>
        <p:spPr>
          <a:xfrm>
            <a:off x="903110" y="3697111"/>
            <a:ext cx="5094112" cy="14111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/>
          <p:nvPr/>
        </p:nvCxnSpPr>
        <p:spPr>
          <a:xfrm flipH="1">
            <a:off x="5616222" y="1622778"/>
            <a:ext cx="1143000" cy="203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3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9" y="923926"/>
            <a:ext cx="10956924" cy="780540"/>
          </a:xfrm>
        </p:spPr>
        <p:txBody>
          <a:bodyPr/>
          <a:lstStyle/>
          <a:p>
            <a:r>
              <a:rPr kumimoji="1" lang="en-US" altLang="zh-CN" dirty="0" smtClean="0"/>
              <a:t>Conclusions and discussions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887" y="2205128"/>
            <a:ext cx="11229446" cy="3849424"/>
          </a:xfrm>
        </p:spPr>
        <p:txBody>
          <a:bodyPr/>
          <a:lstStyle/>
          <a:p>
            <a:r>
              <a:rPr kumimoji="1" lang="en-US" altLang="zh-CN" dirty="0" smtClean="0"/>
              <a:t>First simulation results shows that </a:t>
            </a:r>
            <a:r>
              <a:rPr kumimoji="1" lang="en-US" altLang="zh-CN" u="sng" dirty="0" smtClean="0"/>
              <a:t>SR can cause </a:t>
            </a:r>
            <a:r>
              <a:rPr kumimoji="1" lang="en-US" altLang="zh-CN" b="1" u="sng" dirty="0" smtClean="0"/>
              <a:t>similar level of doses </a:t>
            </a:r>
            <a:r>
              <a:rPr kumimoji="1" lang="en-US" altLang="zh-CN" u="sng" dirty="0" smtClean="0"/>
              <a:t>as measured by the </a:t>
            </a:r>
            <a:r>
              <a:rPr kumimoji="1" lang="en-US" altLang="zh-CN" u="sng" dirty="0" err="1" smtClean="0"/>
              <a:t>Radfets</a:t>
            </a:r>
            <a:r>
              <a:rPr kumimoji="1" lang="en-US" altLang="zh-CN" dirty="0" smtClean="0"/>
              <a:t>;</a:t>
            </a:r>
          </a:p>
          <a:p>
            <a:r>
              <a:rPr kumimoji="1" lang="en-US" altLang="zh-CN" dirty="0" smtClean="0"/>
              <a:t>Radiation doses at </a:t>
            </a:r>
            <a:r>
              <a:rPr kumimoji="1" lang="en-US" altLang="zh-CN" dirty="0" err="1" smtClean="0"/>
              <a:t>radfet</a:t>
            </a:r>
            <a:r>
              <a:rPr kumimoji="1" lang="en-US" altLang="zh-CN" dirty="0" smtClean="0"/>
              <a:t> position highly depends on the </a:t>
            </a:r>
            <a:r>
              <a:rPr kumimoji="1" lang="en-US" altLang="zh-CN" b="1" dirty="0" smtClean="0"/>
              <a:t>absorber</a:t>
            </a:r>
            <a:r>
              <a:rPr kumimoji="1" lang="en-US" altLang="zh-CN" dirty="0" smtClean="0"/>
              <a:t> </a:t>
            </a:r>
            <a:r>
              <a:rPr kumimoji="1" lang="en-US" altLang="zh-CN" b="1" dirty="0" smtClean="0"/>
              <a:t>thickness</a:t>
            </a:r>
            <a:r>
              <a:rPr kumimoji="1" lang="en-US" altLang="zh-CN" dirty="0" smtClean="0"/>
              <a:t>;</a:t>
            </a:r>
          </a:p>
          <a:p>
            <a:r>
              <a:rPr kumimoji="1" lang="en-US" altLang="zh-CN" dirty="0" smtClean="0"/>
              <a:t>Adding more components in the intersection (phase shifter, BPMs and air coils) may change the results;</a:t>
            </a:r>
          </a:p>
          <a:p>
            <a:r>
              <a:rPr kumimoji="1" lang="en-US" altLang="zh-CN" dirty="0" smtClean="0"/>
              <a:t>Dependence on the </a:t>
            </a:r>
            <a:r>
              <a:rPr kumimoji="1" lang="en-US" altLang="zh-CN" b="1" dirty="0" smtClean="0"/>
              <a:t>orbit or misalignment</a:t>
            </a:r>
            <a:r>
              <a:rPr kumimoji="1" lang="en-US" altLang="zh-CN" dirty="0" smtClean="0"/>
              <a:t> is not studied -&gt; check the difference on upper and lower </a:t>
            </a:r>
            <a:r>
              <a:rPr kumimoji="1" lang="en-US" altLang="zh-CN" dirty="0" err="1" smtClean="0"/>
              <a:t>Radfet</a:t>
            </a:r>
            <a:r>
              <a:rPr kumimoji="1" lang="en-US" altLang="zh-CN" dirty="0" smtClean="0"/>
              <a:t>?</a:t>
            </a:r>
            <a:endParaRPr kumimoji="1" lang="en-US" altLang="zh-CN" dirty="0"/>
          </a:p>
          <a:p>
            <a:r>
              <a:rPr kumimoji="1" lang="en-US" altLang="zh-CN" dirty="0" smtClean="0"/>
              <a:t>Dependence on optics mismatch not simulated yet -&gt; may change the spectrum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32230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8554" y="5126010"/>
            <a:ext cx="7953313" cy="780540"/>
          </a:xfrm>
        </p:spPr>
        <p:txBody>
          <a:bodyPr/>
          <a:lstStyle/>
          <a:p>
            <a:pPr algn="ctr"/>
            <a:r>
              <a:rPr kumimoji="1" lang="en-US" altLang="zh-CN" sz="3600" dirty="0" smtClean="0"/>
              <a:t/>
            </a:r>
            <a:br>
              <a:rPr kumimoji="1" lang="en-US" altLang="zh-CN" sz="3600" dirty="0" smtClean="0"/>
            </a:br>
            <a:r>
              <a:rPr kumimoji="1" lang="en-US" altLang="zh-CN" sz="3600" dirty="0"/>
              <a:t/>
            </a:r>
            <a:br>
              <a:rPr kumimoji="1" lang="en-US" altLang="zh-CN" sz="3600" dirty="0"/>
            </a:br>
            <a:r>
              <a:rPr kumimoji="1" lang="en-US" altLang="zh-CN" sz="3600" dirty="0" smtClean="0"/>
              <a:t>You are welcome to join!</a:t>
            </a:r>
            <a:br>
              <a:rPr kumimoji="1" lang="en-US" altLang="zh-CN" sz="3600" dirty="0" smtClean="0"/>
            </a:br>
            <a:r>
              <a:rPr kumimoji="1" lang="en-US" altLang="zh-CN" sz="3600" dirty="0" smtClean="0"/>
              <a:t/>
            </a:r>
            <a:br>
              <a:rPr kumimoji="1" lang="en-US" altLang="zh-CN" sz="3600" dirty="0" smtClean="0"/>
            </a:br>
            <a:r>
              <a:rPr kumimoji="1" lang="en-US" altLang="zh-CN" sz="3600" dirty="0" smtClean="0"/>
              <a:t>Thank you!</a:t>
            </a:r>
            <a:endParaRPr kumimoji="1"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2235" y="729520"/>
            <a:ext cx="10944224" cy="3889375"/>
          </a:xfrm>
        </p:spPr>
        <p:txBody>
          <a:bodyPr/>
          <a:lstStyle/>
          <a:p>
            <a:pPr marL="0" indent="0">
              <a:buNone/>
            </a:pPr>
            <a:endParaRPr kumimoji="1" lang="en-GB" altLang="zh-CN" dirty="0"/>
          </a:p>
          <a:p>
            <a:r>
              <a:rPr kumimoji="1" lang="en-GB" altLang="zh-CN" dirty="0" smtClean="0"/>
              <a:t>Meeting with BDSIM developers on 28-29th May 2018:</a:t>
            </a:r>
          </a:p>
          <a:p>
            <a:pPr lvl="1"/>
            <a:r>
              <a:rPr kumimoji="1" lang="en-GB" altLang="zh-CN" dirty="0" smtClean="0"/>
              <a:t>introduction to BDSIM (seminar on </a:t>
            </a:r>
            <a:r>
              <a:rPr kumimoji="1" lang="en-US" altLang="zh-CN" dirty="0" smtClean="0"/>
              <a:t>29th</a:t>
            </a:r>
            <a:r>
              <a:rPr kumimoji="1" lang="en-GB" altLang="zh-CN" dirty="0" smtClean="0"/>
              <a:t> May)</a:t>
            </a:r>
          </a:p>
          <a:p>
            <a:pPr lvl="1"/>
            <a:r>
              <a:rPr kumimoji="1" lang="en-GB" altLang="zh-CN" dirty="0" smtClean="0"/>
              <a:t>discussions on </a:t>
            </a:r>
            <a:r>
              <a:rPr kumimoji="1" lang="en-US" altLang="zh-CN" dirty="0" smtClean="0"/>
              <a:t>28th</a:t>
            </a:r>
            <a:r>
              <a:rPr kumimoji="1" lang="en-GB" altLang="zh-CN" dirty="0" smtClean="0"/>
              <a:t> May:</a:t>
            </a:r>
          </a:p>
          <a:p>
            <a:pPr lvl="2"/>
            <a:r>
              <a:rPr kumimoji="1" lang="en-GB" altLang="zh-CN" dirty="0" smtClean="0"/>
              <a:t>update of BDSIM version</a:t>
            </a:r>
          </a:p>
          <a:p>
            <a:pPr lvl="2"/>
            <a:r>
              <a:rPr kumimoji="1" lang="en-US" altLang="zh-CN" dirty="0" smtClean="0"/>
              <a:t>add </a:t>
            </a:r>
            <a:r>
              <a:rPr kumimoji="1" lang="en-US" altLang="zh-CN" dirty="0" err="1"/>
              <a:t>hadronic</a:t>
            </a:r>
            <a:r>
              <a:rPr kumimoji="1" lang="en-US" altLang="zh-CN" dirty="0"/>
              <a:t> process (damage due to neutrons)</a:t>
            </a:r>
          </a:p>
          <a:p>
            <a:pPr lvl="2"/>
            <a:r>
              <a:rPr kumimoji="1" lang="en-US" altLang="zh-CN" dirty="0"/>
              <a:t>event biasing and output space </a:t>
            </a:r>
            <a:r>
              <a:rPr kumimoji="1" lang="en-US" altLang="zh-CN" dirty="0" smtClean="0"/>
              <a:t>saving</a:t>
            </a:r>
          </a:p>
          <a:p>
            <a:pPr lvl="2"/>
            <a:r>
              <a:rPr kumimoji="1" lang="en-US" altLang="zh-CN" dirty="0" smtClean="0"/>
              <a:t>adding more sampler point in one element (each mag. and pole w/o vacuum chamber) </a:t>
            </a:r>
          </a:p>
          <a:p>
            <a:pPr lvl="2"/>
            <a:r>
              <a:rPr kumimoji="1" lang="en-US" altLang="zh-CN" dirty="0"/>
              <a:t>add more components in the intersection of </a:t>
            </a:r>
            <a:r>
              <a:rPr kumimoji="1" lang="en-US" altLang="zh-CN" dirty="0" err="1"/>
              <a:t>undulator</a:t>
            </a:r>
            <a:r>
              <a:rPr kumimoji="1" lang="en-US" altLang="zh-CN" dirty="0"/>
              <a:t> (e.g. phase shifter, </a:t>
            </a:r>
            <a:r>
              <a:rPr kumimoji="1" lang="en-US" altLang="zh-CN" dirty="0" err="1"/>
              <a:t>bpm</a:t>
            </a:r>
            <a:r>
              <a:rPr kumimoji="1" lang="en-US" altLang="zh-CN" dirty="0" smtClean="0"/>
              <a:t>)</a:t>
            </a:r>
          </a:p>
          <a:p>
            <a:pPr lvl="2"/>
            <a:r>
              <a:rPr kumimoji="1" lang="en-US" altLang="zh-CN" dirty="0"/>
              <a:t>simulation with SR, </a:t>
            </a:r>
            <a:r>
              <a:rPr kumimoji="1" lang="en-US" altLang="zh-CN" dirty="0" err="1"/>
              <a:t>wakefield</a:t>
            </a:r>
            <a:r>
              <a:rPr kumimoji="1" lang="en-US" altLang="zh-CN" dirty="0"/>
              <a:t>, beam-gas scattering, orbit offset or vacuum chamber misalignment </a:t>
            </a:r>
          </a:p>
          <a:p>
            <a:pPr marL="357187" lvl="1" indent="0">
              <a:buNone/>
            </a:pPr>
            <a:endParaRPr kumimoji="1" lang="en-GB" altLang="zh-CN" dirty="0" smtClean="0"/>
          </a:p>
          <a:p>
            <a:pPr lvl="1"/>
            <a:endParaRPr kumimoji="1"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424321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Calculation of the </a:t>
            </a:r>
            <a:r>
              <a:rPr kumimoji="1" lang="en-US" altLang="zh-CN" dirty="0" err="1" smtClean="0"/>
              <a:t>Undulator</a:t>
            </a:r>
            <a:r>
              <a:rPr kumimoji="1" lang="en-US" altLang="zh-CN" dirty="0" smtClean="0"/>
              <a:t> SR properties for the </a:t>
            </a:r>
            <a:r>
              <a:rPr kumimoji="1" lang="en-US" altLang="zh-CN" dirty="0"/>
              <a:t>input to BDSIM </a:t>
            </a:r>
            <a:r>
              <a:rPr kumimoji="1" lang="en-US" altLang="zh-CN" dirty="0" smtClean="0"/>
              <a:t>simulation</a:t>
            </a:r>
            <a:endParaRPr kumimoji="1"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728134" y="1876736"/>
            <a:ext cx="5946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dirty="0"/>
              <a:t>The 5D phase space (x, x’, y, y’, </a:t>
            </a:r>
            <a:r>
              <a:rPr lang="en-US" altLang="zh-CN" dirty="0" err="1"/>
              <a:t>E</a:t>
            </a:r>
            <a:r>
              <a:rPr lang="en-US" altLang="zh-CN" baseline="-25000" dirty="0" err="1"/>
              <a:t>ph</a:t>
            </a:r>
            <a:r>
              <a:rPr lang="en-US" altLang="zh-CN" dirty="0"/>
              <a:t>) of the photons generated from each </a:t>
            </a:r>
            <a:r>
              <a:rPr lang="en-US" altLang="zh-CN" dirty="0" err="1"/>
              <a:t>undulator</a:t>
            </a:r>
            <a:r>
              <a:rPr lang="en-US" altLang="zh-CN" dirty="0"/>
              <a:t> is </a:t>
            </a:r>
            <a:r>
              <a:rPr lang="en-US" altLang="zh-CN" dirty="0" smtClean="0"/>
              <a:t>needed for BDSIM.</a:t>
            </a:r>
            <a:endParaRPr kumimoji="1"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85789" y="2862766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 smtClean="0"/>
              <a:t>Basic ideas </a:t>
            </a:r>
            <a:endParaRPr kumimoji="1"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728134" y="4024405"/>
            <a:ext cx="5988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dirty="0" smtClean="0"/>
              <a:t>The simulation is done for a single </a:t>
            </a:r>
            <a:r>
              <a:rPr lang="en-US" altLang="zh-CN" dirty="0" err="1" smtClean="0"/>
              <a:t>undulator</a:t>
            </a:r>
            <a:r>
              <a:rPr lang="en-US" altLang="zh-CN" dirty="0" smtClean="0"/>
              <a:t> segment instead of one continuous structure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dirty="0" smtClean="0"/>
              <a:t>The photon space is assumed identical to all </a:t>
            </a:r>
            <a:r>
              <a:rPr lang="en-US" altLang="zh-CN" dirty="0" err="1" smtClean="0"/>
              <a:t>undulators</a:t>
            </a:r>
            <a:r>
              <a:rPr lang="en-US" altLang="zh-CN" dirty="0" smtClean="0"/>
              <a:t> with 6m longitudinal shift </a:t>
            </a:r>
            <a:endParaRPr kumimoji="1" lang="zh-CN" altLang="en-US" dirty="0"/>
          </a:p>
        </p:txBody>
      </p:sp>
      <p:pic>
        <p:nvPicPr>
          <p:cNvPr id="8" name="图片 7" descr="屏幕快照 2018-04-18 下午10.08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23" y="1643109"/>
            <a:ext cx="4967165" cy="41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Spectra simulation parameters</a:t>
            </a:r>
            <a:endParaRPr kumimoji="1" lang="zh-CN" altLang="en-US" dirty="0"/>
          </a:p>
        </p:txBody>
      </p:sp>
      <p:pic>
        <p:nvPicPr>
          <p:cNvPr id="4" name="Picture 1"/>
          <p:cNvPicPr/>
          <p:nvPr/>
        </p:nvPicPr>
        <p:blipFill rotWithShape="1">
          <a:blip r:embed="rId2"/>
          <a:srcRect l="49795" t="3446" b="40864"/>
          <a:stretch/>
        </p:blipFill>
        <p:spPr bwMode="auto">
          <a:xfrm>
            <a:off x="649112" y="1679222"/>
            <a:ext cx="10470444" cy="4191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483557" y="294922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kumimoji="1" lang="en-US" altLang="zh-CN" sz="1400" b="1" dirty="0" smtClean="0"/>
              <a:t>100pC</a:t>
            </a:r>
            <a:endParaRPr kumimoji="1" lang="zh-CN" altLang="en-US" sz="1400" b="1" dirty="0" err="1" smtClean="0"/>
          </a:p>
        </p:txBody>
      </p:sp>
      <p:sp>
        <p:nvSpPr>
          <p:cNvPr id="5" name="文本框 2"/>
          <p:cNvSpPr txBox="1"/>
          <p:nvPr/>
        </p:nvSpPr>
        <p:spPr>
          <a:xfrm>
            <a:off x="9908428" y="246588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kumimoji="1" lang="en-US" altLang="zh-CN" sz="1400" b="1" dirty="0" smtClean="0"/>
              <a:t>Optics is matched</a:t>
            </a:r>
            <a:endParaRPr kumimoji="1" lang="zh-CN" altLang="en-US" sz="14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411485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9" y="588237"/>
            <a:ext cx="10956924" cy="780540"/>
          </a:xfrm>
        </p:spPr>
        <p:txBody>
          <a:bodyPr/>
          <a:lstStyle/>
          <a:p>
            <a:r>
              <a:rPr lang="en-US" altLang="zh-CN" dirty="0"/>
              <a:t>Energy dependent total </a:t>
            </a:r>
            <a:r>
              <a:rPr lang="en-US" altLang="zh-CN" dirty="0" smtClean="0"/>
              <a:t>flux --- </a:t>
            </a:r>
            <a:r>
              <a:rPr lang="en-US" altLang="zh-CN" dirty="0" err="1" smtClean="0"/>
              <a:t>Undulator</a:t>
            </a:r>
            <a:r>
              <a:rPr lang="en-US" altLang="zh-CN" dirty="0" smtClean="0"/>
              <a:t> Mode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888" y="2024064"/>
            <a:ext cx="4157563" cy="3889375"/>
          </a:xfrm>
        </p:spPr>
        <p:txBody>
          <a:bodyPr/>
          <a:lstStyle/>
          <a:p>
            <a:r>
              <a:rPr lang="en-US" altLang="zh-CN" dirty="0" smtClean="0"/>
              <a:t>SR Flux with respect to the photon energy</a:t>
            </a:r>
          </a:p>
          <a:p>
            <a:r>
              <a:rPr kumimoji="1" lang="en-US" altLang="zh-CN" dirty="0" smtClean="0"/>
              <a:t>1D space distribution instead of 5D</a:t>
            </a:r>
          </a:p>
          <a:p>
            <a:r>
              <a:rPr kumimoji="1" lang="en-US" altLang="zh-CN" dirty="0" smtClean="0"/>
              <a:t>For each harmonic the spatial distribution of the flux density is simulated: </a:t>
            </a:r>
            <a:r>
              <a:rPr kumimoji="1" lang="en-US" altLang="zh-CN" dirty="0" err="1" smtClean="0"/>
              <a:t>F.Density</a:t>
            </a:r>
            <a:r>
              <a:rPr kumimoji="1" lang="en-US" altLang="zh-CN" dirty="0" smtClean="0"/>
              <a:t> as function of (</a:t>
            </a:r>
            <a:r>
              <a:rPr kumimoji="1" lang="en-US" altLang="zh-CN" dirty="0" err="1" smtClean="0"/>
              <a:t>x’,y</a:t>
            </a:r>
            <a:r>
              <a:rPr kumimoji="1" lang="en-US" altLang="zh-CN" dirty="0" smtClean="0"/>
              <a:t>’)</a:t>
            </a:r>
          </a:p>
          <a:p>
            <a:r>
              <a:rPr kumimoji="1" lang="en-US" altLang="zh-CN" dirty="0" err="1" smtClean="0"/>
              <a:t>F.Density</a:t>
            </a:r>
            <a:r>
              <a:rPr kumimoji="1" lang="en-US" altLang="zh-CN" dirty="0" smtClean="0"/>
              <a:t> distribution of (</a:t>
            </a:r>
            <a:r>
              <a:rPr kumimoji="1" lang="en-US" altLang="zh-CN" dirty="0" err="1" smtClean="0"/>
              <a:t>x,y</a:t>
            </a:r>
            <a:r>
              <a:rPr kumimoji="1" lang="en-US" altLang="zh-CN" dirty="0" smtClean="0"/>
              <a:t>) is constructed by the distribution of (</a:t>
            </a:r>
            <a:r>
              <a:rPr kumimoji="1" lang="en-US" altLang="zh-CN" dirty="0" err="1" smtClean="0"/>
              <a:t>x’,y</a:t>
            </a:r>
            <a:r>
              <a:rPr kumimoji="1" lang="en-US" altLang="zh-CN" dirty="0" smtClean="0"/>
              <a:t>’)</a:t>
            </a:r>
            <a:endParaRPr kumimoji="1" lang="zh-CN" altLang="en-US" dirty="0"/>
          </a:p>
        </p:txBody>
      </p:sp>
      <p:pic>
        <p:nvPicPr>
          <p:cNvPr id="8" name="图片 7" descr="屏幕快照 2018-05-13 上午11.3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52" y="1368777"/>
            <a:ext cx="7410548" cy="50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4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3D Angular </a:t>
            </a:r>
            <a:r>
              <a:rPr lang="en-US" altLang="zh-CN" dirty="0" smtClean="0"/>
              <a:t>distribution --- examples</a:t>
            </a:r>
            <a:endParaRPr kumimoji="1" lang="zh-CN" altLang="en-US" dirty="0"/>
          </a:p>
        </p:txBody>
      </p:sp>
      <p:pic>
        <p:nvPicPr>
          <p:cNvPr id="4" name="Picture 2"/>
          <p:cNvPicPr/>
          <p:nvPr/>
        </p:nvPicPr>
        <p:blipFill rotWithShape="1">
          <a:blip r:embed="rId2"/>
          <a:srcRect l="50348" t="6909" r="15877" b="1492"/>
          <a:stretch/>
        </p:blipFill>
        <p:spPr bwMode="auto">
          <a:xfrm>
            <a:off x="329529" y="2115714"/>
            <a:ext cx="2699385" cy="2287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"/>
          <p:cNvPicPr/>
          <p:nvPr/>
        </p:nvPicPr>
        <p:blipFill rotWithShape="1">
          <a:blip r:embed="rId3"/>
          <a:srcRect t="7800" r="69220" b="15978"/>
          <a:stretch/>
        </p:blipFill>
        <p:spPr bwMode="auto">
          <a:xfrm>
            <a:off x="3278753" y="2300075"/>
            <a:ext cx="2699385" cy="2088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3136" t="7799" r="39274" b="6533"/>
          <a:stretch/>
        </p:blipFill>
        <p:spPr bwMode="auto">
          <a:xfrm>
            <a:off x="6312640" y="2059762"/>
            <a:ext cx="2699385" cy="2258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/>
          <a:srcRect l="3343" t="7304" r="39554" b="7028"/>
          <a:stretch/>
        </p:blipFill>
        <p:spPr bwMode="auto">
          <a:xfrm>
            <a:off x="9295060" y="2007588"/>
            <a:ext cx="2699385" cy="2278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矩形 7"/>
          <p:cNvSpPr/>
          <p:nvPr/>
        </p:nvSpPr>
        <p:spPr>
          <a:xfrm>
            <a:off x="606779" y="46157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en-US" altLang="zh-CN" dirty="0"/>
              <a:t> Harm.                                                                                                </a:t>
            </a:r>
            <a:endParaRPr lang="zh-CN" altLang="zh-CN" dirty="0"/>
          </a:p>
        </p:txBody>
      </p:sp>
      <p:sp>
        <p:nvSpPr>
          <p:cNvPr id="9" name="矩形 8"/>
          <p:cNvSpPr/>
          <p:nvPr/>
        </p:nvSpPr>
        <p:spPr>
          <a:xfrm>
            <a:off x="3278089" y="4697778"/>
            <a:ext cx="1176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</a:t>
            </a:r>
            <a:r>
              <a:rPr lang="en-US" altLang="zh-CN" baseline="30000" dirty="0"/>
              <a:t>nd</a:t>
            </a:r>
            <a:r>
              <a:rPr lang="en-US" altLang="zh-CN" dirty="0"/>
              <a:t> Harm.</a:t>
            </a:r>
            <a:endParaRPr lang="zh-CN" altLang="zh-CN" dirty="0"/>
          </a:p>
        </p:txBody>
      </p:sp>
      <p:sp>
        <p:nvSpPr>
          <p:cNvPr id="10" name="矩形 9"/>
          <p:cNvSpPr/>
          <p:nvPr/>
        </p:nvSpPr>
        <p:spPr>
          <a:xfrm>
            <a:off x="6495423" y="4655445"/>
            <a:ext cx="124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11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</a:t>
            </a:r>
            <a:r>
              <a:rPr lang="en-US" altLang="zh-CN" dirty="0"/>
              <a:t>Harm.</a:t>
            </a:r>
            <a:endParaRPr lang="zh-CN" altLang="zh-CN" dirty="0"/>
          </a:p>
        </p:txBody>
      </p:sp>
      <p:sp>
        <p:nvSpPr>
          <p:cNvPr id="11" name="矩形 10"/>
          <p:cNvSpPr/>
          <p:nvPr/>
        </p:nvSpPr>
        <p:spPr>
          <a:xfrm>
            <a:off x="9557534" y="4556668"/>
            <a:ext cx="12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12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</a:t>
            </a:r>
            <a:r>
              <a:rPr lang="en-US" altLang="zh-CN" dirty="0"/>
              <a:t>Harm.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35611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445" y="449765"/>
            <a:ext cx="10956924" cy="780540"/>
          </a:xfrm>
        </p:spPr>
        <p:txBody>
          <a:bodyPr/>
          <a:lstStyle/>
          <a:p>
            <a:r>
              <a:rPr kumimoji="1" lang="en-US" altLang="zh-CN" dirty="0" smtClean="0"/>
              <a:t>Far zone: phase space (</a:t>
            </a:r>
            <a:r>
              <a:rPr kumimoji="1" lang="en-US" altLang="zh-CN" dirty="0" err="1" smtClean="0"/>
              <a:t>x’,y</a:t>
            </a:r>
            <a:r>
              <a:rPr kumimoji="1" lang="en-US" altLang="zh-CN" dirty="0" smtClean="0"/>
              <a:t>’) is proportional to (</a:t>
            </a:r>
            <a:r>
              <a:rPr kumimoji="1" lang="en-US" altLang="zh-CN" dirty="0" err="1" smtClean="0"/>
              <a:t>x,y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pic>
        <p:nvPicPr>
          <p:cNvPr id="5" name="图片 4" descr="屏幕快照 2018-05-13 上午11.46.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9"/>
          <a:stretch/>
        </p:blipFill>
        <p:spPr>
          <a:xfrm>
            <a:off x="922866" y="2613696"/>
            <a:ext cx="4634083" cy="3670957"/>
          </a:xfrm>
          <a:prstGeom prst="rect">
            <a:avLst/>
          </a:prstGeom>
        </p:spPr>
      </p:pic>
      <p:pic>
        <p:nvPicPr>
          <p:cNvPr id="6" name="图片 5" descr="屏幕快照 2018-05-13 上午11.46.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9" r="3979"/>
          <a:stretch/>
        </p:blipFill>
        <p:spPr>
          <a:xfrm>
            <a:off x="5973076" y="2706830"/>
            <a:ext cx="4699304" cy="37024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91077" y="1564790"/>
            <a:ext cx="6829434" cy="9283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lvl="0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Blip>
                <a:blip r:embed="rId3"/>
              </a:buBlip>
            </a:pPr>
            <a:r>
              <a:rPr kumimoji="1" lang="en-US" altLang="zh-CN" dirty="0" smtClean="0">
                <a:solidFill>
                  <a:srgbClr val="000000"/>
                </a:solidFill>
              </a:rPr>
              <a:t>The angular distribution along axis</a:t>
            </a:r>
          </a:p>
          <a:p>
            <a:pPr marL="357188" lvl="0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Blip>
                <a:blip r:embed="rId3"/>
              </a:buBlip>
            </a:pPr>
            <a:r>
              <a:rPr kumimoji="1" lang="en-US" altLang="zh-CN" dirty="0" smtClean="0">
                <a:solidFill>
                  <a:srgbClr val="000000"/>
                </a:solidFill>
              </a:rPr>
              <a:t>The distribution is the same at 20m and 50 </a:t>
            </a:r>
            <a:r>
              <a:rPr kumimoji="1" lang="en-US" altLang="zh-CN" dirty="0">
                <a:solidFill>
                  <a:srgbClr val="000000"/>
                </a:solidFill>
              </a:rPr>
              <a:t>m </a:t>
            </a:r>
            <a:r>
              <a:rPr kumimoji="1" lang="en-US" altLang="zh-CN" dirty="0" smtClean="0">
                <a:solidFill>
                  <a:srgbClr val="000000"/>
                </a:solidFill>
              </a:rPr>
              <a:t>from the source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0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5056" y="458233"/>
            <a:ext cx="10956924" cy="780540"/>
          </a:xfrm>
        </p:spPr>
        <p:txBody>
          <a:bodyPr/>
          <a:lstStyle/>
          <a:p>
            <a:r>
              <a:rPr kumimoji="1" lang="en-US" altLang="zh-CN" dirty="0" smtClean="0"/>
              <a:t>Investigation for the proper size and distance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318" y="5123819"/>
            <a:ext cx="9510891" cy="1115661"/>
          </a:xfrm>
        </p:spPr>
        <p:txBody>
          <a:bodyPr numCol="2"/>
          <a:lstStyle/>
          <a:p>
            <a:r>
              <a:rPr kumimoji="1" lang="en-US" altLang="zh-CN" dirty="0" smtClean="0"/>
              <a:t>0.08 </a:t>
            </a:r>
            <a:r>
              <a:rPr kumimoji="1" lang="en-US" altLang="zh-CN" dirty="0" err="1" smtClean="0"/>
              <a:t>mrad</a:t>
            </a:r>
            <a:r>
              <a:rPr kumimoji="1" lang="en-US" altLang="zh-CN" dirty="0" smtClean="0"/>
              <a:t> is chosen as observation angle</a:t>
            </a:r>
          </a:p>
        </p:txBody>
      </p:sp>
      <p:pic>
        <p:nvPicPr>
          <p:cNvPr id="4" name="图片 3" descr="屏幕快照 2018-05-13 上午11.46.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1312493"/>
            <a:ext cx="4963636" cy="340343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0312" y="5647466"/>
            <a:ext cx="10038608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0" indent="-357188" defTabSz="914400">
              <a:lnSpc>
                <a:spcPct val="114000"/>
              </a:lnSpc>
              <a:spcBef>
                <a:spcPts val="1800"/>
              </a:spcBef>
              <a:buClr>
                <a:srgbClr val="F39200"/>
              </a:buClr>
              <a:buBlip>
                <a:blip r:embed="rId3"/>
              </a:buBlip>
            </a:pPr>
            <a:r>
              <a:rPr kumimoji="1" lang="en-US" altLang="zh-CN" dirty="0">
                <a:solidFill>
                  <a:srgbClr val="000000"/>
                </a:solidFill>
              </a:rPr>
              <a:t>50 m is chosen as observation </a:t>
            </a:r>
            <a:r>
              <a:rPr kumimoji="1" lang="en-US" altLang="zh-CN" dirty="0" smtClean="0">
                <a:solidFill>
                  <a:srgbClr val="000000"/>
                </a:solidFill>
              </a:rPr>
              <a:t>distance: 0.08mrad*50m = 0.4mm &lt; radius of SR absorber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667" y="524225"/>
            <a:ext cx="6686920" cy="780540"/>
          </a:xfrm>
        </p:spPr>
        <p:txBody>
          <a:bodyPr/>
          <a:lstStyle/>
          <a:p>
            <a:r>
              <a:rPr lang="en-US" altLang="zh-CN" dirty="0" smtClean="0"/>
              <a:t>SR output for BDSIM and the self consistence</a:t>
            </a:r>
            <a:endParaRPr kumimoji="1" lang="zh-CN" altLang="en-US" dirty="0"/>
          </a:p>
        </p:txBody>
      </p:sp>
      <p:pic>
        <p:nvPicPr>
          <p:cNvPr id="4" name="Picture 4"/>
          <p:cNvPicPr/>
          <p:nvPr/>
        </p:nvPicPr>
        <p:blipFill rotWithShape="1">
          <a:blip r:embed="rId2"/>
          <a:srcRect l="50000" t="9355" r="27124" b="33667"/>
          <a:stretch/>
        </p:blipFill>
        <p:spPr bwMode="auto">
          <a:xfrm>
            <a:off x="345939" y="1462917"/>
            <a:ext cx="4847604" cy="3627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图片 4" descr="屏幕快照 2018-05-13 上午11.52.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16" y="1462917"/>
            <a:ext cx="4931820" cy="3354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056" y="5639568"/>
            <a:ext cx="553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dirty="0" smtClean="0"/>
              <a:t>4D Photon </a:t>
            </a:r>
            <a:r>
              <a:rPr lang="en-US" altLang="zh-CN" dirty="0"/>
              <a:t>Phase space file </a:t>
            </a:r>
            <a:r>
              <a:rPr lang="en-US" altLang="zh-CN" dirty="0" smtClean="0"/>
              <a:t>format: for each harmonics</a:t>
            </a:r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6048116" y="5628611"/>
            <a:ext cx="5741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dirty="0" smtClean="0"/>
              <a:t>Flux sum from spatial distribution of each harmonics agrees with the simulation of energy dependent flux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622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5300" y="458232"/>
            <a:ext cx="10956924" cy="780540"/>
          </a:xfrm>
        </p:spPr>
        <p:txBody>
          <a:bodyPr/>
          <a:lstStyle/>
          <a:p>
            <a:r>
              <a:rPr kumimoji="1" lang="en-US" altLang="zh-CN" dirty="0" smtClean="0"/>
              <a:t>Input parameters for simulation in BDSIM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09556" y="4106333"/>
            <a:ext cx="4430888" cy="664106"/>
          </a:xfrm>
        </p:spPr>
        <p:txBody>
          <a:bodyPr/>
          <a:lstStyle/>
          <a:p>
            <a:r>
              <a:rPr kumimoji="1" lang="en-US" altLang="zh-CN" dirty="0" smtClean="0"/>
              <a:t>Start point is at 52.5m and the same SR distribution is added after each </a:t>
            </a:r>
            <a:r>
              <a:rPr kumimoji="1" lang="en-US" altLang="zh-CN" dirty="0" err="1" smtClean="0"/>
              <a:t>undulator</a:t>
            </a:r>
            <a:r>
              <a:rPr kumimoji="1" lang="en-US" altLang="zh-CN" dirty="0" smtClean="0"/>
              <a:t> section (6.1 m long)</a:t>
            </a:r>
          </a:p>
          <a:p>
            <a:r>
              <a:rPr kumimoji="1" lang="en-US" altLang="zh-CN" dirty="0" smtClean="0"/>
              <a:t>Photon number for different photon energy is applied as “weight” factor in the simulation</a:t>
            </a:r>
            <a:endParaRPr kumimoji="1" lang="zh-CN" altLang="en-US" dirty="0"/>
          </a:p>
        </p:txBody>
      </p:sp>
      <p:pic>
        <p:nvPicPr>
          <p:cNvPr id="4" name="图片 3" descr="屏幕快照 2018-05-12 下午7.45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55" y="1425221"/>
            <a:ext cx="3688612" cy="2286002"/>
          </a:xfrm>
          <a:prstGeom prst="rect">
            <a:avLst/>
          </a:prstGeom>
        </p:spPr>
      </p:pic>
      <p:grpSp>
        <p:nvGrpSpPr>
          <p:cNvPr id="8" name="组 7"/>
          <p:cNvGrpSpPr/>
          <p:nvPr/>
        </p:nvGrpSpPr>
        <p:grpSpPr>
          <a:xfrm>
            <a:off x="202936" y="3866444"/>
            <a:ext cx="3353063" cy="2384778"/>
            <a:chOff x="6933937" y="1458110"/>
            <a:chExt cx="5116951" cy="3775699"/>
          </a:xfrm>
        </p:grpSpPr>
        <p:pic>
          <p:nvPicPr>
            <p:cNvPr id="6" name="图片 5" descr="屏幕快照 2018-05-14 下午3.47.3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937" y="1806220"/>
              <a:ext cx="5116951" cy="342758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208995" y="1458110"/>
              <a:ext cx="914399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kumimoji="1" lang="en-US" altLang="zh-CN" sz="1100" dirty="0" err="1" smtClean="0"/>
                <a:t>x:y</a:t>
              </a:r>
              <a:endParaRPr kumimoji="1" lang="zh-CN" altLang="en-US" sz="1100" dirty="0" err="1" smtClean="0"/>
            </a:p>
          </p:txBody>
        </p:sp>
      </p:grpSp>
      <p:pic>
        <p:nvPicPr>
          <p:cNvPr id="9" name="图片 8" descr="屏幕快照 2018-05-16 下午3.21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89" y="3974355"/>
            <a:ext cx="3243458" cy="2202467"/>
          </a:xfrm>
          <a:prstGeom prst="rect">
            <a:avLst/>
          </a:prstGeom>
        </p:spPr>
      </p:pic>
      <p:pic>
        <p:nvPicPr>
          <p:cNvPr id="11" name="图片 10" descr="屏幕快照 2018-05-16 下午3.11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6" y="1397000"/>
            <a:ext cx="3443591" cy="2456707"/>
          </a:xfrm>
          <a:prstGeom prst="rect">
            <a:avLst/>
          </a:prstGeom>
        </p:spPr>
      </p:pic>
      <p:pic>
        <p:nvPicPr>
          <p:cNvPr id="10" name="图片 9" descr="屏幕快照 2018-05-16 下午3.12.4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03" y="1433429"/>
            <a:ext cx="3409908" cy="23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9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16x9_v3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XFEL_PowerPoint_16x9_v3.potx</Template>
  <TotalTime>31294</TotalTime>
  <Words>836</Words>
  <Application>Microsoft Macintosh PowerPoint</Application>
  <PresentationFormat>自定义</PresentationFormat>
  <Paragraphs>87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XFEL_PowerPoint_16x9_v3</vt:lpstr>
      <vt:lpstr>Undulator radiation doses caused by synchrotron radiation</vt:lpstr>
      <vt:lpstr>Calculation of the Undulator SR properties for the input to BDSIM simulation</vt:lpstr>
      <vt:lpstr>Spectra simulation parameters</vt:lpstr>
      <vt:lpstr>Energy dependent total flux --- Undulator Mode</vt:lpstr>
      <vt:lpstr>3D Angular distribution --- examples</vt:lpstr>
      <vt:lpstr>Far zone: phase space (x’,y’) is proportional to (x,y)</vt:lpstr>
      <vt:lpstr>Investigation for the proper size and distance</vt:lpstr>
      <vt:lpstr>SR output for BDSIM and the self consistence</vt:lpstr>
      <vt:lpstr>Input parameters for simulation in BDSIM</vt:lpstr>
      <vt:lpstr>Simplified absorber geometry and simulated energy loss from SR</vt:lpstr>
      <vt:lpstr>Simulated radiation dose from SR</vt:lpstr>
      <vt:lpstr>Absorber geometry update</vt:lpstr>
      <vt:lpstr>Simulated losses from SR  with updated absorber geometry</vt:lpstr>
      <vt:lpstr>Simulated radiation dose from SR with updated absorber geometry</vt:lpstr>
      <vt:lpstr>Comparison with measured radiation dose</vt:lpstr>
      <vt:lpstr>Conclusions and discussions</vt:lpstr>
      <vt:lpstr>  You are welcome to join!  Thank you!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Piergrossi, Joseph</dc:creator>
  <cp:lastModifiedBy>Shan Liu</cp:lastModifiedBy>
  <cp:revision>270</cp:revision>
  <dcterms:created xsi:type="dcterms:W3CDTF">2017-02-20T17:46:23Z</dcterms:created>
  <dcterms:modified xsi:type="dcterms:W3CDTF">2018-05-25T12:04:13Z</dcterms:modified>
</cp:coreProperties>
</file>