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9" r:id="rId2"/>
    <p:sldId id="280" r:id="rId3"/>
    <p:sldId id="281" r:id="rId4"/>
    <p:sldId id="27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 autoAdjust="0"/>
  </p:normalViewPr>
  <p:slideViewPr>
    <p:cSldViewPr snapToGrid="0" showGuides="1">
      <p:cViewPr varScale="1">
        <p:scale>
          <a:sx n="122" d="100"/>
          <a:sy n="122" d="100"/>
        </p:scale>
        <p:origin x="-96" y="-348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06.06.2018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06.06.2018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9" name="Picture 21" descr="HG_LOGO_70_ENG_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G_LOGO_70_ENG_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pic>
        <p:nvPicPr>
          <p:cNvPr id="3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4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pic>
        <p:nvPicPr>
          <p:cNvPr id="10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1" y="6299939"/>
            <a:ext cx="857798" cy="3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32" y="6299938"/>
            <a:ext cx="348481" cy="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GB" sz="900" dirty="0" smtClean="0"/>
          </a:p>
          <a:p>
            <a:pPr lvl="0"/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Thomas </a:t>
            </a:r>
            <a:r>
              <a:rPr lang="en-US" sz="900" dirty="0" err="1" smtClean="0"/>
              <a:t>Wamsat</a:t>
            </a:r>
            <a:r>
              <a:rPr lang="en-US" sz="900" dirty="0" smtClean="0"/>
              <a:t> 				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488081"/>
            <a:ext cx="8039624" cy="1050925"/>
          </a:xfrm>
        </p:spPr>
        <p:txBody>
          <a:bodyPr anchor="ctr"/>
          <a:lstStyle/>
          <a:p>
            <a:r>
              <a:rPr lang="en-GB" dirty="0" smtClean="0"/>
              <a:t>Beam Loss monitors in</a:t>
            </a:r>
            <a:br>
              <a:rPr lang="en-GB" dirty="0" smtClean="0"/>
            </a:br>
            <a:r>
              <a:rPr lang="en-GB" dirty="0" err="1" smtClean="0"/>
              <a:t>Undulator</a:t>
            </a:r>
            <a:r>
              <a:rPr lang="en-GB" dirty="0" smtClean="0"/>
              <a:t> area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3052080"/>
            <a:ext cx="8039624" cy="3330258"/>
          </a:xfrm>
        </p:spPr>
        <p:txBody>
          <a:bodyPr/>
          <a:lstStyle/>
          <a:p>
            <a:r>
              <a:rPr lang="en-GB" dirty="0" smtClean="0"/>
              <a:t>Thomas </a:t>
            </a:r>
            <a:r>
              <a:rPr lang="en-GB" dirty="0" err="1" smtClean="0"/>
              <a:t>Wamsat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sz="1600" dirty="0" smtClean="0"/>
              <a:t>17</a:t>
            </a:r>
            <a:r>
              <a:rPr lang="en-GB" sz="1600" dirty="0" smtClean="0"/>
              <a:t>.05.2018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AutoShape 2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63500" y="-13652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215900" y="158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media.desy.de/DESYmediabank/AssetServlet/?recordView=SearchResult_ThumbnailView&amp;catalogID=6&amp;recordID=21518&amp;errorURL=error.jsp"/>
          <p:cNvSpPr>
            <a:spLocks noChangeAspect="1" noChangeArrowheads="1"/>
          </p:cNvSpPr>
          <p:nvPr/>
        </p:nvSpPr>
        <p:spPr bwMode="auto">
          <a:xfrm>
            <a:off x="368300" y="168275"/>
            <a:ext cx="7467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40" y="793888"/>
            <a:ext cx="1425027" cy="1425027"/>
          </a:xfrm>
          <a:prstGeom prst="rect">
            <a:avLst/>
          </a:prstGeom>
        </p:spPr>
      </p:pic>
      <p:pic>
        <p:nvPicPr>
          <p:cNvPr id="11" name="Picture 21" descr="HG_LOGO_70_ENG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40" y="2481276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Grp="1"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664" y="3296884"/>
            <a:ext cx="3877148" cy="275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-30193"/>
            <a:ext cx="10956924" cy="780540"/>
          </a:xfrm>
        </p:spPr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0186" y="4900245"/>
            <a:ext cx="11457351" cy="12113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undulator</a:t>
            </a:r>
            <a:r>
              <a:rPr lang="de-DE" sz="1400" dirty="0" smtClean="0"/>
              <a:t> </a:t>
            </a:r>
            <a:r>
              <a:rPr lang="de-DE" sz="1400" dirty="0" err="1" smtClean="0"/>
              <a:t>cell</a:t>
            </a:r>
            <a:r>
              <a:rPr lang="de-DE" sz="1400" dirty="0" smtClean="0"/>
              <a:t> </a:t>
            </a:r>
            <a:r>
              <a:rPr lang="de-DE" sz="1400" dirty="0" err="1" smtClean="0"/>
              <a:t>equipped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two</a:t>
            </a:r>
            <a:r>
              <a:rPr lang="de-DE" sz="1400" dirty="0" smtClean="0"/>
              <a:t> </a:t>
            </a:r>
          </a:p>
          <a:p>
            <a:pPr>
              <a:lnSpc>
                <a:spcPct val="112000"/>
              </a:lnSpc>
            </a:pPr>
            <a:r>
              <a:rPr lang="de-DE" sz="1400" dirty="0" smtClean="0"/>
              <a:t>Beam Loss Monitors (BLMs)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74 BLMs in Sase1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74 BLMs in Sase2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46 BLMs in Sase3</a:t>
            </a:r>
          </a:p>
          <a:p>
            <a:pPr>
              <a:lnSpc>
                <a:spcPct val="112000"/>
              </a:lnSpc>
            </a:pPr>
            <a:endParaRPr lang="de-DE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9" y="888473"/>
            <a:ext cx="9154804" cy="3815295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23" y="3696611"/>
            <a:ext cx="6658758" cy="25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84813" y="492249"/>
            <a:ext cx="10944224" cy="38893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Alarm evaluation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Single </a:t>
            </a:r>
            <a:r>
              <a:rPr lang="en-US" sz="1400" b="1" dirty="0"/>
              <a:t>pulse </a:t>
            </a:r>
            <a:r>
              <a:rPr lang="en-US" sz="1400" b="1" dirty="0" smtClean="0"/>
              <a:t>alarm</a:t>
            </a:r>
            <a:endParaRPr lang="de-D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Triggers</a:t>
            </a:r>
            <a:r>
              <a:rPr lang="en-US" sz="1400" dirty="0"/>
              <a:t>, as soon as the set limit is exceeded</a:t>
            </a:r>
            <a:endParaRPr lang="de-D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Y-axis scaled to this value </a:t>
            </a:r>
            <a:r>
              <a:rPr lang="de-DE" sz="1400" dirty="0">
                <a:sym typeface="Wingdings"/>
              </a:rPr>
              <a:t></a:t>
            </a:r>
            <a:r>
              <a:rPr lang="en-US" sz="1400" dirty="0"/>
              <a:t> amplitude of 1 </a:t>
            </a:r>
            <a:r>
              <a:rPr lang="de-DE" sz="1400" dirty="0">
                <a:sym typeface="Wingdings"/>
              </a:rPr>
              <a:t></a:t>
            </a:r>
            <a:r>
              <a:rPr lang="en-US" sz="1400" dirty="0"/>
              <a:t>  alarm threshold reached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Multi pulse alarm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Needs two terms to trigger: 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1. Signal exceeds threshold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2. Number of allowed pulses over threshold reached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Integral alarm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Triggers if the number of integrated samples exceeds threshold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Comparator alarm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Analog backup, threshold is chosen thus it triggers a little bit above single threshold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HV tracing alarm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When the high voltage gets to low so the PMT cannot work properly it causes a permanent alarm, can be disabled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Slow protection alarm</a:t>
            </a:r>
            <a:endParaRPr lang="de-DE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Counts recurrent alarms from </a:t>
            </a:r>
            <a:r>
              <a:rPr lang="en-US" sz="1400" dirty="0" err="1"/>
              <a:t>macropulse</a:t>
            </a:r>
            <a:r>
              <a:rPr lang="en-US" sz="1400" dirty="0"/>
              <a:t> to </a:t>
            </a:r>
            <a:r>
              <a:rPr lang="en-US" sz="1400" dirty="0" err="1"/>
              <a:t>macropulse</a:t>
            </a:r>
            <a:r>
              <a:rPr lang="en-US" sz="1400" dirty="0"/>
              <a:t>, if alarm is gone the counter decreases. When number of recurrent alarms is exceeded it causes a permanent alarm </a:t>
            </a:r>
            <a:r>
              <a:rPr lang="de-DE" sz="1400" dirty="0">
                <a:sym typeface="Wingdings"/>
              </a:rPr>
              <a:t></a:t>
            </a:r>
            <a:r>
              <a:rPr lang="en-US" sz="1400" dirty="0"/>
              <a:t> no beam possible; reset by operator is needed, switches back to single bunch operation 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Latency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section to switch off beam ca. 100 to 130 bunches, depends on BLM position</a:t>
            </a: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39" y="562708"/>
            <a:ext cx="2064258" cy="32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391" y="962348"/>
            <a:ext cx="2255823" cy="362468"/>
          </a:xfrm>
        </p:spPr>
        <p:txBody>
          <a:bodyPr/>
          <a:lstStyle/>
          <a:p>
            <a:r>
              <a:rPr lang="en-GB" sz="1800" b="0" dirty="0" smtClean="0"/>
              <a:t>SQ1 </a:t>
            </a:r>
            <a:r>
              <a:rPr lang="en-GB" sz="1800" b="0" dirty="0" err="1" smtClean="0"/>
              <a:t>Quarz</a:t>
            </a:r>
            <a:r>
              <a:rPr lang="en-GB" sz="1800" b="0" dirty="0" smtClean="0"/>
              <a:t> glass</a:t>
            </a:r>
            <a:endParaRPr lang="en-GB" sz="1800" b="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06" y="1366250"/>
            <a:ext cx="5292569" cy="4137025"/>
          </a:xfrm>
        </p:spPr>
      </p:pic>
      <p:pic>
        <p:nvPicPr>
          <p:cNvPr id="1026" name="Picture 2" descr="N:\4all\intern\wamsat\Public\BLM\XFEL\Photos_BLM_assembly\Sase\BLM.2248R.S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422992"/>
            <a:ext cx="468172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55161" y="977532"/>
            <a:ext cx="2783361" cy="3624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 smtClean="0"/>
              <a:t>EJ-200 Plastic-Scintillator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189" y="344927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Scintillator</a:t>
            </a:r>
            <a:r>
              <a:rPr lang="de-DE" dirty="0" smtClean="0"/>
              <a:t> vs. </a:t>
            </a:r>
            <a:r>
              <a:rPr lang="de-DE" dirty="0" err="1" smtClean="0"/>
              <a:t>Quartz</a:t>
            </a:r>
            <a:r>
              <a:rPr lang="de-DE" dirty="0" smtClean="0"/>
              <a:t> </a:t>
            </a:r>
            <a:r>
              <a:rPr lang="de-DE" dirty="0" err="1" smtClean="0"/>
              <a:t>glass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4891" y="4853355"/>
            <a:ext cx="4603261" cy="1078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de-DE" sz="1400" dirty="0" err="1" smtClean="0"/>
              <a:t>Quartz</a:t>
            </a:r>
            <a:r>
              <a:rPr lang="de-DE" sz="1400" dirty="0" smtClean="0"/>
              <a:t> </a:t>
            </a:r>
            <a:r>
              <a:rPr lang="de-DE" sz="1400" dirty="0" err="1" smtClean="0"/>
              <a:t>glass</a:t>
            </a:r>
            <a:r>
              <a:rPr lang="de-DE" sz="1400" dirty="0" smtClean="0"/>
              <a:t> sensitive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charged</a:t>
            </a:r>
            <a:r>
              <a:rPr lang="de-DE" sz="1400" dirty="0" smtClean="0"/>
              <a:t> </a:t>
            </a:r>
            <a:r>
              <a:rPr lang="de-DE" sz="1400" dirty="0" err="1" smtClean="0"/>
              <a:t>particles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219</Words>
  <Application>Microsoft Office PowerPoint</Application>
  <PresentationFormat>Benutzerdefiniert</PresentationFormat>
  <Paragraphs>34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European_XFEL_Template_Presentation_16x9</vt:lpstr>
      <vt:lpstr>Beam Loss monitors in Undulator area </vt:lpstr>
      <vt:lpstr>Overview</vt:lpstr>
      <vt:lpstr>PowerPoint-Präsentation</vt:lpstr>
      <vt:lpstr>SQ1 Quarz glass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dnoelle</dc:creator>
  <cp:lastModifiedBy>Thomas Wamsat</cp:lastModifiedBy>
  <cp:revision>226</cp:revision>
  <cp:lastPrinted>2017-10-20T13:42:10Z</cp:lastPrinted>
  <dcterms:created xsi:type="dcterms:W3CDTF">2017-10-16T10:32:50Z</dcterms:created>
  <dcterms:modified xsi:type="dcterms:W3CDTF">2018-06-06T07:02:54Z</dcterms:modified>
</cp:coreProperties>
</file>