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8" r:id="rId2"/>
    <p:sldId id="261" r:id="rId3"/>
    <p:sldId id="262" r:id="rId4"/>
    <p:sldId id="266" r:id="rId5"/>
    <p:sldId id="263" r:id="rId6"/>
    <p:sldId id="264" r:id="rId7"/>
    <p:sldId id="265" r:id="rId8"/>
    <p:sldId id="260" r:id="rId9"/>
    <p:sldId id="26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EC252-76D2-461C-9A08-08C067BA8662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A92B3-4420-498C-A5EF-04AFDF795D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35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095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6471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76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67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917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706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379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93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pPr marL="0" indent="0">
              <a:buNone/>
            </a:pPr>
            <a:r>
              <a:rPr lang="en-CA" altLang="zh-CN" sz="1800" dirty="0"/>
              <a:t>Dionisio Doering, </a:t>
            </a:r>
            <a:r>
              <a:rPr lang="en-CA" altLang="zh-CN" sz="1800" dirty="0" err="1"/>
              <a:t>Yubo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</a:t>
            </a:r>
            <a:r>
              <a:rPr lang="en-CA" altLang="zh-CN" sz="1800" dirty="0" err="1"/>
              <a:t>Camillo</a:t>
            </a:r>
            <a:r>
              <a:rPr lang="en-CA" altLang="zh-CN" sz="1800" dirty="0"/>
              <a:t> </a:t>
            </a:r>
            <a:r>
              <a:rPr lang="en-CA" altLang="zh-CN" sz="1800" dirty="0" err="1" smtClean="0"/>
              <a:t>Tamma</a:t>
            </a:r>
            <a:r>
              <a:rPr lang="en-CA" altLang="zh-CN" sz="1800" dirty="0" smtClean="0"/>
              <a:t>, Su </a:t>
            </a:r>
            <a:r>
              <a:rPr lang="en-CA" altLang="zh-CN" sz="1800" dirty="0"/>
              <a:t>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6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901" y="164892"/>
            <a:ext cx="6490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C00000"/>
                </a:solidFill>
              </a:rPr>
              <a:t>Outline</a:t>
            </a:r>
            <a:r>
              <a:rPr lang="en-US" altLang="zh-CN" b="1" dirty="0" smtClean="0"/>
              <a:t> </a:t>
            </a:r>
            <a:endParaRPr lang="zh-CN" alt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14022" y="1762810"/>
            <a:ext cx="97031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dirty="0" smtClean="0"/>
              <a:t>A new board arrived: the original chip has fused wire bonds.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-&gt; replaced with a 200Ohm-cm device.(wire bonded by UCSC)</a:t>
            </a:r>
          </a:p>
          <a:p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dirty="0" smtClean="0"/>
              <a:t>Check the newly arrived board #01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-&gt; the resistance on the connector and the voltage on the daughter board.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-&gt; the IV curve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-&gt; tests on the new board using previous readout.</a:t>
            </a:r>
          </a:p>
          <a:p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dirty="0" smtClean="0"/>
              <a:t>Tests with the stream readout:</a:t>
            </a:r>
          </a:p>
          <a:p>
            <a:r>
              <a:rPr lang="en-US" altLang="zh-CN" dirty="0" smtClean="0"/>
              <a:t> -&gt; Decoding the raw data.</a:t>
            </a:r>
          </a:p>
          <a:p>
            <a:r>
              <a:rPr lang="en-US" altLang="zh-CN" dirty="0" smtClean="0"/>
              <a:t> -&gt; Develop an online viewer.</a:t>
            </a:r>
          </a:p>
          <a:p>
            <a:r>
              <a:rPr lang="en-US" altLang="zh-CN" dirty="0" smtClean="0"/>
              <a:t> -&gt; Try to find the signal using the stream readout.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-&gt; (problems) </a:t>
            </a:r>
          </a:p>
          <a:p>
            <a:endParaRPr lang="en-US" altLang="zh-CN" dirty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8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548" y="273377"/>
            <a:ext cx="5392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Check the board #01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4206" y="1471291"/>
            <a:ext cx="114001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Arrived at SLAC last month.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Some basic checking on the board:</a:t>
            </a:r>
          </a:p>
          <a:p>
            <a:r>
              <a:rPr lang="en-US" altLang="zh-CN" dirty="0" smtClean="0"/>
              <a:t>	 the resistance of the ports to the GND.  (data ports are all ~8MΩ, no obvious problem on the others)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 the Threshold, BL and BLR are controllable.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the IV curve. 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/>
              <a:t>Could get a “healthier” IV curve compare to the results of other boards but still has high leakage current.</a:t>
            </a:r>
          </a:p>
          <a:p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46" y="3779966"/>
            <a:ext cx="4619134" cy="29713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259" y="3779967"/>
            <a:ext cx="4913969" cy="29713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6257" y="5119755"/>
            <a:ext cx="2782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IV Curve of Board #01</a:t>
            </a:r>
            <a:endParaRPr lang="zh-CN" altLang="en-US" sz="1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on the new board #02 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642" y="4028481"/>
            <a:ext cx="4066004" cy="29215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143" y="1083948"/>
            <a:ext cx="62216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Hitmap</a:t>
            </a:r>
            <a:r>
              <a:rPr lang="en-US" altLang="zh-CN" sz="1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Red laser  BL=0.6V   TH=0.7V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Bias voltage -7V( ~0.6mA)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Using </a:t>
            </a:r>
            <a:r>
              <a:rPr lang="en-US" altLang="zh-CN" sz="1400" dirty="0" err="1" smtClean="0"/>
              <a:t>Qinj</a:t>
            </a:r>
            <a:r>
              <a:rPr lang="en-US" altLang="zh-CN" sz="1400" dirty="0" smtClean="0"/>
              <a:t> pulse to trigger the laser.(no delay, 15μs width)</a:t>
            </a:r>
          </a:p>
          <a:p>
            <a:r>
              <a:rPr lang="en-US" altLang="zh-CN" sz="1400" dirty="0" smtClean="0"/>
              <a:t>-&gt; clearly see the location of the laser.</a:t>
            </a:r>
          </a:p>
          <a:p>
            <a:r>
              <a:rPr lang="en-US" altLang="zh-CN" sz="1400" dirty="0" smtClean="0"/>
              <a:t>-&gt; (127,31) on Matrix 2 response all the time with very fast time information.</a:t>
            </a:r>
          </a:p>
          <a:p>
            <a:r>
              <a:rPr lang="en-US" altLang="zh-CN" sz="1400" dirty="0" smtClean="0"/>
              <a:t>-&gt; problems on configure Matrix 0.</a:t>
            </a:r>
          </a:p>
          <a:p>
            <a:r>
              <a:rPr lang="en-US" altLang="zh-CN" sz="1400" dirty="0" smtClean="0"/>
              <a:t>Threshold sweeping: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Choose pixel (one of the targeted pixels) (91,21)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BL=0.6V</a:t>
            </a:r>
          </a:p>
          <a:p>
            <a:r>
              <a:rPr lang="en-US" altLang="zh-CN" sz="1400" dirty="0" smtClean="0"/>
              <a:t>-&gt; Laser signal sharply peaked at time ~1.3μs  over long stretch of threshold values.</a:t>
            </a:r>
            <a:endParaRPr lang="en-US" altLang="zh-CN" sz="1400" dirty="0" smtClean="0"/>
          </a:p>
          <a:p>
            <a:r>
              <a:rPr lang="en-US" altLang="zh-CN" sz="1400" dirty="0" smtClean="0"/>
              <a:t>-&gt; </a:t>
            </a:r>
            <a:r>
              <a:rPr lang="en-US" altLang="zh-CN" sz="1400" dirty="0"/>
              <a:t>Slow undershoot hit from laser pulse at t~2us when </a:t>
            </a:r>
            <a:r>
              <a:rPr lang="en-US" altLang="zh-CN" sz="1400" dirty="0" smtClean="0"/>
              <a:t>threshold&lt;BL(0.6V)</a:t>
            </a:r>
            <a:r>
              <a:rPr lang="en-US" altLang="zh-CN" sz="1400" dirty="0"/>
              <a:t> </a:t>
            </a:r>
            <a:endParaRPr lang="en-US" altLang="zh-CN" sz="1400" dirty="0" smtClean="0"/>
          </a:p>
          <a:p>
            <a:endParaRPr lang="en-US" altLang="zh-CN" sz="14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4083" y="661175"/>
            <a:ext cx="3793106" cy="20081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1168" y="2787049"/>
            <a:ext cx="3786021" cy="19852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4083" y="4890071"/>
            <a:ext cx="3793106" cy="20010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331788" y="1068878"/>
            <a:ext cx="21393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i="1" dirty="0" smtClean="0"/>
              <a:t>Time </a:t>
            </a:r>
            <a:r>
              <a:rPr lang="en-US" altLang="zh-CN" sz="1100" i="1" dirty="0" err="1" smtClean="0"/>
              <a:t>vs</a:t>
            </a:r>
            <a:r>
              <a:rPr lang="en-US" altLang="zh-CN" sz="1100" i="1" dirty="0" smtClean="0"/>
              <a:t> threshold </a:t>
            </a:r>
            <a:endParaRPr lang="zh-CN" altLang="en-US" sz="11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96967" y="3102905"/>
            <a:ext cx="1871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i="1" dirty="0" smtClean="0"/>
              <a:t>Efficiency </a:t>
            </a:r>
            <a:r>
              <a:rPr lang="en-US" altLang="zh-CN" sz="1100" i="1" dirty="0" err="1" smtClean="0"/>
              <a:t>vs</a:t>
            </a:r>
            <a:r>
              <a:rPr lang="en-US" altLang="zh-CN" sz="1100" i="1" dirty="0" smtClean="0"/>
              <a:t> </a:t>
            </a:r>
            <a:r>
              <a:rPr lang="en-US" altLang="zh-CN" sz="1100" i="1" dirty="0" err="1" smtClean="0"/>
              <a:t>Threhsold</a:t>
            </a:r>
            <a:r>
              <a:rPr lang="en-US" altLang="zh-CN" sz="1100" i="1" dirty="0" smtClean="0"/>
              <a:t> </a:t>
            </a:r>
            <a:endParaRPr lang="zh-CN" altLang="en-US" sz="11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61052" y="5142674"/>
            <a:ext cx="22773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i="1" dirty="0" smtClean="0"/>
              <a:t>Time distribution</a:t>
            </a:r>
            <a:endParaRPr lang="zh-CN" altLang="en-US" sz="11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4</a:t>
            </a:fld>
            <a:endParaRPr lang="zh-CN" alt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461052" y="2300141"/>
            <a:ext cx="2701802" cy="106437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61052" y="3364515"/>
            <a:ext cx="1749694" cy="179762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458120" y="2205873"/>
            <a:ext cx="2856321" cy="153563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58120" y="3905670"/>
            <a:ext cx="3013019" cy="260825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91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76" y="377072"/>
            <a:ext cx="10804760" cy="439065"/>
          </a:xfrm>
        </p:spPr>
        <p:txBody>
          <a:bodyPr/>
          <a:lstStyle/>
          <a:p>
            <a:r>
              <a:rPr lang="en-US" altLang="zh-CN" dirty="0" smtClean="0"/>
              <a:t>Register readout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Stream </a:t>
            </a:r>
            <a:r>
              <a:rPr lang="en-US" altLang="zh-CN" dirty="0" smtClean="0"/>
              <a:t>readout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0161" y="1309525"/>
            <a:ext cx="668852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Previous way to read the data:</a:t>
            </a:r>
            <a:r>
              <a:rPr lang="zh-CN" altLang="en-US" dirty="0" smtClean="0"/>
              <a:t> </a:t>
            </a:r>
            <a:r>
              <a:rPr lang="en-US" altLang="zh-CN" dirty="0" smtClean="0"/>
              <a:t>Directly read from the 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r>
              <a:rPr lang="en-US" altLang="zh-CN" sz="1600" i="1" dirty="0" smtClean="0">
                <a:solidFill>
                  <a:schemeClr val="accent6">
                    <a:lumMod val="75000"/>
                  </a:schemeClr>
                </a:solidFill>
              </a:rPr>
              <a:t>Correctly configure the board </a:t>
            </a:r>
            <a:r>
              <a:rPr lang="en-US" altLang="zh-CN" sz="1600" i="1" dirty="0" smtClean="0"/>
              <a:t>-&gt; </a:t>
            </a:r>
            <a:r>
              <a:rPr lang="en-US" altLang="zh-CN" sz="1600" i="1" dirty="0" smtClean="0">
                <a:solidFill>
                  <a:srgbClr val="C00000"/>
                </a:solidFill>
              </a:rPr>
              <a:t>Give the board a Trig signal</a:t>
            </a:r>
            <a:r>
              <a:rPr lang="en-US" altLang="zh-CN" sz="1600" i="1" dirty="0" smtClean="0"/>
              <a:t>-&gt; </a:t>
            </a:r>
            <a:r>
              <a:rPr lang="en-US" altLang="zh-CN" sz="1600" i="1" dirty="0" smtClean="0">
                <a:solidFill>
                  <a:schemeClr val="accent6">
                    <a:lumMod val="75000"/>
                  </a:schemeClr>
                </a:solidFill>
              </a:rPr>
              <a:t>Start waiting and checking the </a:t>
            </a:r>
            <a:r>
              <a:rPr lang="en-US" altLang="zh-CN" sz="1600" i="1" dirty="0" err="1" smtClean="0">
                <a:solidFill>
                  <a:schemeClr val="accent6">
                    <a:lumMod val="75000"/>
                  </a:schemeClr>
                </a:solidFill>
              </a:rPr>
              <a:t>DataValid</a:t>
            </a:r>
            <a:r>
              <a:rPr lang="en-US" altLang="zh-CN" sz="1600" i="1" dirty="0" smtClean="0">
                <a:solidFill>
                  <a:schemeClr val="accent6">
                    <a:lumMod val="75000"/>
                  </a:schemeClr>
                </a:solidFill>
              </a:rPr>
              <a:t> Flag in certain time window(200μs) </a:t>
            </a:r>
          </a:p>
          <a:p>
            <a:r>
              <a:rPr lang="en-US" altLang="zh-CN" sz="1600" i="1" dirty="0" smtClean="0"/>
              <a:t>[if True: read and return the information directly from the register. Could give the information of 24hits(90 bytes) at most] -&gt; </a:t>
            </a:r>
            <a:r>
              <a:rPr lang="en-US" altLang="zh-CN" sz="1600" i="1" dirty="0" smtClean="0">
                <a:solidFill>
                  <a:srgbClr val="C00000"/>
                </a:solidFill>
              </a:rPr>
              <a:t>Next Trigger </a:t>
            </a:r>
          </a:p>
          <a:p>
            <a:endParaRPr lang="en-US" altLang="zh-CN" dirty="0" smtClean="0"/>
          </a:p>
        </p:txBody>
      </p:sp>
      <p:sp>
        <p:nvSpPr>
          <p:cNvPr id="5" name="Rectangle 4"/>
          <p:cNvSpPr/>
          <p:nvPr/>
        </p:nvSpPr>
        <p:spPr>
          <a:xfrm>
            <a:off x="6807890" y="1689701"/>
            <a:ext cx="4772925" cy="5739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992716" y="1782114"/>
            <a:ext cx="9727" cy="494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002443" y="1976667"/>
            <a:ext cx="2052536" cy="2869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149014" y="1782114"/>
            <a:ext cx="9727" cy="494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58741" y="1976667"/>
            <a:ext cx="2052536" cy="2869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246952" y="2420831"/>
            <a:ext cx="47275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507708" y="2344566"/>
            <a:ext cx="68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Time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7362" y="4186424"/>
            <a:ext cx="689400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Stream readout : read a frame of data at with given </a:t>
            </a:r>
            <a:r>
              <a:rPr lang="en-US" altLang="zh-CN" dirty="0" err="1" smtClean="0"/>
              <a:t>runrate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endParaRPr lang="en-US" altLang="zh-CN" sz="1600" dirty="0" smtClean="0"/>
          </a:p>
          <a:p>
            <a:r>
              <a:rPr lang="en-US" altLang="zh-CN" sz="1600" i="1" dirty="0">
                <a:solidFill>
                  <a:schemeClr val="accent6">
                    <a:lumMod val="75000"/>
                  </a:schemeClr>
                </a:solidFill>
              </a:rPr>
              <a:t>Correctly configure the board </a:t>
            </a:r>
            <a:r>
              <a:rPr lang="en-US" altLang="zh-CN" sz="1600" i="1" dirty="0"/>
              <a:t>-&gt; </a:t>
            </a:r>
            <a:r>
              <a:rPr lang="en-US" altLang="zh-CN" sz="1600" i="1" dirty="0">
                <a:solidFill>
                  <a:srgbClr val="C00000"/>
                </a:solidFill>
              </a:rPr>
              <a:t>Give the board a Trig </a:t>
            </a:r>
            <a:r>
              <a:rPr lang="en-US" altLang="zh-CN" sz="1600" i="1" dirty="0" smtClean="0">
                <a:solidFill>
                  <a:srgbClr val="C00000"/>
                </a:solidFill>
              </a:rPr>
              <a:t>signal </a:t>
            </a:r>
            <a:r>
              <a:rPr lang="en-US" altLang="zh-CN" sz="1600" i="1" dirty="0" smtClean="0"/>
              <a:t>-&gt; always latching the data and send the adjustable(up to 256 bytes) size of data with </a:t>
            </a:r>
            <a:r>
              <a:rPr lang="en-US" altLang="zh-CN" sz="1600" i="1" dirty="0" smtClean="0">
                <a:solidFill>
                  <a:schemeClr val="accent6">
                    <a:lumMod val="75000"/>
                  </a:schemeClr>
                </a:solidFill>
              </a:rPr>
              <a:t>certain time window(like 6.5μs for 256 bytes)</a:t>
            </a:r>
            <a:r>
              <a:rPr lang="en-US" altLang="zh-CN" sz="1600" i="1" dirty="0"/>
              <a:t> -&gt; </a:t>
            </a:r>
            <a:r>
              <a:rPr lang="en-US" altLang="zh-CN" sz="1600" i="1" dirty="0">
                <a:solidFill>
                  <a:srgbClr val="C00000"/>
                </a:solidFill>
              </a:rPr>
              <a:t>Next Trigger </a:t>
            </a:r>
            <a:endParaRPr lang="en-US" altLang="zh-CN" sz="1600" i="1" dirty="0" smtClean="0">
              <a:solidFill>
                <a:srgbClr val="C00000"/>
              </a:solidFill>
            </a:endParaRPr>
          </a:p>
          <a:p>
            <a:endParaRPr lang="en-US" altLang="zh-CN" sz="1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Because the delay of time for laser to emit, setting the proper run parameters </a:t>
            </a:r>
            <a:r>
              <a:rPr lang="en-US" altLang="zh-CN" sz="1600" dirty="0" smtClean="0"/>
              <a:t>(delay [align the laser and the trigger], threshold, the frame size )is </a:t>
            </a:r>
            <a:r>
              <a:rPr lang="en-US" altLang="zh-CN" sz="1600" dirty="0" smtClean="0"/>
              <a:t>very import in stream readout.</a:t>
            </a: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07890" y="3989819"/>
            <a:ext cx="4772925" cy="5739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044540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469314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7887604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312378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733910" y="4130113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158684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9576974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0001748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0416684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0841458" y="4120686"/>
            <a:ext cx="0" cy="44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287702" y="4711841"/>
            <a:ext cx="47275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526023" y="4711841"/>
            <a:ext cx="68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Time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27" name="Rectangle 26"/>
          <p:cNvSpPr/>
          <p:nvPr/>
        </p:nvSpPr>
        <p:spPr>
          <a:xfrm>
            <a:off x="7054379" y="4213127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/>
          <p:cNvSpPr/>
          <p:nvPr/>
        </p:nvSpPr>
        <p:spPr>
          <a:xfrm>
            <a:off x="7475910" y="4213127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/>
          <p:cNvSpPr/>
          <p:nvPr/>
        </p:nvSpPr>
        <p:spPr>
          <a:xfrm>
            <a:off x="7885274" y="4211974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/>
          <p:cNvSpPr/>
          <p:nvPr/>
        </p:nvSpPr>
        <p:spPr>
          <a:xfrm>
            <a:off x="8323068" y="4219297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/>
          <p:cNvSpPr/>
          <p:nvPr/>
        </p:nvSpPr>
        <p:spPr>
          <a:xfrm>
            <a:off x="8717535" y="4209343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Rectangle 37"/>
          <p:cNvSpPr/>
          <p:nvPr/>
        </p:nvSpPr>
        <p:spPr>
          <a:xfrm>
            <a:off x="9188027" y="4203173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Rectangle 38"/>
          <p:cNvSpPr/>
          <p:nvPr/>
        </p:nvSpPr>
        <p:spPr>
          <a:xfrm>
            <a:off x="9600486" y="4199389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Rectangle 39"/>
          <p:cNvSpPr/>
          <p:nvPr/>
        </p:nvSpPr>
        <p:spPr>
          <a:xfrm>
            <a:off x="10018922" y="4202020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Rectangle 40"/>
          <p:cNvSpPr/>
          <p:nvPr/>
        </p:nvSpPr>
        <p:spPr>
          <a:xfrm>
            <a:off x="10435581" y="4209343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Rectangle 41"/>
          <p:cNvSpPr/>
          <p:nvPr/>
        </p:nvSpPr>
        <p:spPr>
          <a:xfrm>
            <a:off x="10851183" y="4199389"/>
            <a:ext cx="45719" cy="4136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784981" y="2232792"/>
            <a:ext cx="20585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Trigger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392139" y="1981650"/>
            <a:ext cx="1461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Time window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7077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142" y="1502558"/>
            <a:ext cx="5951456" cy="2072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Raw data decoding </a:t>
            </a:r>
            <a:endParaRPr lang="zh-CN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342507" y="1502558"/>
            <a:ext cx="61808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Structure of the data: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Fixed</a:t>
            </a:r>
            <a:r>
              <a:rPr lang="en-US" altLang="zh-CN" dirty="0" smtClean="0"/>
              <a:t> </a:t>
            </a:r>
            <a:r>
              <a:rPr lang="en-US" altLang="zh-CN" dirty="0"/>
              <a:t>size of Frame </a:t>
            </a:r>
            <a:r>
              <a:rPr lang="en-US" altLang="zh-CN" dirty="0" smtClean="0"/>
              <a:t>Header: </a:t>
            </a:r>
            <a:r>
              <a:rPr lang="en-US" altLang="zh-CN" dirty="0">
                <a:solidFill>
                  <a:srgbClr val="C00000"/>
                </a:solidFill>
              </a:rPr>
              <a:t>64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ATLAS Chess2 Header: </a:t>
            </a:r>
            <a:r>
              <a:rPr lang="en-US" altLang="zh-CN" dirty="0">
                <a:solidFill>
                  <a:srgbClr val="C00000"/>
                </a:solidFill>
              </a:rPr>
              <a:t>32*8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Payload size: </a:t>
            </a:r>
            <a:r>
              <a:rPr lang="en-US" altLang="zh-CN" dirty="0" smtClean="0"/>
              <a:t>variable</a:t>
            </a:r>
            <a:r>
              <a:rPr lang="en-US" altLang="zh-CN" dirty="0" smtClean="0"/>
              <a:t> </a:t>
            </a:r>
            <a:r>
              <a:rPr lang="en-US" altLang="zh-CN" dirty="0"/>
              <a:t>and accessible(first 32 bits of the Frame Header)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397" y="3600320"/>
            <a:ext cx="5332087" cy="30558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3348" y="3855333"/>
            <a:ext cx="2337068" cy="26966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72281" y="4617494"/>
            <a:ext cx="27651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C00000"/>
                </a:solidFill>
              </a:rPr>
              <a:t>Could get the correct </a:t>
            </a:r>
            <a:r>
              <a:rPr lang="en-US" altLang="zh-CN" sz="1400" dirty="0" err="1" smtClean="0">
                <a:solidFill>
                  <a:srgbClr val="C00000"/>
                </a:solidFill>
              </a:rPr>
              <a:t>hitmap</a:t>
            </a:r>
            <a:r>
              <a:rPr lang="en-US" altLang="zh-CN" sz="1400" dirty="0" smtClean="0">
                <a:solidFill>
                  <a:srgbClr val="C00000"/>
                </a:solidFill>
              </a:rPr>
              <a:t> and timestamp according to the data format.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6</a:t>
            </a:fld>
            <a:endParaRPr lang="zh-CN" alt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157110" y="2538947"/>
            <a:ext cx="1752738" cy="103639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3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Online viewer </a:t>
            </a:r>
            <a:endParaRPr lang="zh-CN" alt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762" y="2906462"/>
            <a:ext cx="8405101" cy="38101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2611" y="1244337"/>
            <a:ext cx="116043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err="1" smtClean="0"/>
              <a:t>Hitmap</a:t>
            </a:r>
            <a:r>
              <a:rPr lang="en-US" altLang="zh-CN" sz="1600" dirty="0" smtClean="0"/>
              <a:t> of the chip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Time information of the frame received.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Efficiency </a:t>
            </a:r>
            <a:r>
              <a:rPr lang="en-US" altLang="zh-CN" sz="1600" dirty="0" err="1" smtClean="0"/>
              <a:t>vs</a:t>
            </a:r>
            <a:r>
              <a:rPr lang="en-US" altLang="zh-CN" sz="1600" dirty="0" smtClean="0"/>
              <a:t> frame/time (to be optimized)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Functions:  Accumulate and show the </a:t>
            </a:r>
            <a:r>
              <a:rPr lang="en-US" altLang="zh-CN" sz="1600" dirty="0" err="1" smtClean="0"/>
              <a:t>hitmap</a:t>
            </a:r>
            <a:r>
              <a:rPr lang="en-US" altLang="zh-CN" sz="1600" dirty="0" smtClean="0"/>
              <a:t> OR real time update.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Simple online noise </a:t>
            </a:r>
            <a:r>
              <a:rPr lang="en-US" altLang="zh-CN" sz="1600" dirty="0" smtClean="0"/>
              <a:t>subtraction</a:t>
            </a:r>
            <a:r>
              <a:rPr lang="en-US" altLang="zh-CN" sz="1600" dirty="0" smtClean="0"/>
              <a:t>.(need </a:t>
            </a:r>
            <a:r>
              <a:rPr lang="en-US" altLang="zh-CN" sz="1600" dirty="0" smtClean="0"/>
              <a:t>to be optimized)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Run </a:t>
            </a:r>
            <a:r>
              <a:rPr lang="en-US" altLang="zh-CN" sz="1600" dirty="0" smtClean="0"/>
              <a:t>stably </a:t>
            </a:r>
            <a:r>
              <a:rPr lang="en-US" altLang="zh-CN" sz="1600" dirty="0" smtClean="0"/>
              <a:t>with </a:t>
            </a:r>
            <a:r>
              <a:rPr lang="en-US" altLang="zh-CN" sz="1600" dirty="0" err="1" smtClean="0"/>
              <a:t>runrate</a:t>
            </a:r>
            <a:r>
              <a:rPr lang="en-US" altLang="zh-CN" sz="1600" dirty="0" smtClean="0"/>
              <a:t> at 5Hz</a:t>
            </a:r>
          </a:p>
          <a:p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6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35147"/>
            <a:ext cx="7034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</a:rPr>
              <a:t>Try to find the signal using the stream readout.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548" y="1272620"/>
            <a:ext cx="57692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Use previous readout way : </a:t>
            </a:r>
          </a:p>
          <a:p>
            <a:r>
              <a:rPr lang="en-US" altLang="zh-CN" sz="1600" dirty="0" smtClean="0"/>
              <a:t>   get the </a:t>
            </a:r>
            <a:r>
              <a:rPr lang="en-US" altLang="zh-CN" sz="1600" dirty="0" err="1" smtClean="0"/>
              <a:t>hitmap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 -&gt; knowing where we should expect to see the signal.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Threshold scan -&gt; with which threshold and delay time of the trigger to the board we will see the signal.</a:t>
            </a:r>
          </a:p>
          <a:p>
            <a:endParaRPr lang="en-US" altLang="zh-CN" sz="1600" dirty="0"/>
          </a:p>
          <a:p>
            <a:r>
              <a:rPr lang="en-US" altLang="zh-CN" sz="1600" dirty="0" smtClean="0"/>
              <a:t>+ reduce the noise -&gt; could see the correct position. </a:t>
            </a:r>
          </a:p>
          <a:p>
            <a:endParaRPr lang="en-US" altLang="zh-CN" sz="16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145" y="3303945"/>
            <a:ext cx="4647414" cy="3390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753" y="1311175"/>
            <a:ext cx="2998509" cy="17054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1995" y="1311175"/>
            <a:ext cx="3290005" cy="16823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1914" y="3308899"/>
            <a:ext cx="4740162" cy="33859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1914" y="3287954"/>
            <a:ext cx="4740162" cy="340686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034939" y="5306206"/>
            <a:ext cx="30800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Hot pixels near to the edge, </a:t>
            </a:r>
            <a:r>
              <a:rPr lang="en-US" altLang="zh-CN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eg</a:t>
            </a:r>
            <a:r>
              <a:rPr lang="en-US" altLang="zh-CN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col=10</a:t>
            </a:r>
            <a:endParaRPr lang="zh-CN" alt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64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922" y="2763132"/>
            <a:ext cx="5446572" cy="40948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922" y="2696854"/>
            <a:ext cx="5528379" cy="41611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1340" y="1385740"/>
            <a:ext cx="117206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Board #01 has arrived but only Matrix 1 seems working for now.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decoding of the raw data from the stream readout have been done.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Online viewer have been developed.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Finding the proper delay time of trigger to the board is a tricky part.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performance of the stream readout still need to be optimized. (results in the figure: shorter time window )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sz="2800" b="1" dirty="0" smtClean="0">
                <a:solidFill>
                  <a:srgbClr val="C00000"/>
                </a:solidFill>
              </a:rPr>
              <a:t>Next:</a:t>
            </a:r>
          </a:p>
          <a:p>
            <a:endParaRPr lang="en-US" altLang="zh-CN" sz="2800" b="1" dirty="0" smtClean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Find proper way to optimize the performance.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Do the tests with the </a:t>
            </a:r>
            <a:r>
              <a:rPr lang="en-US" altLang="zh-CN" sz="1600" dirty="0" smtClean="0"/>
              <a:t>Cadmium source </a:t>
            </a:r>
            <a:r>
              <a:rPr lang="en-US" altLang="zh-CN" sz="1600" dirty="0" smtClean="0"/>
              <a:t>.</a:t>
            </a:r>
            <a:endParaRPr lang="en-US" altLang="zh-CN" sz="1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Tests with the test beam if possible.</a:t>
            </a:r>
          </a:p>
          <a:p>
            <a:r>
              <a:rPr lang="en-US" altLang="zh-CN" dirty="0" smtClean="0"/>
              <a:t>  </a:t>
            </a:r>
            <a:endParaRPr lang="en-US" altLang="zh-C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37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2448</TotalTime>
  <Words>712</Words>
  <Application>Microsoft Office PowerPoint</Application>
  <PresentationFormat>Widescreen</PresentationFormat>
  <Paragraphs>102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Wingdings</vt:lpstr>
      <vt:lpstr>slactheme</vt:lpstr>
      <vt:lpstr>Tests on Chess 2 ASIC </vt:lpstr>
      <vt:lpstr>PowerPoint Presentation</vt:lpstr>
      <vt:lpstr>PowerPoint Presentation</vt:lpstr>
      <vt:lpstr>Tests on the new board #02 </vt:lpstr>
      <vt:lpstr>Register readout vs Stream readout </vt:lpstr>
      <vt:lpstr>Raw data decoding </vt:lpstr>
      <vt:lpstr>Online viewer </vt:lpstr>
      <vt:lpstr>PowerPoint Presentation</vt:lpstr>
      <vt:lpstr>Summary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hanyubo</dc:creator>
  <cp:lastModifiedBy>hanyubo</cp:lastModifiedBy>
  <cp:revision>92</cp:revision>
  <dcterms:created xsi:type="dcterms:W3CDTF">2017-12-06T19:14:35Z</dcterms:created>
  <dcterms:modified xsi:type="dcterms:W3CDTF">2018-05-24T14:34:50Z</dcterms:modified>
</cp:coreProperties>
</file>