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6" r:id="rId3"/>
    <p:sldId id="283" r:id="rId4"/>
    <p:sldId id="285" r:id="rId5"/>
    <p:sldId id="290" r:id="rId6"/>
    <p:sldId id="279" r:id="rId7"/>
    <p:sldId id="288" r:id="rId8"/>
    <p:sldId id="286" r:id="rId9"/>
    <p:sldId id="289" r:id="rId10"/>
    <p:sldId id="281" r:id="rId11"/>
    <p:sldId id="276" r:id="rId12"/>
    <p:sldId id="278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4" autoAdjust="0"/>
    <p:restoredTop sz="94711" autoAdjust="0"/>
  </p:normalViewPr>
  <p:slideViewPr>
    <p:cSldViewPr showGuides="1">
      <p:cViewPr>
        <p:scale>
          <a:sx n="78" d="100"/>
          <a:sy n="78" d="100"/>
        </p:scale>
        <p:origin x="-1116" y="-56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56434" y="114301"/>
            <a:ext cx="768351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90BF-547D-4C05-B816-49500EEB20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| LUXE accelerator design | F. Burkart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LUXE accelerator design | F. Burkart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LUXE accelerator layout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design considerations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Florian </a:t>
            </a:r>
            <a:r>
              <a:rPr lang="en-US" dirty="0" smtClean="0"/>
              <a:t>Burkart, </a:t>
            </a:r>
            <a:r>
              <a:rPr lang="en-US" dirty="0" err="1" smtClean="0"/>
              <a:t>Evgeny</a:t>
            </a:r>
            <a:r>
              <a:rPr lang="en-US" dirty="0" smtClean="0"/>
              <a:t> Negodin</a:t>
            </a:r>
            <a:endParaRPr lang="en-US" dirty="0"/>
          </a:p>
          <a:p>
            <a:r>
              <a:rPr lang="en-US" dirty="0"/>
              <a:t>DESY, Hamburg, 31.05.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83A8-08CC-4245-B259-67D6D0F9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</a:t>
            </a:r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B7139-43E5-7145-961D-12DBF4FE2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Option 1 or 2</a:t>
            </a:r>
            <a:r>
              <a:rPr lang="en-GB" dirty="0" smtClean="0"/>
              <a:t>?</a:t>
            </a:r>
            <a:endParaRPr lang="en-GB" dirty="0" smtClean="0"/>
          </a:p>
          <a:p>
            <a:r>
              <a:rPr lang="en-GB" dirty="0" smtClean="0"/>
              <a:t>Design </a:t>
            </a:r>
            <a:r>
              <a:rPr lang="en-GB" dirty="0"/>
              <a:t>of IP</a:t>
            </a:r>
          </a:p>
          <a:p>
            <a:pPr lvl="1"/>
            <a:r>
              <a:rPr lang="en-GB" dirty="0"/>
              <a:t>Laser guiding</a:t>
            </a:r>
          </a:p>
          <a:p>
            <a:pPr lvl="1"/>
            <a:r>
              <a:rPr lang="en-GB" dirty="0"/>
              <a:t>Laser </a:t>
            </a:r>
            <a:r>
              <a:rPr lang="en-GB" dirty="0" smtClean="0"/>
              <a:t>dumps</a:t>
            </a:r>
          </a:p>
          <a:p>
            <a:pPr lvl="1"/>
            <a:r>
              <a:rPr lang="en-GB" dirty="0" smtClean="0"/>
              <a:t>IP removable?</a:t>
            </a:r>
          </a:p>
          <a:p>
            <a:pPr lvl="1"/>
            <a:r>
              <a:rPr lang="en-GB" dirty="0" smtClean="0"/>
              <a:t>Final focussing needed?</a:t>
            </a:r>
            <a:endParaRPr lang="en-GB" dirty="0"/>
          </a:p>
          <a:p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Winni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err="1" smtClean="0"/>
              <a:t>Optics</a:t>
            </a:r>
            <a:endParaRPr lang="de-DE" dirty="0" smtClean="0"/>
          </a:p>
          <a:p>
            <a:pPr lvl="1"/>
            <a:r>
              <a:rPr lang="de-DE" dirty="0" smtClean="0"/>
              <a:t>Beam Instrumentation </a:t>
            </a:r>
            <a:endParaRPr lang="de-DE" dirty="0"/>
          </a:p>
          <a:p>
            <a:pPr lvl="1"/>
            <a:r>
              <a:rPr lang="de-DE" dirty="0"/>
              <a:t>Magnet </a:t>
            </a:r>
            <a:r>
              <a:rPr lang="de-DE" dirty="0" err="1" smtClean="0"/>
              <a:t>choice</a:t>
            </a:r>
            <a:endParaRPr lang="de-DE" dirty="0" smtClean="0"/>
          </a:p>
          <a:p>
            <a:pPr lvl="1"/>
            <a:r>
              <a:rPr lang="en-GB" dirty="0"/>
              <a:t>Length of LUXE?</a:t>
            </a:r>
          </a:p>
          <a:p>
            <a:pPr lvl="1"/>
            <a:r>
              <a:rPr lang="en-GB" dirty="0"/>
              <a:t>Do we need to shift UN2 upstream</a:t>
            </a:r>
            <a:r>
              <a:rPr lang="en-GB" dirty="0" smtClean="0"/>
              <a:t>?</a:t>
            </a:r>
            <a:endParaRPr lang="de-DE" dirty="0"/>
          </a:p>
          <a:p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shielding</a:t>
            </a:r>
            <a:r>
              <a:rPr lang="de-DE" dirty="0"/>
              <a:t>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596D3A-8809-4542-9D39-2678CB1A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D055BC-9CAE-284F-BDC1-52304A23B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  <a:p>
            <a:r>
              <a:rPr lang="de-DE" dirty="0"/>
              <a:t>Department</a:t>
            </a:r>
          </a:p>
          <a:p>
            <a:r>
              <a:rPr lang="de-DE" dirty="0" err="1"/>
              <a:t>E-mail</a:t>
            </a:r>
            <a:r>
              <a:rPr lang="de-DE" dirty="0"/>
              <a:t> </a:t>
            </a:r>
          </a:p>
          <a:p>
            <a:r>
              <a:rPr lang="de-DE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F26A51E7-BF95-E24A-B981-376C0874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XFEL bunch compressor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8977A4-1FB2-614D-9B57-85282718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538CA5B-B941-4044-9CD9-D67B68E96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430589"/>
            <a:ext cx="5760640" cy="491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12776"/>
            <a:ext cx="4102651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</a:t>
            </a:r>
            <a:r>
              <a:rPr lang="en-US" b="1" dirty="0" smtClean="0"/>
              <a:t>Reminder: Location at the XFEL</a:t>
            </a: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02	</a:t>
            </a:r>
            <a:r>
              <a:rPr lang="en-US" b="1" dirty="0" smtClean="0"/>
              <a:t>Layout considerations</a:t>
            </a:r>
            <a:endParaRPr lang="en-US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LUXE accelerator design | F. Burkart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Subheading, optional</a:t>
            </a: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XTD Tunnels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2"/>
              </a:buClr>
              <a:buSzPct val="80000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41C0427B-2CB1-4A7F-B1A9-E55B62FA7AF8}" type="slidenum">
              <a:rPr lang="en-GB" altLang="de-DE" sz="1000" smtClean="0">
                <a:solidFill>
                  <a:schemeClr val="bg1"/>
                </a:solidFill>
              </a:rPr>
              <a:pPr>
                <a:buClrTx/>
                <a:buSzTx/>
                <a:buFontTx/>
                <a:buNone/>
              </a:pPr>
              <a:t>3</a:t>
            </a:fld>
            <a:endParaRPr lang="en-GB" altLang="de-DE" sz="1000" smtClean="0">
              <a:solidFill>
                <a:schemeClr val="bg1"/>
              </a:solidFill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57151" y="1044574"/>
            <a:ext cx="12081933" cy="4400649"/>
            <a:chOff x="42863" y="942975"/>
            <a:chExt cx="9061450" cy="4040188"/>
          </a:xfrm>
        </p:grpSpPr>
        <p:pic>
          <p:nvPicPr>
            <p:cNvPr id="512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" y="942975"/>
              <a:ext cx="9061450" cy="404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Box 7"/>
            <p:cNvSpPr txBox="1">
              <a:spLocks noChangeArrowheads="1"/>
            </p:cNvSpPr>
            <p:nvPr/>
          </p:nvSpPr>
          <p:spPr bwMode="auto">
            <a:xfrm>
              <a:off x="5695950" y="2686070"/>
              <a:ext cx="3428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1200" b="1">
                  <a:latin typeface="Times New Roman" pitchFamily="18" charset="0"/>
                  <a:cs typeface="Times New Roman" pitchFamily="18" charset="0"/>
                </a:rPr>
                <a:t>XS4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0700000">
              <a:off x="6283440" y="2571792"/>
              <a:ext cx="402995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XTD5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9225" y="2998788"/>
              <a:ext cx="402995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XTD3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640000">
              <a:off x="7706634" y="2338430"/>
              <a:ext cx="402995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XTD7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8213" y="2870200"/>
              <a:ext cx="402995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XTD8</a:t>
              </a:r>
            </a:p>
          </p:txBody>
        </p:sp>
        <p:sp>
          <p:nvSpPr>
            <p:cNvPr id="5135" name="TextBox 12"/>
            <p:cNvSpPr txBox="1">
              <a:spLocks noChangeArrowheads="1"/>
            </p:cNvSpPr>
            <p:nvPr/>
          </p:nvSpPr>
          <p:spPr bwMode="auto">
            <a:xfrm>
              <a:off x="742950" y="3670320"/>
              <a:ext cx="3428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1200" b="1">
                  <a:latin typeface="Times New Roman" pitchFamily="18" charset="0"/>
                  <a:cs typeface="Times New Roman" pitchFamily="18" charset="0"/>
                </a:rPr>
                <a:t>XS1</a:t>
              </a:r>
            </a:p>
          </p:txBody>
        </p:sp>
        <p:sp>
          <p:nvSpPr>
            <p:cNvPr id="5136" name="TextBox 13"/>
            <p:cNvSpPr txBox="1">
              <a:spLocks noChangeArrowheads="1"/>
            </p:cNvSpPr>
            <p:nvPr/>
          </p:nvSpPr>
          <p:spPr bwMode="auto">
            <a:xfrm>
              <a:off x="1760721" y="3104392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(480 m)</a:t>
              </a:r>
            </a:p>
          </p:txBody>
        </p:sp>
        <p:sp>
          <p:nvSpPr>
            <p:cNvPr id="5137" name="TextBox 14"/>
            <p:cNvSpPr txBox="1">
              <a:spLocks noChangeArrowheads="1"/>
            </p:cNvSpPr>
            <p:nvPr/>
          </p:nvSpPr>
          <p:spPr bwMode="auto">
            <a:xfrm>
              <a:off x="3321565" y="3376362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(595 m)</a:t>
              </a:r>
            </a:p>
          </p:txBody>
        </p:sp>
        <p:sp>
          <p:nvSpPr>
            <p:cNvPr id="5138" name="TextBox 15"/>
            <p:cNvSpPr txBox="1">
              <a:spLocks noChangeArrowheads="1"/>
            </p:cNvSpPr>
            <p:nvPr/>
          </p:nvSpPr>
          <p:spPr bwMode="auto">
            <a:xfrm>
              <a:off x="4424172" y="3021984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(263 m)</a:t>
              </a:r>
            </a:p>
          </p:txBody>
        </p:sp>
        <p:sp>
          <p:nvSpPr>
            <p:cNvPr id="5139" name="TextBox 16"/>
            <p:cNvSpPr txBox="1">
              <a:spLocks noChangeArrowheads="1"/>
            </p:cNvSpPr>
            <p:nvPr/>
          </p:nvSpPr>
          <p:spPr bwMode="auto">
            <a:xfrm>
              <a:off x="6395638" y="3918516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(301 m)</a:t>
              </a:r>
            </a:p>
          </p:txBody>
        </p:sp>
        <p:sp>
          <p:nvSpPr>
            <p:cNvPr id="5140" name="TextBox 17"/>
            <p:cNvSpPr txBox="1">
              <a:spLocks noChangeArrowheads="1"/>
            </p:cNvSpPr>
            <p:nvPr/>
          </p:nvSpPr>
          <p:spPr bwMode="auto">
            <a:xfrm rot="20664953">
              <a:off x="6668798" y="2506470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(204 m)</a:t>
              </a:r>
            </a:p>
          </p:txBody>
        </p:sp>
        <p:sp>
          <p:nvSpPr>
            <p:cNvPr id="5141" name="TextBox 18"/>
            <p:cNvSpPr txBox="1">
              <a:spLocks noChangeArrowheads="1"/>
            </p:cNvSpPr>
            <p:nvPr/>
          </p:nvSpPr>
          <p:spPr bwMode="auto">
            <a:xfrm rot="20664953">
              <a:off x="7758561" y="2161482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(137 m)</a:t>
              </a:r>
            </a:p>
          </p:txBody>
        </p:sp>
        <p:sp>
          <p:nvSpPr>
            <p:cNvPr id="5142" name="TextBox 19"/>
            <p:cNvSpPr txBox="1">
              <a:spLocks noChangeArrowheads="1"/>
            </p:cNvSpPr>
            <p:nvPr/>
          </p:nvSpPr>
          <p:spPr bwMode="auto">
            <a:xfrm>
              <a:off x="5765966" y="2034710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(660 m)</a:t>
              </a:r>
            </a:p>
          </p:txBody>
        </p:sp>
        <p:sp>
          <p:nvSpPr>
            <p:cNvPr id="5143" name="TextBox 20"/>
            <p:cNvSpPr txBox="1">
              <a:spLocks noChangeArrowheads="1"/>
            </p:cNvSpPr>
            <p:nvPr/>
          </p:nvSpPr>
          <p:spPr bwMode="auto">
            <a:xfrm>
              <a:off x="7300447" y="3010804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(365 m)</a:t>
              </a:r>
            </a:p>
          </p:txBody>
        </p:sp>
        <p:sp>
          <p:nvSpPr>
            <p:cNvPr id="5144" name="TextBox 21"/>
            <p:cNvSpPr txBox="1">
              <a:spLocks noChangeArrowheads="1"/>
            </p:cNvSpPr>
            <p:nvPr/>
          </p:nvSpPr>
          <p:spPr bwMode="auto">
            <a:xfrm>
              <a:off x="7118937" y="3404048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(546 m)</a:t>
              </a:r>
            </a:p>
          </p:txBody>
        </p:sp>
        <p:sp>
          <p:nvSpPr>
            <p:cNvPr id="5145" name="TextBox 22"/>
            <p:cNvSpPr txBox="1">
              <a:spLocks noChangeArrowheads="1"/>
            </p:cNvSpPr>
            <p:nvPr/>
          </p:nvSpPr>
          <p:spPr bwMode="auto">
            <a:xfrm>
              <a:off x="8147637" y="4445448"/>
              <a:ext cx="383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(221 m)</a:t>
              </a:r>
            </a:p>
          </p:txBody>
        </p:sp>
        <p:sp>
          <p:nvSpPr>
            <p:cNvPr id="5146" name="TextBox 25"/>
            <p:cNvSpPr txBox="1">
              <a:spLocks noChangeArrowheads="1"/>
            </p:cNvSpPr>
            <p:nvPr/>
          </p:nvSpPr>
          <p:spPr bwMode="auto">
            <a:xfrm>
              <a:off x="4653719" y="2746896"/>
              <a:ext cx="2875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UN1</a:t>
              </a:r>
            </a:p>
          </p:txBody>
        </p:sp>
        <p:sp>
          <p:nvSpPr>
            <p:cNvPr id="5147" name="TextBox 26"/>
            <p:cNvSpPr txBox="1">
              <a:spLocks noChangeArrowheads="1"/>
            </p:cNvSpPr>
            <p:nvPr/>
          </p:nvSpPr>
          <p:spPr bwMode="auto">
            <a:xfrm rot="20523626">
              <a:off x="6716887" y="2765669"/>
              <a:ext cx="2875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UN2</a:t>
              </a:r>
            </a:p>
          </p:txBody>
        </p:sp>
      </p:grpSp>
      <p:pic>
        <p:nvPicPr>
          <p:cNvPr id="512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2" y="3016251"/>
            <a:ext cx="58843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4724">
            <a:off x="8807451" y="2794001"/>
            <a:ext cx="535516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388899" y="448696"/>
            <a:ext cx="8621068" cy="6305292"/>
            <a:chOff x="3388899" y="299853"/>
            <a:chExt cx="8621068" cy="630529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25267" y="3199957"/>
              <a:ext cx="4584700" cy="34051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3388899" y="299853"/>
              <a:ext cx="8462625" cy="571409"/>
              <a:chOff x="797687" y="5124376"/>
              <a:chExt cx="6346756" cy="571683"/>
            </a:xfrm>
          </p:grpSpPr>
          <p:sp>
            <p:nvSpPr>
              <p:cNvPr id="30" name="TextBox 9"/>
              <p:cNvSpPr txBox="1">
                <a:spLocks noChangeArrowheads="1"/>
              </p:cNvSpPr>
              <p:nvPr/>
            </p:nvSpPr>
            <p:spPr bwMode="auto">
              <a:xfrm>
                <a:off x="2618172" y="5157192"/>
                <a:ext cx="1873287" cy="538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de-DE" altLang="de-DE" sz="1100" dirty="0"/>
                  <a:t>End </a:t>
                </a:r>
                <a:r>
                  <a:rPr lang="de-DE" altLang="de-DE" sz="1100" dirty="0" err="1"/>
                  <a:t>of</a:t>
                </a:r>
                <a:r>
                  <a:rPr lang="de-DE" altLang="de-DE" sz="1100" dirty="0"/>
                  <a:t> UN2            </a:t>
                </a:r>
                <a:r>
                  <a:rPr lang="de-DE" altLang="de-DE" sz="1100" dirty="0" err="1"/>
                  <a:t>Begining</a:t>
                </a:r>
                <a:r>
                  <a:rPr lang="de-DE" altLang="de-DE" sz="1100" dirty="0"/>
                  <a:t> </a:t>
                </a:r>
                <a:r>
                  <a:rPr lang="de-DE" altLang="de-DE" sz="1100" dirty="0" err="1"/>
                  <a:t>of</a:t>
                </a:r>
                <a:r>
                  <a:rPr lang="de-DE" altLang="de-DE" sz="1100" dirty="0"/>
                  <a:t> </a:t>
                </a:r>
                <a:r>
                  <a:rPr lang="de-DE" altLang="de-DE" sz="1100" dirty="0" err="1"/>
                  <a:t>Dump</a:t>
                </a:r>
                <a:endParaRPr lang="de-DE" altLang="de-DE" sz="1100" dirty="0"/>
              </a:p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de-DE" altLang="de-DE" sz="1800" dirty="0"/>
                  <a:t>  3039 m  –  3145 m</a:t>
                </a:r>
              </a:p>
            </p:txBody>
          </p:sp>
          <p:sp>
            <p:nvSpPr>
              <p:cNvPr id="31" name="TextBox 11"/>
              <p:cNvSpPr txBox="1">
                <a:spLocks noChangeArrowheads="1"/>
              </p:cNvSpPr>
              <p:nvPr/>
            </p:nvSpPr>
            <p:spPr bwMode="auto">
              <a:xfrm>
                <a:off x="797687" y="5269530"/>
                <a:ext cx="7560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de-DE" altLang="de-DE" sz="1800" dirty="0"/>
                  <a:t>XS4</a:t>
                </a:r>
              </a:p>
            </p:txBody>
          </p:sp>
          <p:sp>
            <p:nvSpPr>
              <p:cNvPr id="32" name="TextBox 12"/>
              <p:cNvSpPr txBox="1">
                <a:spLocks noChangeArrowheads="1"/>
              </p:cNvSpPr>
              <p:nvPr/>
            </p:nvSpPr>
            <p:spPr bwMode="auto">
              <a:xfrm>
                <a:off x="6046227" y="5256873"/>
                <a:ext cx="10982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de-DE" altLang="de-DE" sz="1800" dirty="0" err="1"/>
                  <a:t>Exp</a:t>
                </a:r>
                <a:r>
                  <a:rPr lang="de-DE" altLang="de-DE" sz="1800" dirty="0"/>
                  <a:t>. Hall</a:t>
                </a:r>
              </a:p>
            </p:txBody>
          </p:sp>
          <p:cxnSp>
            <p:nvCxnSpPr>
              <p:cNvPr id="33" name="Straight Arrow Connector 3"/>
              <p:cNvCxnSpPr>
                <a:cxnSpLocks noChangeShapeType="1"/>
              </p:cNvCxnSpPr>
              <p:nvPr/>
            </p:nvCxnSpPr>
            <p:spPr bwMode="auto">
              <a:xfrm flipH="1" flipV="1">
                <a:off x="1363252" y="5463393"/>
                <a:ext cx="1316870" cy="7832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4405617" y="5447542"/>
                <a:ext cx="1594132" cy="12762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1755391" y="5183305"/>
                <a:ext cx="8003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de-DE" altLang="de-DE" sz="1200"/>
                  <a:t>~ 70 m</a:t>
                </a:r>
              </a:p>
            </p:txBody>
          </p:sp>
          <p:sp>
            <p:nvSpPr>
              <p:cNvPr id="36" name="TextBox 20"/>
              <p:cNvSpPr txBox="1">
                <a:spLocks noChangeArrowheads="1"/>
              </p:cNvSpPr>
              <p:nvPr/>
            </p:nvSpPr>
            <p:spPr bwMode="auto">
              <a:xfrm>
                <a:off x="5139661" y="5124376"/>
                <a:ext cx="8003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de-DE" altLang="de-DE" sz="1200" dirty="0"/>
                  <a:t>~ 30 m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9363147" y="2543298"/>
              <a:ext cx="477269" cy="38287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9712000" y="2971800"/>
              <a:ext cx="128416" cy="10483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| LUXE accelerator design | F. Burkart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779684" y="104457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106 m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Dump</a:t>
            </a:r>
            <a:r>
              <a:rPr lang="de-DE" dirty="0" smtClean="0"/>
              <a:t> Area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2"/>
              </a:buClr>
              <a:buSzPct val="80000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de-DE" sz="800" smtClean="0">
                <a:solidFill>
                  <a:srgbClr val="000000"/>
                </a:solidFill>
              </a:rPr>
              <a:t>| LUXE accelerator design | F. Burkart</a:t>
            </a:r>
            <a:endParaRPr lang="en-GB" altLang="de-DE" sz="800" smtClean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3650" y="114300"/>
            <a:ext cx="768350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buClr>
                <a:schemeClr val="accent2"/>
              </a:buClr>
              <a:buSzPct val="80000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97544890-A0D7-447A-9FCD-B3284FEF5D3A}" type="slidenum">
              <a:rPr lang="en-GB" altLang="de-DE" sz="1000" smtClean="0">
                <a:solidFill>
                  <a:schemeClr val="bg1"/>
                </a:solidFill>
              </a:rPr>
              <a:pPr>
                <a:buClrTx/>
                <a:buSzTx/>
                <a:buFontTx/>
                <a:buNone/>
              </a:pPr>
              <a:t>4</a:t>
            </a:fld>
            <a:endParaRPr lang="en-GB" altLang="de-DE" sz="1000" smtClean="0">
              <a:solidFill>
                <a:schemeClr val="bg1"/>
              </a:solidFill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4" y="1022350"/>
            <a:ext cx="11125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ounded Rectangular Callout 1"/>
          <p:cNvSpPr>
            <a:spLocks noChangeArrowheads="1"/>
          </p:cNvSpPr>
          <p:nvPr/>
        </p:nvSpPr>
        <p:spPr bwMode="auto">
          <a:xfrm>
            <a:off x="6144684" y="1843088"/>
            <a:ext cx="1727200" cy="13700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/>
          <a:lstStyle>
            <a:lvl1pPr marL="558800" indent="-258763" eaLnBrk="0" hangingPunct="0">
              <a:buClr>
                <a:schemeClr val="accent2"/>
              </a:buClr>
              <a:buSzPct val="80000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§"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29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goals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Deliver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IP.</a:t>
            </a:r>
          </a:p>
          <a:p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design</a:t>
            </a:r>
          </a:p>
          <a:p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scattered</a:t>
            </a:r>
            <a:r>
              <a:rPr lang="de-DE" dirty="0" smtClean="0"/>
              <a:t> </a:t>
            </a:r>
            <a:r>
              <a:rPr lang="de-DE" dirty="0" err="1" smtClean="0"/>
              <a:t>electrons</a:t>
            </a:r>
            <a:r>
              <a:rPr lang="de-DE" dirty="0" smtClean="0"/>
              <a:t> </a:t>
            </a:r>
            <a:r>
              <a:rPr lang="de-DE" dirty="0" err="1" smtClean="0"/>
              <a:t>downstream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IP.</a:t>
            </a:r>
            <a:endParaRPr lang="de-DE" dirty="0"/>
          </a:p>
          <a:p>
            <a:pPr lvl="1"/>
            <a:r>
              <a:rPr lang="de-DE" dirty="0" err="1" smtClean="0"/>
              <a:t>Dump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on </a:t>
            </a:r>
            <a:r>
              <a:rPr lang="de-DE" dirty="0" err="1" smtClean="0"/>
              <a:t>collimators</a:t>
            </a:r>
            <a:endParaRPr lang="de-DE" dirty="0" smtClean="0"/>
          </a:p>
          <a:p>
            <a:pPr lvl="1"/>
            <a:r>
              <a:rPr lang="de-DE" dirty="0" err="1" smtClean="0"/>
              <a:t>Reduce</a:t>
            </a:r>
            <a:r>
              <a:rPr lang="de-DE" dirty="0" smtClean="0"/>
              <a:t> RP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Transport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properly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sweeper</a:t>
            </a:r>
            <a:r>
              <a:rPr lang="de-DE" dirty="0" smtClean="0"/>
              <a:t> </a:t>
            </a:r>
            <a:r>
              <a:rPr lang="de-DE" dirty="0" err="1" smtClean="0"/>
              <a:t>dipoles</a:t>
            </a:r>
            <a:r>
              <a:rPr lang="de-DE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n 90">
            <a:extLst>
              <a:ext uri="{FF2B5EF4-FFF2-40B4-BE49-F238E27FC236}">
                <a16:creationId xmlns:a16="http://schemas.microsoft.com/office/drawing/2014/main" xmlns="" id="{077AAAC5-2811-3A41-8947-48E36687A15B}"/>
              </a:ext>
            </a:extLst>
          </p:cNvPr>
          <p:cNvSpPr/>
          <p:nvPr/>
        </p:nvSpPr>
        <p:spPr>
          <a:xfrm rot="16200000">
            <a:off x="5754489" y="-2346203"/>
            <a:ext cx="89819" cy="10530305"/>
          </a:xfrm>
          <a:prstGeom prst="can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1449C2E-1690-4C4F-9980-AF695617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91CA25-AE5E-CA44-8B87-D6DD6011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6B7A7CF-E96D-9645-B321-E32129F1E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DEEDFE1-C5AA-B849-839E-29D6E33B7FCB}"/>
              </a:ext>
            </a:extLst>
          </p:cNvPr>
          <p:cNvGrpSpPr/>
          <p:nvPr/>
        </p:nvGrpSpPr>
        <p:grpSpPr>
          <a:xfrm>
            <a:off x="433572" y="4869160"/>
            <a:ext cx="834177" cy="586164"/>
            <a:chOff x="899592" y="1052736"/>
            <a:chExt cx="4027512" cy="12192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0EF1471-27C3-DC4C-9579-213A2D31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052736"/>
              <a:ext cx="1219200" cy="1219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C3F7B8E-D6D7-1241-ACC9-9B3A9457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052736"/>
              <a:ext cx="1219200" cy="12192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4D29799-4CAE-1C44-AF19-231B22DA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052736"/>
              <a:ext cx="1219200" cy="1219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94E6B03-674F-A74F-8DB4-5E9DFAFA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1052736"/>
              <a:ext cx="1219200" cy="12192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49CFEFF-2609-8F4E-BD28-859B43882809}"/>
              </a:ext>
            </a:extLst>
          </p:cNvPr>
          <p:cNvSpPr/>
          <p:nvPr/>
        </p:nvSpPr>
        <p:spPr>
          <a:xfrm rot="16200000">
            <a:off x="-161179" y="2715856"/>
            <a:ext cx="792088" cy="4240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UN2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5121266" y="2421509"/>
            <a:ext cx="861051" cy="1177038"/>
            <a:chOff x="5121266" y="2421509"/>
            <a:chExt cx="861051" cy="1177038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AA79268C-C3B0-BB4E-83F1-ADC662B04F25}"/>
                </a:ext>
              </a:extLst>
            </p:cNvPr>
            <p:cNvSpPr/>
            <p:nvPr/>
          </p:nvSpPr>
          <p:spPr>
            <a:xfrm rot="18489737">
              <a:off x="5529329" y="2466985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e+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5273854" y="2918949"/>
              <a:ext cx="295474" cy="461769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xmlns="" id="{505891E0-A057-6843-B834-FC3B41EB46BE}"/>
                </a:ext>
              </a:extLst>
            </p:cNvPr>
            <p:cNvSpPr/>
            <p:nvPr/>
          </p:nvSpPr>
          <p:spPr>
            <a:xfrm rot="10800000">
              <a:off x="5121266" y="3202502"/>
              <a:ext cx="216025" cy="396045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615688" y="5589240"/>
            <a:ext cx="469945" cy="68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56397" y="5897725"/>
            <a:ext cx="38852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448716" y="4992965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gammas</a:t>
            </a:r>
            <a:endParaRPr lang="de-DE" sz="1600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1448716" y="54199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e-</a:t>
            </a:r>
            <a:endParaRPr lang="de-DE" sz="1600" dirty="0" smtClean="0"/>
          </a:p>
        </p:txBody>
      </p:sp>
      <p:sp>
        <p:nvSpPr>
          <p:cNvPr id="118" name="TextBox 117"/>
          <p:cNvSpPr txBox="1"/>
          <p:nvPr/>
        </p:nvSpPr>
        <p:spPr>
          <a:xfrm>
            <a:off x="1448716" y="5728448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e+</a:t>
            </a:r>
            <a:endParaRPr lang="de-DE" sz="1600" dirty="0" smtClean="0"/>
          </a:p>
        </p:txBody>
      </p:sp>
      <p:grpSp>
        <p:nvGrpSpPr>
          <p:cNvPr id="133" name="Group 132"/>
          <p:cNvGrpSpPr/>
          <p:nvPr/>
        </p:nvGrpSpPr>
        <p:grpSpPr>
          <a:xfrm>
            <a:off x="549621" y="2042375"/>
            <a:ext cx="1508358" cy="2070531"/>
            <a:chOff x="549621" y="2042375"/>
            <a:chExt cx="1508358" cy="2070531"/>
          </a:xfrm>
        </p:grpSpPr>
        <p:grpSp>
          <p:nvGrpSpPr>
            <p:cNvPr id="129" name="Group 128"/>
            <p:cNvGrpSpPr/>
            <p:nvPr/>
          </p:nvGrpSpPr>
          <p:grpSpPr>
            <a:xfrm>
              <a:off x="549621" y="2766647"/>
              <a:ext cx="1474942" cy="1346259"/>
              <a:chOff x="564928" y="2766647"/>
              <a:chExt cx="1474942" cy="134625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64928" y="2766647"/>
                <a:ext cx="1474942" cy="1346259"/>
                <a:chOff x="832045" y="2729861"/>
                <a:chExt cx="1474942" cy="1346259"/>
              </a:xfrm>
            </p:grpSpPr>
            <p:sp>
              <p:nvSpPr>
                <p:cNvPr id="26" name="Triangle 25">
                  <a:extLst>
                    <a:ext uri="{FF2B5EF4-FFF2-40B4-BE49-F238E27FC236}">
                      <a16:creationId xmlns:a16="http://schemas.microsoft.com/office/drawing/2014/main" xmlns="" id="{567DB1A4-E02A-C94A-A608-3DAA0BA33F56}"/>
                    </a:ext>
                  </a:extLst>
                </p:cNvPr>
                <p:cNvSpPr/>
                <p:nvPr/>
              </p:nvSpPr>
              <p:spPr>
                <a:xfrm rot="10800000">
                  <a:off x="832045" y="2729861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Triangle 26">
                  <a:extLst>
                    <a:ext uri="{FF2B5EF4-FFF2-40B4-BE49-F238E27FC236}">
                      <a16:creationId xmlns:a16="http://schemas.microsoft.com/office/drawing/2014/main" xmlns="" id="{88E576B7-663D-ED49-9BEA-278E451EDB08}"/>
                    </a:ext>
                  </a:extLst>
                </p:cNvPr>
                <p:cNvSpPr/>
                <p:nvPr/>
              </p:nvSpPr>
              <p:spPr>
                <a:xfrm>
                  <a:off x="1137875" y="3673216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A0AFFB63-5AEB-7F40-A2FF-52C75A888682}"/>
                    </a:ext>
                  </a:extLst>
                </p:cNvPr>
                <p:cNvSpPr/>
                <p:nvPr/>
              </p:nvSpPr>
              <p:spPr>
                <a:xfrm>
                  <a:off x="1715833" y="3680075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riangle 28">
                  <a:extLst>
                    <a:ext uri="{FF2B5EF4-FFF2-40B4-BE49-F238E27FC236}">
                      <a16:creationId xmlns:a16="http://schemas.microsoft.com/office/drawing/2014/main" xmlns="" id="{0334BB25-6B86-344C-BA9E-8F615BE225FA}"/>
                    </a:ext>
                  </a:extLst>
                </p:cNvPr>
                <p:cNvSpPr/>
                <p:nvPr/>
              </p:nvSpPr>
              <p:spPr>
                <a:xfrm rot="10800000">
                  <a:off x="2090962" y="3176190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" name="Straight Connector 4"/>
              <p:cNvCxnSpPr>
                <a:endCxn id="27" idx="1"/>
              </p:cNvCxnSpPr>
              <p:nvPr/>
            </p:nvCxnSpPr>
            <p:spPr>
              <a:xfrm>
                <a:off x="728133" y="2960145"/>
                <a:ext cx="196631" cy="9478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7" idx="5"/>
                <a:endCxn id="28" idx="1"/>
              </p:cNvCxnSpPr>
              <p:nvPr/>
            </p:nvCxnSpPr>
            <p:spPr>
              <a:xfrm>
                <a:off x="1032777" y="3908025"/>
                <a:ext cx="469945" cy="685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28" idx="5"/>
                <a:endCxn id="29" idx="5"/>
              </p:cNvCxnSpPr>
              <p:nvPr/>
            </p:nvCxnSpPr>
            <p:spPr>
              <a:xfrm flipV="1">
                <a:off x="1610735" y="3410998"/>
                <a:ext cx="267116" cy="5038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839452" y="2042375"/>
              <a:ext cx="1218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e-/</a:t>
              </a:r>
              <a:r>
                <a:rPr lang="de-DE" sz="1600" dirty="0" err="1" smtClean="0"/>
                <a:t>gamma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separation</a:t>
              </a:r>
              <a:endParaRPr lang="de-DE" sz="1600" dirty="0" smtClean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970557" y="2150617"/>
            <a:ext cx="6043640" cy="1515321"/>
            <a:chOff x="1970557" y="2150617"/>
            <a:chExt cx="6043640" cy="1515321"/>
          </a:xfrm>
        </p:grpSpPr>
        <p:grpSp>
          <p:nvGrpSpPr>
            <p:cNvPr id="130" name="Group 129"/>
            <p:cNvGrpSpPr/>
            <p:nvPr/>
          </p:nvGrpSpPr>
          <p:grpSpPr>
            <a:xfrm>
              <a:off x="1970557" y="3075594"/>
              <a:ext cx="6043640" cy="590344"/>
              <a:chOff x="1970557" y="3075594"/>
              <a:chExt cx="6043640" cy="590344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E51691B4-AFC0-CE4E-8E64-2CED1C9DAEC6}"/>
                  </a:ext>
                </a:extLst>
              </p:cNvPr>
              <p:cNvGrpSpPr/>
              <p:nvPr/>
            </p:nvGrpSpPr>
            <p:grpSpPr>
              <a:xfrm>
                <a:off x="3310301" y="3075594"/>
                <a:ext cx="4703896" cy="590344"/>
                <a:chOff x="3367496" y="2743417"/>
                <a:chExt cx="4703896" cy="590344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A45FAE38-C8D4-F142-8582-9257BAA2A7AB}"/>
                    </a:ext>
                  </a:extLst>
                </p:cNvPr>
                <p:cNvGrpSpPr/>
                <p:nvPr/>
              </p:nvGrpSpPr>
              <p:grpSpPr>
                <a:xfrm>
                  <a:off x="3367496" y="2743417"/>
                  <a:ext cx="2385287" cy="586164"/>
                  <a:chOff x="899592" y="1052736"/>
                  <a:chExt cx="3654615" cy="720080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xmlns="" id="{6182C65B-92CA-E344-BD45-05FC4DBBE901}"/>
                      </a:ext>
                    </a:extLst>
                  </p:cNvPr>
                  <p:cNvGrpSpPr/>
                  <p:nvPr/>
                </p:nvGrpSpPr>
                <p:grpSpPr>
                  <a:xfrm>
                    <a:off x="899592" y="1052736"/>
                    <a:ext cx="1872208" cy="720080"/>
                    <a:chOff x="899592" y="1052736"/>
                    <a:chExt cx="5899720" cy="12192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xmlns="" id="{6F8CEF21-593B-694D-8974-24D8ABEB4C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592" y="1052736"/>
                      <a:ext cx="4027512" cy="1219200"/>
                      <a:chOff x="899592" y="1052736"/>
                      <a:chExt cx="4027512" cy="1219200"/>
                    </a:xfrm>
                  </p:grpSpPr>
                  <p:pic>
                    <p:nvPicPr>
                      <p:cNvPr id="56" name="Picture 55">
                        <a:extLst>
                          <a:ext uri="{FF2B5EF4-FFF2-40B4-BE49-F238E27FC236}">
                            <a16:creationId xmlns:a16="http://schemas.microsoft.com/office/drawing/2014/main" xmlns="" id="{B5E809AC-980E-4746-92C0-D1A9E7C088F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959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" name="Picture 56">
                        <a:extLst>
                          <a:ext uri="{FF2B5EF4-FFF2-40B4-BE49-F238E27FC236}">
                            <a16:creationId xmlns:a16="http://schemas.microsoft.com/office/drawing/2014/main" xmlns="" id="{88338A0C-0EB0-384D-AA03-57640CB0C09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35696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" name="Picture 57">
                        <a:extLst>
                          <a:ext uri="{FF2B5EF4-FFF2-40B4-BE49-F238E27FC236}">
                            <a16:creationId xmlns:a16="http://schemas.microsoft.com/office/drawing/2014/main" xmlns="" id="{5F9CF7FA-5EC5-A442-8642-A7C9B809F35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71800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Picture 58">
                        <a:extLst>
                          <a:ext uri="{FF2B5EF4-FFF2-40B4-BE49-F238E27FC236}">
                            <a16:creationId xmlns:a16="http://schemas.microsoft.com/office/drawing/2014/main" xmlns="" id="{3A5212EB-52D4-C745-A476-420BFF2FFD5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7904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4" name="Picture 53">
                      <a:extLst>
                        <a:ext uri="{FF2B5EF4-FFF2-40B4-BE49-F238E27FC236}">
                          <a16:creationId xmlns:a16="http://schemas.microsoft.com/office/drawing/2014/main" xmlns="" id="{E7D4F615-A8AF-6C4B-9446-21456E2E15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44008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Picture 54">
                      <a:extLst>
                        <a:ext uri="{FF2B5EF4-FFF2-40B4-BE49-F238E27FC236}">
                          <a16:creationId xmlns:a16="http://schemas.microsoft.com/office/drawing/2014/main" xmlns="" id="{BFD3F225-E9D6-5042-A72A-D050E28257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80112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xmlns="" id="{EAF4BDC9-697D-4C4D-905E-042A8E1EC50B}"/>
                      </a:ext>
                    </a:extLst>
                  </p:cNvPr>
                  <p:cNvGrpSpPr/>
                  <p:nvPr/>
                </p:nvGrpSpPr>
                <p:grpSpPr>
                  <a:xfrm>
                    <a:off x="2681999" y="1052736"/>
                    <a:ext cx="1872208" cy="720080"/>
                    <a:chOff x="899592" y="1052736"/>
                    <a:chExt cx="5899720" cy="1219200"/>
                  </a:xfrm>
                </p:grpSpPr>
                <p:pic>
                  <p:nvPicPr>
                    <p:cNvPr id="47" name="Picture 46">
                      <a:extLst>
                        <a:ext uri="{FF2B5EF4-FFF2-40B4-BE49-F238E27FC236}">
                          <a16:creationId xmlns:a16="http://schemas.microsoft.com/office/drawing/2014/main" xmlns="" id="{8CAB73C4-F84E-9C41-8506-F4A8452B8A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44008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xmlns="" id="{2F2E8012-F63F-B346-9AAB-B3011828AC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592" y="1052736"/>
                      <a:ext cx="4027512" cy="1219200"/>
                      <a:chOff x="899592" y="1052736"/>
                      <a:chExt cx="4027512" cy="1219200"/>
                    </a:xfrm>
                  </p:grpSpPr>
                  <p:pic>
                    <p:nvPicPr>
                      <p:cNvPr id="52" name="Picture 51">
                        <a:extLst>
                          <a:ext uri="{FF2B5EF4-FFF2-40B4-BE49-F238E27FC236}">
                            <a16:creationId xmlns:a16="http://schemas.microsoft.com/office/drawing/2014/main" xmlns="" id="{FD33123B-42D3-8048-8DAC-17D6C646DB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7902" y="1052736"/>
                        <a:ext cx="1219202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Picture 48">
                        <a:extLst>
                          <a:ext uri="{FF2B5EF4-FFF2-40B4-BE49-F238E27FC236}">
                            <a16:creationId xmlns:a16="http://schemas.microsoft.com/office/drawing/2014/main" xmlns="" id="{36A59A67-1A02-C642-89DA-05DD89A6C3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959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Picture 49">
                        <a:extLst>
                          <a:ext uri="{FF2B5EF4-FFF2-40B4-BE49-F238E27FC236}">
                            <a16:creationId xmlns:a16="http://schemas.microsoft.com/office/drawing/2014/main" xmlns="" id="{FE0CAC25-FD2D-5C46-9899-E675AFEEC5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35696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Picture 50">
                        <a:extLst>
                          <a:ext uri="{FF2B5EF4-FFF2-40B4-BE49-F238E27FC236}">
                            <a16:creationId xmlns:a16="http://schemas.microsoft.com/office/drawing/2014/main" xmlns="" id="{0D66B2F2-D618-B544-8DEF-6D923A89709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71800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8" name="Picture 47">
                      <a:extLst>
                        <a:ext uri="{FF2B5EF4-FFF2-40B4-BE49-F238E27FC236}">
                          <a16:creationId xmlns:a16="http://schemas.microsoft.com/office/drawing/2014/main" xmlns="" id="{33ADC433-7CA2-2B48-BE23-98BBF50466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80112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xmlns="" id="{35812A3E-39E3-7B40-8BDB-E1F5C2E4C616}"/>
                    </a:ext>
                  </a:extLst>
                </p:cNvPr>
                <p:cNvGrpSpPr/>
                <p:nvPr/>
              </p:nvGrpSpPr>
              <p:grpSpPr>
                <a:xfrm>
                  <a:off x="5686105" y="2743418"/>
                  <a:ext cx="2385287" cy="590343"/>
                  <a:chOff x="899592" y="1052736"/>
                  <a:chExt cx="3654615" cy="72521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xmlns="" id="{DA0CB046-7072-A145-B000-0D15C13A4F50}"/>
                      </a:ext>
                    </a:extLst>
                  </p:cNvPr>
                  <p:cNvGrpSpPr/>
                  <p:nvPr/>
                </p:nvGrpSpPr>
                <p:grpSpPr>
                  <a:xfrm>
                    <a:off x="899592" y="1052736"/>
                    <a:ext cx="1872208" cy="720080"/>
                    <a:chOff x="899592" y="1052736"/>
                    <a:chExt cx="5899720" cy="1219200"/>
                  </a:xfrm>
                </p:grpSpPr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xmlns="" id="{14F279F1-CF2A-5142-B1A7-72A1BA2E70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592" y="1052736"/>
                      <a:ext cx="4027512" cy="1219200"/>
                      <a:chOff x="899592" y="1052736"/>
                      <a:chExt cx="4027512" cy="1219200"/>
                    </a:xfrm>
                  </p:grpSpPr>
                  <p:pic>
                    <p:nvPicPr>
                      <p:cNvPr id="73" name="Picture 72">
                        <a:extLst>
                          <a:ext uri="{FF2B5EF4-FFF2-40B4-BE49-F238E27FC236}">
                            <a16:creationId xmlns:a16="http://schemas.microsoft.com/office/drawing/2014/main" xmlns="" id="{1832D056-CE10-9245-B69D-C5C93BCD835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959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Picture 73">
                        <a:extLst>
                          <a:ext uri="{FF2B5EF4-FFF2-40B4-BE49-F238E27FC236}">
                            <a16:creationId xmlns:a16="http://schemas.microsoft.com/office/drawing/2014/main" xmlns="" id="{AE7929AF-BD0E-094D-A4C1-C961F906A18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35696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>
                        <a:extLst>
                          <a:ext uri="{FF2B5EF4-FFF2-40B4-BE49-F238E27FC236}">
                            <a16:creationId xmlns:a16="http://schemas.microsoft.com/office/drawing/2014/main" xmlns="" id="{8574FF7B-CB07-184E-B416-CC905BB516B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71800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6" name="Picture 75">
                        <a:extLst>
                          <a:ext uri="{FF2B5EF4-FFF2-40B4-BE49-F238E27FC236}">
                            <a16:creationId xmlns:a16="http://schemas.microsoft.com/office/drawing/2014/main" xmlns="" id="{C26783F7-3DF9-2E41-A624-8681A73E14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7904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1" name="Picture 70">
                      <a:extLst>
                        <a:ext uri="{FF2B5EF4-FFF2-40B4-BE49-F238E27FC236}">
                          <a16:creationId xmlns:a16="http://schemas.microsoft.com/office/drawing/2014/main" xmlns="" id="{9499091A-292A-AF41-B36E-14E410F030A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44008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Picture 71">
                      <a:extLst>
                        <a:ext uri="{FF2B5EF4-FFF2-40B4-BE49-F238E27FC236}">
                          <a16:creationId xmlns:a16="http://schemas.microsoft.com/office/drawing/2014/main" xmlns="" id="{DC4A70EF-3F93-394F-9283-38984B43018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80112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xmlns="" id="{D3D86AF9-DD49-4E47-A4FC-3305D622EC68}"/>
                      </a:ext>
                    </a:extLst>
                  </p:cNvPr>
                  <p:cNvGrpSpPr/>
                  <p:nvPr/>
                </p:nvGrpSpPr>
                <p:grpSpPr>
                  <a:xfrm>
                    <a:off x="2681999" y="1052736"/>
                    <a:ext cx="1872208" cy="725213"/>
                    <a:chOff x="899592" y="1052736"/>
                    <a:chExt cx="5899720" cy="1227892"/>
                  </a:xfrm>
                </p:grpSpPr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xmlns="" id="{80BDF788-2EEF-B14D-BBC4-3343B59F3D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592" y="1052736"/>
                      <a:ext cx="4027507" cy="1227892"/>
                      <a:chOff x="899592" y="1052736"/>
                      <a:chExt cx="4027507" cy="1227892"/>
                    </a:xfrm>
                  </p:grpSpPr>
                  <p:pic>
                    <p:nvPicPr>
                      <p:cNvPr id="66" name="Picture 65">
                        <a:extLst>
                          <a:ext uri="{FF2B5EF4-FFF2-40B4-BE49-F238E27FC236}">
                            <a16:creationId xmlns:a16="http://schemas.microsoft.com/office/drawing/2014/main" xmlns="" id="{F6A37C98-906C-CD47-8147-E9D8BE8EF59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959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" name="Picture 66">
                        <a:extLst>
                          <a:ext uri="{FF2B5EF4-FFF2-40B4-BE49-F238E27FC236}">
                            <a16:creationId xmlns:a16="http://schemas.microsoft.com/office/drawing/2014/main" xmlns="" id="{98C5801C-0E8A-394B-8C11-326737153A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35696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" name="Picture 67">
                        <a:extLst>
                          <a:ext uri="{FF2B5EF4-FFF2-40B4-BE49-F238E27FC236}">
                            <a16:creationId xmlns:a16="http://schemas.microsoft.com/office/drawing/2014/main" xmlns="" id="{2830F65F-CF90-D741-8AB2-BD282073B68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71800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Picture 68">
                        <a:extLst>
                          <a:ext uri="{FF2B5EF4-FFF2-40B4-BE49-F238E27FC236}">
                            <a16:creationId xmlns:a16="http://schemas.microsoft.com/office/drawing/2014/main" xmlns="" id="{BEDE27D6-6BAC-9E44-AA1D-15F75EBA54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7897" y="1061428"/>
                        <a:ext cx="1219202" cy="121920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4" name="Picture 63">
                      <a:extLst>
                        <a:ext uri="{FF2B5EF4-FFF2-40B4-BE49-F238E27FC236}">
                          <a16:creationId xmlns:a16="http://schemas.microsoft.com/office/drawing/2014/main" xmlns="" id="{DE47BD5A-AED5-1F49-83FF-567727589B9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44009" y="1052736"/>
                      <a:ext cx="1219198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Picture 64">
                      <a:extLst>
                        <a:ext uri="{FF2B5EF4-FFF2-40B4-BE49-F238E27FC236}">
                          <a16:creationId xmlns:a16="http://schemas.microsoft.com/office/drawing/2014/main" xmlns="" id="{2C064FC2-1D8D-444D-A9EA-D810B8C47B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80112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cxnSp>
            <p:nvCxnSpPr>
              <p:cNvPr id="94" name="Straight Connector 93"/>
              <p:cNvCxnSpPr>
                <a:stCxn id="29" idx="1"/>
                <a:endCxn id="32" idx="5"/>
              </p:cNvCxnSpPr>
              <p:nvPr/>
            </p:nvCxnSpPr>
            <p:spPr>
              <a:xfrm flipV="1">
                <a:off x="1970557" y="3400524"/>
                <a:ext cx="3204715" cy="104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5-Point Star 29">
                <a:extLst>
                  <a:ext uri="{FF2B5EF4-FFF2-40B4-BE49-F238E27FC236}">
                    <a16:creationId xmlns:a16="http://schemas.microsoft.com/office/drawing/2014/main" xmlns="" id="{1B21A1D0-23D4-B643-93FE-D9D6227AFC0E}"/>
                  </a:ext>
                </a:extLst>
              </p:cNvPr>
              <p:cNvSpPr/>
              <p:nvPr/>
            </p:nvSpPr>
            <p:spPr>
              <a:xfrm>
                <a:off x="2999656" y="3202503"/>
                <a:ext cx="432048" cy="39604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2996730" y="2150617"/>
              <a:ext cx="437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IP</a:t>
              </a:r>
              <a:endParaRPr lang="de-DE" sz="1600" dirty="0" smtClean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539413" y="1204943"/>
            <a:ext cx="1455565" cy="2591144"/>
            <a:chOff x="3539413" y="1204943"/>
            <a:chExt cx="1455565" cy="2591144"/>
          </a:xfrm>
        </p:grpSpPr>
        <p:grpSp>
          <p:nvGrpSpPr>
            <p:cNvPr id="132" name="Group 131"/>
            <p:cNvGrpSpPr/>
            <p:nvPr/>
          </p:nvGrpSpPr>
          <p:grpSpPr>
            <a:xfrm>
              <a:off x="3780284" y="2992601"/>
              <a:ext cx="1125228" cy="803486"/>
              <a:chOff x="3780284" y="2992601"/>
              <a:chExt cx="1125228" cy="80348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2992601"/>
                <a:ext cx="201129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201129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an 30">
                <a:extLst>
                  <a:ext uri="{FF2B5EF4-FFF2-40B4-BE49-F238E27FC236}">
                    <a16:creationId xmlns:a16="http://schemas.microsoft.com/office/drawing/2014/main" xmlns="" id="{077AAAC5-2811-3A41-8947-48E36687A15B}"/>
                  </a:ext>
                </a:extLst>
              </p:cNvPr>
              <p:cNvSpPr/>
              <p:nvPr/>
            </p:nvSpPr>
            <p:spPr>
              <a:xfrm rot="16200000">
                <a:off x="4002038" y="3034756"/>
                <a:ext cx="288032" cy="731540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3539413" y="2041962"/>
              <a:ext cx="125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Collection </a:t>
              </a:r>
              <a:r>
                <a:rPr lang="de-DE" sz="1600" dirty="0" err="1" smtClean="0"/>
                <a:t>solenoid</a:t>
              </a:r>
              <a:endParaRPr lang="de-DE" sz="1600" dirty="0" smtClean="0"/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4114804" y="1746563"/>
              <a:ext cx="1421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Symbol" panose="05050102010706020507" pitchFamily="18" charset="2"/>
                </a:rPr>
                <a:t>b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collimation</a:t>
              </a:r>
              <a:endParaRPr lang="de-DE" sz="1600" dirty="0" smtClean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283285" y="2729861"/>
            <a:ext cx="4341107" cy="3167864"/>
            <a:chOff x="5283285" y="2729861"/>
            <a:chExt cx="4341107" cy="3167864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xmlns="" id="{F37D7B7C-786D-F742-A017-4FF250FDC0E2}"/>
                </a:ext>
              </a:extLst>
            </p:cNvPr>
            <p:cNvSpPr/>
            <p:nvPr/>
          </p:nvSpPr>
          <p:spPr>
            <a:xfrm>
              <a:off x="5416668" y="3861068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xmlns="" id="{F6B9EC74-FCC2-354A-AB72-C300DE3ADC92}"/>
                </a:ext>
              </a:extLst>
            </p:cNvPr>
            <p:cNvSpPr/>
            <p:nvPr/>
          </p:nvSpPr>
          <p:spPr>
            <a:xfrm>
              <a:off x="6276696" y="3861067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xmlns="" id="{E4648FA7-8A58-7E42-B199-59210717F3D3}"/>
                </a:ext>
              </a:extLst>
            </p:cNvPr>
            <p:cNvSpPr/>
            <p:nvPr/>
          </p:nvSpPr>
          <p:spPr>
            <a:xfrm rot="10800000">
              <a:off x="6600056" y="2729861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CABF31EE-AFD8-DB47-ACAD-52FA45E4DD59}"/>
                </a:ext>
              </a:extLst>
            </p:cNvPr>
            <p:cNvGrpSpPr/>
            <p:nvPr/>
          </p:nvGrpSpPr>
          <p:grpSpPr>
            <a:xfrm>
              <a:off x="5852214" y="3573016"/>
              <a:ext cx="201129" cy="957139"/>
              <a:chOff x="4345724" y="4941168"/>
              <a:chExt cx="201129" cy="9571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E5D602E-24BF-EB4E-AD21-CC8833F71B10}"/>
                  </a:ext>
                </a:extLst>
              </p:cNvPr>
              <p:cNvSpPr/>
              <p:nvPr/>
            </p:nvSpPr>
            <p:spPr>
              <a:xfrm>
                <a:off x="4345724" y="4941168"/>
                <a:ext cx="201129" cy="4320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722F0D5A-ECC9-2A43-86B0-50A3E916373F}"/>
                  </a:ext>
                </a:extLst>
              </p:cNvPr>
              <p:cNvSpPr/>
              <p:nvPr/>
            </p:nvSpPr>
            <p:spPr>
              <a:xfrm>
                <a:off x="4345724" y="5466259"/>
                <a:ext cx="201129" cy="4320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6" name="Straight Connector 95"/>
            <p:cNvCxnSpPr>
              <a:stCxn id="32" idx="1"/>
              <a:endCxn id="33" idx="1"/>
            </p:cNvCxnSpPr>
            <p:nvPr/>
          </p:nvCxnSpPr>
          <p:spPr>
            <a:xfrm>
              <a:off x="5283285" y="3400524"/>
              <a:ext cx="187389" cy="65856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33" idx="5"/>
              <a:endCxn id="34" idx="1"/>
            </p:cNvCxnSpPr>
            <p:nvPr/>
          </p:nvCxnSpPr>
          <p:spPr>
            <a:xfrm flipV="1">
              <a:off x="5578687" y="4059090"/>
              <a:ext cx="752015" cy="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34" idx="5"/>
            </p:cNvCxnSpPr>
            <p:nvPr/>
          </p:nvCxnSpPr>
          <p:spPr>
            <a:xfrm flipV="1">
              <a:off x="6438715" y="2874039"/>
              <a:ext cx="218258" cy="118505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792248" y="2918949"/>
              <a:ext cx="28321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 rot="16200000">
              <a:off x="5259081" y="5017551"/>
              <a:ext cx="1421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Symbol" panose="05050102010706020507" pitchFamily="18" charset="2"/>
                </a:rPr>
                <a:t>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collimation</a:t>
              </a:r>
              <a:endParaRPr lang="de-DE" sz="1600" dirty="0" smtClean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376136" y="1052735"/>
            <a:ext cx="1542263" cy="3092308"/>
            <a:chOff x="7376136" y="1052735"/>
            <a:chExt cx="1542263" cy="309230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042E3F48-032F-6A4C-9F8B-5F3296A19C99}"/>
                </a:ext>
              </a:extLst>
            </p:cNvPr>
            <p:cNvCxnSpPr/>
            <p:nvPr/>
          </p:nvCxnSpPr>
          <p:spPr>
            <a:xfrm>
              <a:off x="7567791" y="3130805"/>
              <a:ext cx="0" cy="550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xmlns="" id="{CBBECCC5-D090-5742-90D7-232AF351AE55}"/>
                </a:ext>
              </a:extLst>
            </p:cNvPr>
            <p:cNvSpPr/>
            <p:nvPr/>
          </p:nvSpPr>
          <p:spPr>
            <a:xfrm rot="10800000">
              <a:off x="8002249" y="3156668"/>
              <a:ext cx="216025" cy="396045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xmlns="" id="{82C20DA0-1A5F-444A-99AF-00FC272850E0}"/>
                </a:ext>
              </a:extLst>
            </p:cNvPr>
            <p:cNvSpPr/>
            <p:nvPr/>
          </p:nvSpPr>
          <p:spPr>
            <a:xfrm rot="18489737">
              <a:off x="8419937" y="2656385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e+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xmlns="" id="{DFFC2991-7D23-B84C-8EF6-5C57916B262E}"/>
                </a:ext>
              </a:extLst>
            </p:cNvPr>
            <p:cNvSpPr/>
            <p:nvPr/>
          </p:nvSpPr>
          <p:spPr>
            <a:xfrm rot="2372350">
              <a:off x="8419936" y="3737531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e-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Connector 102"/>
            <p:cNvCxnSpPr>
              <a:endCxn id="84" idx="1"/>
            </p:cNvCxnSpPr>
            <p:nvPr/>
          </p:nvCxnSpPr>
          <p:spPr>
            <a:xfrm>
              <a:off x="8168277" y="3380718"/>
              <a:ext cx="308686" cy="40190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endCxn id="83" idx="1"/>
            </p:cNvCxnSpPr>
            <p:nvPr/>
          </p:nvCxnSpPr>
          <p:spPr>
            <a:xfrm flipV="1">
              <a:off x="8218274" y="3056103"/>
              <a:ext cx="296897" cy="275072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 rot="16200000">
              <a:off x="6658591" y="1770280"/>
              <a:ext cx="1773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photoconverter</a:t>
              </a:r>
              <a:endParaRPr lang="de-DE" sz="1600" dirty="0" smtClean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9624392" y="956217"/>
            <a:ext cx="2298827" cy="2970715"/>
            <a:chOff x="9624392" y="956217"/>
            <a:chExt cx="2298827" cy="2970715"/>
          </a:xfrm>
        </p:grpSpPr>
        <p:sp>
          <p:nvSpPr>
            <p:cNvPr id="85" name="Triangle 84">
              <a:extLst>
                <a:ext uri="{FF2B5EF4-FFF2-40B4-BE49-F238E27FC236}">
                  <a16:creationId xmlns:a16="http://schemas.microsoft.com/office/drawing/2014/main" xmlns="" id="{8B95C42A-6F4B-1A41-92B6-13041EE18846}"/>
                </a:ext>
              </a:extLst>
            </p:cNvPr>
            <p:cNvSpPr/>
            <p:nvPr/>
          </p:nvSpPr>
          <p:spPr>
            <a:xfrm rot="840000">
              <a:off x="9624392" y="2759327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xmlns="" id="{1AB3FD12-1BFA-6B4F-95C1-160FA0EB8A6C}"/>
                </a:ext>
              </a:extLst>
            </p:cNvPr>
            <p:cNvSpPr/>
            <p:nvPr/>
          </p:nvSpPr>
          <p:spPr>
            <a:xfrm rot="12000000">
              <a:off x="10211249" y="3079962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7" name="Can 86">
              <a:extLst>
                <a:ext uri="{FF2B5EF4-FFF2-40B4-BE49-F238E27FC236}">
                  <a16:creationId xmlns:a16="http://schemas.microsoft.com/office/drawing/2014/main" xmlns="" id="{CF252DE6-311F-2E40-8EF1-639A8693A93B}"/>
                </a:ext>
              </a:extLst>
            </p:cNvPr>
            <p:cNvSpPr/>
            <p:nvPr/>
          </p:nvSpPr>
          <p:spPr>
            <a:xfrm rot="17442971">
              <a:off x="11002071" y="3208884"/>
              <a:ext cx="564074" cy="872022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Connector 109"/>
            <p:cNvCxnSpPr>
              <a:endCxn id="87" idx="1"/>
            </p:cNvCxnSpPr>
            <p:nvPr/>
          </p:nvCxnSpPr>
          <p:spPr>
            <a:xfrm>
              <a:off x="9754833" y="2967720"/>
              <a:ext cx="1121455" cy="52294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riangle 85">
              <a:extLst>
                <a:ext uri="{FF2B5EF4-FFF2-40B4-BE49-F238E27FC236}">
                  <a16:creationId xmlns:a16="http://schemas.microsoft.com/office/drawing/2014/main" xmlns="" id="{1AB3FD12-1BFA-6B4F-95C1-160FA0EB8A6C}"/>
                </a:ext>
              </a:extLst>
            </p:cNvPr>
            <p:cNvSpPr/>
            <p:nvPr/>
          </p:nvSpPr>
          <p:spPr>
            <a:xfrm rot="12000000">
              <a:off x="10454243" y="3174833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 rot="16200000">
              <a:off x="9345996" y="1673762"/>
              <a:ext cx="1773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Dillution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magnets</a:t>
              </a:r>
              <a:endParaRPr lang="de-DE" sz="16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1137864" y="2798443"/>
              <a:ext cx="785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dump</a:t>
              </a:r>
              <a:endParaRPr lang="de-DE" sz="1600" dirty="0" smtClean="0"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6438715" y="4996411"/>
            <a:ext cx="566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Option 1:</a:t>
            </a:r>
          </a:p>
          <a:p>
            <a:r>
              <a:rPr lang="en-GB" dirty="0"/>
              <a:t>Parasitic downstream of UN2</a:t>
            </a:r>
          </a:p>
          <a:p>
            <a:pPr lvl="1"/>
            <a:r>
              <a:rPr lang="en-GB" dirty="0"/>
              <a:t>Separation between Gammas and e- needed</a:t>
            </a:r>
          </a:p>
          <a:p>
            <a:pPr lvl="1"/>
            <a:r>
              <a:rPr lang="en-GB" dirty="0"/>
              <a:t>Maybe space constraints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5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downstream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IP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\\win.desy.de\home\burkart\My Documents\WORK\LUXE\Ev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052736"/>
            <a:ext cx="9668189" cy="53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n 90">
            <a:extLst>
              <a:ext uri="{FF2B5EF4-FFF2-40B4-BE49-F238E27FC236}">
                <a16:creationId xmlns:a16="http://schemas.microsoft.com/office/drawing/2014/main" xmlns="" id="{077AAAC5-2811-3A41-8947-48E36687A15B}"/>
              </a:ext>
            </a:extLst>
          </p:cNvPr>
          <p:cNvSpPr/>
          <p:nvPr/>
        </p:nvSpPr>
        <p:spPr>
          <a:xfrm rot="16200000">
            <a:off x="5754489" y="-2346203"/>
            <a:ext cx="89819" cy="10530305"/>
          </a:xfrm>
          <a:prstGeom prst="can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51691B4-AFC0-CE4E-8E64-2CED1C9DAEC6}"/>
              </a:ext>
            </a:extLst>
          </p:cNvPr>
          <p:cNvGrpSpPr/>
          <p:nvPr/>
        </p:nvGrpSpPr>
        <p:grpSpPr>
          <a:xfrm>
            <a:off x="3310301" y="2643546"/>
            <a:ext cx="4703896" cy="586164"/>
            <a:chOff x="3367496" y="2743417"/>
            <a:chExt cx="4703896" cy="5861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A45FAE38-C8D4-F142-8582-9257BAA2A7AB}"/>
                </a:ext>
              </a:extLst>
            </p:cNvPr>
            <p:cNvGrpSpPr/>
            <p:nvPr/>
          </p:nvGrpSpPr>
          <p:grpSpPr>
            <a:xfrm>
              <a:off x="3367496" y="2743417"/>
              <a:ext cx="2385287" cy="586164"/>
              <a:chOff x="899592" y="1052736"/>
              <a:chExt cx="3654615" cy="72008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6182C65B-92CA-E344-BD45-05FC4DBBE901}"/>
                  </a:ext>
                </a:extLst>
              </p:cNvPr>
              <p:cNvGrpSpPr/>
              <p:nvPr/>
            </p:nvGrpSpPr>
            <p:grpSpPr>
              <a:xfrm>
                <a:off x="899592" y="1052736"/>
                <a:ext cx="1872208" cy="720080"/>
                <a:chOff x="899592" y="1052736"/>
                <a:chExt cx="5899720" cy="121920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xmlns="" id="{6F8CEF21-593B-694D-8974-24D8ABEB4C76}"/>
                    </a:ext>
                  </a:extLst>
                </p:cNvPr>
                <p:cNvGrpSpPr/>
                <p:nvPr/>
              </p:nvGrpSpPr>
              <p:grpSpPr>
                <a:xfrm>
                  <a:off x="899592" y="1052736"/>
                  <a:ext cx="4027512" cy="1219200"/>
                  <a:chOff x="899592" y="1052736"/>
                  <a:chExt cx="4027512" cy="1219200"/>
                </a:xfrm>
              </p:grpSpPr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xmlns="" id="{B5E809AC-980E-4746-92C0-D1A9E7C088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9592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xmlns="" id="{88338A0C-0EB0-384D-AA03-57640CB0C0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5696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xmlns="" id="{5F9CF7FA-5EC5-A442-8642-A7C9B809F3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1800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xmlns="" id="{3A5212EB-52D4-C745-A476-420BFF2FFD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07904" y="1052736"/>
                    <a:ext cx="1219200" cy="1219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xmlns="" id="{E7D4F615-A8AF-6C4B-9446-21456E2E15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4008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BFD3F225-E9D6-5042-A72A-D050E2825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1052736"/>
                  <a:ext cx="1219200" cy="1219200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EAF4BDC9-697D-4C4D-905E-042A8E1EC50B}"/>
                  </a:ext>
                </a:extLst>
              </p:cNvPr>
              <p:cNvGrpSpPr/>
              <p:nvPr/>
            </p:nvGrpSpPr>
            <p:grpSpPr>
              <a:xfrm>
                <a:off x="2681999" y="1052736"/>
                <a:ext cx="1872208" cy="720080"/>
                <a:chOff x="899592" y="1052736"/>
                <a:chExt cx="5899720" cy="121920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xmlns="" id="{2F2E8012-F63F-B346-9AAB-B3011828AC57}"/>
                    </a:ext>
                  </a:extLst>
                </p:cNvPr>
                <p:cNvGrpSpPr/>
                <p:nvPr/>
              </p:nvGrpSpPr>
              <p:grpSpPr>
                <a:xfrm>
                  <a:off x="899592" y="1052736"/>
                  <a:ext cx="4027512" cy="1219200"/>
                  <a:chOff x="899592" y="1052736"/>
                  <a:chExt cx="4027512" cy="1219200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xmlns="" id="{36A59A67-1A02-C642-89DA-05DD89A6C3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9592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xmlns="" id="{FE0CAC25-FD2D-5C46-9899-E675AFEEC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5696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xmlns="" id="{0D66B2F2-D618-B544-8DEF-6D923A8970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1800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xmlns="" id="{FD33123B-42D3-8048-8DAC-17D6C646DB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07904" y="1052736"/>
                    <a:ext cx="1219200" cy="1219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xmlns="" id="{8CAB73C4-F84E-9C41-8506-F4A8452B8A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4008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xmlns="" id="{33ADC433-7CA2-2B48-BE23-98BBF50466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1052736"/>
                  <a:ext cx="1219200" cy="1219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35812A3E-39E3-7B40-8BDB-E1F5C2E4C616}"/>
                </a:ext>
              </a:extLst>
            </p:cNvPr>
            <p:cNvGrpSpPr/>
            <p:nvPr/>
          </p:nvGrpSpPr>
          <p:grpSpPr>
            <a:xfrm>
              <a:off x="5686105" y="2743417"/>
              <a:ext cx="2385287" cy="586164"/>
              <a:chOff x="899592" y="1052736"/>
              <a:chExt cx="3654615" cy="72008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DA0CB046-7072-A145-B000-0D15C13A4F50}"/>
                  </a:ext>
                </a:extLst>
              </p:cNvPr>
              <p:cNvGrpSpPr/>
              <p:nvPr/>
            </p:nvGrpSpPr>
            <p:grpSpPr>
              <a:xfrm>
                <a:off x="899592" y="1052736"/>
                <a:ext cx="1872208" cy="720080"/>
                <a:chOff x="899592" y="1052736"/>
                <a:chExt cx="5899720" cy="1219200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xmlns="" id="{14F279F1-CF2A-5142-B1A7-72A1BA2E7064}"/>
                    </a:ext>
                  </a:extLst>
                </p:cNvPr>
                <p:cNvGrpSpPr/>
                <p:nvPr/>
              </p:nvGrpSpPr>
              <p:grpSpPr>
                <a:xfrm>
                  <a:off x="899592" y="1052736"/>
                  <a:ext cx="4027512" cy="1219200"/>
                  <a:chOff x="899592" y="1052736"/>
                  <a:chExt cx="4027512" cy="1219200"/>
                </a:xfrm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xmlns="" id="{1832D056-CE10-9245-B69D-C5C93BCD83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9592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xmlns="" id="{AE7929AF-BD0E-094D-A4C1-C961F906A1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5696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xmlns="" id="{8574FF7B-CB07-184E-B416-CC905BB516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1800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xmlns="" id="{C26783F7-3DF9-2E41-A624-8681A73E14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07904" y="1052736"/>
                    <a:ext cx="1219200" cy="1219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xmlns="" id="{9499091A-292A-AF41-B36E-14E410F03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4008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xmlns="" id="{DC4A70EF-3F93-394F-9283-38984B4301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1052736"/>
                  <a:ext cx="1219200" cy="1219200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D3D86AF9-DD49-4E47-A4FC-3305D622EC68}"/>
                  </a:ext>
                </a:extLst>
              </p:cNvPr>
              <p:cNvGrpSpPr/>
              <p:nvPr/>
            </p:nvGrpSpPr>
            <p:grpSpPr>
              <a:xfrm>
                <a:off x="2681999" y="1052736"/>
                <a:ext cx="1872208" cy="720080"/>
                <a:chOff x="899592" y="1052736"/>
                <a:chExt cx="5899720" cy="121920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xmlns="" id="{80BDF788-2EEF-B14D-BBC4-3343B59F3DDB}"/>
                    </a:ext>
                  </a:extLst>
                </p:cNvPr>
                <p:cNvGrpSpPr/>
                <p:nvPr/>
              </p:nvGrpSpPr>
              <p:grpSpPr>
                <a:xfrm>
                  <a:off x="899592" y="1052736"/>
                  <a:ext cx="4027512" cy="1219200"/>
                  <a:chOff x="899592" y="1052736"/>
                  <a:chExt cx="4027512" cy="1219200"/>
                </a:xfrm>
              </p:grpSpPr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xmlns="" id="{F6A37C98-906C-CD47-8147-E9D8BE8EF5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9592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xmlns="" id="{98C5801C-0E8A-394B-8C11-326737153A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5696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xmlns="" id="{2830F65F-CF90-D741-8AB2-BD282073B6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1800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xmlns="" id="{BEDE27D6-6BAC-9E44-AA1D-15F75EBA54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07904" y="1052736"/>
                    <a:ext cx="1219200" cy="1219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xmlns="" id="{DE47BD5A-AED5-1F49-83FF-567727589B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4008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2C064FC2-1D8D-444D-A9EA-D810B8C47B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1052736"/>
                  <a:ext cx="1219200" cy="12192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1449C2E-1690-4C4F-9980-AF695617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91CA25-AE5E-CA44-8B87-D6DD6011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6B7A7CF-E96D-9645-B321-E32129F1E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71631D-B6A9-F748-88DD-0DC1D0D53371}"/>
              </a:ext>
            </a:extLst>
          </p:cNvPr>
          <p:cNvGrpSpPr/>
          <p:nvPr/>
        </p:nvGrpSpPr>
        <p:grpSpPr>
          <a:xfrm>
            <a:off x="7960707" y="2628264"/>
            <a:ext cx="2191401" cy="586164"/>
            <a:chOff x="899592" y="1052736"/>
            <a:chExt cx="3357553" cy="7200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FAB4CAF-B18C-6E47-8B84-33191ADE01D6}"/>
                </a:ext>
              </a:extLst>
            </p:cNvPr>
            <p:cNvGrpSpPr/>
            <p:nvPr/>
          </p:nvGrpSpPr>
          <p:grpSpPr>
            <a:xfrm>
              <a:off x="899592" y="1052736"/>
              <a:ext cx="1872208" cy="720080"/>
              <a:chOff x="899592" y="1052736"/>
              <a:chExt cx="5899720" cy="12192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DEEDFE1-C5AA-B849-839E-29D6E33B7FCB}"/>
                  </a:ext>
                </a:extLst>
              </p:cNvPr>
              <p:cNvGrpSpPr/>
              <p:nvPr/>
            </p:nvGrpSpPr>
            <p:grpSpPr>
              <a:xfrm>
                <a:off x="899592" y="1052736"/>
                <a:ext cx="4027512" cy="1219200"/>
                <a:chOff x="899592" y="1052736"/>
                <a:chExt cx="4027512" cy="121920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xmlns="" id="{F0EF1471-27C3-DC4C-9579-213A2D31F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92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3C3F7B8E-D6D7-1241-ACC9-9B3A9457E0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5696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xmlns="" id="{D4D29799-4CAE-1C44-AF19-231B22DAD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800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xmlns="" id="{594E6B03-674F-A74F-8DB4-5E9DFAFA6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904" y="1052736"/>
                  <a:ext cx="1219200" cy="1219200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CA730A30-D5DC-7345-A153-E7FE6414D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105273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CACBC822-336B-964A-B12B-DA626AFDF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1052736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7743A1F-0D90-9048-8244-6E5994E95CB6}"/>
                </a:ext>
              </a:extLst>
            </p:cNvPr>
            <p:cNvGrpSpPr/>
            <p:nvPr/>
          </p:nvGrpSpPr>
          <p:grpSpPr>
            <a:xfrm>
              <a:off x="2681999" y="1052736"/>
              <a:ext cx="1575146" cy="720080"/>
              <a:chOff x="899592" y="1052736"/>
              <a:chExt cx="4963616" cy="12192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F352C884-F400-4B4E-9743-A4E4C1F671A5}"/>
                  </a:ext>
                </a:extLst>
              </p:cNvPr>
              <p:cNvGrpSpPr/>
              <p:nvPr/>
            </p:nvGrpSpPr>
            <p:grpSpPr>
              <a:xfrm>
                <a:off x="899592" y="1052736"/>
                <a:ext cx="4027512" cy="1219200"/>
                <a:chOff x="899592" y="1052736"/>
                <a:chExt cx="4027512" cy="1219200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E7B1B7BE-C4E3-4441-906A-4638DE39C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92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xmlns="" id="{821F2BC8-40E3-BA4B-81CC-49727BF51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5696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xmlns="" id="{ABC47B16-BDB4-1440-B942-31BC963F1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800" y="105273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xmlns="" id="{3F655BEB-20C9-AD47-8C52-7EFE40925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904" y="1052736"/>
                  <a:ext cx="1219200" cy="1219200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56358D74-CCD9-F44F-A054-8705C534F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1052736"/>
                <a:ext cx="1219200" cy="1219200"/>
              </a:xfrm>
              <a:prstGeom prst="rect">
                <a:avLst/>
              </a:prstGeom>
            </p:spPr>
          </p:pic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49CFEFF-2609-8F4E-BD28-859B43882809}"/>
              </a:ext>
            </a:extLst>
          </p:cNvPr>
          <p:cNvSpPr/>
          <p:nvPr/>
        </p:nvSpPr>
        <p:spPr>
          <a:xfrm rot="16200000">
            <a:off x="-161179" y="2715856"/>
            <a:ext cx="792088" cy="4240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UN2</a:t>
            </a: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F37D7B7C-786D-F742-A017-4FF250FDC0E2}"/>
              </a:ext>
            </a:extLst>
          </p:cNvPr>
          <p:cNvSpPr/>
          <p:nvPr/>
        </p:nvSpPr>
        <p:spPr>
          <a:xfrm>
            <a:off x="5416668" y="3429020"/>
            <a:ext cx="216025" cy="396045"/>
          </a:xfrm>
          <a:prstGeom prst="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F6B9EC74-FCC2-354A-AB72-C300DE3ADC92}"/>
              </a:ext>
            </a:extLst>
          </p:cNvPr>
          <p:cNvSpPr/>
          <p:nvPr/>
        </p:nvSpPr>
        <p:spPr>
          <a:xfrm>
            <a:off x="6276696" y="3429019"/>
            <a:ext cx="216025" cy="396045"/>
          </a:xfrm>
          <a:prstGeom prst="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xmlns="" id="{E4648FA7-8A58-7E42-B199-59210717F3D3}"/>
              </a:ext>
            </a:extLst>
          </p:cNvPr>
          <p:cNvSpPr/>
          <p:nvPr/>
        </p:nvSpPr>
        <p:spPr>
          <a:xfrm rot="10800000">
            <a:off x="6634834" y="2723324"/>
            <a:ext cx="216025" cy="396045"/>
          </a:xfrm>
          <a:prstGeom prst="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ED070E7-E75C-054F-8EE3-A421AEEA4709}"/>
              </a:ext>
            </a:extLst>
          </p:cNvPr>
          <p:cNvSpPr/>
          <p:nvPr/>
        </p:nvSpPr>
        <p:spPr>
          <a:xfrm>
            <a:off x="4704383" y="2560553"/>
            <a:ext cx="201129" cy="32554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ABF31EE-AFD8-DB47-ACAD-52FA45E4DD59}"/>
              </a:ext>
            </a:extLst>
          </p:cNvPr>
          <p:cNvGrpSpPr/>
          <p:nvPr/>
        </p:nvGrpSpPr>
        <p:grpSpPr>
          <a:xfrm>
            <a:off x="5852214" y="3140968"/>
            <a:ext cx="201129" cy="957139"/>
            <a:chOff x="4345724" y="4941168"/>
            <a:chExt cx="201129" cy="9571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E5D602E-24BF-EB4E-AD21-CC8833F71B10}"/>
                </a:ext>
              </a:extLst>
            </p:cNvPr>
            <p:cNvSpPr/>
            <p:nvPr/>
          </p:nvSpPr>
          <p:spPr>
            <a:xfrm>
              <a:off x="4345724" y="4941168"/>
              <a:ext cx="201129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722F0D5A-ECC9-2A43-86B0-50A3E916373F}"/>
                </a:ext>
              </a:extLst>
            </p:cNvPr>
            <p:cNvSpPr/>
            <p:nvPr/>
          </p:nvSpPr>
          <p:spPr>
            <a:xfrm>
              <a:off x="4345724" y="5466259"/>
              <a:ext cx="201129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AA79268C-C3B0-BB4E-83F1-ADC662B04F25}"/>
              </a:ext>
            </a:extLst>
          </p:cNvPr>
          <p:cNvSpPr/>
          <p:nvPr/>
        </p:nvSpPr>
        <p:spPr>
          <a:xfrm rot="18489737">
            <a:off x="5529329" y="2034937"/>
            <a:ext cx="498463" cy="40751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e+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42E3F48-032F-6A4C-9F8B-5F3296A19C99}"/>
              </a:ext>
            </a:extLst>
          </p:cNvPr>
          <p:cNvCxnSpPr/>
          <p:nvPr/>
        </p:nvCxnSpPr>
        <p:spPr>
          <a:xfrm>
            <a:off x="10220896" y="2664356"/>
            <a:ext cx="0" cy="550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riangle 81">
            <a:extLst>
              <a:ext uri="{FF2B5EF4-FFF2-40B4-BE49-F238E27FC236}">
                <a16:creationId xmlns:a16="http://schemas.microsoft.com/office/drawing/2014/main" xmlns="" id="{CBBECCC5-D090-5742-90D7-232AF351AE55}"/>
              </a:ext>
            </a:extLst>
          </p:cNvPr>
          <p:cNvSpPr/>
          <p:nvPr/>
        </p:nvSpPr>
        <p:spPr>
          <a:xfrm rot="10800000">
            <a:off x="10844116" y="2728306"/>
            <a:ext cx="216025" cy="396045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82C20DA0-1A5F-444A-99AF-00FC272850E0}"/>
              </a:ext>
            </a:extLst>
          </p:cNvPr>
          <p:cNvSpPr/>
          <p:nvPr/>
        </p:nvSpPr>
        <p:spPr>
          <a:xfrm rot="18489737">
            <a:off x="11261804" y="2228023"/>
            <a:ext cx="498463" cy="40751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e+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DFFC2991-7D23-B84C-8EF6-5C57916B262E}"/>
              </a:ext>
            </a:extLst>
          </p:cNvPr>
          <p:cNvSpPr/>
          <p:nvPr/>
        </p:nvSpPr>
        <p:spPr>
          <a:xfrm rot="2379741">
            <a:off x="11261803" y="3309169"/>
            <a:ext cx="498463" cy="40751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e-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xmlns="" id="{8B95C42A-6F4B-1A41-92B6-13041EE18846}"/>
              </a:ext>
            </a:extLst>
          </p:cNvPr>
          <p:cNvSpPr/>
          <p:nvPr/>
        </p:nvSpPr>
        <p:spPr>
          <a:xfrm rot="840000">
            <a:off x="8660979" y="2738605"/>
            <a:ext cx="216025" cy="396045"/>
          </a:xfrm>
          <a:prstGeom prst="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6" name="Triangle 85">
            <a:extLst>
              <a:ext uri="{FF2B5EF4-FFF2-40B4-BE49-F238E27FC236}">
                <a16:creationId xmlns:a16="http://schemas.microsoft.com/office/drawing/2014/main" xmlns="" id="{1AB3FD12-1BFA-6B4F-95C1-160FA0EB8A6C}"/>
              </a:ext>
            </a:extLst>
          </p:cNvPr>
          <p:cNvSpPr/>
          <p:nvPr/>
        </p:nvSpPr>
        <p:spPr>
          <a:xfrm rot="12000000">
            <a:off x="9652170" y="3128980"/>
            <a:ext cx="216025" cy="396045"/>
          </a:xfrm>
          <a:prstGeom prst="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7" name="Can 86">
            <a:extLst>
              <a:ext uri="{FF2B5EF4-FFF2-40B4-BE49-F238E27FC236}">
                <a16:creationId xmlns:a16="http://schemas.microsoft.com/office/drawing/2014/main" xmlns="" id="{CF252DE6-311F-2E40-8EF1-639A8693A93B}"/>
              </a:ext>
            </a:extLst>
          </p:cNvPr>
          <p:cNvSpPr/>
          <p:nvPr/>
        </p:nvSpPr>
        <p:spPr>
          <a:xfrm rot="17738455">
            <a:off x="10601896" y="3340026"/>
            <a:ext cx="564074" cy="872022"/>
          </a:xfrm>
          <a:prstGeom prst="can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ED070E7-E75C-054F-8EE3-A421AEEA4709}"/>
              </a:ext>
            </a:extLst>
          </p:cNvPr>
          <p:cNvSpPr/>
          <p:nvPr/>
        </p:nvSpPr>
        <p:spPr>
          <a:xfrm>
            <a:off x="4704383" y="3038496"/>
            <a:ext cx="201129" cy="32554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cxnSp>
        <p:nvCxnSpPr>
          <p:cNvPr id="81" name="Straight Connector 80"/>
          <p:cNvCxnSpPr>
            <a:stCxn id="91" idx="1"/>
            <a:endCxn id="29" idx="5"/>
          </p:cNvCxnSpPr>
          <p:nvPr/>
        </p:nvCxnSpPr>
        <p:spPr>
          <a:xfrm>
            <a:off x="534246" y="2918949"/>
            <a:ext cx="1343605" cy="1447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9" idx="1"/>
            <a:endCxn id="32" idx="5"/>
          </p:cNvCxnSpPr>
          <p:nvPr/>
        </p:nvCxnSpPr>
        <p:spPr>
          <a:xfrm>
            <a:off x="1985864" y="2933422"/>
            <a:ext cx="3189408" cy="3505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2" idx="1"/>
            <a:endCxn id="33" idx="1"/>
          </p:cNvCxnSpPr>
          <p:nvPr/>
        </p:nvCxnSpPr>
        <p:spPr>
          <a:xfrm>
            <a:off x="5283285" y="2968476"/>
            <a:ext cx="187389" cy="65856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3" idx="5"/>
            <a:endCxn id="34" idx="1"/>
          </p:cNvCxnSpPr>
          <p:nvPr/>
        </p:nvCxnSpPr>
        <p:spPr>
          <a:xfrm flipV="1">
            <a:off x="5578687" y="3627042"/>
            <a:ext cx="752015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4" idx="5"/>
            <a:endCxn id="35" idx="5"/>
          </p:cNvCxnSpPr>
          <p:nvPr/>
        </p:nvCxnSpPr>
        <p:spPr>
          <a:xfrm flipV="1">
            <a:off x="6438715" y="2921346"/>
            <a:ext cx="250125" cy="7056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35" idx="1"/>
            <a:endCxn id="85" idx="1"/>
          </p:cNvCxnSpPr>
          <p:nvPr/>
        </p:nvCxnSpPr>
        <p:spPr>
          <a:xfrm>
            <a:off x="6796853" y="2921346"/>
            <a:ext cx="1919736" cy="22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84" idx="1"/>
          </p:cNvCxnSpPr>
          <p:nvPr/>
        </p:nvCxnSpPr>
        <p:spPr>
          <a:xfrm>
            <a:off x="11010144" y="2952356"/>
            <a:ext cx="309027" cy="4014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83" idx="1"/>
          </p:cNvCxnSpPr>
          <p:nvPr/>
        </p:nvCxnSpPr>
        <p:spPr>
          <a:xfrm flipV="1">
            <a:off x="11060141" y="2627741"/>
            <a:ext cx="296897" cy="27507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273854" y="2486901"/>
            <a:ext cx="295474" cy="461769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5" idx="5"/>
            <a:endCxn id="87" idx="1"/>
          </p:cNvCxnSpPr>
          <p:nvPr/>
        </p:nvCxnSpPr>
        <p:spPr>
          <a:xfrm>
            <a:off x="8821394" y="2949693"/>
            <a:ext cx="1669465" cy="63766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riangle 85">
            <a:extLst>
              <a:ext uri="{FF2B5EF4-FFF2-40B4-BE49-F238E27FC236}">
                <a16:creationId xmlns:a16="http://schemas.microsoft.com/office/drawing/2014/main" xmlns="" id="{1AB3FD12-1BFA-6B4F-95C1-160FA0EB8A6C}"/>
              </a:ext>
            </a:extLst>
          </p:cNvPr>
          <p:cNvSpPr/>
          <p:nvPr/>
        </p:nvSpPr>
        <p:spPr>
          <a:xfrm rot="12000000">
            <a:off x="9895164" y="3223851"/>
            <a:ext cx="216025" cy="396045"/>
          </a:xfrm>
          <a:prstGeom prst="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xmlns="" id="{1B21A1D0-23D4-B643-93FE-D9D6227AFC0E}"/>
              </a:ext>
            </a:extLst>
          </p:cNvPr>
          <p:cNvSpPr/>
          <p:nvPr/>
        </p:nvSpPr>
        <p:spPr>
          <a:xfrm>
            <a:off x="2999656" y="2770455"/>
            <a:ext cx="432048" cy="39604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31" name="Can 30">
            <a:extLst>
              <a:ext uri="{FF2B5EF4-FFF2-40B4-BE49-F238E27FC236}">
                <a16:creationId xmlns:a16="http://schemas.microsoft.com/office/drawing/2014/main" xmlns="" id="{077AAAC5-2811-3A41-8947-48E36687A15B}"/>
              </a:ext>
            </a:extLst>
          </p:cNvPr>
          <p:cNvSpPr/>
          <p:nvPr/>
        </p:nvSpPr>
        <p:spPr>
          <a:xfrm rot="16200000">
            <a:off x="4002038" y="2602708"/>
            <a:ext cx="288032" cy="731540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505891E0-A057-6843-B834-FC3B41EB46BE}"/>
              </a:ext>
            </a:extLst>
          </p:cNvPr>
          <p:cNvSpPr/>
          <p:nvPr/>
        </p:nvSpPr>
        <p:spPr>
          <a:xfrm rot="10800000">
            <a:off x="5121266" y="2770454"/>
            <a:ext cx="216025" cy="396045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5DEEDFE1-C5AA-B849-839E-29D6E33B7FCB}"/>
              </a:ext>
            </a:extLst>
          </p:cNvPr>
          <p:cNvGrpSpPr/>
          <p:nvPr/>
        </p:nvGrpSpPr>
        <p:grpSpPr>
          <a:xfrm>
            <a:off x="433572" y="4869160"/>
            <a:ext cx="834177" cy="586164"/>
            <a:chOff x="899592" y="1052736"/>
            <a:chExt cx="4027512" cy="1219200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F0EF1471-27C3-DC4C-9579-213A2D31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052736"/>
              <a:ext cx="1219200" cy="121920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3C3F7B8E-D6D7-1241-ACC9-9B3A9457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052736"/>
              <a:ext cx="1219200" cy="121920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D4D29799-4CAE-1C44-AF19-231B22DA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052736"/>
              <a:ext cx="1219200" cy="121920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xmlns="" id="{594E6B03-674F-A74F-8DB4-5E9DFAFA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1052736"/>
              <a:ext cx="1219200" cy="1219200"/>
            </a:xfrm>
            <a:prstGeom prst="rect">
              <a:avLst/>
            </a:prstGeom>
          </p:spPr>
        </p:pic>
      </p:grpSp>
      <p:cxnSp>
        <p:nvCxnSpPr>
          <p:cNvPr id="116" name="Straight Connector 115"/>
          <p:cNvCxnSpPr/>
          <p:nvPr/>
        </p:nvCxnSpPr>
        <p:spPr>
          <a:xfrm>
            <a:off x="615688" y="5589240"/>
            <a:ext cx="469945" cy="68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56397" y="5897725"/>
            <a:ext cx="38852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448716" y="4992965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gammas</a:t>
            </a:r>
            <a:endParaRPr lang="de-DE" sz="1600" dirty="0" smtClean="0"/>
          </a:p>
        </p:txBody>
      </p:sp>
      <p:sp>
        <p:nvSpPr>
          <p:cNvPr id="119" name="TextBox 118"/>
          <p:cNvSpPr txBox="1"/>
          <p:nvPr/>
        </p:nvSpPr>
        <p:spPr>
          <a:xfrm>
            <a:off x="1448716" y="54199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e-</a:t>
            </a:r>
            <a:endParaRPr lang="de-DE" sz="1600" dirty="0" smtClean="0"/>
          </a:p>
        </p:txBody>
      </p:sp>
      <p:sp>
        <p:nvSpPr>
          <p:cNvPr id="120" name="TextBox 119"/>
          <p:cNvSpPr txBox="1"/>
          <p:nvPr/>
        </p:nvSpPr>
        <p:spPr>
          <a:xfrm>
            <a:off x="1448716" y="5728448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e+</a:t>
            </a:r>
            <a:endParaRPr lang="de-DE" sz="1600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2996730" y="2150617"/>
            <a:ext cx="437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IP</a:t>
            </a:r>
            <a:endParaRPr lang="de-DE" sz="1600" dirty="0" smtClean="0"/>
          </a:p>
        </p:txBody>
      </p:sp>
      <p:sp>
        <p:nvSpPr>
          <p:cNvPr id="122" name="TextBox 121"/>
          <p:cNvSpPr txBox="1"/>
          <p:nvPr/>
        </p:nvSpPr>
        <p:spPr>
          <a:xfrm>
            <a:off x="3539413" y="2041962"/>
            <a:ext cx="125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Collection </a:t>
            </a:r>
            <a:r>
              <a:rPr lang="de-DE" sz="1600" dirty="0" err="1" smtClean="0"/>
              <a:t>solenoid</a:t>
            </a:r>
            <a:endParaRPr lang="de-DE" sz="1600" dirty="0" smtClean="0"/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4114804" y="1746563"/>
            <a:ext cx="142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Symbol" panose="05050102010706020507" pitchFamily="18" charset="2"/>
              </a:rPr>
              <a:t>b</a:t>
            </a:r>
            <a:r>
              <a:rPr lang="de-DE" sz="1600" dirty="0" smtClean="0"/>
              <a:t> </a:t>
            </a:r>
            <a:r>
              <a:rPr lang="de-DE" sz="1600" dirty="0" err="1" smtClean="0"/>
              <a:t>collimation</a:t>
            </a:r>
            <a:endParaRPr lang="de-DE" sz="16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5273063" y="4148308"/>
            <a:ext cx="142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Symbol" panose="05050102010706020507" pitchFamily="18" charset="2"/>
              </a:rPr>
              <a:t>d</a:t>
            </a:r>
            <a:r>
              <a:rPr lang="de-DE" sz="1600" dirty="0" smtClean="0"/>
              <a:t> </a:t>
            </a:r>
            <a:r>
              <a:rPr lang="de-DE" sz="1600" dirty="0" err="1" smtClean="0"/>
              <a:t>collimation</a:t>
            </a:r>
            <a:endParaRPr lang="de-DE" sz="1600" dirty="0" smtClean="0"/>
          </a:p>
        </p:txBody>
      </p:sp>
      <p:sp>
        <p:nvSpPr>
          <p:cNvPr id="125" name="TextBox 124"/>
          <p:cNvSpPr txBox="1"/>
          <p:nvPr/>
        </p:nvSpPr>
        <p:spPr>
          <a:xfrm rot="16200000">
            <a:off x="9503351" y="1504455"/>
            <a:ext cx="177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photoconverter</a:t>
            </a:r>
            <a:endParaRPr lang="de-DE" sz="1600" dirty="0" smtClean="0"/>
          </a:p>
        </p:txBody>
      </p:sp>
      <p:sp>
        <p:nvSpPr>
          <p:cNvPr id="126" name="TextBox 125"/>
          <p:cNvSpPr txBox="1"/>
          <p:nvPr/>
        </p:nvSpPr>
        <p:spPr>
          <a:xfrm>
            <a:off x="9015784" y="3672000"/>
            <a:ext cx="124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Dillution</a:t>
            </a:r>
            <a:r>
              <a:rPr lang="de-DE" sz="1600" dirty="0" smtClean="0"/>
              <a:t> </a:t>
            </a:r>
            <a:r>
              <a:rPr lang="de-DE" sz="1600" dirty="0" err="1" smtClean="0"/>
              <a:t>magnets</a:t>
            </a:r>
            <a:endParaRPr lang="de-DE" sz="16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10559450" y="4306653"/>
            <a:ext cx="785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dump</a:t>
            </a:r>
            <a:endParaRPr lang="de-DE" sz="1600" dirty="0" smtClean="0"/>
          </a:p>
        </p:txBody>
      </p:sp>
      <p:sp>
        <p:nvSpPr>
          <p:cNvPr id="108" name="Rectangle 107"/>
          <p:cNvSpPr/>
          <p:nvPr/>
        </p:nvSpPr>
        <p:spPr>
          <a:xfrm>
            <a:off x="5755170" y="55960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Option 2:</a:t>
            </a:r>
          </a:p>
          <a:p>
            <a:r>
              <a:rPr lang="en-GB" dirty="0"/>
              <a:t>Separate </a:t>
            </a:r>
            <a:r>
              <a:rPr lang="en-GB" dirty="0" smtClean="0"/>
              <a:t>experiments (UN2 and LUXE) </a:t>
            </a:r>
            <a:r>
              <a:rPr lang="en-GB" dirty="0"/>
              <a:t>in time</a:t>
            </a:r>
            <a:endParaRPr lang="en-GB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9764336" y="1204943"/>
            <a:ext cx="2427664" cy="2620122"/>
            <a:chOff x="9764336" y="1204943"/>
            <a:chExt cx="2427664" cy="2620122"/>
          </a:xfrm>
        </p:grpSpPr>
        <p:sp>
          <p:nvSpPr>
            <p:cNvPr id="129" name="Oval 128"/>
            <p:cNvSpPr/>
            <p:nvPr/>
          </p:nvSpPr>
          <p:spPr>
            <a:xfrm>
              <a:off x="9764336" y="1772817"/>
              <a:ext cx="2427664" cy="205224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305531" y="1204943"/>
              <a:ext cx="17826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Can </a:t>
              </a:r>
              <a:r>
                <a:rPr lang="de-DE" sz="1600" dirty="0" err="1" smtClean="0"/>
                <a:t>we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use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this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area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above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dump</a:t>
              </a:r>
              <a:r>
                <a:rPr lang="de-DE" sz="1600" dirty="0" smtClean="0"/>
                <a:t>?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398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 </a:t>
            </a:r>
            <a:r>
              <a:rPr lang="de-DE" dirty="0" err="1" smtClean="0"/>
              <a:t>orientation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accelerator design | F. Burkart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368" y="1268760"/>
            <a:ext cx="6706055" cy="498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2144" y="2780928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keep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safety</a:t>
            </a:r>
            <a:r>
              <a:rPr lang="de-DE" sz="1600" dirty="0" smtClean="0"/>
              <a:t> </a:t>
            </a:r>
            <a:r>
              <a:rPr lang="de-DE" sz="1600" dirty="0" err="1" smtClean="0"/>
              <a:t>passage</a:t>
            </a:r>
            <a:r>
              <a:rPr lang="de-DE" sz="1600" dirty="0" smtClean="0"/>
              <a:t>:</a:t>
            </a:r>
          </a:p>
          <a:p>
            <a:r>
              <a:rPr lang="de-DE" sz="1600" dirty="0" smtClean="0"/>
              <a:t>Experiment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plane.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811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384</Words>
  <Application>Microsoft Office PowerPoint</Application>
  <PresentationFormat>Custom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DESY</vt:lpstr>
      <vt:lpstr>LUXE accelerator layout</vt:lpstr>
      <vt:lpstr>Outline</vt:lpstr>
      <vt:lpstr>XTD Tunnels</vt:lpstr>
      <vt:lpstr>Dump Area</vt:lpstr>
      <vt:lpstr>Design goals</vt:lpstr>
      <vt:lpstr>Option 1</vt:lpstr>
      <vt:lpstr>Electron distribution downstream of IP</vt:lpstr>
      <vt:lpstr>Option 2</vt:lpstr>
      <vt:lpstr>Experiment orientation</vt:lpstr>
      <vt:lpstr>Open questions</vt:lpstr>
      <vt:lpstr>Thank you</vt:lpstr>
      <vt:lpstr>PowerPoint Presentation</vt:lpstr>
      <vt:lpstr>XFEL bunch compressor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LUXE accelerator layout</dc:title>
  <dc:creator>Microsoft Office User</dc:creator>
  <cp:lastModifiedBy>Burkart, Florian</cp:lastModifiedBy>
  <cp:revision>30</cp:revision>
  <dcterms:created xsi:type="dcterms:W3CDTF">2018-05-28T09:05:08Z</dcterms:created>
  <dcterms:modified xsi:type="dcterms:W3CDTF">2018-05-31T07:37:17Z</dcterms:modified>
</cp:coreProperties>
</file>