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2"/>
  </p:notesMasterIdLst>
  <p:handoutMasterIdLst>
    <p:handoutMasterId r:id="rId13"/>
  </p:handoutMasterIdLst>
  <p:sldIdLst>
    <p:sldId id="265" r:id="rId2"/>
    <p:sldId id="257" r:id="rId3"/>
    <p:sldId id="258" r:id="rId4"/>
    <p:sldId id="259" r:id="rId5"/>
    <p:sldId id="266" r:id="rId6"/>
    <p:sldId id="267" r:id="rId7"/>
    <p:sldId id="260" r:id="rId8"/>
    <p:sldId id="261" r:id="rId9"/>
    <p:sldId id="262" r:id="rId10"/>
    <p:sldId id="263" r:id="rId11"/>
  </p:sldIdLst>
  <p:sldSz cx="9144000" cy="6858000" type="screen4x3"/>
  <p:notesSz cx="6858000" cy="9144000"/>
  <p:defaultTextStyle>
    <a:defPPr>
      <a:defRPr lang="de-DE"/>
    </a:defPPr>
    <a:lvl1pPr algn="l" rtl="0" fontAlgn="base">
      <a:spcBef>
        <a:spcPct val="20000"/>
      </a:spcBef>
      <a:spcAft>
        <a:spcPct val="0"/>
      </a:spcAft>
      <a:buClr>
        <a:srgbClr val="F8B323"/>
      </a:buClr>
      <a:buFont typeface="Wingdings" pitchFamily="2" charset="2"/>
      <a:buChar char="n"/>
      <a:defRPr sz="900" kern="1200">
        <a:solidFill>
          <a:schemeClr val="tx1"/>
        </a:solidFill>
        <a:latin typeface="Arial" charset="0"/>
        <a:ea typeface="ＭＳ Ｐゴシック" pitchFamily="112" charset="-128"/>
        <a:cs typeface="+mn-cs"/>
      </a:defRPr>
    </a:lvl1pPr>
    <a:lvl2pPr marL="457200" algn="l" rtl="0" fontAlgn="base">
      <a:spcBef>
        <a:spcPct val="20000"/>
      </a:spcBef>
      <a:spcAft>
        <a:spcPct val="0"/>
      </a:spcAft>
      <a:buClr>
        <a:srgbClr val="F8B323"/>
      </a:buClr>
      <a:buFont typeface="Wingdings" pitchFamily="2" charset="2"/>
      <a:buChar char="n"/>
      <a:defRPr sz="900" kern="1200">
        <a:solidFill>
          <a:schemeClr val="tx1"/>
        </a:solidFill>
        <a:latin typeface="Arial" charset="0"/>
        <a:ea typeface="ＭＳ Ｐゴシック" pitchFamily="112" charset="-128"/>
        <a:cs typeface="+mn-cs"/>
      </a:defRPr>
    </a:lvl2pPr>
    <a:lvl3pPr marL="914400" algn="l" rtl="0" fontAlgn="base">
      <a:spcBef>
        <a:spcPct val="20000"/>
      </a:spcBef>
      <a:spcAft>
        <a:spcPct val="0"/>
      </a:spcAft>
      <a:buClr>
        <a:srgbClr val="F8B323"/>
      </a:buClr>
      <a:buFont typeface="Wingdings" pitchFamily="2" charset="2"/>
      <a:buChar char="n"/>
      <a:defRPr sz="900" kern="1200">
        <a:solidFill>
          <a:schemeClr val="tx1"/>
        </a:solidFill>
        <a:latin typeface="Arial" charset="0"/>
        <a:ea typeface="ＭＳ Ｐゴシック" pitchFamily="112" charset="-128"/>
        <a:cs typeface="+mn-cs"/>
      </a:defRPr>
    </a:lvl3pPr>
    <a:lvl4pPr marL="1371600" algn="l" rtl="0" fontAlgn="base">
      <a:spcBef>
        <a:spcPct val="20000"/>
      </a:spcBef>
      <a:spcAft>
        <a:spcPct val="0"/>
      </a:spcAft>
      <a:buClr>
        <a:srgbClr val="F8B323"/>
      </a:buClr>
      <a:buFont typeface="Wingdings" pitchFamily="2" charset="2"/>
      <a:buChar char="n"/>
      <a:defRPr sz="900" kern="1200">
        <a:solidFill>
          <a:schemeClr val="tx1"/>
        </a:solidFill>
        <a:latin typeface="Arial" charset="0"/>
        <a:ea typeface="ＭＳ Ｐゴシック" pitchFamily="112" charset="-128"/>
        <a:cs typeface="+mn-cs"/>
      </a:defRPr>
    </a:lvl4pPr>
    <a:lvl5pPr marL="1828800" algn="l" rtl="0" fontAlgn="base">
      <a:spcBef>
        <a:spcPct val="20000"/>
      </a:spcBef>
      <a:spcAft>
        <a:spcPct val="0"/>
      </a:spcAft>
      <a:buClr>
        <a:srgbClr val="F8B323"/>
      </a:buClr>
      <a:buFont typeface="Wingdings" pitchFamily="2" charset="2"/>
      <a:buChar char="n"/>
      <a:defRPr sz="900" kern="1200">
        <a:solidFill>
          <a:schemeClr val="tx1"/>
        </a:solidFill>
        <a:latin typeface="Arial" charset="0"/>
        <a:ea typeface="ＭＳ Ｐゴシック" pitchFamily="112" charset="-128"/>
        <a:cs typeface="+mn-cs"/>
      </a:defRPr>
    </a:lvl5pPr>
    <a:lvl6pPr marL="2286000" algn="l" defTabSz="914400" rtl="0" eaLnBrk="1" latinLnBrk="0" hangingPunct="1">
      <a:defRPr sz="900" kern="1200">
        <a:solidFill>
          <a:schemeClr val="tx1"/>
        </a:solidFill>
        <a:latin typeface="Arial" charset="0"/>
        <a:ea typeface="ＭＳ Ｐゴシック" pitchFamily="112" charset="-128"/>
        <a:cs typeface="+mn-cs"/>
      </a:defRPr>
    </a:lvl6pPr>
    <a:lvl7pPr marL="2743200" algn="l" defTabSz="914400" rtl="0" eaLnBrk="1" latinLnBrk="0" hangingPunct="1">
      <a:defRPr sz="900" kern="1200">
        <a:solidFill>
          <a:schemeClr val="tx1"/>
        </a:solidFill>
        <a:latin typeface="Arial" charset="0"/>
        <a:ea typeface="ＭＳ Ｐゴシック" pitchFamily="112" charset="-128"/>
        <a:cs typeface="+mn-cs"/>
      </a:defRPr>
    </a:lvl7pPr>
    <a:lvl8pPr marL="3200400" algn="l" defTabSz="914400" rtl="0" eaLnBrk="1" latinLnBrk="0" hangingPunct="1">
      <a:defRPr sz="900" kern="1200">
        <a:solidFill>
          <a:schemeClr val="tx1"/>
        </a:solidFill>
        <a:latin typeface="Arial" charset="0"/>
        <a:ea typeface="ＭＳ Ｐゴシック" pitchFamily="112" charset="-128"/>
        <a:cs typeface="+mn-cs"/>
      </a:defRPr>
    </a:lvl8pPr>
    <a:lvl9pPr marL="3657600" algn="l" defTabSz="914400" rtl="0" eaLnBrk="1" latinLnBrk="0" hangingPunct="1">
      <a:defRPr sz="900" kern="1200">
        <a:solidFill>
          <a:schemeClr val="tx1"/>
        </a:solidFill>
        <a:latin typeface="Arial" charset="0"/>
        <a:ea typeface="ＭＳ Ｐゴシック" pitchFamily="112"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0E0E0"/>
    <a:srgbClr val="FD930A"/>
    <a:srgbClr val="261748"/>
    <a:srgbClr val="251555"/>
    <a:srgbClr val="626262"/>
    <a:srgbClr val="100F2E"/>
    <a:srgbClr val="2314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59" autoAdjust="0"/>
    <p:restoredTop sz="83939" autoAdjust="0"/>
  </p:normalViewPr>
  <p:slideViewPr>
    <p:cSldViewPr snapToGrid="0" showGuides="1">
      <p:cViewPr>
        <p:scale>
          <a:sx n="100" d="100"/>
          <a:sy n="100" d="100"/>
        </p:scale>
        <p:origin x="-1944" y="-942"/>
      </p:cViewPr>
      <p:guideLst>
        <p:guide orient="horz" pos="3956"/>
        <p:guide orient="horz" pos="900"/>
        <p:guide orient="horz" pos="2446"/>
        <p:guide orient="horz" pos="4038"/>
        <p:guide pos="5277"/>
        <p:guide pos="1750"/>
        <p:guide pos="4023"/>
        <p:guide pos="5685"/>
        <p:guide pos="255"/>
        <p:guide pos="5318"/>
        <p:guide pos="7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howGuides="1">
      <p:cViewPr>
        <p:scale>
          <a:sx n="100" d="100"/>
          <a:sy n="100" d="100"/>
        </p:scale>
        <p:origin x="-3468" y="-72"/>
      </p:cViewPr>
      <p:guideLst>
        <p:guide orient="horz" pos="2880"/>
        <p:guide pos="215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820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buClrTx/>
              <a:buFontTx/>
              <a:buNone/>
              <a:defRPr sz="1200"/>
            </a:lvl1pPr>
          </a:lstStyle>
          <a:p>
            <a:endParaRPr lang="de-DE"/>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spcBef>
                <a:spcPct val="0"/>
              </a:spcBef>
              <a:buClrTx/>
              <a:buFontTx/>
              <a:buNone/>
              <a:defRPr sz="1200"/>
            </a:lvl1pPr>
          </a:lstStyle>
          <a:p>
            <a:endParaRPr lang="de-DE"/>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spcBef>
                <a:spcPct val="0"/>
              </a:spcBef>
              <a:buClrTx/>
              <a:buFontTx/>
              <a:buNone/>
              <a:defRPr sz="1200"/>
            </a:lvl1pPr>
          </a:lstStyle>
          <a:p>
            <a:endParaRPr lang="de-DE"/>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0" hangingPunct="0">
              <a:spcBef>
                <a:spcPct val="0"/>
              </a:spcBef>
              <a:buClrTx/>
              <a:buFontTx/>
              <a:buNone/>
              <a:defRPr sz="1200"/>
            </a:lvl1pPr>
          </a:lstStyle>
          <a:p>
            <a:fld id="{70F96095-A911-4B8A-9974-6A40BAAD5501}" type="slidenum">
              <a:rPr lang="de-DE"/>
              <a:pPr/>
              <a:t>‹#›</a:t>
            </a:fld>
            <a:endParaRPr lang="de-DE"/>
          </a:p>
        </p:txBody>
      </p:sp>
    </p:spTree>
    <p:extLst>
      <p:ext uri="{BB962C8B-B14F-4D97-AF65-F5344CB8AC3E}">
        <p14:creationId xmlns:p14="http://schemas.microsoft.com/office/powerpoint/2010/main" val="282193116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pitchFamily="112" charset="-128"/>
        <a:cs typeface="+mn-cs"/>
      </a:defRPr>
    </a:lvl1pPr>
    <a:lvl2pPr marL="457200" algn="l" rtl="0" fontAlgn="base">
      <a:spcBef>
        <a:spcPct val="30000"/>
      </a:spcBef>
      <a:spcAft>
        <a:spcPct val="0"/>
      </a:spcAft>
      <a:defRPr sz="1200" kern="1200">
        <a:solidFill>
          <a:schemeClr val="tx1"/>
        </a:solidFill>
        <a:latin typeface="Arial" charset="0"/>
        <a:ea typeface="ＭＳ Ｐゴシック" pitchFamily="112"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pitchFamily="112"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pitchFamily="112"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pitchFamily="11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322" name="Rectangle 82"/>
          <p:cNvSpPr>
            <a:spLocks noChangeArrowheads="1"/>
          </p:cNvSpPr>
          <p:nvPr userDrawn="1"/>
        </p:nvSpPr>
        <p:spPr bwMode="auto">
          <a:xfrm>
            <a:off x="8442325" y="114300"/>
            <a:ext cx="576264" cy="907200"/>
          </a:xfrm>
          <a:prstGeom prst="rect">
            <a:avLst/>
          </a:prstGeom>
          <a:solidFill>
            <a:schemeClr val="tx1"/>
          </a:solidFill>
          <a:ln w="9525">
            <a:solidFill>
              <a:srgbClr val="261748"/>
            </a:solidFill>
            <a:miter lim="800000"/>
            <a:headEnd/>
            <a:tailEnd/>
          </a:ln>
        </p:spPr>
        <p:txBody>
          <a:bodyPr wrap="none" anchor="ctr"/>
          <a:lstStyle/>
          <a:p>
            <a:endParaRPr lang="en-GB" noProof="0"/>
          </a:p>
        </p:txBody>
      </p:sp>
      <p:sp>
        <p:nvSpPr>
          <p:cNvPr id="10313" name="Line 73"/>
          <p:cNvSpPr>
            <a:spLocks noChangeShapeType="1"/>
          </p:cNvSpPr>
          <p:nvPr userDrawn="1"/>
        </p:nvSpPr>
        <p:spPr bwMode="auto">
          <a:xfrm>
            <a:off x="115888" y="6477000"/>
            <a:ext cx="8904287" cy="0"/>
          </a:xfrm>
          <a:prstGeom prst="line">
            <a:avLst/>
          </a:prstGeom>
          <a:noFill/>
          <a:ln w="127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endParaRPr lang="en-GB" noProof="0"/>
          </a:p>
        </p:txBody>
      </p:sp>
      <p:pic>
        <p:nvPicPr>
          <p:cNvPr id="10323" name="Picture 83" descr="logo-XFEL_rgb"/>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17475" y="114300"/>
            <a:ext cx="911225" cy="911225"/>
          </a:xfrm>
          <a:prstGeom prst="rect">
            <a:avLst/>
          </a:prstGeom>
          <a:noFill/>
          <a:extLst>
            <a:ext uri="{909E8E84-426E-40DD-AFC4-6F175D3DCCD1}">
              <a14:hiddenFill xmlns:a14="http://schemas.microsoft.com/office/drawing/2010/main">
                <a:solidFill>
                  <a:srgbClr val="FFFFFF"/>
                </a:solidFill>
              </a14:hiddenFill>
            </a:ext>
          </a:extLst>
        </p:spPr>
      </p:pic>
      <p:sp>
        <p:nvSpPr>
          <p:cNvPr id="10324" name="Rectangle 84"/>
          <p:cNvSpPr>
            <a:spLocks noGrp="1" noChangeArrowheads="1"/>
          </p:cNvSpPr>
          <p:nvPr>
            <p:ph type="subTitle" sz="quarter" idx="1"/>
          </p:nvPr>
        </p:nvSpPr>
        <p:spPr>
          <a:xfrm>
            <a:off x="404607" y="3411538"/>
            <a:ext cx="8325262" cy="2868612"/>
          </a:xfrm>
          <a:extLst>
            <a:ext uri="{91240B29-F687-4F45-9708-019B960494DF}">
              <a14:hiddenLine xmlns:a14="http://schemas.microsoft.com/office/drawing/2010/main" w="28575">
                <a:solidFill>
                  <a:srgbClr val="FF66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0" indent="0" algn="ctr">
              <a:buFont typeface="Wingdings" pitchFamily="2" charset="2"/>
              <a:buNone/>
              <a:defRPr sz="3200">
                <a:solidFill>
                  <a:schemeClr val="tx1"/>
                </a:solidFill>
              </a:defRPr>
            </a:lvl1pPr>
          </a:lstStyle>
          <a:p>
            <a:pPr lvl="0"/>
            <a:endParaRPr lang="en-GB" noProof="0" dirty="0" smtClean="0"/>
          </a:p>
        </p:txBody>
      </p:sp>
      <p:sp>
        <p:nvSpPr>
          <p:cNvPr id="10325" name="Line 85"/>
          <p:cNvSpPr>
            <a:spLocks noChangeShapeType="1"/>
          </p:cNvSpPr>
          <p:nvPr userDrawn="1"/>
        </p:nvSpPr>
        <p:spPr bwMode="auto">
          <a:xfrm>
            <a:off x="115888" y="6477000"/>
            <a:ext cx="8904287"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endParaRPr lang="en-GB" noProof="0"/>
          </a:p>
        </p:txBody>
      </p:sp>
      <p:sp>
        <p:nvSpPr>
          <p:cNvPr id="10326" name="Rectangle 86"/>
          <p:cNvSpPr>
            <a:spLocks noGrp="1" noChangeArrowheads="1"/>
          </p:cNvSpPr>
          <p:nvPr>
            <p:ph type="ctrTitle" sz="quarter"/>
          </p:nvPr>
        </p:nvSpPr>
        <p:spPr>
          <a:xfrm>
            <a:off x="404813" y="1314450"/>
            <a:ext cx="8331200" cy="1844675"/>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lgn="ctr">
              <a:defRPr sz="5500" b="0">
                <a:solidFill>
                  <a:schemeClr val="tx1"/>
                </a:solidFill>
              </a:defRPr>
            </a:lvl1pPr>
          </a:lstStyle>
          <a:p>
            <a:pPr lvl="0"/>
            <a:endParaRPr lang="en-GB" noProof="0" dirty="0" smtClean="0"/>
          </a:p>
        </p:txBody>
      </p:sp>
      <p:pic>
        <p:nvPicPr>
          <p:cNvPr id="10327" name="Picture 87" descr="Undulator_final_nurh#50DE97_links4-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95375" y="114300"/>
            <a:ext cx="7281863" cy="914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smtClean="0"/>
              <a:t>Click to edit Master title style</a:t>
            </a:r>
            <a:endParaRPr lang="en-GB" noProof="0"/>
          </a:p>
        </p:txBody>
      </p:sp>
      <p:sp>
        <p:nvSpPr>
          <p:cNvPr id="3" name="Inhaltsplatzhalter 2"/>
          <p:cNvSpPr>
            <a:spLocks noGrp="1"/>
          </p:cNvSpPr>
          <p:nvPr>
            <p:ph idx="1"/>
          </p:nvPr>
        </p:nvSpPr>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Tree>
    <p:extLst>
      <p:ext uri="{BB962C8B-B14F-4D97-AF65-F5344CB8AC3E}">
        <p14:creationId xmlns:p14="http://schemas.microsoft.com/office/powerpoint/2010/main" val="1903253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smtClean="0"/>
              <a:t>Click to edit Master title style</a:t>
            </a:r>
            <a:endParaRPr lang="en-GB" noProof="0"/>
          </a:p>
        </p:txBody>
      </p:sp>
    </p:spTree>
    <p:extLst>
      <p:ext uri="{BB962C8B-B14F-4D97-AF65-F5344CB8AC3E}">
        <p14:creationId xmlns:p14="http://schemas.microsoft.com/office/powerpoint/2010/main" val="2123911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No 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73266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 name="Picture 134" descr="Undulator_final_nurh#50DE97_rechts"/>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42325" y="114300"/>
            <a:ext cx="582613" cy="917575"/>
          </a:xfrm>
          <a:prstGeom prst="rect">
            <a:avLst/>
          </a:prstGeom>
          <a:noFill/>
          <a:extLst>
            <a:ext uri="{909E8E84-426E-40DD-AFC4-6F175D3DCCD1}">
              <a14:hiddenFill xmlns:a14="http://schemas.microsoft.com/office/drawing/2010/main">
                <a:solidFill>
                  <a:srgbClr val="FFFFFF"/>
                </a:solidFill>
              </a14:hiddenFill>
            </a:ext>
          </a:extLst>
        </p:spPr>
      </p:pic>
      <p:sp>
        <p:nvSpPr>
          <p:cNvPr id="1146" name="Rectangle 122"/>
          <p:cNvSpPr>
            <a:spLocks noChangeArrowheads="1"/>
          </p:cNvSpPr>
          <p:nvPr/>
        </p:nvSpPr>
        <p:spPr bwMode="auto">
          <a:xfrm>
            <a:off x="1093788" y="114300"/>
            <a:ext cx="7283450" cy="915988"/>
          </a:xfrm>
          <a:prstGeom prst="rect">
            <a:avLst/>
          </a:prstGeom>
          <a:solidFill>
            <a:schemeClr val="tx1"/>
          </a:solidFill>
          <a:ln>
            <a:noFill/>
          </a:ln>
        </p:spPr>
        <p:txBody>
          <a:bodyPr wrap="none" anchor="ctr"/>
          <a:lstStyle/>
          <a:p>
            <a:pPr algn="ctr" eaLnBrk="0" hangingPunct="0">
              <a:spcBef>
                <a:spcPct val="0"/>
              </a:spcBef>
              <a:buClrTx/>
              <a:buFontTx/>
              <a:buNone/>
            </a:pPr>
            <a:endParaRPr lang="en-GB" sz="2400" noProof="0"/>
          </a:p>
        </p:txBody>
      </p:sp>
      <p:sp>
        <p:nvSpPr>
          <p:cNvPr id="1154" name="Rectangle 130"/>
          <p:cNvSpPr>
            <a:spLocks noGrp="1" noChangeArrowheads="1"/>
          </p:cNvSpPr>
          <p:nvPr>
            <p:ph type="title"/>
          </p:nvPr>
        </p:nvSpPr>
        <p:spPr bwMode="auto">
          <a:xfrm>
            <a:off x="1093788" y="307975"/>
            <a:ext cx="7283450" cy="714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72000" tIns="45720" rIns="91440" bIns="0" numCol="1" anchor="b" anchorCtr="0" compatLnSpc="1">
            <a:prstTxWarp prst="textNoShape">
              <a:avLst/>
            </a:prstTxWarp>
          </a:bodyPr>
          <a:lstStyle/>
          <a:p>
            <a:pPr lvl="0"/>
            <a:r>
              <a:rPr lang="en-GB" noProof="0" smtClean="0"/>
              <a:t>Slide title: Don’t edit here!</a:t>
            </a:r>
          </a:p>
        </p:txBody>
      </p:sp>
      <p:sp>
        <p:nvSpPr>
          <p:cNvPr id="1144" name="Line 120"/>
          <p:cNvSpPr>
            <a:spLocks noChangeShapeType="1"/>
          </p:cNvSpPr>
          <p:nvPr/>
        </p:nvSpPr>
        <p:spPr bwMode="auto">
          <a:xfrm>
            <a:off x="115888" y="6477000"/>
            <a:ext cx="8904287"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endParaRPr lang="en-GB" noProof="0"/>
          </a:p>
        </p:txBody>
      </p:sp>
      <p:sp>
        <p:nvSpPr>
          <p:cNvPr id="1147" name="Text Box 123"/>
          <p:cNvSpPr txBox="1">
            <a:spLocks noChangeArrowheads="1"/>
          </p:cNvSpPr>
          <p:nvPr/>
        </p:nvSpPr>
        <p:spPr bwMode="auto">
          <a:xfrm>
            <a:off x="1093788" y="114300"/>
            <a:ext cx="6629400" cy="193675"/>
          </a:xfrm>
          <a:prstGeom prst="rect">
            <a:avLst/>
          </a:prstGeom>
          <a:noFill/>
          <a:ln>
            <a:noFill/>
          </a:ln>
          <a:extLst>
            <a:ext uri="{909E8E84-426E-40DD-AFC4-6F175D3DCCD1}">
              <a14:hiddenFill xmlns:a14="http://schemas.microsoft.com/office/drawing/2010/main">
                <a:solidFill>
                  <a:srgbClr val="251555"/>
                </a:solidFill>
              </a14:hiddenFill>
            </a:ext>
            <a:ext uri="{91240B29-F687-4F45-9708-019B960494DF}">
              <a14:hiddenLine xmlns:a14="http://schemas.microsoft.com/office/drawing/2010/main" w="9525">
                <a:solidFill>
                  <a:schemeClr val="tx1"/>
                </a:solidFill>
                <a:miter lim="800000"/>
                <a:headEnd/>
                <a:tailEnd/>
              </a14:hiddenLine>
            </a:ext>
          </a:extLst>
        </p:spPr>
        <p:txBody>
          <a:bodyPr lIns="79200" tIns="0" rIns="46800" bIns="0" anchor="b"/>
          <a:lstStyle/>
          <a:p>
            <a:pPr eaLnBrk="0" hangingPunct="0">
              <a:lnSpc>
                <a:spcPct val="110000"/>
              </a:lnSpc>
              <a:spcBef>
                <a:spcPct val="50000"/>
              </a:spcBef>
              <a:buClrTx/>
              <a:buFontTx/>
              <a:buNone/>
            </a:pPr>
            <a:r>
              <a:rPr lang="en-US" sz="1000" noProof="0" dirty="0" smtClean="0">
                <a:solidFill>
                  <a:schemeClr val="bg1"/>
                </a:solidFill>
              </a:rPr>
              <a:t>Operations meeting</a:t>
            </a:r>
            <a:endParaRPr lang="en-GB" sz="1000" noProof="0" dirty="0">
              <a:solidFill>
                <a:schemeClr val="bg1"/>
              </a:solidFill>
            </a:endParaRPr>
          </a:p>
        </p:txBody>
      </p:sp>
      <p:pic>
        <p:nvPicPr>
          <p:cNvPr id="1151" name="Picture 127" descr="logo-XFEL_rgb"/>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17475" y="114300"/>
            <a:ext cx="911225" cy="911225"/>
          </a:xfrm>
          <a:prstGeom prst="rect">
            <a:avLst/>
          </a:prstGeom>
          <a:noFill/>
          <a:extLst>
            <a:ext uri="{909E8E84-426E-40DD-AFC4-6F175D3DCCD1}">
              <a14:hiddenFill xmlns:a14="http://schemas.microsoft.com/office/drawing/2010/main">
                <a:solidFill>
                  <a:srgbClr val="FFFFFF"/>
                </a:solidFill>
              </a14:hiddenFill>
            </a:ext>
          </a:extLst>
        </p:spPr>
      </p:pic>
      <p:sp>
        <p:nvSpPr>
          <p:cNvPr id="1156" name="Rectangle 132"/>
          <p:cNvSpPr>
            <a:spLocks noGrp="1" noChangeAspect="1" noChangeArrowheads="1"/>
          </p:cNvSpPr>
          <p:nvPr>
            <p:ph type="body" idx="1"/>
          </p:nvPr>
        </p:nvSpPr>
        <p:spPr bwMode="auto">
          <a:xfrm>
            <a:off x="404813" y="1347788"/>
            <a:ext cx="7972425" cy="4932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en-GB" noProof="0" smtClean="0"/>
              <a:t>text format – don’t edit!</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7" name="Rechteck 16"/>
          <p:cNvSpPr/>
          <p:nvPr/>
        </p:nvSpPr>
        <p:spPr bwMode="auto">
          <a:xfrm>
            <a:off x="8448938" y="784800"/>
            <a:ext cx="576000" cy="247075"/>
          </a:xfrm>
          <a:prstGeom prst="rect">
            <a:avLst/>
          </a:prstGeom>
          <a:noFill/>
          <a:ln>
            <a:noFill/>
          </a:ln>
        </p:spPr>
        <p:txBody>
          <a:bodyPr vert="horz" wrap="square" lIns="54000" tIns="45720" rIns="54000" bIns="18000" numCol="1" anchor="b" anchorCtr="0" compatLnSpc="1">
            <a:prstTxWarp prst="textNoShape">
              <a:avLst/>
            </a:prstTxWarp>
          </a:bodyPr>
          <a:lstStyle/>
          <a:p>
            <a:pPr lvl="0" algn="ctr" eaLnBrk="0" hangingPunct="0">
              <a:spcBef>
                <a:spcPct val="0"/>
              </a:spcBef>
              <a:buClrTx/>
              <a:buFontTx/>
              <a:buNone/>
            </a:pPr>
            <a:fld id="{7BD41925-BADA-44CD-9D29-92AC82CF061D}" type="slidenum">
              <a:rPr lang="en-GB" sz="1000" b="1" noProof="0" smtClean="0">
                <a:solidFill>
                  <a:schemeClr val="bg1"/>
                </a:solidFill>
                <a:ea typeface="Geneva" pitchFamily="1" charset="-128"/>
              </a:rPr>
              <a:t>‹#›</a:t>
            </a:fld>
            <a:endParaRPr lang="en-GB" sz="1000" b="1" noProof="0" smtClean="0">
              <a:solidFill>
                <a:schemeClr val="bg1"/>
              </a:solidFill>
              <a:ea typeface="Geneva" pitchFamily="1" charset="-128"/>
            </a:endParaRPr>
          </a:p>
        </p:txBody>
      </p:sp>
      <p:sp>
        <p:nvSpPr>
          <p:cNvPr id="3" name="Textfeld 2"/>
          <p:cNvSpPr txBox="1"/>
          <p:nvPr/>
        </p:nvSpPr>
        <p:spPr>
          <a:xfrm>
            <a:off x="117475" y="6477000"/>
            <a:ext cx="8902700" cy="295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defPPr>
              <a:defRPr lang="de-DE"/>
            </a:defPPr>
            <a:lvl1pPr eaLnBrk="0" hangingPunct="0">
              <a:lnSpc>
                <a:spcPct val="110000"/>
              </a:lnSpc>
              <a:spcBef>
                <a:spcPct val="0"/>
              </a:spcBef>
              <a:buClrTx/>
              <a:buFontTx/>
              <a:buNone/>
              <a:defRPr sz="800">
                <a:solidFill>
                  <a:srgbClr val="000000"/>
                </a:solidFill>
              </a:defRPr>
            </a:lvl1pPr>
          </a:lstStyle>
          <a:p>
            <a:pPr lvl="0"/>
            <a:endParaRPr lang="en-GB" noProof="0" dirty="0" smtClean="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Lst>
  <p:hf hdr="0" dt="0"/>
  <p:txStyles>
    <p:titleStyle>
      <a:lvl1pPr algn="l" rtl="0" eaLnBrk="1" fontAlgn="base" hangingPunct="1">
        <a:spcBef>
          <a:spcPct val="0"/>
        </a:spcBef>
        <a:spcAft>
          <a:spcPct val="0"/>
        </a:spcAft>
        <a:defRPr sz="2400" b="1">
          <a:solidFill>
            <a:schemeClr val="bg1"/>
          </a:solidFill>
          <a:latin typeface="+mj-lt"/>
          <a:ea typeface="+mj-ea"/>
          <a:cs typeface="+mj-cs"/>
        </a:defRPr>
      </a:lvl1pPr>
      <a:lvl2pPr algn="l" rtl="0" eaLnBrk="1" fontAlgn="base" hangingPunct="1">
        <a:spcBef>
          <a:spcPct val="0"/>
        </a:spcBef>
        <a:spcAft>
          <a:spcPct val="0"/>
        </a:spcAft>
        <a:defRPr sz="2400" b="1">
          <a:solidFill>
            <a:schemeClr val="bg1"/>
          </a:solidFill>
          <a:latin typeface="Arial" charset="0"/>
          <a:ea typeface="ＭＳ Ｐゴシック" pitchFamily="112" charset="-128"/>
        </a:defRPr>
      </a:lvl2pPr>
      <a:lvl3pPr algn="l" rtl="0" eaLnBrk="1" fontAlgn="base" hangingPunct="1">
        <a:spcBef>
          <a:spcPct val="0"/>
        </a:spcBef>
        <a:spcAft>
          <a:spcPct val="0"/>
        </a:spcAft>
        <a:defRPr sz="2400" b="1">
          <a:solidFill>
            <a:schemeClr val="bg1"/>
          </a:solidFill>
          <a:latin typeface="Arial" charset="0"/>
          <a:ea typeface="ＭＳ Ｐゴシック" pitchFamily="112" charset="-128"/>
        </a:defRPr>
      </a:lvl3pPr>
      <a:lvl4pPr algn="l" rtl="0" eaLnBrk="1" fontAlgn="base" hangingPunct="1">
        <a:spcBef>
          <a:spcPct val="0"/>
        </a:spcBef>
        <a:spcAft>
          <a:spcPct val="0"/>
        </a:spcAft>
        <a:defRPr sz="2400" b="1">
          <a:solidFill>
            <a:schemeClr val="bg1"/>
          </a:solidFill>
          <a:latin typeface="Arial" charset="0"/>
          <a:ea typeface="ＭＳ Ｐゴシック" pitchFamily="112" charset="-128"/>
        </a:defRPr>
      </a:lvl4pPr>
      <a:lvl5pPr algn="l" rtl="0" eaLnBrk="1" fontAlgn="base" hangingPunct="1">
        <a:spcBef>
          <a:spcPct val="0"/>
        </a:spcBef>
        <a:spcAft>
          <a:spcPct val="0"/>
        </a:spcAft>
        <a:defRPr sz="2400" b="1">
          <a:solidFill>
            <a:schemeClr val="bg1"/>
          </a:solidFill>
          <a:latin typeface="Arial" charset="0"/>
          <a:ea typeface="ＭＳ Ｐゴシック" pitchFamily="112" charset="-128"/>
        </a:defRPr>
      </a:lvl5pPr>
      <a:lvl6pPr marL="457200" algn="l" rtl="0" eaLnBrk="1" fontAlgn="base" hangingPunct="1">
        <a:spcBef>
          <a:spcPct val="0"/>
        </a:spcBef>
        <a:spcAft>
          <a:spcPct val="0"/>
        </a:spcAft>
        <a:defRPr sz="2400" b="1">
          <a:solidFill>
            <a:schemeClr val="bg1"/>
          </a:solidFill>
          <a:latin typeface="Arial" charset="0"/>
          <a:ea typeface="ＭＳ Ｐゴシック" pitchFamily="112" charset="-128"/>
        </a:defRPr>
      </a:lvl6pPr>
      <a:lvl7pPr marL="914400" algn="l" rtl="0" eaLnBrk="1" fontAlgn="base" hangingPunct="1">
        <a:spcBef>
          <a:spcPct val="0"/>
        </a:spcBef>
        <a:spcAft>
          <a:spcPct val="0"/>
        </a:spcAft>
        <a:defRPr sz="2400" b="1">
          <a:solidFill>
            <a:schemeClr val="bg1"/>
          </a:solidFill>
          <a:latin typeface="Arial" charset="0"/>
          <a:ea typeface="ＭＳ Ｐゴシック" pitchFamily="112" charset="-128"/>
        </a:defRPr>
      </a:lvl7pPr>
      <a:lvl8pPr marL="1371600" algn="l" rtl="0" eaLnBrk="1" fontAlgn="base" hangingPunct="1">
        <a:spcBef>
          <a:spcPct val="0"/>
        </a:spcBef>
        <a:spcAft>
          <a:spcPct val="0"/>
        </a:spcAft>
        <a:defRPr sz="2400" b="1">
          <a:solidFill>
            <a:schemeClr val="bg1"/>
          </a:solidFill>
          <a:latin typeface="Arial" charset="0"/>
          <a:ea typeface="ＭＳ Ｐゴシック" pitchFamily="112" charset="-128"/>
        </a:defRPr>
      </a:lvl8pPr>
      <a:lvl9pPr marL="1828800" algn="l" rtl="0" eaLnBrk="1" fontAlgn="base" hangingPunct="1">
        <a:spcBef>
          <a:spcPct val="0"/>
        </a:spcBef>
        <a:spcAft>
          <a:spcPct val="0"/>
        </a:spcAft>
        <a:defRPr sz="2400" b="1">
          <a:solidFill>
            <a:schemeClr val="bg1"/>
          </a:solidFill>
          <a:latin typeface="Arial" charset="0"/>
          <a:ea typeface="ＭＳ Ｐゴシック" pitchFamily="112" charset="-128"/>
        </a:defRPr>
      </a:lvl9pPr>
    </p:titleStyle>
    <p:bodyStyle>
      <a:lvl1pPr marL="298450" indent="-298450" algn="l" rtl="0" eaLnBrk="1" fontAlgn="base" hangingPunct="1">
        <a:spcBef>
          <a:spcPts val="600"/>
        </a:spcBef>
        <a:spcAft>
          <a:spcPct val="0"/>
        </a:spcAft>
        <a:buClr>
          <a:schemeClr val="accent2"/>
        </a:buClr>
        <a:buSzPct val="80000"/>
        <a:buFont typeface="Wingdings" pitchFamily="2" charset="2"/>
        <a:buChar char="n"/>
        <a:defRPr sz="2400">
          <a:solidFill>
            <a:schemeClr val="tx2"/>
          </a:solidFill>
          <a:latin typeface="+mn-lt"/>
          <a:ea typeface="+mn-ea"/>
          <a:cs typeface="+mn-cs"/>
        </a:defRPr>
      </a:lvl1pPr>
      <a:lvl2pPr marL="558800" indent="-258763" algn="l" rtl="0" eaLnBrk="1" fontAlgn="base" hangingPunct="1">
        <a:spcBef>
          <a:spcPts val="600"/>
        </a:spcBef>
        <a:spcAft>
          <a:spcPct val="0"/>
        </a:spcAft>
        <a:buClr>
          <a:schemeClr val="accent1"/>
        </a:buClr>
        <a:buFont typeface="Wingdings" pitchFamily="2" charset="2"/>
        <a:buChar char="§"/>
        <a:defRPr sz="2400">
          <a:solidFill>
            <a:schemeClr val="tx2"/>
          </a:solidFill>
          <a:latin typeface="+mn-lt"/>
          <a:ea typeface="+mn-ea"/>
        </a:defRPr>
      </a:lvl2pPr>
      <a:lvl3pPr marL="817563" indent="-257175" algn="l" rtl="0" eaLnBrk="1" fontAlgn="base" hangingPunct="1">
        <a:spcBef>
          <a:spcPts val="600"/>
        </a:spcBef>
        <a:spcAft>
          <a:spcPct val="0"/>
        </a:spcAft>
        <a:buClr>
          <a:schemeClr val="accent2"/>
        </a:buClr>
        <a:buSzPct val="60000"/>
        <a:buFont typeface="Wingdings" pitchFamily="2" charset="2"/>
        <a:buChar char=""/>
        <a:defRPr sz="2400">
          <a:solidFill>
            <a:schemeClr val="tx2"/>
          </a:solidFill>
          <a:latin typeface="+mn-lt"/>
          <a:ea typeface="+mn-ea"/>
        </a:defRPr>
      </a:lvl3pPr>
      <a:lvl4pPr marL="1077913" indent="-258763" algn="l" rtl="0" eaLnBrk="1" fontAlgn="base" hangingPunct="1">
        <a:spcBef>
          <a:spcPts val="600"/>
        </a:spcBef>
        <a:spcAft>
          <a:spcPct val="0"/>
        </a:spcAft>
        <a:buClr>
          <a:schemeClr val="hlink"/>
        </a:buClr>
        <a:buFont typeface="Wingdings" pitchFamily="2" charset="2"/>
        <a:buChar char="§"/>
        <a:defRPr sz="2400">
          <a:solidFill>
            <a:srgbClr val="100F2E"/>
          </a:solidFill>
          <a:latin typeface="+mn-lt"/>
          <a:ea typeface="+mn-ea"/>
        </a:defRPr>
      </a:lvl4pPr>
      <a:lvl5pPr marL="1312863" indent="-223838" algn="l" rtl="0" eaLnBrk="1" fontAlgn="base" hangingPunct="1">
        <a:spcBef>
          <a:spcPts val="600"/>
        </a:spcBef>
        <a:spcAft>
          <a:spcPct val="0"/>
        </a:spcAft>
        <a:buClr>
          <a:schemeClr val="accent2"/>
        </a:buClr>
        <a:buChar char="»"/>
        <a:defRPr sz="2400">
          <a:solidFill>
            <a:srgbClr val="100F2E"/>
          </a:solidFill>
          <a:latin typeface="+mn-lt"/>
          <a:ea typeface="+mn-ea"/>
        </a:defRPr>
      </a:lvl5pPr>
      <a:lvl6pPr marL="1770063" indent="-223838" algn="l" rtl="0" eaLnBrk="1" fontAlgn="base" hangingPunct="1">
        <a:spcBef>
          <a:spcPct val="20000"/>
        </a:spcBef>
        <a:spcAft>
          <a:spcPct val="0"/>
        </a:spcAft>
        <a:buClr>
          <a:schemeClr val="folHlink"/>
        </a:buClr>
        <a:buChar char="»"/>
        <a:defRPr sz="2400">
          <a:solidFill>
            <a:srgbClr val="100F2E"/>
          </a:solidFill>
          <a:latin typeface="+mn-lt"/>
          <a:ea typeface="+mn-ea"/>
        </a:defRPr>
      </a:lvl6pPr>
      <a:lvl7pPr marL="2227263" indent="-223838" algn="l" rtl="0" eaLnBrk="1" fontAlgn="base" hangingPunct="1">
        <a:spcBef>
          <a:spcPct val="20000"/>
        </a:spcBef>
        <a:spcAft>
          <a:spcPct val="0"/>
        </a:spcAft>
        <a:buClr>
          <a:schemeClr val="folHlink"/>
        </a:buClr>
        <a:buChar char="»"/>
        <a:defRPr sz="2400">
          <a:solidFill>
            <a:srgbClr val="100F2E"/>
          </a:solidFill>
          <a:latin typeface="+mn-lt"/>
          <a:ea typeface="+mn-ea"/>
        </a:defRPr>
      </a:lvl7pPr>
      <a:lvl8pPr marL="2684463" indent="-223838" algn="l" rtl="0" eaLnBrk="1" fontAlgn="base" hangingPunct="1">
        <a:spcBef>
          <a:spcPct val="20000"/>
        </a:spcBef>
        <a:spcAft>
          <a:spcPct val="0"/>
        </a:spcAft>
        <a:buClr>
          <a:schemeClr val="folHlink"/>
        </a:buClr>
        <a:buChar char="»"/>
        <a:defRPr sz="2400">
          <a:solidFill>
            <a:srgbClr val="100F2E"/>
          </a:solidFill>
          <a:latin typeface="+mn-lt"/>
          <a:ea typeface="+mn-ea"/>
        </a:defRPr>
      </a:lvl8pPr>
      <a:lvl9pPr marL="3141663" indent="-223838" algn="l" rtl="0" eaLnBrk="1" fontAlgn="base" hangingPunct="1">
        <a:spcBef>
          <a:spcPct val="20000"/>
        </a:spcBef>
        <a:spcAft>
          <a:spcPct val="0"/>
        </a:spcAft>
        <a:buClr>
          <a:schemeClr val="folHlink"/>
        </a:buClr>
        <a:buChar char="»"/>
        <a:defRPr sz="2400">
          <a:solidFill>
            <a:srgbClr val="100F2E"/>
          </a:solidFill>
          <a:latin typeface="+mn-lt"/>
          <a:ea typeface="+mn-ea"/>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Photon Run </a:t>
            </a:r>
            <a:r>
              <a:rPr lang="de-DE" dirty="0" err="1" smtClean="0"/>
              <a:t>Coordinator</a:t>
            </a:r>
            <a:endParaRPr lang="de-DE" dirty="0"/>
          </a:p>
        </p:txBody>
      </p:sp>
      <p:sp>
        <p:nvSpPr>
          <p:cNvPr id="3" name="Inhaltsplatzhalter 2"/>
          <p:cNvSpPr>
            <a:spLocks noGrp="1"/>
          </p:cNvSpPr>
          <p:nvPr>
            <p:ph idx="1"/>
          </p:nvPr>
        </p:nvSpPr>
        <p:spPr>
          <a:xfrm>
            <a:off x="133350" y="1119188"/>
            <a:ext cx="8886825" cy="4932362"/>
          </a:xfrm>
        </p:spPr>
        <p:txBody>
          <a:bodyPr/>
          <a:lstStyle/>
          <a:p>
            <a:r>
              <a:rPr lang="en-US" sz="1600" dirty="0" smtClean="0"/>
              <a:t>machine </a:t>
            </a:r>
            <a:r>
              <a:rPr lang="en-US" sz="1600" dirty="0"/>
              <a:t>is optimized with 9.3keV photon energy with stable beam of 1mJ with 60 pulses with 560kHz.</a:t>
            </a:r>
          </a:p>
          <a:p>
            <a:r>
              <a:rPr lang="en-US" sz="1600" dirty="0" smtClean="0"/>
              <a:t>It </a:t>
            </a:r>
            <a:r>
              <a:rPr lang="en-US" sz="1600" dirty="0"/>
              <a:t>is recommended not to use the first bunch but to kick the bunches within the first 15 us to </a:t>
            </a:r>
            <a:r>
              <a:rPr lang="en-US" sz="1600" dirty="0" smtClean="0"/>
              <a:t>TLD. This </a:t>
            </a:r>
            <a:r>
              <a:rPr lang="en-US" sz="1600" dirty="0"/>
              <a:t>gives much better stability in electron beam orbit, photon beam pointing and photon pulse stability </a:t>
            </a:r>
          </a:p>
          <a:p>
            <a:pPr marL="0" indent="0">
              <a:buNone/>
            </a:pPr>
            <a:r>
              <a:rPr lang="en-US" sz="1600" b="1" dirty="0" smtClean="0"/>
              <a:t>SA1</a:t>
            </a:r>
            <a:r>
              <a:rPr lang="en-US" sz="1600" b="1" dirty="0"/>
              <a:t>:</a:t>
            </a:r>
          </a:p>
          <a:p>
            <a:r>
              <a:rPr lang="en-US" sz="1600" dirty="0" smtClean="0"/>
              <a:t>FXE </a:t>
            </a:r>
            <a:r>
              <a:rPr lang="en-US" sz="1600" dirty="0"/>
              <a:t>day shift: User program and requested to have 60 pulses with photon energy 9.3keV with 560kHz.</a:t>
            </a:r>
          </a:p>
          <a:p>
            <a:r>
              <a:rPr lang="en-US" sz="1600" dirty="0" smtClean="0"/>
              <a:t>SPB </a:t>
            </a:r>
            <a:r>
              <a:rPr lang="en-US" sz="1600" dirty="0"/>
              <a:t>night shift: Focus on aligning the beamline and commissioning the detectors. Requested to have 60 pulses with photon energy 9.3keV and with 560kHz, 1.1MHz. On S</a:t>
            </a:r>
            <a:r>
              <a:rPr lang="en-US" sz="1600" dirty="0" smtClean="0"/>
              <a:t>unday </a:t>
            </a:r>
            <a:r>
              <a:rPr lang="en-US" sz="1600" dirty="0"/>
              <a:t>they would like to have 7.1keV photon energy</a:t>
            </a:r>
            <a:r>
              <a:rPr lang="en-US" sz="1600" dirty="0" smtClean="0"/>
              <a:t>.</a:t>
            </a:r>
            <a:r>
              <a:rPr lang="en-US" sz="1600" dirty="0"/>
              <a:t> </a:t>
            </a:r>
          </a:p>
          <a:p>
            <a:pPr marL="0" indent="0">
              <a:buNone/>
            </a:pPr>
            <a:r>
              <a:rPr lang="en-US" sz="1600" b="1" dirty="0"/>
              <a:t>SA3:</a:t>
            </a:r>
          </a:p>
          <a:p>
            <a:r>
              <a:rPr lang="en-US" sz="1600" dirty="0" smtClean="0"/>
              <a:t>Parasitic </a:t>
            </a:r>
            <a:r>
              <a:rPr lang="en-US" sz="1600" dirty="0"/>
              <a:t>commissioning of Soft-Mono is on going.</a:t>
            </a:r>
          </a:p>
          <a:p>
            <a:r>
              <a:rPr lang="en-US" sz="1600" dirty="0" smtClean="0"/>
              <a:t>AE </a:t>
            </a:r>
            <a:r>
              <a:rPr lang="en-US" sz="1600" dirty="0"/>
              <a:t>with coordination Vacuum group updated the GATT vacuum loop and PLC loop</a:t>
            </a:r>
            <a:r>
              <a:rPr lang="en-US" sz="1600" dirty="0" smtClean="0"/>
              <a:t>.</a:t>
            </a:r>
            <a:endParaRPr lang="en-US" sz="1600" dirty="0"/>
          </a:p>
          <a:p>
            <a:pPr marL="0" indent="0">
              <a:buNone/>
            </a:pPr>
            <a:r>
              <a:rPr lang="en-US" sz="1600" b="1" dirty="0"/>
              <a:t>Issues:</a:t>
            </a:r>
          </a:p>
          <a:p>
            <a:r>
              <a:rPr lang="en-US" sz="1600" dirty="0" smtClean="0"/>
              <a:t>Sunday</a:t>
            </a:r>
            <a:r>
              <a:rPr lang="en-US" sz="1600" dirty="0"/>
              <a:t>: </a:t>
            </a:r>
            <a:r>
              <a:rPr lang="en-US" sz="1600" dirty="0" smtClean="0"/>
              <a:t>Cold </a:t>
            </a:r>
            <a:r>
              <a:rPr lang="en-US" sz="1600" dirty="0"/>
              <a:t>compressor failure </a:t>
            </a:r>
            <a:r>
              <a:rPr lang="en-US" sz="1600" dirty="0" smtClean="0"/>
              <a:t>– now fixed. </a:t>
            </a:r>
            <a:r>
              <a:rPr lang="en-US" sz="1600" dirty="0"/>
              <a:t>Laser interlock </a:t>
            </a:r>
            <a:r>
              <a:rPr lang="en-US" sz="1600" dirty="0" smtClean="0"/>
              <a:t>failure - has </a:t>
            </a:r>
            <a:r>
              <a:rPr lang="en-US" sz="1600" dirty="0"/>
              <a:t>been fixed.</a:t>
            </a:r>
          </a:p>
          <a:p>
            <a:r>
              <a:rPr lang="en-US" sz="1600" dirty="0" smtClean="0"/>
              <a:t>Sunday</a:t>
            </a:r>
            <a:r>
              <a:rPr lang="en-US" sz="1600" dirty="0"/>
              <a:t>: </a:t>
            </a:r>
            <a:r>
              <a:rPr lang="en-US" sz="1600" dirty="0" smtClean="0"/>
              <a:t>Tuesday</a:t>
            </a:r>
            <a:r>
              <a:rPr lang="en-US" sz="1600" dirty="0"/>
              <a:t>: Unable to change the photon energy with </a:t>
            </a:r>
            <a:r>
              <a:rPr lang="en-US" sz="1600" dirty="0" err="1"/>
              <a:t>Undulators</a:t>
            </a:r>
            <a:r>
              <a:rPr lang="en-US" sz="1600" dirty="0"/>
              <a:t> of SA1, later Suren has fixed this.  </a:t>
            </a:r>
          </a:p>
          <a:p>
            <a:pPr marL="0" lvl="0" indent="0">
              <a:buNone/>
            </a:pPr>
            <a:endParaRPr lang="de-DE" sz="1600" dirty="0"/>
          </a:p>
        </p:txBody>
      </p:sp>
    </p:spTree>
    <p:extLst>
      <p:ext uri="{BB962C8B-B14F-4D97-AF65-F5344CB8AC3E}">
        <p14:creationId xmlns:p14="http://schemas.microsoft.com/office/powerpoint/2010/main" val="41288017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ITDM</a:t>
            </a:r>
            <a:endParaRPr lang="de-DE" dirty="0"/>
          </a:p>
        </p:txBody>
      </p:sp>
      <p:sp>
        <p:nvSpPr>
          <p:cNvPr id="4" name="Content Placeholder 3"/>
          <p:cNvSpPr>
            <a:spLocks noGrp="1"/>
          </p:cNvSpPr>
          <p:nvPr>
            <p:ph idx="1"/>
          </p:nvPr>
        </p:nvSpPr>
        <p:spPr>
          <a:xfrm>
            <a:off x="114300" y="1071563"/>
            <a:ext cx="8810625" cy="4932362"/>
          </a:xfrm>
        </p:spPr>
        <p:txBody>
          <a:bodyPr/>
          <a:lstStyle/>
          <a:p>
            <a:pPr marL="0" indent="0">
              <a:buNone/>
            </a:pPr>
            <a:r>
              <a:rPr lang="en-US" dirty="0" smtClean="0"/>
              <a:t>DAQ </a:t>
            </a:r>
            <a:r>
              <a:rPr lang="en-US" dirty="0"/>
              <a:t>software</a:t>
            </a:r>
          </a:p>
          <a:p>
            <a:r>
              <a:rPr lang="en-US" dirty="0" smtClean="0"/>
              <a:t>Release </a:t>
            </a:r>
            <a:r>
              <a:rPr lang="en-US" dirty="0"/>
              <a:t>of </a:t>
            </a:r>
            <a:r>
              <a:rPr lang="en-US" dirty="0" err="1"/>
              <a:t>Pclayer</a:t>
            </a:r>
            <a:r>
              <a:rPr lang="en-US" dirty="0"/>
              <a:t> 1.6.1 for </a:t>
            </a:r>
            <a:r>
              <a:rPr lang="en-US" dirty="0" err="1"/>
              <a:t>karabo</a:t>
            </a:r>
            <a:r>
              <a:rPr lang="en-US" dirty="0"/>
              <a:t> 2.2.3.5 (performance issues enhancement)</a:t>
            </a:r>
          </a:p>
          <a:p>
            <a:r>
              <a:rPr lang="en-US" dirty="0" smtClean="0"/>
              <a:t>Deployed </a:t>
            </a:r>
            <a:r>
              <a:rPr lang="en-US" dirty="0"/>
              <a:t>and tested </a:t>
            </a:r>
            <a:r>
              <a:rPr lang="en-US" dirty="0" err="1"/>
              <a:t>PcLayer</a:t>
            </a:r>
            <a:r>
              <a:rPr lang="en-US" dirty="0"/>
              <a:t> 1.6.1 (</a:t>
            </a:r>
            <a:r>
              <a:rPr lang="en-US" dirty="0" err="1"/>
              <a:t>Karabo</a:t>
            </a:r>
            <a:r>
              <a:rPr lang="en-US" dirty="0"/>
              <a:t> 2.2.3.5) in SPBTST, FXE production, SPB production and all SASE's DAQ's.</a:t>
            </a:r>
          </a:p>
          <a:p>
            <a:r>
              <a:rPr lang="en-US" smtClean="0"/>
              <a:t>Acceptance </a:t>
            </a:r>
            <a:r>
              <a:rPr lang="en-US" dirty="0"/>
              <a:t>test with FXE and SPB experts done</a:t>
            </a:r>
          </a:p>
          <a:p>
            <a:endParaRPr lang="en-US" dirty="0"/>
          </a:p>
        </p:txBody>
      </p:sp>
    </p:spTree>
    <p:extLst>
      <p:ext uri="{BB962C8B-B14F-4D97-AF65-F5344CB8AC3E}">
        <p14:creationId xmlns:p14="http://schemas.microsoft.com/office/powerpoint/2010/main" val="3976215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SPB/SFX</a:t>
            </a:r>
          </a:p>
        </p:txBody>
      </p:sp>
      <p:sp>
        <p:nvSpPr>
          <p:cNvPr id="4" name="Content Placeholder 3"/>
          <p:cNvSpPr>
            <a:spLocks noGrp="1"/>
          </p:cNvSpPr>
          <p:nvPr>
            <p:ph idx="1"/>
          </p:nvPr>
        </p:nvSpPr>
        <p:spPr/>
        <p:txBody>
          <a:bodyPr/>
          <a:lstStyle/>
          <a:p>
            <a:r>
              <a:rPr lang="en-US" dirty="0" smtClean="0"/>
              <a:t>Last week Beam time for Users experiment.</a:t>
            </a:r>
          </a:p>
          <a:p>
            <a:r>
              <a:rPr lang="en-US" dirty="0" smtClean="0"/>
              <a:t>Commissioning ongoing (started yesterday night).</a:t>
            </a:r>
          </a:p>
          <a:p>
            <a:r>
              <a:rPr lang="en-US" dirty="0" smtClean="0"/>
              <a:t>No Major issues </a:t>
            </a:r>
            <a:r>
              <a:rPr lang="en-US" smtClean="0"/>
              <a:t>to report.</a:t>
            </a:r>
            <a:endParaRPr lang="en-US" dirty="0"/>
          </a:p>
        </p:txBody>
      </p:sp>
    </p:spTree>
    <p:extLst>
      <p:ext uri="{BB962C8B-B14F-4D97-AF65-F5344CB8AC3E}">
        <p14:creationId xmlns:p14="http://schemas.microsoft.com/office/powerpoint/2010/main" val="3814907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FXE</a:t>
            </a:r>
            <a:endParaRPr lang="de-DE" dirty="0"/>
          </a:p>
        </p:txBody>
      </p:sp>
      <p:sp>
        <p:nvSpPr>
          <p:cNvPr id="3" name="Inhaltsplatzhalter 2"/>
          <p:cNvSpPr>
            <a:spLocks noGrp="1"/>
          </p:cNvSpPr>
          <p:nvPr>
            <p:ph idx="1"/>
          </p:nvPr>
        </p:nvSpPr>
        <p:spPr/>
        <p:txBody>
          <a:bodyPr/>
          <a:lstStyle/>
          <a:p>
            <a:endParaRPr lang="de-DE" dirty="0"/>
          </a:p>
        </p:txBody>
      </p:sp>
    </p:spTree>
    <p:extLst>
      <p:ext uri="{BB962C8B-B14F-4D97-AF65-F5344CB8AC3E}">
        <p14:creationId xmlns:p14="http://schemas.microsoft.com/office/powerpoint/2010/main" val="4097214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Laser</a:t>
            </a:r>
            <a:endParaRPr lang="de-DE" dirty="0"/>
          </a:p>
        </p:txBody>
      </p:sp>
      <p:sp>
        <p:nvSpPr>
          <p:cNvPr id="4" name="Content Placeholder 3"/>
          <p:cNvSpPr>
            <a:spLocks noGrp="1"/>
          </p:cNvSpPr>
          <p:nvPr>
            <p:ph idx="1"/>
          </p:nvPr>
        </p:nvSpPr>
        <p:spPr/>
        <p:txBody>
          <a:bodyPr/>
          <a:lstStyle/>
          <a:p>
            <a:r>
              <a:rPr lang="en-US" dirty="0"/>
              <a:t>SASE 1</a:t>
            </a:r>
            <a:r>
              <a:rPr lang="en-US" dirty="0" smtClean="0"/>
              <a:t>:</a:t>
            </a:r>
            <a:endParaRPr lang="en-US" dirty="0"/>
          </a:p>
          <a:p>
            <a:r>
              <a:rPr lang="en-US" dirty="0" smtClean="0"/>
              <a:t>PP-laser </a:t>
            </a:r>
            <a:r>
              <a:rPr lang="en-US" dirty="0"/>
              <a:t>has been operating for 4 weeks now without problems. Shift changes are done routinely and pulse / burst parameters as requested by experiments are delivered</a:t>
            </a:r>
            <a:r>
              <a:rPr lang="en-US" dirty="0" smtClean="0"/>
              <a:t>.</a:t>
            </a:r>
          </a:p>
          <a:p>
            <a:pPr marL="0" indent="0">
              <a:buNone/>
            </a:pPr>
            <a:r>
              <a:rPr lang="en-US" dirty="0"/>
              <a:t> </a:t>
            </a:r>
          </a:p>
          <a:p>
            <a:r>
              <a:rPr lang="en-US" dirty="0" smtClean="0"/>
              <a:t>sporadic </a:t>
            </a:r>
            <a:r>
              <a:rPr lang="en-US" dirty="0"/>
              <a:t>shutter error states occur mainly at FXE. These require a reset of the shutter. Independent tests with this type of shutter in our lab do not produce the error. We are currently suspecting issues with grounding and will also try to establish potential correlations with other events at times when shutter errors occur  -&gt; ongoing process.</a:t>
            </a:r>
          </a:p>
        </p:txBody>
      </p:sp>
    </p:spTree>
    <p:extLst>
      <p:ext uri="{BB962C8B-B14F-4D97-AF65-F5344CB8AC3E}">
        <p14:creationId xmlns:p14="http://schemas.microsoft.com/office/powerpoint/2010/main" val="4160433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Vacuum</a:t>
            </a:r>
            <a:endParaRPr lang="de-DE" dirty="0"/>
          </a:p>
        </p:txBody>
      </p:sp>
      <p:sp>
        <p:nvSpPr>
          <p:cNvPr id="3" name="Inhaltsplatzhalter 2"/>
          <p:cNvSpPr>
            <a:spLocks noGrp="1"/>
          </p:cNvSpPr>
          <p:nvPr>
            <p:ph idx="1"/>
          </p:nvPr>
        </p:nvSpPr>
        <p:spPr>
          <a:xfrm>
            <a:off x="404813" y="1231900"/>
            <a:ext cx="8478837" cy="5048250"/>
          </a:xfrm>
        </p:spPr>
        <p:txBody>
          <a:bodyPr/>
          <a:lstStyle/>
          <a:p>
            <a:r>
              <a:rPr lang="de-DE" dirty="0"/>
              <a:t> </a:t>
            </a:r>
            <a:r>
              <a:rPr lang="de-DE" dirty="0" err="1" smtClean="0"/>
              <a:t>Nothing</a:t>
            </a:r>
            <a:r>
              <a:rPr lang="de-DE" dirty="0" smtClean="0"/>
              <a:t> </a:t>
            </a:r>
            <a:r>
              <a:rPr lang="de-DE" dirty="0" err="1" smtClean="0"/>
              <a:t>to</a:t>
            </a:r>
            <a:r>
              <a:rPr lang="de-DE" dirty="0" smtClean="0"/>
              <a:t> </a:t>
            </a:r>
            <a:r>
              <a:rPr lang="de-DE" dirty="0" err="1" smtClean="0"/>
              <a:t>report</a:t>
            </a:r>
            <a:r>
              <a:rPr lang="de-DE"/>
              <a:t>.</a:t>
            </a:r>
            <a:endParaRPr lang="de-DE" dirty="0"/>
          </a:p>
        </p:txBody>
      </p:sp>
    </p:spTree>
    <p:extLst>
      <p:ext uri="{BB962C8B-B14F-4D97-AF65-F5344CB8AC3E}">
        <p14:creationId xmlns:p14="http://schemas.microsoft.com/office/powerpoint/2010/main" val="2839671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Photon </a:t>
            </a:r>
            <a:r>
              <a:rPr lang="de-DE" dirty="0" err="1" smtClean="0"/>
              <a:t>Diagnostics</a:t>
            </a:r>
            <a:endParaRPr lang="de-DE" dirty="0"/>
          </a:p>
        </p:txBody>
      </p:sp>
      <p:sp>
        <p:nvSpPr>
          <p:cNvPr id="4" name="Content Placeholder 3"/>
          <p:cNvSpPr>
            <a:spLocks noGrp="1"/>
          </p:cNvSpPr>
          <p:nvPr>
            <p:ph idx="1"/>
          </p:nvPr>
        </p:nvSpPr>
        <p:spPr/>
        <p:txBody>
          <a:bodyPr/>
          <a:lstStyle/>
          <a:p>
            <a:r>
              <a:rPr lang="de-DE" sz="1800" dirty="0"/>
              <a:t/>
            </a:r>
            <a:br>
              <a:rPr lang="de-DE" sz="1800" dirty="0"/>
            </a:br>
            <a:endParaRPr lang="en-US" sz="1200" dirty="0"/>
          </a:p>
        </p:txBody>
      </p:sp>
    </p:spTree>
    <p:extLst>
      <p:ext uri="{BB962C8B-B14F-4D97-AF65-F5344CB8AC3E}">
        <p14:creationId xmlns:p14="http://schemas.microsoft.com/office/powerpoint/2010/main" val="2283130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CAS</a:t>
            </a:r>
            <a:endParaRPr lang="de-DE" dirty="0"/>
          </a:p>
        </p:txBody>
      </p:sp>
      <p:sp>
        <p:nvSpPr>
          <p:cNvPr id="3" name="Inhaltsplatzhalter 2"/>
          <p:cNvSpPr>
            <a:spLocks noGrp="1"/>
          </p:cNvSpPr>
          <p:nvPr>
            <p:ph idx="1"/>
          </p:nvPr>
        </p:nvSpPr>
        <p:spPr/>
        <p:txBody>
          <a:bodyPr/>
          <a:lstStyle/>
          <a:p>
            <a:endParaRPr lang="de-DE" dirty="0"/>
          </a:p>
        </p:txBody>
      </p:sp>
    </p:spTree>
    <p:extLst>
      <p:ext uri="{BB962C8B-B14F-4D97-AF65-F5344CB8AC3E}">
        <p14:creationId xmlns:p14="http://schemas.microsoft.com/office/powerpoint/2010/main" val="1563928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Detectors</a:t>
            </a:r>
            <a:endParaRPr lang="de-DE" dirty="0"/>
          </a:p>
        </p:txBody>
      </p:sp>
      <p:sp>
        <p:nvSpPr>
          <p:cNvPr id="4" name="Content Placeholder 3"/>
          <p:cNvSpPr>
            <a:spLocks noGrp="1"/>
          </p:cNvSpPr>
          <p:nvPr>
            <p:ph idx="1"/>
          </p:nvPr>
        </p:nvSpPr>
        <p:spPr/>
        <p:txBody>
          <a:bodyPr/>
          <a:lstStyle/>
          <a:p>
            <a:endParaRPr lang="en-US" dirty="0"/>
          </a:p>
        </p:txBody>
      </p:sp>
    </p:spTree>
    <p:extLst>
      <p:ext uri="{BB962C8B-B14F-4D97-AF65-F5344CB8AC3E}">
        <p14:creationId xmlns:p14="http://schemas.microsoft.com/office/powerpoint/2010/main" val="745008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Advanced</a:t>
            </a:r>
            <a:r>
              <a:rPr lang="de-DE" dirty="0" smtClean="0"/>
              <a:t> Electronics</a:t>
            </a:r>
            <a:endParaRPr lang="de-DE" dirty="0"/>
          </a:p>
        </p:txBody>
      </p:sp>
      <p:sp>
        <p:nvSpPr>
          <p:cNvPr id="3" name="Inhaltsplatzhalter 2"/>
          <p:cNvSpPr>
            <a:spLocks noGrp="1"/>
          </p:cNvSpPr>
          <p:nvPr>
            <p:ph idx="1"/>
          </p:nvPr>
        </p:nvSpPr>
        <p:spPr>
          <a:xfrm>
            <a:off x="404813" y="1104900"/>
            <a:ext cx="8482012" cy="5175250"/>
          </a:xfrm>
        </p:spPr>
        <p:txBody>
          <a:bodyPr/>
          <a:lstStyle/>
          <a:p>
            <a:pPr marL="0" indent="0">
              <a:buNone/>
            </a:pPr>
            <a:r>
              <a:rPr lang="en-US" sz="2000" u="sng" dirty="0"/>
              <a:t>SASE3</a:t>
            </a:r>
            <a:endParaRPr lang="en-US" sz="2000" dirty="0"/>
          </a:p>
          <a:p>
            <a:pPr lvl="0"/>
            <a:r>
              <a:rPr lang="en-US" sz="2000" dirty="0"/>
              <a:t>Update of Gas Attenuator in order to include and improve some interlocks</a:t>
            </a:r>
          </a:p>
          <a:p>
            <a:pPr lvl="0"/>
            <a:r>
              <a:rPr lang="en-US" sz="2000" dirty="0"/>
              <a:t>Update EPS loop to correct some initial state for signals that are sent to Gas Attenuator loop.</a:t>
            </a:r>
          </a:p>
          <a:p>
            <a:pPr marL="0" indent="0">
              <a:buNone/>
            </a:pPr>
            <a:r>
              <a:rPr lang="en-US" sz="2000" u="sng" dirty="0" smtClean="0"/>
              <a:t>SASE2</a:t>
            </a:r>
            <a:endParaRPr lang="en-US" sz="2000" dirty="0"/>
          </a:p>
          <a:p>
            <a:pPr lvl="0"/>
            <a:r>
              <a:rPr lang="en-US" sz="2000" dirty="0"/>
              <a:t>CRLs in XTD1 currently tested in the Tunnel. Some electrical issues have been discovered and they have being fixed during the tests. After finishing, the CRL will be included in SASE2 Motion loop 1</a:t>
            </a:r>
            <a:r>
              <a:rPr lang="en-US" sz="2000" dirty="0" smtClean="0"/>
              <a:t>.</a:t>
            </a:r>
          </a:p>
          <a:p>
            <a:pPr marL="0" indent="0">
              <a:buNone/>
            </a:pPr>
            <a:r>
              <a:rPr lang="en-US" sz="2000" u="sng" dirty="0"/>
              <a:t>SPB</a:t>
            </a:r>
            <a:endParaRPr lang="en-US" sz="2000" dirty="0"/>
          </a:p>
          <a:p>
            <a:pPr lvl="0"/>
            <a:r>
              <a:rPr lang="en-US" sz="2000" dirty="0"/>
              <a:t>Error of interlock triggered reported for two valves SPB_MKB_VAC/VALVE/VALVE_INLINE_4 and SPB_IRU_VAC/VALVE/VALVE_INLINE_1. After applying filters to the gauges involved in the interlocks, the problem seems to be solved. Anyway the gauges values are being recorded in Data logger in order to analyze them afterwards.</a:t>
            </a:r>
          </a:p>
          <a:p>
            <a:endParaRPr lang="en-US" dirty="0"/>
          </a:p>
        </p:txBody>
      </p:sp>
    </p:spTree>
    <p:extLst>
      <p:ext uri="{BB962C8B-B14F-4D97-AF65-F5344CB8AC3E}">
        <p14:creationId xmlns:p14="http://schemas.microsoft.com/office/powerpoint/2010/main" val="919782231"/>
      </p:ext>
    </p:extLst>
  </p:cSld>
  <p:clrMapOvr>
    <a:masterClrMapping/>
  </p:clrMapOvr>
</p:sld>
</file>

<file path=ppt/theme/theme1.xml><?xml version="1.0" encoding="utf-8"?>
<a:theme xmlns:a="http://schemas.openxmlformats.org/drawingml/2006/main" name="template-european-xfel-gmbh_presentation">
  <a:themeElements>
    <a:clrScheme name="XFEL">
      <a:dk1>
        <a:srgbClr val="261748"/>
      </a:dk1>
      <a:lt1>
        <a:srgbClr val="FFFFFF"/>
      </a:lt1>
      <a:dk2>
        <a:srgbClr val="000000"/>
      </a:dk2>
      <a:lt2>
        <a:srgbClr val="E0E0E0"/>
      </a:lt2>
      <a:accent1>
        <a:srgbClr val="261748"/>
      </a:accent1>
      <a:accent2>
        <a:srgbClr val="FD930A"/>
      </a:accent2>
      <a:accent3>
        <a:srgbClr val="000000"/>
      </a:accent3>
      <a:accent4>
        <a:srgbClr val="626262"/>
      </a:accent4>
      <a:accent5>
        <a:srgbClr val="ACABB1"/>
      </a:accent5>
      <a:accent6>
        <a:srgbClr val="E0E0E0"/>
      </a:accent6>
      <a:hlink>
        <a:srgbClr val="000000"/>
      </a:hlink>
      <a:folHlink>
        <a:srgbClr val="000000"/>
      </a:folHlink>
    </a:clrScheme>
    <a:fontScheme name="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chemeClr val="accent3"/>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
            <a:schemeClr val="accent2"/>
          </a:buClr>
          <a:buSzPct val="80000"/>
          <a:buFont typeface="Wingdings" pitchFamily="2" charset="2"/>
          <a:buChar char="n"/>
          <a:tabLst/>
          <a:defRPr kumimoji="0" sz="2000" b="0" i="0" u="none" strike="noStrike" cap="none" normalizeH="0" baseline="0" smtClean="0">
            <a:ln>
              <a:noFill/>
            </a:ln>
            <a:solidFill>
              <a:schemeClr val="accent3"/>
            </a:solidFill>
            <a:effectLst/>
            <a:latin typeface="Arial" charset="0"/>
            <a:ea typeface="ＭＳ Ｐゴシック" pitchFamily="112" charset="-128"/>
          </a:defRPr>
        </a:defPPr>
      </a:lstStyle>
    </a:spDef>
    <a:lnDef>
      <a:spPr bwMode="auto">
        <a:noFill/>
        <a:ln w="12700" cap="flat" cmpd="sng" algn="ctr">
          <a:solidFill>
            <a:schemeClr val="folHlink"/>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a:spPr>
      <a:bodyPr/>
      <a:lstStyle/>
    </a:lnDef>
    <a:txDef>
      <a:spPr>
        <a:noFill/>
      </a:spPr>
      <a:bodyPr wrap="none" rtlCol="0">
        <a:spAutoFit/>
      </a:bodyPr>
      <a:lstStyle>
        <a:defPPr marL="268288" indent="-268288">
          <a:spcBef>
            <a:spcPts val="600"/>
          </a:spcBef>
          <a:buClr>
            <a:schemeClr val="accent2"/>
          </a:buClr>
          <a:buSzPct val="80000"/>
          <a:defRPr sz="2000" smtClean="0">
            <a:solidFill>
              <a:schemeClr val="accent3"/>
            </a:solidFill>
          </a:defRPr>
        </a:defPPr>
      </a:lstStyle>
    </a:txDef>
  </a:objectDefaults>
  <a:extraClrSchemeLst>
    <a:extraClrScheme>
      <a:clrScheme name="DESY European XFEL 1">
        <a:dk1>
          <a:srgbClr val="261748"/>
        </a:dk1>
        <a:lt1>
          <a:srgbClr val="FFFFFF"/>
        </a:lt1>
        <a:dk2>
          <a:srgbClr val="000000"/>
        </a:dk2>
        <a:lt2>
          <a:srgbClr val="E0E0E0"/>
        </a:lt2>
        <a:accent1>
          <a:srgbClr val="261748"/>
        </a:accent1>
        <a:accent2>
          <a:srgbClr val="FD930A"/>
        </a:accent2>
        <a:accent3>
          <a:srgbClr val="FFFFFF"/>
        </a:accent3>
        <a:accent4>
          <a:srgbClr val="1F123C"/>
        </a:accent4>
        <a:accent5>
          <a:srgbClr val="ACABB1"/>
        </a:accent5>
        <a:accent6>
          <a:srgbClr val="E58508"/>
        </a:accent6>
        <a:hlink>
          <a:srgbClr val="261748"/>
        </a:hlink>
        <a:folHlink>
          <a:srgbClr val="FD930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261748"/>
      </a:dk1>
      <a:lt1>
        <a:srgbClr val="FFFFFF"/>
      </a:lt1>
      <a:dk2>
        <a:srgbClr val="000000"/>
      </a:dk2>
      <a:lt2>
        <a:srgbClr val="E0E0E0"/>
      </a:lt2>
      <a:accent1>
        <a:srgbClr val="261748"/>
      </a:accent1>
      <a:accent2>
        <a:srgbClr val="FD930A"/>
      </a:accent2>
      <a:accent3>
        <a:srgbClr val="FFFFFF"/>
      </a:accent3>
      <a:accent4>
        <a:srgbClr val="1F123C"/>
      </a:accent4>
      <a:accent5>
        <a:srgbClr val="ACABB1"/>
      </a:accent5>
      <a:accent6>
        <a:srgbClr val="E58508"/>
      </a:accent6>
      <a:hlink>
        <a:srgbClr val="261748"/>
      </a:hlink>
      <a:folHlink>
        <a:srgbClr val="FD930A"/>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template-european-xfel-gmbh_presentation_test03</Template>
  <TotalTime>0</TotalTime>
  <Words>253</Words>
  <Application>Microsoft Office PowerPoint</Application>
  <PresentationFormat>On-screen Show (4:3)</PresentationFormat>
  <Paragraphs>41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template-european-xfel-gmbh_presentation</vt:lpstr>
      <vt:lpstr>Photon Run Coordinator</vt:lpstr>
      <vt:lpstr>SPB/SFX</vt:lpstr>
      <vt:lpstr>FXE</vt:lpstr>
      <vt:lpstr>Laser</vt:lpstr>
      <vt:lpstr>Vacuum</vt:lpstr>
      <vt:lpstr>Photon Diagnostics</vt:lpstr>
      <vt:lpstr>CAS</vt:lpstr>
      <vt:lpstr>Detectors</vt:lpstr>
      <vt:lpstr>Advanced Electronics</vt:lpstr>
      <vt:lpstr>ITDM</vt:lpstr>
    </vt:vector>
  </TitlesOfParts>
  <Company>DESY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Poppe, Frank</dc:creator>
  <cp:lastModifiedBy>Adriano Violante</cp:lastModifiedBy>
  <cp:revision>461</cp:revision>
  <cp:lastPrinted>2008-09-01T15:04:16Z</cp:lastPrinted>
  <dcterms:created xsi:type="dcterms:W3CDTF">2012-08-22T09:26:39Z</dcterms:created>
  <dcterms:modified xsi:type="dcterms:W3CDTF">2018-06-01T06:14:52Z</dcterms:modified>
</cp:coreProperties>
</file>