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64" r:id="rId2"/>
    <p:sldId id="265" r:id="rId3"/>
    <p:sldId id="266" r:id="rId4"/>
    <p:sldId id="267" r:id="rId5"/>
    <p:sldId id="268" r:id="rId6"/>
    <p:sldId id="269" r:id="rId7"/>
    <p:sldId id="258" r:id="rId8"/>
    <p:sldId id="259" r:id="rId9"/>
    <p:sldId id="260" r:id="rId10"/>
    <p:sldId id="261" r:id="rId11"/>
    <p:sldId id="262" r:id="rId12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20000"/>
      </a:spcBef>
      <a:spcAft>
        <a:spcPct val="0"/>
      </a:spcAft>
      <a:buClr>
        <a:srgbClr val="F8B323"/>
      </a:buClr>
      <a:buFont typeface="Wingdings" pitchFamily="2" charset="2"/>
      <a:buChar char="n"/>
      <a:defRPr sz="9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rgbClr val="F8B323"/>
      </a:buClr>
      <a:buFont typeface="Wingdings" pitchFamily="2" charset="2"/>
      <a:buChar char="n"/>
      <a:defRPr sz="9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rgbClr val="F8B323"/>
      </a:buClr>
      <a:buFont typeface="Wingdings" pitchFamily="2" charset="2"/>
      <a:buChar char="n"/>
      <a:defRPr sz="9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rgbClr val="F8B323"/>
      </a:buClr>
      <a:buFont typeface="Wingdings" pitchFamily="2" charset="2"/>
      <a:buChar char="n"/>
      <a:defRPr sz="9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rgbClr val="F8B323"/>
      </a:buClr>
      <a:buFont typeface="Wingdings" pitchFamily="2" charset="2"/>
      <a:buChar char="n"/>
      <a:defRPr sz="9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5pPr>
    <a:lvl6pPr marL="2286000" algn="l" defTabSz="914400" rtl="0" eaLnBrk="1" latinLnBrk="0" hangingPunct="1">
      <a:defRPr sz="9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6pPr>
    <a:lvl7pPr marL="2743200" algn="l" defTabSz="914400" rtl="0" eaLnBrk="1" latinLnBrk="0" hangingPunct="1">
      <a:defRPr sz="9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7pPr>
    <a:lvl8pPr marL="3200400" algn="l" defTabSz="914400" rtl="0" eaLnBrk="1" latinLnBrk="0" hangingPunct="1">
      <a:defRPr sz="9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8pPr>
    <a:lvl9pPr marL="3657600" algn="l" defTabSz="914400" rtl="0" eaLnBrk="1" latinLnBrk="0" hangingPunct="1">
      <a:defRPr sz="9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E0E0E0"/>
    <a:srgbClr val="FD930A"/>
    <a:srgbClr val="261748"/>
    <a:srgbClr val="251555"/>
    <a:srgbClr val="626262"/>
    <a:srgbClr val="100F2E"/>
    <a:srgbClr val="2314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259" autoAdjust="0"/>
    <p:restoredTop sz="83939" autoAdjust="0"/>
  </p:normalViewPr>
  <p:slideViewPr>
    <p:cSldViewPr snapToGrid="0" showGuides="1">
      <p:cViewPr>
        <p:scale>
          <a:sx n="100" d="100"/>
          <a:sy n="100" d="100"/>
        </p:scale>
        <p:origin x="-1944" y="-942"/>
      </p:cViewPr>
      <p:guideLst>
        <p:guide orient="horz" pos="3956"/>
        <p:guide orient="horz" pos="900"/>
        <p:guide orient="horz" pos="2446"/>
        <p:guide orient="horz" pos="4038"/>
        <p:guide pos="5277"/>
        <p:guide pos="1750"/>
        <p:guide pos="4023"/>
        <p:guide pos="5685"/>
        <p:guide pos="255"/>
        <p:guide pos="5318"/>
        <p:guide pos="7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howGuides="1">
      <p:cViewPr>
        <p:scale>
          <a:sx n="100" d="100"/>
          <a:sy n="100" d="100"/>
        </p:scale>
        <p:origin x="-3468" y="-72"/>
      </p:cViewPr>
      <p:guideLst>
        <p:guide orient="horz" pos="2880"/>
        <p:guide pos="215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782031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endParaRPr lang="de-DE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endParaRPr lang="de-DE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endParaRPr lang="de-DE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fld id="{70F96095-A911-4B8A-9974-6A40BAAD5501}" type="slidenum">
              <a:rPr lang="de-DE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219311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2" name="Rectangle 82"/>
          <p:cNvSpPr>
            <a:spLocks noChangeArrowheads="1"/>
          </p:cNvSpPr>
          <p:nvPr userDrawn="1"/>
        </p:nvSpPr>
        <p:spPr bwMode="auto">
          <a:xfrm>
            <a:off x="8442325" y="114300"/>
            <a:ext cx="576264" cy="907200"/>
          </a:xfrm>
          <a:prstGeom prst="rect">
            <a:avLst/>
          </a:prstGeom>
          <a:solidFill>
            <a:schemeClr val="tx1"/>
          </a:solidFill>
          <a:ln w="9525">
            <a:solidFill>
              <a:srgbClr val="261748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 noProof="0"/>
          </a:p>
        </p:txBody>
      </p:sp>
      <p:sp>
        <p:nvSpPr>
          <p:cNvPr id="10313" name="Line 73"/>
          <p:cNvSpPr>
            <a:spLocks noChangeShapeType="1"/>
          </p:cNvSpPr>
          <p:nvPr userDrawn="1"/>
        </p:nvSpPr>
        <p:spPr bwMode="auto">
          <a:xfrm>
            <a:off x="115888" y="6477000"/>
            <a:ext cx="8904287" cy="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noProof="0"/>
          </a:p>
        </p:txBody>
      </p:sp>
      <p:pic>
        <p:nvPicPr>
          <p:cNvPr id="10323" name="Picture 83" descr="logo-XFEL_rgb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475" y="114300"/>
            <a:ext cx="911225" cy="911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24" name="Rectangle 8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04607" y="3411538"/>
            <a:ext cx="8325262" cy="2868612"/>
          </a:xfrm>
          <a:extLst>
            <a:ext uri="{91240B29-F687-4F45-9708-019B960494DF}">
              <a14:hiddenLine xmlns:a14="http://schemas.microsoft.com/office/drawing/2010/main" w="28575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0" indent="0" algn="ctr">
              <a:buFont typeface="Wingdings" pitchFamily="2" charset="2"/>
              <a:buNone/>
              <a:defRPr sz="3200">
                <a:solidFill>
                  <a:schemeClr val="tx1"/>
                </a:solidFill>
              </a:defRPr>
            </a:lvl1pPr>
          </a:lstStyle>
          <a:p>
            <a:pPr lvl="0"/>
            <a:endParaRPr lang="en-GB" noProof="0" dirty="0" smtClean="0"/>
          </a:p>
        </p:txBody>
      </p:sp>
      <p:sp>
        <p:nvSpPr>
          <p:cNvPr id="10325" name="Line 85"/>
          <p:cNvSpPr>
            <a:spLocks noChangeShapeType="1"/>
          </p:cNvSpPr>
          <p:nvPr userDrawn="1"/>
        </p:nvSpPr>
        <p:spPr bwMode="auto">
          <a:xfrm>
            <a:off x="115888" y="6477000"/>
            <a:ext cx="89042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noProof="0"/>
          </a:p>
        </p:txBody>
      </p:sp>
      <p:sp>
        <p:nvSpPr>
          <p:cNvPr id="10326" name="Rectangle 86"/>
          <p:cNvSpPr>
            <a:spLocks noGrp="1" noChangeArrowheads="1"/>
          </p:cNvSpPr>
          <p:nvPr>
            <p:ph type="ctrTitle" sz="quarter"/>
          </p:nvPr>
        </p:nvSpPr>
        <p:spPr>
          <a:xfrm>
            <a:off x="404813" y="1314450"/>
            <a:ext cx="8331200" cy="1844675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 algn="ctr">
              <a:defRPr sz="5500" b="0">
                <a:solidFill>
                  <a:schemeClr val="tx1"/>
                </a:solidFill>
              </a:defRPr>
            </a:lvl1pPr>
          </a:lstStyle>
          <a:p>
            <a:pPr lvl="0"/>
            <a:endParaRPr lang="en-GB" noProof="0" dirty="0" smtClean="0"/>
          </a:p>
        </p:txBody>
      </p:sp>
      <p:pic>
        <p:nvPicPr>
          <p:cNvPr id="10327" name="Picture 87" descr="Undulator_final_nurh#50DE97_links4-1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5375" y="114300"/>
            <a:ext cx="7281863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9032538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123911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o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27326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34" descr="Undulator_final_nurh#50DE97_rechts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2325" y="114300"/>
            <a:ext cx="582613" cy="917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46" name="Rectangle 122"/>
          <p:cNvSpPr>
            <a:spLocks noChangeArrowheads="1"/>
          </p:cNvSpPr>
          <p:nvPr/>
        </p:nvSpPr>
        <p:spPr bwMode="auto">
          <a:xfrm>
            <a:off x="1093788" y="114300"/>
            <a:ext cx="7283450" cy="91598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none" anchor="ctr"/>
          <a:lstStyle/>
          <a:p>
            <a:pPr algn="ctr" eaLnBrk="0" hangingPunct="0">
              <a:spcBef>
                <a:spcPct val="0"/>
              </a:spcBef>
              <a:buClrTx/>
              <a:buFontTx/>
              <a:buNone/>
            </a:pPr>
            <a:endParaRPr lang="en-GB" sz="2400" noProof="0"/>
          </a:p>
        </p:txBody>
      </p:sp>
      <p:sp>
        <p:nvSpPr>
          <p:cNvPr id="1154" name="Rectangle 130"/>
          <p:cNvSpPr>
            <a:spLocks noGrp="1" noChangeArrowheads="1"/>
          </p:cNvSpPr>
          <p:nvPr>
            <p:ph type="title"/>
          </p:nvPr>
        </p:nvSpPr>
        <p:spPr bwMode="auto">
          <a:xfrm>
            <a:off x="1093788" y="307975"/>
            <a:ext cx="7283450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2000" tIns="45720" rIns="9144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Slide title: Don’t edit here!</a:t>
            </a:r>
          </a:p>
        </p:txBody>
      </p:sp>
      <p:sp>
        <p:nvSpPr>
          <p:cNvPr id="1144" name="Line 120"/>
          <p:cNvSpPr>
            <a:spLocks noChangeShapeType="1"/>
          </p:cNvSpPr>
          <p:nvPr/>
        </p:nvSpPr>
        <p:spPr bwMode="auto">
          <a:xfrm>
            <a:off x="115888" y="6477000"/>
            <a:ext cx="89042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noProof="0"/>
          </a:p>
        </p:txBody>
      </p:sp>
      <p:sp>
        <p:nvSpPr>
          <p:cNvPr id="1147" name="Text Box 123"/>
          <p:cNvSpPr txBox="1">
            <a:spLocks noChangeArrowheads="1"/>
          </p:cNvSpPr>
          <p:nvPr/>
        </p:nvSpPr>
        <p:spPr bwMode="auto">
          <a:xfrm>
            <a:off x="1093788" y="114300"/>
            <a:ext cx="6629400" cy="19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251555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79200" tIns="0" rIns="46800" bIns="0" anchor="b"/>
          <a:lstStyle/>
          <a:p>
            <a:pPr eaLnBrk="0" hangingPunct="0">
              <a:lnSpc>
                <a:spcPct val="110000"/>
              </a:lnSpc>
              <a:spcBef>
                <a:spcPct val="50000"/>
              </a:spcBef>
              <a:buClrTx/>
              <a:buFontTx/>
              <a:buNone/>
            </a:pPr>
            <a:r>
              <a:rPr lang="en-US" sz="1000" noProof="0" dirty="0" smtClean="0">
                <a:solidFill>
                  <a:schemeClr val="bg1"/>
                </a:solidFill>
              </a:rPr>
              <a:t>Readiness meeting</a:t>
            </a:r>
            <a:endParaRPr lang="en-GB" sz="1000" noProof="0" dirty="0">
              <a:solidFill>
                <a:schemeClr val="bg1"/>
              </a:solidFill>
            </a:endParaRPr>
          </a:p>
        </p:txBody>
      </p:sp>
      <p:pic>
        <p:nvPicPr>
          <p:cNvPr id="1151" name="Picture 127" descr="logo-XFEL_rgb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475" y="114300"/>
            <a:ext cx="911225" cy="911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56" name="Rectangle 132"/>
          <p:cNvSpPr>
            <a:spLocks noGrp="1" noChangeAspect="1" noChangeArrowheads="1"/>
          </p:cNvSpPr>
          <p:nvPr>
            <p:ph type="body" idx="1"/>
          </p:nvPr>
        </p:nvSpPr>
        <p:spPr bwMode="auto">
          <a:xfrm>
            <a:off x="404813" y="1347788"/>
            <a:ext cx="7972425" cy="4932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text format – don’t edit!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17" name="Rechteck 16"/>
          <p:cNvSpPr/>
          <p:nvPr/>
        </p:nvSpPr>
        <p:spPr bwMode="auto">
          <a:xfrm>
            <a:off x="8448938" y="784800"/>
            <a:ext cx="576000" cy="247075"/>
          </a:xfrm>
          <a:prstGeom prst="rect">
            <a:avLst/>
          </a:prstGeom>
          <a:noFill/>
          <a:ln>
            <a:noFill/>
          </a:ln>
        </p:spPr>
        <p:txBody>
          <a:bodyPr vert="horz" wrap="square" lIns="54000" tIns="45720" rIns="54000" bIns="18000" numCol="1" anchor="b" anchorCtr="0" compatLnSpc="1">
            <a:prstTxWarp prst="textNoShape">
              <a:avLst/>
            </a:prstTxWarp>
          </a:bodyPr>
          <a:lstStyle/>
          <a:p>
            <a:pPr lvl="0" algn="ctr" eaLnBrk="0" hangingPunct="0">
              <a:spcBef>
                <a:spcPct val="0"/>
              </a:spcBef>
              <a:buClrTx/>
              <a:buFontTx/>
              <a:buNone/>
            </a:pPr>
            <a:fld id="{7BD41925-BADA-44CD-9D29-92AC82CF061D}" type="slidenum">
              <a:rPr lang="en-GB" sz="1000" b="1" noProof="0" smtClean="0">
                <a:solidFill>
                  <a:schemeClr val="bg1"/>
                </a:solidFill>
                <a:ea typeface="Geneva" pitchFamily="1" charset="-128"/>
              </a:rPr>
              <a:t>‹#›</a:t>
            </a:fld>
            <a:endParaRPr lang="en-GB" sz="1000" b="1" noProof="0" smtClean="0">
              <a:solidFill>
                <a:schemeClr val="bg1"/>
              </a:solidFill>
              <a:ea typeface="Geneva" pitchFamily="1" charset="-128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117475" y="6477000"/>
            <a:ext cx="8902700" cy="29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eaLnBrk="0" hangingPunct="0">
              <a:lnSpc>
                <a:spcPct val="110000"/>
              </a:lnSpc>
              <a:spcBef>
                <a:spcPct val="0"/>
              </a:spcBef>
              <a:buClrTx/>
              <a:buFontTx/>
              <a:buNone/>
              <a:defRPr sz="800">
                <a:solidFill>
                  <a:srgbClr val="000000"/>
                </a:solidFill>
              </a:defRPr>
            </a:lvl1pPr>
          </a:lstStyle>
          <a:p>
            <a:pPr lvl="0"/>
            <a:endParaRPr lang="en-GB" noProof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4" r:id="rId3"/>
    <p:sldLayoutId id="2147483655" r:id="rId4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pitchFamily="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pitchFamily="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pitchFamily="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pitchFamily="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pitchFamily="112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pitchFamily="112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pitchFamily="112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pitchFamily="112" charset="-128"/>
        </a:defRPr>
      </a:lvl9pPr>
    </p:titleStyle>
    <p:bodyStyle>
      <a:lvl1pPr marL="298450" indent="-298450" algn="l" rtl="0" eaLnBrk="1" fontAlgn="base" hangingPunct="1">
        <a:spcBef>
          <a:spcPts val="6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n"/>
        <a:defRPr sz="2400">
          <a:solidFill>
            <a:schemeClr val="tx2"/>
          </a:solidFill>
          <a:latin typeface="+mn-lt"/>
          <a:ea typeface="+mn-ea"/>
          <a:cs typeface="+mn-cs"/>
        </a:defRPr>
      </a:lvl1pPr>
      <a:lvl2pPr marL="558800" indent="-258763" algn="l" rtl="0" eaLnBrk="1" fontAlgn="base" hangingPunct="1">
        <a:spcBef>
          <a:spcPts val="6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400">
          <a:solidFill>
            <a:schemeClr val="tx2"/>
          </a:solidFill>
          <a:latin typeface="+mn-lt"/>
          <a:ea typeface="+mn-ea"/>
        </a:defRPr>
      </a:lvl2pPr>
      <a:lvl3pPr marL="817563" indent="-257175" algn="l" rtl="0" eaLnBrk="1" fontAlgn="base" hangingPunct="1">
        <a:spcBef>
          <a:spcPts val="6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"/>
        <a:defRPr sz="2400">
          <a:solidFill>
            <a:schemeClr val="tx2"/>
          </a:solidFill>
          <a:latin typeface="+mn-lt"/>
          <a:ea typeface="+mn-ea"/>
        </a:defRPr>
      </a:lvl3pPr>
      <a:lvl4pPr marL="1077913" indent="-258763" algn="l" rtl="0" eaLnBrk="1" fontAlgn="base" hangingPunct="1">
        <a:spcBef>
          <a:spcPts val="6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rgbClr val="100F2E"/>
          </a:solidFill>
          <a:latin typeface="+mn-lt"/>
          <a:ea typeface="+mn-ea"/>
        </a:defRPr>
      </a:lvl4pPr>
      <a:lvl5pPr marL="1312863" indent="-223838" algn="l" rtl="0" eaLnBrk="1" fontAlgn="base" hangingPunct="1">
        <a:spcBef>
          <a:spcPts val="600"/>
        </a:spcBef>
        <a:spcAft>
          <a:spcPct val="0"/>
        </a:spcAft>
        <a:buClr>
          <a:schemeClr val="accent2"/>
        </a:buClr>
        <a:buChar char="»"/>
        <a:defRPr sz="2400">
          <a:solidFill>
            <a:srgbClr val="100F2E"/>
          </a:solidFill>
          <a:latin typeface="+mn-lt"/>
          <a:ea typeface="+mn-ea"/>
        </a:defRPr>
      </a:lvl5pPr>
      <a:lvl6pPr marL="1770063" indent="-223838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»"/>
        <a:defRPr sz="2400">
          <a:solidFill>
            <a:srgbClr val="100F2E"/>
          </a:solidFill>
          <a:latin typeface="+mn-lt"/>
          <a:ea typeface="+mn-ea"/>
        </a:defRPr>
      </a:lvl6pPr>
      <a:lvl7pPr marL="2227263" indent="-223838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»"/>
        <a:defRPr sz="2400">
          <a:solidFill>
            <a:srgbClr val="100F2E"/>
          </a:solidFill>
          <a:latin typeface="+mn-lt"/>
          <a:ea typeface="+mn-ea"/>
        </a:defRPr>
      </a:lvl7pPr>
      <a:lvl8pPr marL="2684463" indent="-223838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»"/>
        <a:defRPr sz="2400">
          <a:solidFill>
            <a:srgbClr val="100F2E"/>
          </a:solidFill>
          <a:latin typeface="+mn-lt"/>
          <a:ea typeface="+mn-ea"/>
        </a:defRPr>
      </a:lvl8pPr>
      <a:lvl9pPr marL="3141663" indent="-223838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»"/>
        <a:defRPr sz="2400">
          <a:solidFill>
            <a:srgbClr val="100F2E"/>
          </a:solidFill>
          <a:latin typeface="+mn-lt"/>
          <a:ea typeface="+mn-ea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SCS</a:t>
            </a:r>
            <a:endParaRPr lang="de-DE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Laser </a:t>
            </a:r>
            <a:r>
              <a:rPr lang="en-US" dirty="0"/>
              <a:t>in-coupling (LIN) installed at the beamline</a:t>
            </a:r>
          </a:p>
          <a:p>
            <a:r>
              <a:rPr lang="en-US" dirty="0" smtClean="0"/>
              <a:t>TIM</a:t>
            </a:r>
            <a:r>
              <a:rPr lang="en-US" dirty="0"/>
              <a:t>: vacuum tests in progress</a:t>
            </a:r>
          </a:p>
          <a:p>
            <a:r>
              <a:rPr lang="en-US" dirty="0" smtClean="0"/>
              <a:t>Surveying </a:t>
            </a:r>
            <a:r>
              <a:rPr lang="en-US" dirty="0"/>
              <a:t>and alignment of XGM and LIN (Thursday morning</a:t>
            </a:r>
            <a:r>
              <a:rPr lang="en-US" dirty="0" smtClean="0"/>
              <a:t>)</a:t>
            </a:r>
            <a:r>
              <a:rPr lang="en-US" dirty="0"/>
              <a:t> </a:t>
            </a:r>
          </a:p>
          <a:p>
            <a:r>
              <a:rPr lang="en-US" dirty="0" smtClean="0"/>
              <a:t>KB </a:t>
            </a:r>
            <a:r>
              <a:rPr lang="en-US" dirty="0"/>
              <a:t>x-ray optics installation in mirror benders at the diamond light source by FMB this week followed by metrology of the bent mirrors in June (~3wks)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02696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Detectors</a:t>
            </a:r>
            <a:endParaRPr lang="de-D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5521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CAS</a:t>
            </a:r>
            <a:endParaRPr lang="de-DE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0061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SQS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04813" y="1117600"/>
            <a:ext cx="7972425" cy="5276850"/>
          </a:xfrm>
        </p:spPr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0125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SASE2 XTD6 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901900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Laser</a:t>
            </a:r>
            <a:endParaRPr lang="de-D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33350" y="1171576"/>
            <a:ext cx="8820150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000" dirty="0"/>
              <a:t>SASE 3:</a:t>
            </a:r>
          </a:p>
          <a:p>
            <a:r>
              <a:rPr lang="en-US" sz="2000" dirty="0" smtClean="0"/>
              <a:t>remaining </a:t>
            </a:r>
            <a:r>
              <a:rPr lang="en-US" sz="2000" dirty="0"/>
              <a:t>works for complete hutch readiness are ongoing. Finalization and commissioning till end of June seems feasible</a:t>
            </a:r>
            <a:r>
              <a:rPr lang="en-US" sz="2000" dirty="0" smtClean="0"/>
              <a:t>.</a:t>
            </a:r>
          </a:p>
          <a:p>
            <a:endParaRPr lang="en-US" sz="2000" dirty="0"/>
          </a:p>
          <a:p>
            <a:r>
              <a:rPr lang="en-US" sz="2000" dirty="0" smtClean="0"/>
              <a:t>We </a:t>
            </a:r>
            <a:r>
              <a:rPr lang="en-US" sz="2000" dirty="0"/>
              <a:t>will start with under table control cable installations in first week of June.</a:t>
            </a:r>
          </a:p>
          <a:p>
            <a:pPr>
              <a:buNone/>
            </a:pPr>
            <a:r>
              <a:rPr lang="en-US" sz="2000" dirty="0"/>
              <a:t>  </a:t>
            </a:r>
          </a:p>
          <a:p>
            <a:pPr>
              <a:buNone/>
            </a:pPr>
            <a:r>
              <a:rPr lang="en-US" sz="2000" dirty="0"/>
              <a:t>SASE 2:</a:t>
            </a:r>
          </a:p>
          <a:p>
            <a:pPr marL="342900" indent="-342900"/>
            <a:r>
              <a:rPr lang="en-US" sz="2000" dirty="0"/>
              <a:t> </a:t>
            </a:r>
            <a:r>
              <a:rPr lang="en-US" sz="2000" dirty="0" smtClean="0"/>
              <a:t>remaining </a:t>
            </a:r>
            <a:r>
              <a:rPr lang="en-US" sz="2000" dirty="0"/>
              <a:t>works for complete hutch readiness are ongoing. Currently no info on finalization.</a:t>
            </a:r>
          </a:p>
          <a:p>
            <a:r>
              <a:rPr lang="en-US" sz="2000" dirty="0" smtClean="0"/>
              <a:t>We </a:t>
            </a:r>
            <a:r>
              <a:rPr lang="en-US" sz="2000" dirty="0"/>
              <a:t>will start with under table control cable installations in second week of June.</a:t>
            </a:r>
          </a:p>
        </p:txBody>
      </p:sp>
    </p:spTree>
    <p:extLst>
      <p:ext uri="{BB962C8B-B14F-4D97-AF65-F5344CB8AC3E}">
        <p14:creationId xmlns:p14="http://schemas.microsoft.com/office/powerpoint/2010/main" val="16884148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Vacuum</a:t>
            </a:r>
            <a:endParaRPr lang="de-DE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crates </a:t>
            </a:r>
            <a:r>
              <a:rPr lang="en-US" dirty="0"/>
              <a:t>n the racks were connected to power</a:t>
            </a:r>
          </a:p>
          <a:p>
            <a:r>
              <a:rPr lang="en-US" dirty="0" smtClean="0"/>
              <a:t>M1 </a:t>
            </a:r>
            <a:r>
              <a:rPr lang="en-US" dirty="0"/>
              <a:t>installation slightly delayed due to mechanical problems</a:t>
            </a:r>
          </a:p>
          <a:p>
            <a:r>
              <a:rPr lang="en-US" dirty="0" smtClean="0"/>
              <a:t>HED </a:t>
            </a:r>
            <a:r>
              <a:rPr lang="en-US" dirty="0"/>
              <a:t>XGM was connected to DPS</a:t>
            </a:r>
          </a:p>
          <a:p>
            <a:r>
              <a:rPr lang="en-US" dirty="0" smtClean="0"/>
              <a:t>HED </a:t>
            </a:r>
            <a:r>
              <a:rPr lang="en-US" dirty="0"/>
              <a:t>SDU leak test done successfully, RGA ongoing, it will be vented afterwards for accessories installation</a:t>
            </a:r>
          </a:p>
          <a:p>
            <a:r>
              <a:rPr lang="en-US" dirty="0" smtClean="0"/>
              <a:t>MID </a:t>
            </a:r>
            <a:r>
              <a:rPr lang="en-US" dirty="0"/>
              <a:t>imagers not ready for installation</a:t>
            </a:r>
          </a:p>
          <a:p>
            <a:r>
              <a:rPr lang="en-US" dirty="0" err="1" smtClean="0"/>
              <a:t>pumpdown</a:t>
            </a:r>
            <a:r>
              <a:rPr lang="en-US" dirty="0" smtClean="0"/>
              <a:t> </a:t>
            </a:r>
            <a:r>
              <a:rPr lang="en-US" dirty="0"/>
              <a:t>and leak test on several vacuum sections ongoing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43425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Optics</a:t>
            </a:r>
            <a:endParaRPr lang="de-DE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2251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de-DE" dirty="0" smtClean="0"/>
              <a:t>Photon </a:t>
            </a:r>
            <a:r>
              <a:rPr lang="de-DE" dirty="0" err="1" smtClean="0"/>
              <a:t>Diagnostics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5600" y="1098550"/>
            <a:ext cx="8604249" cy="53848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de-DE" sz="900" dirty="0"/>
          </a:p>
          <a:p>
            <a:pPr marL="0" indent="0">
              <a:buNone/>
            </a:pPr>
            <a:endParaRPr lang="de-DE" sz="1200" dirty="0"/>
          </a:p>
        </p:txBody>
      </p:sp>
    </p:spTree>
    <p:extLst>
      <p:ext uri="{BB962C8B-B14F-4D97-AF65-F5344CB8AC3E}">
        <p14:creationId xmlns:p14="http://schemas.microsoft.com/office/powerpoint/2010/main" val="39538704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Advanced</a:t>
            </a:r>
            <a:r>
              <a:rPr lang="de-DE" dirty="0" smtClean="0"/>
              <a:t> Electronics</a:t>
            </a:r>
            <a:endParaRPr lang="de-DE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14301" y="1076325"/>
            <a:ext cx="8867774" cy="5213350"/>
          </a:xfrm>
        </p:spPr>
        <p:txBody>
          <a:bodyPr/>
          <a:lstStyle/>
          <a:p>
            <a:pPr marL="0" indent="0">
              <a:buNone/>
            </a:pPr>
            <a:r>
              <a:rPr lang="es-ES" sz="2000" u="sng" dirty="0" smtClean="0"/>
              <a:t>SCS</a:t>
            </a:r>
            <a:endParaRPr lang="en-US" sz="2000" dirty="0"/>
          </a:p>
          <a:p>
            <a:r>
              <a:rPr lang="en-US" sz="2000" dirty="0"/>
              <a:t>Loops 1 and 2 running and currently being tested. Some problems appeared with hardware (fuses, cabling,…), we are working on solve them</a:t>
            </a:r>
          </a:p>
          <a:p>
            <a:pPr lvl="0"/>
            <a:r>
              <a:rPr lang="en-US" sz="2000" dirty="0"/>
              <a:t>Loop 3 is being prepared but we have had some issues generating it, so would be done latest by tomorrow.</a:t>
            </a:r>
          </a:p>
          <a:p>
            <a:pPr marL="0" indent="0">
              <a:buNone/>
            </a:pPr>
            <a:r>
              <a:rPr lang="en-US" sz="2000" u="sng" dirty="0"/>
              <a:t>SQS</a:t>
            </a:r>
            <a:endParaRPr lang="en-US" sz="2000" dirty="0"/>
          </a:p>
          <a:p>
            <a:pPr lvl="0"/>
            <a:r>
              <a:rPr lang="en-US" sz="2000" dirty="0"/>
              <a:t>Loop 1 is running</a:t>
            </a:r>
          </a:p>
          <a:p>
            <a:pPr lvl="0"/>
            <a:r>
              <a:rPr lang="en-US" sz="2000" dirty="0"/>
              <a:t>Loop 2 and 3 have all the hardware done. Waiting for generation of the project and testing of Elmo controllers</a:t>
            </a:r>
          </a:p>
          <a:p>
            <a:pPr lvl="0"/>
            <a:r>
              <a:rPr lang="en-US" sz="2000" dirty="0"/>
              <a:t>NKB works agreed for tomorrow 31.05 to test these motors and configure the Elmo </a:t>
            </a:r>
            <a:r>
              <a:rPr lang="en-US" sz="2000" dirty="0" smtClean="0"/>
              <a:t>controllers</a:t>
            </a:r>
          </a:p>
          <a:p>
            <a:pPr marL="0" indent="0">
              <a:buNone/>
            </a:pPr>
            <a:endParaRPr lang="en-US" sz="2000" u="sng" dirty="0" smtClean="0"/>
          </a:p>
          <a:p>
            <a:pPr marL="0" indent="0">
              <a:buNone/>
            </a:pPr>
            <a:r>
              <a:rPr lang="en-US" sz="2000" u="sng" dirty="0" smtClean="0"/>
              <a:t>SASE2</a:t>
            </a:r>
            <a:endParaRPr lang="en-US" sz="2000" dirty="0"/>
          </a:p>
          <a:p>
            <a:pPr lvl="0"/>
            <a:r>
              <a:rPr lang="en-US" sz="2000" dirty="0"/>
              <a:t>Vacuum and EPS loop currently gathering documentation in order to start to integrate them end of this week or beginning following week.</a:t>
            </a:r>
          </a:p>
          <a:p>
            <a:pPr lvl="0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4400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ITDM</a:t>
            </a:r>
            <a:endParaRPr lang="de-D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6320088"/>
      </p:ext>
    </p:extLst>
  </p:cSld>
  <p:clrMapOvr>
    <a:masterClrMapping/>
  </p:clrMapOvr>
</p:sld>
</file>

<file path=ppt/theme/theme1.xml><?xml version="1.0" encoding="utf-8"?>
<a:theme xmlns:a="http://schemas.openxmlformats.org/drawingml/2006/main" name="template-european-xfel-gmbh_presentation">
  <a:themeElements>
    <a:clrScheme name="XFEL">
      <a:dk1>
        <a:srgbClr val="261748"/>
      </a:dk1>
      <a:lt1>
        <a:srgbClr val="FFFFFF"/>
      </a:lt1>
      <a:dk2>
        <a:srgbClr val="000000"/>
      </a:dk2>
      <a:lt2>
        <a:srgbClr val="E0E0E0"/>
      </a:lt2>
      <a:accent1>
        <a:srgbClr val="261748"/>
      </a:accent1>
      <a:accent2>
        <a:srgbClr val="FD930A"/>
      </a:accent2>
      <a:accent3>
        <a:srgbClr val="000000"/>
      </a:accent3>
      <a:accent4>
        <a:srgbClr val="626262"/>
      </a:accent4>
      <a:accent5>
        <a:srgbClr val="ACABB1"/>
      </a:accent5>
      <a:accent6>
        <a:srgbClr val="E0E0E0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/>
        </a:solidFill>
        <a:ln w="12700" cap="flat" cmpd="sng" algn="ctr">
          <a:solidFill>
            <a:schemeClr val="accent3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268288" marR="0" indent="-268288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Pct val="80000"/>
          <a:buFont typeface="Wingdings" pitchFamily="2" charset="2"/>
          <a:buChar char="n"/>
          <a:tabLst/>
          <a:defRPr kumimoji="0" sz="2000" b="0" i="0" u="none" strike="noStrike" cap="none" normalizeH="0" baseline="0" smtClean="0">
            <a:ln>
              <a:noFill/>
            </a:ln>
            <a:solidFill>
              <a:schemeClr val="accent3"/>
            </a:solidFill>
            <a:effectLst/>
            <a:latin typeface="Arial" charset="0"/>
            <a:ea typeface="ＭＳ Ｐゴシック" pitchFamily="112" charset="-128"/>
          </a:defRPr>
        </a:defPPr>
      </a:lstStyle>
    </a:spDef>
    <a:lnDef>
      <a:spPr bwMode="auto">
        <a:noFill/>
        <a:ln w="12700" cap="flat" cmpd="sng" algn="ctr">
          <a:solidFill>
            <a:schemeClr val="folHlink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rgbClr val="000000">
                    <a:alpha val="74998"/>
                  </a:srgbClr>
                </a:outerShdw>
              </a:effectLst>
            </a14:hiddenEffects>
          </a:ext>
        </a:extLst>
      </a:spPr>
      <a:bodyPr/>
      <a:lstStyle/>
    </a:lnDef>
    <a:txDef>
      <a:spPr>
        <a:noFill/>
      </a:spPr>
      <a:bodyPr wrap="none" rtlCol="0">
        <a:spAutoFit/>
      </a:bodyPr>
      <a:lstStyle>
        <a:defPPr marL="268288" indent="-268288">
          <a:spcBef>
            <a:spcPts val="600"/>
          </a:spcBef>
          <a:buClr>
            <a:schemeClr val="accent2"/>
          </a:buClr>
          <a:buSzPct val="80000"/>
          <a:defRPr sz="2000" smtClean="0">
            <a:solidFill>
              <a:schemeClr val="accent3"/>
            </a:solidFill>
          </a:defRPr>
        </a:defPPr>
      </a:lstStyle>
    </a:txDef>
  </a:objectDefaults>
  <a:extraClrSchemeLst>
    <a:extraClrScheme>
      <a:clrScheme name="DESY European XFEL 1">
        <a:dk1>
          <a:srgbClr val="261748"/>
        </a:dk1>
        <a:lt1>
          <a:srgbClr val="FFFFFF"/>
        </a:lt1>
        <a:dk2>
          <a:srgbClr val="000000"/>
        </a:dk2>
        <a:lt2>
          <a:srgbClr val="E0E0E0"/>
        </a:lt2>
        <a:accent1>
          <a:srgbClr val="261748"/>
        </a:accent1>
        <a:accent2>
          <a:srgbClr val="FD930A"/>
        </a:accent2>
        <a:accent3>
          <a:srgbClr val="FFFFFF"/>
        </a:accent3>
        <a:accent4>
          <a:srgbClr val="1F123C"/>
        </a:accent4>
        <a:accent5>
          <a:srgbClr val="ACABB1"/>
        </a:accent5>
        <a:accent6>
          <a:srgbClr val="E58508"/>
        </a:accent6>
        <a:hlink>
          <a:srgbClr val="261748"/>
        </a:hlink>
        <a:folHlink>
          <a:srgbClr val="FD930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261748"/>
      </a:dk1>
      <a:lt1>
        <a:srgbClr val="FFFFFF"/>
      </a:lt1>
      <a:dk2>
        <a:srgbClr val="000000"/>
      </a:dk2>
      <a:lt2>
        <a:srgbClr val="E0E0E0"/>
      </a:lt2>
      <a:accent1>
        <a:srgbClr val="261748"/>
      </a:accent1>
      <a:accent2>
        <a:srgbClr val="FD930A"/>
      </a:accent2>
      <a:accent3>
        <a:srgbClr val="FFFFFF"/>
      </a:accent3>
      <a:accent4>
        <a:srgbClr val="1F123C"/>
      </a:accent4>
      <a:accent5>
        <a:srgbClr val="ACABB1"/>
      </a:accent5>
      <a:accent6>
        <a:srgbClr val="E58508"/>
      </a:accent6>
      <a:hlink>
        <a:srgbClr val="261748"/>
      </a:hlink>
      <a:folHlink>
        <a:srgbClr val="FD930A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template-european-xfel-gmbh_presentation_test03</Template>
  <TotalTime>0</TotalTime>
  <Words>247</Words>
  <Application>Microsoft Office PowerPoint</Application>
  <PresentationFormat>On-screen Show (4:3)</PresentationFormat>
  <Paragraphs>40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template-european-xfel-gmbh_presentation</vt:lpstr>
      <vt:lpstr>SCS</vt:lpstr>
      <vt:lpstr>SQS</vt:lpstr>
      <vt:lpstr>SASE2 XTD6 </vt:lpstr>
      <vt:lpstr>Laser</vt:lpstr>
      <vt:lpstr>Vacuum</vt:lpstr>
      <vt:lpstr>Optics</vt:lpstr>
      <vt:lpstr>Photon Diagnostics</vt:lpstr>
      <vt:lpstr>Advanced Electronics</vt:lpstr>
      <vt:lpstr>ITDM</vt:lpstr>
      <vt:lpstr>Detectors</vt:lpstr>
      <vt:lpstr>CAS</vt:lpstr>
    </vt:vector>
  </TitlesOfParts>
  <Company>DESY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Poppe, Frank</dc:creator>
  <cp:lastModifiedBy>Adriano Violante</cp:lastModifiedBy>
  <cp:revision>460</cp:revision>
  <cp:lastPrinted>2008-09-01T15:04:16Z</cp:lastPrinted>
  <dcterms:created xsi:type="dcterms:W3CDTF">2012-08-22T09:26:39Z</dcterms:created>
  <dcterms:modified xsi:type="dcterms:W3CDTF">2018-05-31T12:22:31Z</dcterms:modified>
</cp:coreProperties>
</file>