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4DCA-D82E-4D13-91BA-E6FF7F8371E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5F8A-13A5-4F0E-90EE-48F6792E68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4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500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378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8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33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6575425"/>
            <a:ext cx="9144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372225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prstClr val="white"/>
                </a:solidFill>
                <a:latin typeface="Arial" charset="0"/>
              </a:rPr>
              <a:t>             Mitglied der Helmholtz-Gemeinschaft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prstClr val="white"/>
                </a:solidFill>
                <a:latin typeface="Arial" charset="0"/>
                <a:cs typeface="Arial" charset="0"/>
              </a:rPr>
              <a:t>Page </a:t>
            </a:r>
            <a:fld id="{236C7B44-AA72-4768-974F-376735F5CA23}" type="slidenum">
              <a:rPr lang="de-DE" sz="1000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2997349" y="6669360"/>
            <a:ext cx="62456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en-US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en-US" sz="9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ARD ST3 workshop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9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|  </a:t>
            </a:r>
            <a:r>
              <a:rPr lang="de-DE" sz="9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HZDR, Dresden 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| 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Sep 26</a:t>
            </a:r>
            <a:r>
              <a:rPr lang="de-DE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–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28</a:t>
            </a:r>
            <a:r>
              <a:rPr lang="de-DE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, 2018  | 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Omid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Zarini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O.Zarini@hzdr.de</a:t>
            </a:r>
            <a:endParaRPr lang="de-DE" sz="9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18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030" name="Gruppieren 14"/>
          <p:cNvGrpSpPr>
            <a:grpSpLocks/>
          </p:cNvGrpSpPr>
          <p:nvPr/>
        </p:nvGrpSpPr>
        <p:grpSpPr bwMode="auto">
          <a:xfrm>
            <a:off x="-5214" y="0"/>
            <a:ext cx="9146039" cy="6858000"/>
            <a:chOff x="-2039" y="0"/>
            <a:chExt cx="9146039" cy="6858000"/>
          </a:xfrm>
        </p:grpSpPr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7338" cy="287338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-2039" y="6426140"/>
              <a:ext cx="3059113" cy="144463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" y="6713538"/>
              <a:ext cx="3067502" cy="144462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057525" y="6567488"/>
              <a:ext cx="3059113" cy="144462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174" y="6570603"/>
              <a:ext cx="3059113" cy="143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3062287" y="6711950"/>
              <a:ext cx="6081713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2997349" y="6669360"/>
            <a:ext cx="62456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</a:t>
            </a:r>
            <a:r>
              <a:rPr lang="en-US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en-US" sz="9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ARD ST3 workshop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9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|  </a:t>
            </a:r>
            <a:r>
              <a:rPr lang="de-DE" sz="9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HZDR, Dresden 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| 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Sep 26</a:t>
            </a:r>
            <a:r>
              <a:rPr lang="de-DE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–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28</a:t>
            </a:r>
            <a:r>
              <a:rPr lang="de-DE" sz="900" baseline="30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</a:t>
            </a:r>
            <a:r>
              <a:rPr lang="de-DE" sz="900" dirty="0">
                <a:solidFill>
                  <a:prstClr val="black"/>
                </a:solidFill>
                <a:latin typeface="Arial" charset="0"/>
                <a:cs typeface="Arial" charset="0"/>
              </a:rPr>
              <a:t>, 2018  |  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Omid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Zarini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O.Zarini@hzdr.de</a:t>
            </a:r>
            <a:endParaRPr lang="de-DE" sz="9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545"/>
            <a:ext cx="9144000" cy="487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10" name="Rechteck 9"/>
          <p:cNvSpPr/>
          <p:nvPr/>
        </p:nvSpPr>
        <p:spPr>
          <a:xfrm rot="10800000">
            <a:off x="300" y="4869159"/>
            <a:ext cx="9144000" cy="2796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19572" y="836712"/>
            <a:ext cx="7704856" cy="169704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From LWFA bunch durations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to bunch profile and micro-structure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Longitudinal electron bunch diagnostics for LWFA based on broadband, spectral CTR measurements at single-shot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7840" y="4530606"/>
            <a:ext cx="8848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Helmholtz-Zentrum Dresden – </a:t>
            </a:r>
            <a:r>
              <a:rPr lang="de-D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Rossendorf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de-DE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Universität Dresden, </a:t>
            </a:r>
            <a:r>
              <a:rPr lang="de-DE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de-D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Texas at Austin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53983"/>
            <a:ext cx="1631714" cy="971361"/>
          </a:xfrm>
          <a:prstGeom prst="rect">
            <a:avLst/>
          </a:prstGeom>
        </p:spPr>
      </p:pic>
      <p:sp>
        <p:nvSpPr>
          <p:cNvPr id="20" name="Textplatzhalter 2"/>
          <p:cNvSpPr txBox="1">
            <a:spLocks/>
          </p:cNvSpPr>
          <p:nvPr/>
        </p:nvSpPr>
        <p:spPr>
          <a:xfrm>
            <a:off x="296600" y="3341792"/>
            <a:ext cx="8550800" cy="11673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srgbClr val="003E89"/>
                </a:solidFill>
              </a:rPr>
              <a:t>Omid Zarini</a:t>
            </a:r>
            <a:r>
              <a:rPr lang="de-DE" sz="1800" b="1" baseline="30000" dirty="0" smtClean="0">
                <a:solidFill>
                  <a:srgbClr val="003E89"/>
                </a:solidFill>
              </a:rPr>
              <a:t>1,2</a:t>
            </a:r>
            <a:r>
              <a:rPr lang="de-DE" sz="1800" b="1" dirty="0" smtClean="0">
                <a:solidFill>
                  <a:srgbClr val="1F497D"/>
                </a:solidFill>
              </a:rPr>
              <a:t>, Alexander</a:t>
            </a:r>
            <a:r>
              <a:rPr lang="de-DE" sz="1800" b="1" dirty="0" smtClean="0">
                <a:solidFill>
                  <a:schemeClr val="tx2"/>
                </a:solidFill>
              </a:rPr>
              <a:t> Debus</a:t>
            </a:r>
            <a:r>
              <a:rPr lang="de-DE" sz="1800" b="1" baseline="30000" dirty="0" smtClean="0">
                <a:solidFill>
                  <a:schemeClr val="tx2"/>
                </a:solidFill>
              </a:rPr>
              <a:t>1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>
                <a:solidFill>
                  <a:schemeClr val="tx1"/>
                </a:solidFill>
              </a:rPr>
              <a:t>Jurjen</a:t>
            </a:r>
            <a:r>
              <a:rPr lang="de-DE" sz="1800" dirty="0">
                <a:solidFill>
                  <a:schemeClr val="tx1"/>
                </a:solidFill>
              </a:rPr>
              <a:t> Couperus</a:t>
            </a:r>
            <a:r>
              <a:rPr lang="de-DE" sz="1800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 Alexander Koehler</a:t>
            </a:r>
            <a:r>
              <a:rPr lang="de-DE" sz="1800" baseline="30000" dirty="0">
                <a:solidFill>
                  <a:schemeClr val="tx1"/>
                </a:solidFill>
              </a:rPr>
              <a:t>1,2</a:t>
            </a:r>
            <a:r>
              <a:rPr lang="de-DE" sz="1800" dirty="0">
                <a:solidFill>
                  <a:schemeClr val="tx1"/>
                </a:solidFill>
              </a:rPr>
              <a:t>, Thomas </a:t>
            </a:r>
            <a:r>
              <a:rPr lang="de-DE" sz="1800" dirty="0" smtClean="0">
                <a:solidFill>
                  <a:schemeClr val="tx1"/>
                </a:solidFill>
              </a:rPr>
              <a:t>Kurz</a:t>
            </a:r>
            <a:r>
              <a:rPr lang="de-DE" sz="1800" baseline="30000" dirty="0" smtClean="0">
                <a:solidFill>
                  <a:schemeClr val="tx1"/>
                </a:solidFill>
              </a:rPr>
              <a:t>1,2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>
                <a:solidFill>
                  <a:schemeClr val="tx1"/>
                </a:solidFill>
              </a:rPr>
              <a:t>Susanne </a:t>
            </a:r>
            <a:r>
              <a:rPr lang="de-DE" sz="1800" dirty="0" smtClean="0">
                <a:solidFill>
                  <a:schemeClr val="tx1"/>
                </a:solidFill>
              </a:rPr>
              <a:t>Schoebel</a:t>
            </a:r>
            <a:r>
              <a:rPr lang="de-DE" sz="1800" baseline="30000" dirty="0" smtClean="0">
                <a:solidFill>
                  <a:schemeClr val="tx1"/>
                </a:solidFill>
              </a:rPr>
              <a:t>1,2</a:t>
            </a:r>
            <a:r>
              <a:rPr lang="de-DE" sz="1800" dirty="0" smtClean="0">
                <a:solidFill>
                  <a:schemeClr val="tx1"/>
                </a:solidFill>
              </a:rPr>
              <a:t>, Maxwell LaBerge</a:t>
            </a:r>
            <a:r>
              <a:rPr lang="de-DE" sz="1800" baseline="30000" dirty="0" smtClean="0">
                <a:solidFill>
                  <a:schemeClr val="tx1"/>
                </a:solidFill>
              </a:rPr>
              <a:t>1,3</a:t>
            </a:r>
            <a:r>
              <a:rPr lang="de-DE" sz="1800" dirty="0" smtClean="0">
                <a:solidFill>
                  <a:schemeClr val="tx1"/>
                </a:solidFill>
              </a:rPr>
              <a:t>, Andrea </a:t>
            </a:r>
            <a:r>
              <a:rPr lang="de-DE" sz="1800" dirty="0">
                <a:solidFill>
                  <a:schemeClr val="tx1"/>
                </a:solidFill>
              </a:rPr>
              <a:t>Hannasch</a:t>
            </a:r>
            <a:r>
              <a:rPr lang="de-DE" sz="1800" baseline="30000" dirty="0">
                <a:solidFill>
                  <a:schemeClr val="tx1"/>
                </a:solidFill>
              </a:rPr>
              <a:t>1,3</a:t>
            </a:r>
            <a:r>
              <a:rPr lang="de-DE" sz="1800" dirty="0" smtClean="0">
                <a:solidFill>
                  <a:schemeClr val="tx1"/>
                </a:solidFill>
              </a:rPr>
              <a:t>, Michael </a:t>
            </a:r>
            <a:r>
              <a:rPr lang="de-DE" sz="1800" dirty="0">
                <a:solidFill>
                  <a:schemeClr val="tx1"/>
                </a:solidFill>
              </a:rPr>
              <a:t>Downer</a:t>
            </a:r>
            <a:r>
              <a:rPr lang="de-DE" sz="1800" baseline="30000" dirty="0">
                <a:solidFill>
                  <a:schemeClr val="tx1"/>
                </a:solidFill>
              </a:rPr>
              <a:t>1,3</a:t>
            </a:r>
            <a:r>
              <a:rPr lang="de-DE" sz="1800" dirty="0">
                <a:solidFill>
                  <a:schemeClr val="tx1"/>
                </a:solidFill>
              </a:rPr>
              <a:t>, Ulrich Schramm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  <a:r>
              <a:rPr lang="de-DE" sz="1800" dirty="0">
                <a:solidFill>
                  <a:schemeClr val="tx1"/>
                </a:solidFill>
              </a:rPr>
              <a:t>, Arie Irman</a:t>
            </a:r>
            <a:r>
              <a:rPr lang="de-DE" sz="1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5E1ABBBC-AAB7-4755-ACAC-C36E533B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C58CDBDE-60A0-486A-8440-86A1B201D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52815"/>
            <a:ext cx="1629621" cy="112851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CAFDA6DE-8426-443E-852C-BAC878A8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72" t="2778" r="5106" b="8333"/>
          <a:stretch>
            <a:fillRect/>
          </a:stretch>
        </p:blipFill>
        <p:spPr bwMode="auto">
          <a:xfrm>
            <a:off x="1308502" y="5567220"/>
            <a:ext cx="1678713" cy="8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>
            <a:extLst>
              <a:ext uri="{FF2B5EF4-FFF2-40B4-BE49-F238E27FC236}">
                <a16:creationId xmlns:a16="http://schemas.microsoft.com/office/drawing/2014/main" xmlns="" id="{2DE436AC-2789-4134-844D-E8151EAD3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" y="5554243"/>
            <a:ext cx="1224136" cy="816090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DE8FD044-AA3D-4F8E-A387-FB945DB5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5570190"/>
            <a:ext cx="2195032" cy="8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" y="1700808"/>
            <a:ext cx="3298017" cy="2198678"/>
          </a:xfrm>
          <a:prstGeom prst="rect">
            <a:avLst/>
          </a:prstGeom>
        </p:spPr>
      </p:pic>
      <p:pic>
        <p:nvPicPr>
          <p:cNvPr id="29" name="Picture 19" descr="C:\Users\jc5464\OneDrive\HZDR\Posters\2016 AAC\LWFA-setup-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91" y="3858211"/>
            <a:ext cx="6643170" cy="23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85"/>
          <p:cNvSpPr txBox="1">
            <a:spLocks noChangeArrowheads="1"/>
          </p:cNvSpPr>
          <p:nvPr/>
        </p:nvSpPr>
        <p:spPr bwMode="auto">
          <a:xfrm>
            <a:off x="-79141" y="4772144"/>
            <a:ext cx="179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E89"/>
              </a:buClr>
            </a:pPr>
            <a:r>
              <a:rPr lang="de-LI" sz="1400" u="sng" dirty="0" err="1">
                <a:solidFill>
                  <a:srgbClr val="C00000"/>
                </a:solidFill>
                <a:latin typeface="Arial" pitchFamily="34" charset="0"/>
              </a:rPr>
              <a:t>Ti:Sa</a:t>
            </a:r>
            <a:r>
              <a:rPr lang="de-LI" sz="1400" u="sng" dirty="0">
                <a:solidFill>
                  <a:srgbClr val="C00000"/>
                </a:solidFill>
                <a:latin typeface="Arial" pitchFamily="34" charset="0"/>
              </a:rPr>
              <a:t> Laser DRACO</a:t>
            </a:r>
            <a:endParaRPr lang="de-DE" sz="1400" u="sng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6" name="Picture 173" descr="ampli 60°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" y="5141427"/>
            <a:ext cx="2469884" cy="1596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75"/>
          <p:cNvSpPr txBox="1">
            <a:spLocks noChangeArrowheads="1"/>
          </p:cNvSpPr>
          <p:nvPr/>
        </p:nvSpPr>
        <p:spPr bwMode="auto">
          <a:xfrm>
            <a:off x="-11422" y="5150715"/>
            <a:ext cx="266013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λ</a:t>
            </a:r>
            <a:r>
              <a:rPr lang="de-LI" sz="1400" baseline="-25000" dirty="0">
                <a:latin typeface="Arial" pitchFamily="34" charset="0"/>
              </a:rPr>
              <a:t>0 </a:t>
            </a:r>
            <a:r>
              <a:rPr lang="de-LI" sz="1400" dirty="0">
                <a:latin typeface="Arial" pitchFamily="34" charset="0"/>
              </a:rPr>
              <a:t>= 800 nm 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 err="1">
                <a:latin typeface="Arial" pitchFamily="34" charset="0"/>
              </a:rPr>
              <a:t>up</a:t>
            </a:r>
            <a:r>
              <a:rPr lang="de-LI" sz="1400" dirty="0">
                <a:latin typeface="Arial" pitchFamily="34" charset="0"/>
              </a:rPr>
              <a:t> </a:t>
            </a:r>
            <a:r>
              <a:rPr lang="de-LI" sz="1400" dirty="0" err="1">
                <a:latin typeface="Arial" pitchFamily="34" charset="0"/>
              </a:rPr>
              <a:t>to</a:t>
            </a:r>
            <a:r>
              <a:rPr lang="de-LI" sz="1400" dirty="0">
                <a:latin typeface="Arial" pitchFamily="34" charset="0"/>
              </a:rPr>
              <a:t> 4 J on target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400" dirty="0">
                <a:latin typeface="Arial" pitchFamily="34" charset="0"/>
              </a:rPr>
              <a:t>27 </a:t>
            </a:r>
            <a:r>
              <a:rPr lang="de-LI" sz="1400" dirty="0" err="1">
                <a:latin typeface="Arial" pitchFamily="34" charset="0"/>
              </a:rPr>
              <a:t>fs</a:t>
            </a:r>
            <a:r>
              <a:rPr lang="de-LI" sz="1400" dirty="0">
                <a:latin typeface="Arial" pitchFamily="34" charset="0"/>
              </a:rPr>
              <a:t> pulse width (FWHM)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Arial" panose="020B0604020202020204" pitchFamily="34" charset="0"/>
              </a:rPr>
              <a:t>Strehl</a:t>
            </a:r>
            <a:r>
              <a:rPr lang="de-DE" sz="1400" dirty="0">
                <a:latin typeface="Arial" panose="020B0604020202020204" pitchFamily="34" charset="0"/>
              </a:rPr>
              <a:t>-ratio &gt; 0.9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</a:rPr>
              <a:t>20 </a:t>
            </a:r>
            <a:r>
              <a:rPr lang="el-GR" sz="1400" dirty="0">
                <a:latin typeface="Arial"/>
                <a:cs typeface="Arial"/>
              </a:rPr>
              <a:t>μ</a:t>
            </a:r>
            <a:r>
              <a:rPr lang="en-US" sz="1400" dirty="0">
                <a:latin typeface="Arial"/>
                <a:cs typeface="Arial"/>
              </a:rPr>
              <a:t>m </a:t>
            </a:r>
            <a:r>
              <a:rPr lang="en-US" sz="1400" dirty="0">
                <a:latin typeface="Arial" panose="020B0604020202020204" pitchFamily="34" charset="0"/>
              </a:rPr>
              <a:t>FWHM</a:t>
            </a:r>
            <a:endParaRPr lang="de-LI" sz="1400" dirty="0"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21007" y="727397"/>
            <a:ext cx="4926054" cy="3014426"/>
            <a:chOff x="1351812" y="620688"/>
            <a:chExt cx="6435147" cy="3556946"/>
          </a:xfrm>
        </p:grpSpPr>
        <p:pic>
          <p:nvPicPr>
            <p:cNvPr id="27" name="Picture 26" descr="DSC03859.JPG"/>
            <p:cNvPicPr>
              <a:picLocks noChangeAspect="1"/>
            </p:cNvPicPr>
            <p:nvPr/>
          </p:nvPicPr>
          <p:blipFill>
            <a:blip r:embed="rId6" cstate="print">
              <a:lum bright="20000" contrast="30000"/>
            </a:blip>
            <a:stretch>
              <a:fillRect/>
            </a:stretch>
          </p:blipFill>
          <p:spPr>
            <a:xfrm>
              <a:off x="1351812" y="620688"/>
              <a:ext cx="6435147" cy="3556946"/>
            </a:xfrm>
            <a:prstGeom prst="rect">
              <a:avLst/>
            </a:prstGeom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8" name="Group 30"/>
            <p:cNvGrpSpPr>
              <a:grpSpLocks noChangeAspect="1"/>
            </p:cNvGrpSpPr>
            <p:nvPr/>
          </p:nvGrpSpPr>
          <p:grpSpPr>
            <a:xfrm>
              <a:off x="4118823" y="2603044"/>
              <a:ext cx="216024" cy="182678"/>
              <a:chOff x="5684202" y="1981691"/>
              <a:chExt cx="158389" cy="136307"/>
            </a:xfrm>
            <a:solidFill>
              <a:srgbClr val="74E626"/>
            </a:solidFill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5731972" y="1981691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5753980" y="2031616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5724129" y="2060849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5684202" y="2010228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5769402" y="1988841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5785442" y="2012725"/>
                <a:ext cx="57149" cy="57149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soft" dir="t">
                  <a:rot lat="0" lon="0" rev="5400000"/>
                </a:lightRig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Right Arrow 29"/>
            <p:cNvSpPr/>
            <p:nvPr/>
          </p:nvSpPr>
          <p:spPr bwMode="auto">
            <a:xfrm rot="21308343">
              <a:off x="4379913" y="2570000"/>
              <a:ext cx="327707" cy="179196"/>
            </a:xfrm>
            <a:prstGeom prst="rightArrow">
              <a:avLst>
                <a:gd name="adj1" fmla="val 50000"/>
                <a:gd name="adj2" fmla="val 95456"/>
              </a:avLst>
            </a:prstGeom>
            <a:solidFill>
              <a:srgbClr val="74E626"/>
            </a:solidFill>
            <a:ln>
              <a:noFill/>
            </a:ln>
            <a:effectLst/>
            <a:scene3d>
              <a:camera prst="orthographicFront">
                <a:rot lat="600000" lon="20400000" rev="0"/>
              </a:camera>
              <a:lightRig rig="balanced" dir="t">
                <a:rot lat="0" lon="0" rev="6600000"/>
              </a:lightRig>
            </a:scene3d>
            <a:sp3d>
              <a:bevelT w="209550"/>
              <a:bevelB/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75"/>
            <p:cNvSpPr/>
            <p:nvPr/>
          </p:nvSpPr>
          <p:spPr bwMode="auto">
            <a:xfrm>
              <a:off x="1605669" y="2806329"/>
              <a:ext cx="446051" cy="313078"/>
            </a:xfrm>
            <a:prstGeom prst="ellipse">
              <a:avLst/>
            </a:prstGeom>
            <a:solidFill>
              <a:srgbClr val="FF0000"/>
            </a:solidFill>
            <a:ln w="0" cmpd="dbl">
              <a:noFill/>
            </a:ln>
            <a:effectLst/>
            <a:scene3d>
              <a:camera prst="orthographicFront">
                <a:rot lat="0" lon="4500000" rev="420000"/>
              </a:camera>
              <a:lightRig rig="flat" dir="t">
                <a:rot lat="0" lon="0" rev="5400000"/>
              </a:lightRig>
            </a:scene3d>
            <a:sp3d contourW="12700">
              <a:bevelB w="171450" h="971550" prst="angle"/>
              <a:extrusionClr>
                <a:schemeClr val="bg1"/>
              </a:extrusionClr>
              <a:contourClr>
                <a:srgbClr val="DE0000"/>
              </a:contourClr>
            </a:sp3d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267742" y="3068960"/>
              <a:ext cx="924025" cy="3373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gas jet</a:t>
              </a:r>
              <a:endParaRPr lang="nl-NL" sz="1400" dirty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387077" y="2168187"/>
              <a:ext cx="1081167" cy="57181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DRACO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laser</a:t>
              </a:r>
              <a:endParaRPr lang="nl-NL" sz="1400" dirty="0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69010" y="1503287"/>
              <a:ext cx="1369809" cy="3373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Tape drive</a:t>
              </a:r>
              <a:endParaRPr lang="nl-NL" sz="1400" dirty="0"/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4860033" y="1556792"/>
              <a:ext cx="2531556" cy="619960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/>
                <a:t>Charge calibrated-electron spectrometer</a:t>
              </a:r>
              <a:endParaRPr lang="nl-NL" sz="1400" dirty="0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35496" y="1628800"/>
            <a:ext cx="3543047" cy="2275955"/>
          </a:xfrm>
          <a:prstGeom prst="roundRect">
            <a:avLst>
              <a:gd name="adj" fmla="val 26574"/>
            </a:avLst>
          </a:prstGeom>
          <a:noFill/>
          <a:ln w="28575"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08170" y="3748355"/>
            <a:ext cx="927726" cy="298505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597171" y="4284174"/>
            <a:ext cx="562078" cy="332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43604" y="3945548"/>
            <a:ext cx="1534696" cy="664552"/>
          </a:xfrm>
          <a:prstGeom prst="line">
            <a:avLst/>
          </a:prstGeom>
          <a:solidFill>
            <a:srgbClr val="003E89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16"/>
          <p:cNvSpPr/>
          <p:nvPr/>
        </p:nvSpPr>
        <p:spPr>
          <a:xfrm>
            <a:off x="287032" y="-750"/>
            <a:ext cx="7885368" cy="58477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3E89"/>
                </a:solidFill>
              </a:rPr>
              <a:t>Short electron bunches in LWFA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E4B1A6A-83FC-42CC-AE14-1790F8EA858E}"/>
              </a:ext>
            </a:extLst>
          </p:cNvPr>
          <p:cNvSpPr txBox="1"/>
          <p:nvPr/>
        </p:nvSpPr>
        <p:spPr>
          <a:xfrm>
            <a:off x="455186" y="687389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Pulse </a:t>
            </a:r>
            <a:r>
              <a:rPr lang="de-DE" sz="2400" dirty="0" err="1"/>
              <a:t>duration</a:t>
            </a:r>
            <a:r>
              <a:rPr lang="de-DE" sz="2400" dirty="0"/>
              <a:t>?</a:t>
            </a:r>
          </a:p>
          <a:p>
            <a:pPr algn="ctr"/>
            <a:r>
              <a:rPr lang="de-DE" sz="2400" dirty="0"/>
              <a:t>Micro-</a:t>
            </a:r>
            <a:r>
              <a:rPr lang="de-DE" sz="2400" dirty="0" err="1"/>
              <a:t>structures</a:t>
            </a:r>
            <a:r>
              <a:rPr lang="de-DE" sz="2400" dirty="0"/>
              <a:t>?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42FC5A75-F089-4E3F-9BB1-FD12BAB1312F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1547665" y="1518386"/>
            <a:ext cx="189282" cy="96344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437">
        <p:fade/>
      </p:transition>
    </mc:Choice>
    <mc:Fallback xmlns="">
      <p:transition spd="med" advTm="2643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16CE2931-9F23-4275-A031-F17785197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192" y="332656"/>
            <a:ext cx="8207375" cy="935386"/>
          </a:xfrm>
        </p:spPr>
        <p:txBody>
          <a:bodyPr/>
          <a:lstStyle/>
          <a:p>
            <a:r>
              <a:rPr lang="de-DE" sz="3200" dirty="0" err="1"/>
              <a:t>Typical</a:t>
            </a:r>
            <a:r>
              <a:rPr lang="de-DE" sz="3200" dirty="0"/>
              <a:t> </a:t>
            </a:r>
            <a:r>
              <a:rPr lang="de-DE" sz="3200" dirty="0" err="1"/>
              <a:t>reconstructed</a:t>
            </a:r>
            <a:r>
              <a:rPr lang="de-DE" sz="3200" dirty="0"/>
              <a:t> </a:t>
            </a:r>
            <a:r>
              <a:rPr lang="de-DE" sz="3200" dirty="0" err="1"/>
              <a:t>electron</a:t>
            </a:r>
            <a:r>
              <a:rPr lang="de-DE" sz="3200" dirty="0"/>
              <a:t> </a:t>
            </a:r>
            <a:r>
              <a:rPr lang="de-DE" sz="3200" dirty="0" err="1"/>
              <a:t>bunch</a:t>
            </a:r>
            <a:r>
              <a:rPr lang="de-DE" sz="3200" dirty="0"/>
              <a:t> </a:t>
            </a:r>
            <a:r>
              <a:rPr lang="de-DE" sz="3200" dirty="0" err="1"/>
              <a:t>profile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F74F659-C340-4C55-9E44-A34E20C6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2" y="1731938"/>
            <a:ext cx="4473420" cy="28549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A04B11C-5331-431B-82E4-ED8906688ACA}"/>
              </a:ext>
            </a:extLst>
          </p:cNvPr>
          <p:cNvSpPr txBox="1"/>
          <p:nvPr/>
        </p:nvSpPr>
        <p:spPr>
          <a:xfrm>
            <a:off x="7524328" y="2790100"/>
            <a:ext cx="13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</a:t>
            </a:r>
            <a:r>
              <a:rPr lang="de-DE" baseline="-25000" dirty="0">
                <a:sym typeface="Symbol" panose="05050102010706020507" pitchFamily="18" charset="2"/>
              </a:rPr>
              <a:t>p</a:t>
            </a:r>
            <a:r>
              <a:rPr lang="de-DE" dirty="0">
                <a:sym typeface="Symbol" panose="05050102010706020507" pitchFamily="18" charset="2"/>
              </a:rPr>
              <a:t>/c ~ 57 </a:t>
            </a:r>
            <a:r>
              <a:rPr lang="de-DE" dirty="0" err="1">
                <a:sym typeface="Symbol" panose="05050102010706020507" pitchFamily="18" charset="2"/>
              </a:rPr>
              <a:t>fs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DBCBA8F0-DE72-4B33-B2E1-52609C4E0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5050822"/>
            <a:ext cx="8207375" cy="125849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: 11 </a:t>
            </a:r>
            <a:r>
              <a:rPr lang="de-DE" dirty="0" err="1"/>
              <a:t>fs</a:t>
            </a:r>
            <a:r>
              <a:rPr lang="de-DE" dirty="0"/>
              <a:t> (</a:t>
            </a:r>
            <a:r>
              <a:rPr lang="de-DE" dirty="0" err="1"/>
              <a:t>rms</a:t>
            </a:r>
            <a:r>
              <a:rPr lang="de-DE" dirty="0"/>
              <a:t>), 18.9 </a:t>
            </a:r>
            <a:r>
              <a:rPr lang="de-DE" dirty="0" err="1"/>
              <a:t>fs</a:t>
            </a:r>
            <a:r>
              <a:rPr lang="de-DE" dirty="0"/>
              <a:t> (FWHM)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Sub-</a:t>
            </a:r>
            <a:r>
              <a:rPr lang="de-DE" dirty="0" err="1"/>
              <a:t>structure</a:t>
            </a:r>
            <a:r>
              <a:rPr lang="de-DE" dirty="0"/>
              <a:t> 0.6 </a:t>
            </a:r>
            <a:r>
              <a:rPr lang="de-DE" dirty="0" err="1"/>
              <a:t>fs</a:t>
            </a:r>
            <a:r>
              <a:rPr lang="de-DE" dirty="0"/>
              <a:t> (</a:t>
            </a:r>
            <a:r>
              <a:rPr lang="de-DE" dirty="0" err="1"/>
              <a:t>rms</a:t>
            </a:r>
            <a:r>
              <a:rPr lang="de-DE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LWFA </a:t>
            </a:r>
            <a:r>
              <a:rPr lang="de-DE" dirty="0" err="1"/>
              <a:t>bucket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32C8E9C3-1F57-4832-AE14-92927180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" y="1735735"/>
            <a:ext cx="4473420" cy="285119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0EAA323C-3423-4DAB-BC06-97E81A31F500}"/>
              </a:ext>
            </a:extLst>
          </p:cNvPr>
          <p:cNvSpPr txBox="1"/>
          <p:nvPr/>
        </p:nvSpPr>
        <p:spPr>
          <a:xfrm>
            <a:off x="1763688" y="1268042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Form </a:t>
            </a:r>
            <a:r>
              <a:rPr lang="de-DE" sz="2000" dirty="0" err="1"/>
              <a:t>factor</a:t>
            </a:r>
            <a:endParaRPr lang="de-DE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F9540583-227F-4435-85AE-5424C07EA5AC}"/>
              </a:ext>
            </a:extLst>
          </p:cNvPr>
          <p:cNvSpPr txBox="1"/>
          <p:nvPr/>
        </p:nvSpPr>
        <p:spPr>
          <a:xfrm>
            <a:off x="4749618" y="1268042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Reconstructed</a:t>
            </a:r>
            <a:r>
              <a:rPr lang="de-DE" sz="2000" dirty="0"/>
              <a:t> </a:t>
            </a:r>
            <a:r>
              <a:rPr lang="de-DE" sz="2000" dirty="0" err="1"/>
              <a:t>electron</a:t>
            </a:r>
            <a:r>
              <a:rPr lang="de-DE" sz="2000" dirty="0"/>
              <a:t>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262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(4:3)</PresentationFormat>
  <Paragraphs>27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3_Benutzerdefiniertes Design</vt:lpstr>
      <vt:lpstr>1_Praesentation_blau_Master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Zarini, Omid (FWKT) - 5510</dc:creator>
  <cp:lastModifiedBy>Zarini, Omid (FWKT) - 5510</cp:lastModifiedBy>
  <cp:revision>2</cp:revision>
  <dcterms:created xsi:type="dcterms:W3CDTF">2018-09-25T12:17:52Z</dcterms:created>
  <dcterms:modified xsi:type="dcterms:W3CDTF">2018-09-25T12:33:29Z</dcterms:modified>
</cp:coreProperties>
</file>