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2"/>
    <p:sldId id="257" r:id="rId3"/>
    <p:sldId id="258" r:id="rId4"/>
    <p:sldId id="259" r:id="rId5"/>
    <p:sldId id="268" r:id="rId6"/>
    <p:sldId id="266" r:id="rId7"/>
    <p:sldId id="267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0E0E0"/>
    <a:srgbClr val="FD930A"/>
    <a:srgbClr val="261748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59" autoAdjust="0"/>
    <p:restoredTop sz="83939" autoAdjust="0"/>
  </p:normalViewPr>
  <p:slideViewPr>
    <p:cSldViewPr snapToGrid="0" showGuides="1">
      <p:cViewPr>
        <p:scale>
          <a:sx n="100" d="100"/>
          <a:sy n="100" d="100"/>
        </p:scale>
        <p:origin x="-1944" y="-942"/>
      </p:cViewPr>
      <p:guideLst>
        <p:guide orient="horz" pos="3956"/>
        <p:guide orient="horz" pos="900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-3468" y="-72"/>
      </p:cViewPr>
      <p:guideLst>
        <p:guide orient="horz" pos="2880"/>
        <p:guide pos="215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20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70F96095-A911-4B8A-9974-6A40BAAD5501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" name="Rectangle 82"/>
          <p:cNvSpPr>
            <a:spLocks noChangeArrowheads="1"/>
          </p:cNvSpPr>
          <p:nvPr userDrawn="1"/>
        </p:nvSpPr>
        <p:spPr bwMode="auto">
          <a:xfrm>
            <a:off x="8442325" y="114300"/>
            <a:ext cx="576264" cy="907200"/>
          </a:xfrm>
          <a:prstGeom prst="rect">
            <a:avLst/>
          </a:prstGeom>
          <a:solidFill>
            <a:schemeClr val="tx1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noProof="0"/>
          </a:p>
        </p:txBody>
      </p:sp>
      <p:sp>
        <p:nvSpPr>
          <p:cNvPr id="10313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0323" name="Picture 83" descr="logo-XFEL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4607" y="3411538"/>
            <a:ext cx="8325262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sp>
        <p:nvSpPr>
          <p:cNvPr id="10325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/>
          </p:nvPr>
        </p:nvSpPr>
        <p:spPr>
          <a:xfrm>
            <a:off x="404813" y="1314450"/>
            <a:ext cx="83312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ctr">
              <a:defRPr sz="5500" b="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pic>
        <p:nvPicPr>
          <p:cNvPr id="10327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0325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39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32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4" descr="Undulator_final_nurh#50DE97_rech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114300"/>
            <a:ext cx="582613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 noProof="0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307975"/>
            <a:ext cx="72834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Slide title: Don’t edit here!</a:t>
            </a:r>
          </a:p>
        </p:txBody>
      </p:sp>
      <p:sp>
        <p:nvSpPr>
          <p:cNvPr id="1144" name="Line 120"/>
          <p:cNvSpPr>
            <a:spLocks noChangeShapeType="1"/>
          </p:cNvSpPr>
          <p:nvPr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147" name="Text Box 123"/>
          <p:cNvSpPr txBox="1">
            <a:spLocks noChangeArrowheads="1"/>
          </p:cNvSpPr>
          <p:nvPr/>
        </p:nvSpPr>
        <p:spPr bwMode="auto">
          <a:xfrm>
            <a:off x="1093788" y="114300"/>
            <a:ext cx="66294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25155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9200" tIns="0" rIns="46800" bIns="0" anchor="b"/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noProof="0" dirty="0" smtClean="0">
                <a:solidFill>
                  <a:schemeClr val="bg1"/>
                </a:solidFill>
              </a:rPr>
              <a:t>Operations meeting</a:t>
            </a:r>
            <a:endParaRPr lang="en-GB" sz="1000" noProof="0" dirty="0">
              <a:solidFill>
                <a:schemeClr val="bg1"/>
              </a:solidFill>
            </a:endParaRPr>
          </a:p>
        </p:txBody>
      </p:sp>
      <p:pic>
        <p:nvPicPr>
          <p:cNvPr id="1151" name="Picture 127" descr="logo-XFEL_r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04813" y="1347788"/>
            <a:ext cx="797242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text format – don’t edit!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8448938" y="784800"/>
            <a:ext cx="576000" cy="2470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0"/>
              </a:spcBef>
              <a:buClrTx/>
              <a:buFontTx/>
              <a:buNone/>
            </a:pPr>
            <a:fld id="{7BD41925-BADA-44CD-9D29-92AC82CF061D}" type="slidenum">
              <a:rPr lang="en-GB" sz="1000" b="1" noProof="0" smtClean="0">
                <a:solidFill>
                  <a:schemeClr val="bg1"/>
                </a:solidFill>
                <a:ea typeface="Geneva" pitchFamily="1" charset="-128"/>
              </a:rPr>
              <a:t>‹#›</a:t>
            </a:fld>
            <a:endParaRPr lang="en-GB" sz="1000" b="1" noProof="0" smtClean="0">
              <a:solidFill>
                <a:schemeClr val="bg1"/>
              </a:solidFill>
              <a:ea typeface="Geneva" pitchFamily="1" charset="-128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7475" y="6477000"/>
            <a:ext cx="8902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eaLnBrk="0" hangingPunct="0">
              <a:lnSpc>
                <a:spcPct val="110000"/>
              </a:lnSpc>
              <a:spcBef>
                <a:spcPct val="0"/>
              </a:spcBef>
              <a:buClrTx/>
              <a:buFontTx/>
              <a:buNone/>
              <a:defRPr sz="800">
                <a:solidFill>
                  <a:srgbClr val="000000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9pPr>
    </p:titleStyle>
    <p:bodyStyle>
      <a:lvl1pPr marL="298450" indent="-2984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1" fontAlgn="base" hangingPunct="1">
        <a:spcBef>
          <a:spcPts val="6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Photon Run </a:t>
            </a:r>
            <a:r>
              <a:rPr lang="de-DE" dirty="0" err="1" smtClean="0"/>
              <a:t>Coordinator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33350" y="1119188"/>
            <a:ext cx="8886825" cy="4932362"/>
          </a:xfrm>
        </p:spPr>
        <p:txBody>
          <a:bodyPr/>
          <a:lstStyle/>
          <a:p>
            <a:r>
              <a:rPr lang="en-US" sz="1600" dirty="0"/>
              <a:t>Magnet power supply problem: During last weekend there were many failures of the </a:t>
            </a:r>
            <a:r>
              <a:rPr lang="en-US" sz="1600" dirty="0" smtClean="0"/>
              <a:t>some </a:t>
            </a:r>
            <a:r>
              <a:rPr lang="en-US" sz="1600" dirty="0"/>
              <a:t>magnet power supplies. This effectively prevented FXE/SPB to collect data. </a:t>
            </a:r>
            <a:r>
              <a:rPr lang="en-US" sz="1600" dirty="0" smtClean="0"/>
              <a:t>On </a:t>
            </a:r>
            <a:r>
              <a:rPr lang="en-US" sz="1600" dirty="0"/>
              <a:t>Monday the AC was repaired, but still one failure </a:t>
            </a:r>
            <a:r>
              <a:rPr lang="en-US" sz="1600" dirty="0" err="1"/>
              <a:t>happend</a:t>
            </a:r>
            <a:r>
              <a:rPr lang="en-US" sz="1600" dirty="0"/>
              <a:t> on Monday noon. </a:t>
            </a:r>
            <a:r>
              <a:rPr lang="en-US" sz="1600" dirty="0" smtClean="0"/>
              <a:t> Tuesday/Wednesday </a:t>
            </a:r>
            <a:r>
              <a:rPr lang="en-US" sz="1600" dirty="0"/>
              <a:t>several hardware parts and software were replaced and updated. </a:t>
            </a:r>
            <a:r>
              <a:rPr lang="en-US" sz="1600" dirty="0" smtClean="0"/>
              <a:t>No </a:t>
            </a:r>
            <a:r>
              <a:rPr lang="en-US" sz="1600" dirty="0"/>
              <a:t>‘smoking gun’ was found, but since then this failure did not happen again. </a:t>
            </a:r>
            <a:endParaRPr lang="en-US" sz="1600" dirty="0"/>
          </a:p>
          <a:p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 </a:t>
            </a:r>
          </a:p>
          <a:p>
            <a:r>
              <a:rPr lang="en-US" sz="1600" dirty="0"/>
              <a:t>Power shutdown: A 0.6 second general power failure in Hamburg/Schenefeld area </a:t>
            </a:r>
            <a:r>
              <a:rPr lang="en-US" sz="1600" dirty="0" smtClean="0"/>
              <a:t> led </a:t>
            </a:r>
            <a:r>
              <a:rPr lang="en-US" sz="1600" dirty="0"/>
              <a:t>to a complete shutdown of the </a:t>
            </a:r>
            <a:r>
              <a:rPr lang="en-US" sz="1600" dirty="0" err="1"/>
              <a:t>Linac</a:t>
            </a:r>
            <a:r>
              <a:rPr lang="en-US" sz="1600" dirty="0"/>
              <a:t> and </a:t>
            </a:r>
            <a:r>
              <a:rPr lang="en-US" sz="1600" dirty="0" err="1"/>
              <a:t>cryosystems</a:t>
            </a:r>
            <a:r>
              <a:rPr lang="en-US" sz="1600" dirty="0"/>
              <a:t> on Thursday 7am. </a:t>
            </a:r>
            <a:r>
              <a:rPr lang="en-US" sz="1600" dirty="0" smtClean="0"/>
              <a:t>Restart </a:t>
            </a:r>
            <a:r>
              <a:rPr lang="en-US" sz="1600" dirty="0"/>
              <a:t>of the </a:t>
            </a:r>
            <a:r>
              <a:rPr lang="en-US" sz="1600" dirty="0" err="1"/>
              <a:t>cryo</a:t>
            </a:r>
            <a:r>
              <a:rPr lang="en-US" sz="1600" dirty="0"/>
              <a:t>-system </a:t>
            </a:r>
            <a:r>
              <a:rPr lang="en-US" sz="1600" dirty="0" err="1"/>
              <a:t>happend</a:t>
            </a:r>
            <a:r>
              <a:rPr lang="en-US" sz="1600" dirty="0"/>
              <a:t> during the day and re-tuning of the </a:t>
            </a:r>
            <a:r>
              <a:rPr lang="en-US" sz="1600" dirty="0" err="1"/>
              <a:t>Linac+SASE</a:t>
            </a:r>
            <a:r>
              <a:rPr lang="en-US" sz="1600" dirty="0"/>
              <a:t> during the </a:t>
            </a:r>
            <a:r>
              <a:rPr lang="en-US" sz="1600" dirty="0" smtClean="0"/>
              <a:t>night. After </a:t>
            </a:r>
            <a:r>
              <a:rPr lang="en-US" sz="1600" dirty="0"/>
              <a:t>midnight SASE was established, however, the slow signal of the XGM does not </a:t>
            </a:r>
            <a:r>
              <a:rPr lang="en-US" sz="1600" dirty="0" smtClean="0"/>
              <a:t>give </a:t>
            </a:r>
            <a:r>
              <a:rPr lang="en-US" sz="1600" dirty="0" err="1"/>
              <a:t>meaninful</a:t>
            </a:r>
            <a:r>
              <a:rPr lang="en-US" sz="1600" dirty="0"/>
              <a:t> data. Theo and </a:t>
            </a:r>
            <a:r>
              <a:rPr lang="en-US" sz="1600" dirty="0" err="1"/>
              <a:t>Fini</a:t>
            </a:r>
            <a:r>
              <a:rPr lang="en-US" sz="1600" dirty="0"/>
              <a:t> were working on it, however they will need ZZ access </a:t>
            </a:r>
            <a:r>
              <a:rPr lang="en-US" sz="1600" dirty="0" smtClean="0"/>
              <a:t> this </a:t>
            </a:r>
            <a:r>
              <a:rPr lang="en-US" sz="1600" dirty="0"/>
              <a:t>morning to XTD2 in order to fix the problem. </a:t>
            </a:r>
          </a:p>
          <a:p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4128801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Advanced</a:t>
            </a:r>
            <a:r>
              <a:rPr lang="de-DE" dirty="0" smtClean="0"/>
              <a:t> Electronics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4813" y="1104900"/>
            <a:ext cx="8482012" cy="5175250"/>
          </a:xfrm>
        </p:spPr>
        <p:txBody>
          <a:bodyPr/>
          <a:lstStyle/>
          <a:p>
            <a:r>
              <a:rPr lang="en-US" dirty="0" smtClean="0"/>
              <a:t>Power </a:t>
            </a:r>
            <a:r>
              <a:rPr lang="en-US" dirty="0"/>
              <a:t>glitches on Thursday morning: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PLCs and </a:t>
            </a:r>
            <a:r>
              <a:rPr lang="en-US" dirty="0" err="1"/>
              <a:t>MircoTCA</a:t>
            </a:r>
            <a:r>
              <a:rPr lang="en-US" dirty="0"/>
              <a:t> systems were not directly affected</a:t>
            </a:r>
          </a:p>
          <a:p>
            <a:pPr lvl="1"/>
            <a:r>
              <a:rPr lang="en-US" dirty="0" smtClean="0"/>
              <a:t>However</a:t>
            </a:r>
            <a:r>
              <a:rPr lang="en-US" dirty="0"/>
              <a:t>, the received timing data from DESY was corrupted for a longer time</a:t>
            </a:r>
          </a:p>
          <a:p>
            <a:pPr lvl="1"/>
            <a:r>
              <a:rPr lang="en-US" dirty="0" smtClean="0"/>
              <a:t>As </a:t>
            </a:r>
            <a:r>
              <a:rPr lang="en-US" dirty="0"/>
              <a:t>a result the PLC systems switched to simulated train ID mode and were switched back after the situation was stable again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Support </a:t>
            </a:r>
            <a:r>
              <a:rPr lang="en-US" dirty="0"/>
              <a:t>to SQS: troubleshooting a non-responsive motor and assistance with encoder configuration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82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ITDM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4300" y="1071563"/>
            <a:ext cx="8810625" cy="493236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 </a:t>
            </a:r>
            <a:r>
              <a:rPr lang="en-US" dirty="0"/>
              <a:t>issues related to the power cut </a:t>
            </a:r>
          </a:p>
          <a:p>
            <a:r>
              <a:rPr lang="en-US" dirty="0"/>
              <a:t>   - sufficient redundancy is implemented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Tuesday observed performance issues with GPFS storage </a:t>
            </a:r>
          </a:p>
          <a:p>
            <a:r>
              <a:rPr lang="en-US" dirty="0" smtClean="0"/>
              <a:t>caused </a:t>
            </a:r>
            <a:r>
              <a:rPr lang="en-US" dirty="0"/>
              <a:t>by malfunctioning InfiniBand switch </a:t>
            </a:r>
          </a:p>
          <a:p>
            <a:r>
              <a:rPr lang="en-US" dirty="0" smtClean="0"/>
              <a:t>restart </a:t>
            </a:r>
            <a:r>
              <a:rPr lang="en-US" dirty="0"/>
              <a:t>of the switch cured the problem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215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SPB/SFX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4813" y="1244600"/>
            <a:ext cx="8586787" cy="5035550"/>
          </a:xfrm>
        </p:spPr>
        <p:txBody>
          <a:bodyPr/>
          <a:lstStyle/>
          <a:p>
            <a:r>
              <a:rPr lang="en-US" sz="2000" dirty="0"/>
              <a:t>we would like </a:t>
            </a:r>
            <a:r>
              <a:rPr lang="en-US" sz="2000" b="1" dirty="0"/>
              <a:t>new loop projects </a:t>
            </a:r>
            <a:r>
              <a:rPr lang="en-US" sz="2000" dirty="0"/>
              <a:t>including coordinated motion </a:t>
            </a:r>
            <a:r>
              <a:rPr lang="en-US" sz="2000" b="1" dirty="0"/>
              <a:t>to be deployed as close as possible to the beginning of the shutdown ~18th/19th</a:t>
            </a:r>
          </a:p>
          <a:p>
            <a:r>
              <a:rPr lang="en-US" sz="2000" dirty="0"/>
              <a:t>we would like to deploy </a:t>
            </a:r>
            <a:r>
              <a:rPr lang="en-US" sz="2000" dirty="0" err="1"/>
              <a:t>Karabo</a:t>
            </a:r>
            <a:r>
              <a:rPr lang="en-US" sz="2000" dirty="0"/>
              <a:t> middle layers for coordinated motion on same time scale (hopefully having been *tested* with test hardware)</a:t>
            </a:r>
          </a:p>
          <a:p>
            <a:r>
              <a:rPr lang="en-US" sz="2000" dirty="0"/>
              <a:t>a number of other devices will have to be used for the first time for the mirror commissioning (these will be common to SPB/SCS/SQS systems) and not all are tested. Likely to need CAS/AE support for this </a:t>
            </a:r>
          </a:p>
          <a:p>
            <a:r>
              <a:rPr lang="en-US" sz="2000" dirty="0"/>
              <a:t>pre optic installation motion tests are scheduled for 2,3,4 July. Will contact people form other interested groups to join </a:t>
            </a:r>
          </a:p>
          <a:p>
            <a:endParaRPr lang="en-US" sz="2000" dirty="0"/>
          </a:p>
          <a:p>
            <a:r>
              <a:rPr lang="en-US" sz="2000" dirty="0"/>
              <a:t>it seems like the TS planned activities fit ok into our shutdown plans if dates are respected</a:t>
            </a:r>
          </a:p>
          <a:p>
            <a:r>
              <a:rPr lang="en-US" sz="2000" dirty="0"/>
              <a:t>it seems like D3 activities fit ok into our shutdown plans if dates are respected</a:t>
            </a:r>
            <a:endParaRPr lang="de-DE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14907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FXE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recovering </a:t>
            </a:r>
            <a:r>
              <a:rPr lang="en-US" sz="2000" dirty="0"/>
              <a:t>from power glitch</a:t>
            </a:r>
          </a:p>
          <a:p>
            <a:r>
              <a:rPr lang="en-US" sz="2000" dirty="0" smtClean="0"/>
              <a:t>as </a:t>
            </a:r>
            <a:r>
              <a:rPr lang="en-US" sz="2000" dirty="0"/>
              <a:t>soon as pp laser is available again adapt laser parameters in D.05 </a:t>
            </a:r>
          </a:p>
          <a:p>
            <a:pPr marL="0" indent="0">
              <a:buNone/>
            </a:pPr>
            <a:r>
              <a:rPr lang="en-US" sz="2000" dirty="0"/>
              <a:t>for upcoming </a:t>
            </a:r>
            <a:r>
              <a:rPr lang="en-US" sz="2000" dirty="0" err="1"/>
              <a:t>beamtime</a:t>
            </a:r>
            <a:endParaRPr lang="en-US" sz="2000" dirty="0"/>
          </a:p>
          <a:p>
            <a:r>
              <a:rPr lang="en-US" sz="2000" dirty="0" smtClean="0"/>
              <a:t>finishing </a:t>
            </a:r>
            <a:r>
              <a:rPr lang="en-US" sz="2000" dirty="0"/>
              <a:t>preparations for #002052 and starting night shift today</a:t>
            </a:r>
          </a:p>
          <a:p>
            <a:r>
              <a:rPr lang="en-US" sz="2000" dirty="0" smtClean="0"/>
              <a:t>continuing </a:t>
            </a:r>
            <a:r>
              <a:rPr lang="en-US" sz="2000" dirty="0"/>
              <a:t>user operation with ad-hoc procedures for laser </a:t>
            </a:r>
            <a:r>
              <a:rPr lang="en-US" sz="2000" dirty="0" smtClean="0"/>
              <a:t>operation</a:t>
            </a:r>
          </a:p>
          <a:p>
            <a:pPr lvl="1"/>
            <a:r>
              <a:rPr lang="en-US" sz="2000" dirty="0" smtClean="0"/>
              <a:t>shutter </a:t>
            </a:r>
            <a:r>
              <a:rPr lang="en-US" sz="2000" dirty="0"/>
              <a:t>1LSS.06 currently not available, thus an </a:t>
            </a:r>
            <a:r>
              <a:rPr lang="en-US" sz="2000" dirty="0" smtClean="0"/>
              <a:t>administrative procedure </a:t>
            </a:r>
            <a:r>
              <a:rPr lang="en-US" sz="2000" dirty="0"/>
              <a:t>to safely operate a laser in D.05 had been agreed upon by the </a:t>
            </a:r>
            <a:r>
              <a:rPr lang="en-US" sz="2000" dirty="0" smtClean="0"/>
              <a:t>involved </a:t>
            </a:r>
            <a:r>
              <a:rPr lang="en-US" sz="2000" dirty="0"/>
              <a:t>parties</a:t>
            </a:r>
          </a:p>
          <a:p>
            <a:r>
              <a:rPr lang="en-US" sz="2000" dirty="0" smtClean="0"/>
              <a:t>FXE </a:t>
            </a:r>
            <a:r>
              <a:rPr lang="en-US" sz="2000" dirty="0"/>
              <a:t>extensively used the scan tool throughout the last two weeks -&gt; </a:t>
            </a:r>
          </a:p>
          <a:p>
            <a:r>
              <a:rPr lang="en-US" sz="2000" dirty="0"/>
              <a:t>smooth operation and very helpful, but development should not be stopped.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7214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Laser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7663" y="1062038"/>
            <a:ext cx="8482012" cy="49323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SASE 1: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Laser </a:t>
            </a:r>
            <a:r>
              <a:rPr lang="en-US" sz="2000" dirty="0"/>
              <a:t>shutter problems in SASE 1 are being addressed. Exact reasons for problems are still not completely known. Manufacturer is involved, we are making progress.</a:t>
            </a:r>
          </a:p>
          <a:p>
            <a:r>
              <a:rPr lang="en-US" sz="2000" dirty="0"/>
              <a:t>FXE Operation was done and will be done via "ad hoc" safety procedure until the cause of the error has been found and a solution implemented</a:t>
            </a:r>
            <a:r>
              <a:rPr lang="en-US" sz="2000" dirty="0" smtClean="0"/>
              <a:t>.</a:t>
            </a:r>
            <a:r>
              <a:rPr lang="en-US" sz="2000" dirty="0"/>
              <a:t> </a:t>
            </a:r>
          </a:p>
          <a:p>
            <a:r>
              <a:rPr lang="en-US" sz="2000" dirty="0" smtClean="0"/>
              <a:t>User </a:t>
            </a:r>
            <a:r>
              <a:rPr lang="en-US" sz="2000" dirty="0"/>
              <a:t>operation was running according to plan (with some minor adaptations to accommodate users wishes) until 7:05 am Thursday, 07. June. Major power glitch shut down complete PP-laser and control system. At this stage (Thursday afternoon) we are still trying to re-start the laser. This is taking time due to multiple problems (network, loss of PLC settings, seeder will not start mode-locking, etc</a:t>
            </a:r>
            <a:r>
              <a:rPr lang="en-US" sz="2000" dirty="0" smtClean="0"/>
              <a:t>.)</a:t>
            </a:r>
            <a:r>
              <a:rPr lang="en-US" sz="2000" dirty="0"/>
              <a:t> </a:t>
            </a:r>
          </a:p>
          <a:p>
            <a:r>
              <a:rPr lang="en-US" sz="2000" dirty="0"/>
              <a:t>IF all sub-</a:t>
            </a:r>
            <a:r>
              <a:rPr lang="en-US" sz="2000" dirty="0" err="1"/>
              <a:t>sytems</a:t>
            </a:r>
            <a:r>
              <a:rPr lang="en-US" sz="2000" dirty="0"/>
              <a:t> will be fine, no damage due to the hard shut-down has been incurred and the laser is up and running, there will be around one day of </a:t>
            </a:r>
            <a:r>
              <a:rPr lang="en-US" sz="2000" dirty="0" err="1"/>
              <a:t>thermalization</a:t>
            </a:r>
            <a:r>
              <a:rPr lang="en-US" sz="2000" dirty="0"/>
              <a:t> required.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433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Laser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SASE </a:t>
            </a:r>
            <a:r>
              <a:rPr lang="en-US" dirty="0"/>
              <a:t>1:  </a:t>
            </a:r>
          </a:p>
          <a:p>
            <a:r>
              <a:rPr lang="en-US" dirty="0" smtClean="0"/>
              <a:t>Network</a:t>
            </a:r>
            <a:r>
              <a:rPr lang="en-US" dirty="0"/>
              <a:t>, </a:t>
            </a:r>
            <a:r>
              <a:rPr lang="en-US" dirty="0" err="1"/>
              <a:t>Karabo</a:t>
            </a:r>
            <a:r>
              <a:rPr lang="en-US" dirty="0"/>
              <a:t> and PLC are back</a:t>
            </a:r>
          </a:p>
          <a:p>
            <a:r>
              <a:rPr lang="en-US" dirty="0" smtClean="0"/>
              <a:t>seeder </a:t>
            </a:r>
            <a:r>
              <a:rPr lang="en-US" dirty="0"/>
              <a:t>and sync back</a:t>
            </a:r>
          </a:p>
          <a:p>
            <a:r>
              <a:rPr lang="en-US" dirty="0" smtClean="0"/>
              <a:t>FE </a:t>
            </a:r>
            <a:r>
              <a:rPr lang="en-US" dirty="0"/>
              <a:t>started and is thermalizing overnight</a:t>
            </a:r>
          </a:p>
          <a:p>
            <a:r>
              <a:rPr lang="en-US" dirty="0" smtClean="0"/>
              <a:t>high </a:t>
            </a:r>
            <a:r>
              <a:rPr lang="en-US" dirty="0"/>
              <a:t>power amps will start up </a:t>
            </a:r>
            <a:r>
              <a:rPr lang="en-US" dirty="0" smtClean="0"/>
              <a:t>tomorrow</a:t>
            </a: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concerning </a:t>
            </a:r>
            <a:r>
              <a:rPr lang="en-US" dirty="0"/>
              <a:t>laser shutter in FXE ILH, an operative shutter has already been </a:t>
            </a:r>
            <a:r>
              <a:rPr lang="en-US" dirty="0" smtClean="0"/>
              <a:t>installed </a:t>
            </a:r>
            <a:r>
              <a:rPr lang="en-US" dirty="0"/>
              <a:t>yesterday (Wed), however, we are keeping up the "ad hoc" in favor of testing the shutter in this location.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951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Vacuum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4813" y="1231900"/>
            <a:ext cx="8478837" cy="5048250"/>
          </a:xfrm>
        </p:spPr>
        <p:txBody>
          <a:bodyPr/>
          <a:lstStyle/>
          <a:p>
            <a:r>
              <a:rPr lang="en-US" dirty="0" smtClean="0"/>
              <a:t>everything </a:t>
            </a:r>
            <a:r>
              <a:rPr lang="en-US" dirty="0"/>
              <a:t>up and running, </a:t>
            </a:r>
          </a:p>
          <a:p>
            <a:r>
              <a:rPr lang="en-US" dirty="0" smtClean="0"/>
              <a:t>no </a:t>
            </a:r>
            <a:r>
              <a:rPr lang="en-US" dirty="0"/>
              <a:t>impact on the vacuum system due to the power failure on Thursday</a:t>
            </a:r>
          </a:p>
        </p:txBody>
      </p:sp>
    </p:spTree>
    <p:extLst>
      <p:ext uri="{BB962C8B-B14F-4D97-AF65-F5344CB8AC3E}">
        <p14:creationId xmlns:p14="http://schemas.microsoft.com/office/powerpoint/2010/main" val="2839671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Photon </a:t>
            </a:r>
            <a:r>
              <a:rPr lang="de-DE" dirty="0" err="1" smtClean="0"/>
              <a:t>Diagnostics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XPD </a:t>
            </a:r>
            <a:r>
              <a:rPr lang="en-US" sz="1800" dirty="0"/>
              <a:t>did a group retreat 6.6.-7.6.2018 with all group members.</a:t>
            </a:r>
          </a:p>
          <a:p>
            <a:r>
              <a:rPr lang="en-US" sz="1800" dirty="0" smtClean="0"/>
              <a:t>Power </a:t>
            </a:r>
            <a:r>
              <a:rPr lang="en-US" sz="1800" dirty="0"/>
              <a:t>outage on 7.6. apparently didn't do any harm to diagnostics in tunnels (checked </a:t>
            </a:r>
            <a:r>
              <a:rPr lang="en-US" sz="1800" dirty="0" err="1"/>
              <a:t>remotly</a:t>
            </a:r>
            <a:r>
              <a:rPr lang="en-US" sz="1800" dirty="0"/>
              <a:t>)</a:t>
            </a:r>
          </a:p>
          <a:p>
            <a:r>
              <a:rPr lang="en-US" sz="1800" dirty="0" smtClean="0"/>
              <a:t>Fruitful </a:t>
            </a:r>
            <a:r>
              <a:rPr lang="en-US" sz="1800" dirty="0"/>
              <a:t>Kickoff meeting with Data-Processing Team of CAS: will work intensely on two example </a:t>
            </a:r>
            <a:r>
              <a:rPr lang="en-US" sz="1800" dirty="0" smtClean="0"/>
              <a:t>projects </a:t>
            </a:r>
            <a:r>
              <a:rPr lang="en-US" sz="1800" dirty="0"/>
              <a:t>for offline data processing of photon beam diagnostic data</a:t>
            </a:r>
          </a:p>
          <a:p>
            <a:r>
              <a:rPr lang="en-US" sz="1800" dirty="0" smtClean="0"/>
              <a:t>Successful </a:t>
            </a:r>
            <a:r>
              <a:rPr lang="en-US" sz="1800" dirty="0"/>
              <a:t>commissioning at 7.2 </a:t>
            </a:r>
            <a:r>
              <a:rPr lang="en-US" sz="1800" dirty="0" err="1"/>
              <a:t>keV</a:t>
            </a:r>
            <a:r>
              <a:rPr lang="en-US" sz="1800" dirty="0"/>
              <a:t> for XGMs at XTD2 and XTD9 (lower than usual SASE1 photon energy)</a:t>
            </a:r>
          </a:p>
          <a:p>
            <a:pPr marL="0" indent="0">
              <a:buNone/>
            </a:pPr>
            <a:r>
              <a:rPr lang="de-DE" sz="1800" dirty="0"/>
              <a:t/>
            </a:r>
            <a:br>
              <a:rPr lang="de-DE" sz="1800" dirty="0"/>
            </a:b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83130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CAS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3928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Detectors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008029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-european-xfel-gmbh_presentation">
  <a:themeElements>
    <a:clrScheme name="XFEL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000000"/>
      </a:accent3>
      <a:accent4>
        <a:srgbClr val="626262"/>
      </a:accent4>
      <a:accent5>
        <a:srgbClr val="ACABB1"/>
      </a:accent5>
      <a:accent6>
        <a:srgbClr val="E0E0E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Char char="n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3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noFill/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marL="268288" indent="-268288">
          <a:spcBef>
            <a:spcPts val="600"/>
          </a:spcBef>
          <a:buClr>
            <a:schemeClr val="accent2"/>
          </a:buClr>
          <a:buSzPct val="80000"/>
          <a:defRPr sz="2000" smtClean="0">
            <a:solidFill>
              <a:schemeClr val="accent3"/>
            </a:solidFill>
          </a:defRPr>
        </a:defPPr>
      </a:lstStyle>
    </a:tx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template-european-xfel-gmbh_presentation_test03</Template>
  <TotalTime>0</TotalTime>
  <Words>480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template-european-xfel-gmbh_presentation</vt:lpstr>
      <vt:lpstr>Photon Run Coordinator</vt:lpstr>
      <vt:lpstr>SPB/SFX</vt:lpstr>
      <vt:lpstr>FXE</vt:lpstr>
      <vt:lpstr>Laser</vt:lpstr>
      <vt:lpstr>Laser</vt:lpstr>
      <vt:lpstr>Vacuum</vt:lpstr>
      <vt:lpstr>Photon Diagnostics</vt:lpstr>
      <vt:lpstr>CAS</vt:lpstr>
      <vt:lpstr>Detectors</vt:lpstr>
      <vt:lpstr>Advanced Electronics</vt:lpstr>
      <vt:lpstr>ITDM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Poppe, Frank</dc:creator>
  <cp:lastModifiedBy>Adriano Violante</cp:lastModifiedBy>
  <cp:revision>469</cp:revision>
  <cp:lastPrinted>2008-09-01T15:04:16Z</cp:lastPrinted>
  <dcterms:created xsi:type="dcterms:W3CDTF">2012-08-22T09:26:39Z</dcterms:created>
  <dcterms:modified xsi:type="dcterms:W3CDTF">2018-06-08T06:15:20Z</dcterms:modified>
</cp:coreProperties>
</file>